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71" r:id="rId2"/>
    <p:sldId id="350" r:id="rId3"/>
    <p:sldId id="382" r:id="rId4"/>
    <p:sldId id="414" r:id="rId5"/>
    <p:sldId id="383" r:id="rId6"/>
    <p:sldId id="415" r:id="rId7"/>
    <p:sldId id="416" r:id="rId8"/>
    <p:sldId id="399" r:id="rId9"/>
    <p:sldId id="428" r:id="rId10"/>
    <p:sldId id="429" r:id="rId11"/>
    <p:sldId id="430" r:id="rId12"/>
    <p:sldId id="370" r:id="rId13"/>
    <p:sldId id="400" r:id="rId14"/>
    <p:sldId id="384" r:id="rId15"/>
    <p:sldId id="418" r:id="rId16"/>
    <p:sldId id="420" r:id="rId17"/>
    <p:sldId id="419" r:id="rId18"/>
    <p:sldId id="421" r:id="rId19"/>
    <p:sldId id="385" r:id="rId20"/>
    <p:sldId id="386" r:id="rId21"/>
    <p:sldId id="431" r:id="rId22"/>
    <p:sldId id="410" r:id="rId23"/>
    <p:sldId id="401" r:id="rId24"/>
    <p:sldId id="411" r:id="rId25"/>
    <p:sldId id="413" r:id="rId26"/>
    <p:sldId id="403" r:id="rId27"/>
    <p:sldId id="402" r:id="rId28"/>
    <p:sldId id="408" r:id="rId29"/>
    <p:sldId id="423" r:id="rId30"/>
    <p:sldId id="422" r:id="rId31"/>
    <p:sldId id="424" r:id="rId32"/>
    <p:sldId id="425" r:id="rId33"/>
    <p:sldId id="427" r:id="rId34"/>
    <p:sldId id="426" r:id="rId35"/>
    <p:sldId id="35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CF1C6-86C8-4A0B-A578-A5767DC1EAC9}" v="15" dt="2025-11-10T20:04:08.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58" autoAdjust="0"/>
    <p:restoredTop sz="67756" autoAdjust="0"/>
  </p:normalViewPr>
  <p:slideViewPr>
    <p:cSldViewPr snapToGrid="0">
      <p:cViewPr varScale="1">
        <p:scale>
          <a:sx n="61" d="100"/>
          <a:sy n="61" d="100"/>
        </p:scale>
        <p:origin x="121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redo custSel addSld delSld modSld sldOrd">
      <pc:chgData name="Rhiannon Akers" userId="fb3c9d12-5c8c-42d7-8dc7-d872d7a3d202" providerId="ADAL" clId="{80AABDCA-A693-4F09-99FD-F26609E442FC}" dt="2025-11-10T20:04:23.416" v="2667"/>
      <pc:docMkLst>
        <pc:docMk/>
      </pc:docMkLst>
      <pc:sldChg chg="modSp mod">
        <pc:chgData name="Rhiannon Akers" userId="fb3c9d12-5c8c-42d7-8dc7-d872d7a3d202" providerId="ADAL" clId="{80AABDCA-A693-4F09-99FD-F26609E442FC}" dt="2025-11-10T19:58:03.848" v="2583" actId="20577"/>
        <pc:sldMkLst>
          <pc:docMk/>
          <pc:sldMk cId="865498515" sldId="356"/>
        </pc:sldMkLst>
        <pc:spChg chg="mod">
          <ac:chgData name="Rhiannon Akers" userId="fb3c9d12-5c8c-42d7-8dc7-d872d7a3d202" providerId="ADAL" clId="{80AABDCA-A693-4F09-99FD-F26609E442FC}" dt="2025-11-10T19:58:03.848" v="2583" actId="20577"/>
          <ac:spMkLst>
            <pc:docMk/>
            <pc:sldMk cId="865498515" sldId="356"/>
            <ac:spMk id="3" creationId="{21C9D164-2F9A-A836-3ED4-BB2C3FD086DC}"/>
          </ac:spMkLst>
        </pc:spChg>
      </pc:sldChg>
      <pc:sldChg chg="modSp mod ord">
        <pc:chgData name="Rhiannon Akers" userId="fb3c9d12-5c8c-42d7-8dc7-d872d7a3d202" providerId="ADAL" clId="{80AABDCA-A693-4F09-99FD-F26609E442FC}" dt="2025-11-10T19:27:14.710" v="2539"/>
        <pc:sldMkLst>
          <pc:docMk/>
          <pc:sldMk cId="3100898846" sldId="370"/>
        </pc:sldMkLst>
        <pc:spChg chg="mod">
          <ac:chgData name="Rhiannon Akers" userId="fb3c9d12-5c8c-42d7-8dc7-d872d7a3d202" providerId="ADAL" clId="{80AABDCA-A693-4F09-99FD-F26609E442FC}" dt="2025-11-10T18:50:40.184" v="27" actId="6549"/>
          <ac:spMkLst>
            <pc:docMk/>
            <pc:sldMk cId="3100898846" sldId="370"/>
            <ac:spMk id="3" creationId="{00000000-0000-0000-0000-000000000000}"/>
          </ac:spMkLst>
        </pc:spChg>
      </pc:sldChg>
      <pc:sldChg chg="addSp modSp mod modNotesTx">
        <pc:chgData name="Rhiannon Akers" userId="fb3c9d12-5c8c-42d7-8dc7-d872d7a3d202" providerId="ADAL" clId="{80AABDCA-A693-4F09-99FD-F26609E442FC}" dt="2025-11-10T20:04:07.689" v="2665" actId="20577"/>
        <pc:sldMkLst>
          <pc:docMk/>
          <pc:sldMk cId="374013063" sldId="386"/>
        </pc:sldMkLst>
        <pc:spChg chg="mod">
          <ac:chgData name="Rhiannon Akers" userId="fb3c9d12-5c8c-42d7-8dc7-d872d7a3d202" providerId="ADAL" clId="{80AABDCA-A693-4F09-99FD-F26609E442FC}" dt="2025-11-10T20:03:24.793" v="2662" actId="27636"/>
          <ac:spMkLst>
            <pc:docMk/>
            <pc:sldMk cId="374013063" sldId="386"/>
            <ac:spMk id="3" creationId="{099ED3C6-F222-6C8B-C9C0-694A038BFF8A}"/>
          </ac:spMkLst>
        </pc:spChg>
        <pc:picChg chg="add mod">
          <ac:chgData name="Rhiannon Akers" userId="fb3c9d12-5c8c-42d7-8dc7-d872d7a3d202" providerId="ADAL" clId="{80AABDCA-A693-4F09-99FD-F26609E442FC}" dt="2025-11-10T20:02:42.753" v="2658" actId="1076"/>
          <ac:picMkLst>
            <pc:docMk/>
            <pc:sldMk cId="374013063" sldId="386"/>
            <ac:picMk id="5" creationId="{C0BEBCE9-4B65-07DC-D46F-3B5EDDC25D1C}"/>
          </ac:picMkLst>
        </pc:picChg>
      </pc:sldChg>
      <pc:sldChg chg="modNotesTx">
        <pc:chgData name="Rhiannon Akers" userId="fb3c9d12-5c8c-42d7-8dc7-d872d7a3d202" providerId="ADAL" clId="{80AABDCA-A693-4F09-99FD-F26609E442FC}" dt="2025-11-10T19:54:38.316" v="2555" actId="20577"/>
        <pc:sldMkLst>
          <pc:docMk/>
          <pc:sldMk cId="1855993070" sldId="401"/>
        </pc:sldMkLst>
      </pc:sldChg>
      <pc:sldChg chg="modSp mod">
        <pc:chgData name="Rhiannon Akers" userId="fb3c9d12-5c8c-42d7-8dc7-d872d7a3d202" providerId="ADAL" clId="{80AABDCA-A693-4F09-99FD-F26609E442FC}" dt="2025-11-10T19:55:54.702" v="2570" actId="27636"/>
        <pc:sldMkLst>
          <pc:docMk/>
          <pc:sldMk cId="3799883188" sldId="410"/>
        </pc:sldMkLst>
        <pc:spChg chg="mod">
          <ac:chgData name="Rhiannon Akers" userId="fb3c9d12-5c8c-42d7-8dc7-d872d7a3d202" providerId="ADAL" clId="{80AABDCA-A693-4F09-99FD-F26609E442FC}" dt="2025-11-10T19:55:54.702" v="2570" actId="27636"/>
          <ac:spMkLst>
            <pc:docMk/>
            <pc:sldMk cId="3799883188" sldId="410"/>
            <ac:spMk id="2" creationId="{5E621B85-5A0D-2BD7-AB06-A3E284D7CB69}"/>
          </ac:spMkLst>
        </pc:spChg>
      </pc:sldChg>
      <pc:sldChg chg="modSp mod">
        <pc:chgData name="Rhiannon Akers" userId="fb3c9d12-5c8c-42d7-8dc7-d872d7a3d202" providerId="ADAL" clId="{80AABDCA-A693-4F09-99FD-F26609E442FC}" dt="2025-11-10T19:58:14.473" v="2586" actId="20577"/>
        <pc:sldMkLst>
          <pc:docMk/>
          <pc:sldMk cId="1060132317" sldId="421"/>
        </pc:sldMkLst>
        <pc:spChg chg="mod">
          <ac:chgData name="Rhiannon Akers" userId="fb3c9d12-5c8c-42d7-8dc7-d872d7a3d202" providerId="ADAL" clId="{80AABDCA-A693-4F09-99FD-F26609E442FC}" dt="2025-11-10T19:58:14.473" v="2586" actId="20577"/>
          <ac:spMkLst>
            <pc:docMk/>
            <pc:sldMk cId="1060132317" sldId="421"/>
            <ac:spMk id="3" creationId="{394CD151-4AFF-D7A1-BD49-09274B357436}"/>
          </ac:spMkLst>
        </pc:spChg>
      </pc:sldChg>
      <pc:sldChg chg="modSp mod modNotesTx">
        <pc:chgData name="Rhiannon Akers" userId="fb3c9d12-5c8c-42d7-8dc7-d872d7a3d202" providerId="ADAL" clId="{80AABDCA-A693-4F09-99FD-F26609E442FC}" dt="2025-11-10T19:05:51.326" v="784" actId="20577"/>
        <pc:sldMkLst>
          <pc:docMk/>
          <pc:sldMk cId="586355219" sldId="422"/>
        </pc:sldMkLst>
        <pc:spChg chg="mod">
          <ac:chgData name="Rhiannon Akers" userId="fb3c9d12-5c8c-42d7-8dc7-d872d7a3d202" providerId="ADAL" clId="{80AABDCA-A693-4F09-99FD-F26609E442FC}" dt="2025-11-10T19:05:51.326" v="784" actId="20577"/>
          <ac:spMkLst>
            <pc:docMk/>
            <pc:sldMk cId="586355219" sldId="422"/>
            <ac:spMk id="3" creationId="{4C26D202-989A-442C-55BF-F13338F144A5}"/>
          </ac:spMkLst>
        </pc:spChg>
      </pc:sldChg>
      <pc:sldChg chg="modSp mod modNotesTx">
        <pc:chgData name="Rhiannon Akers" userId="fb3c9d12-5c8c-42d7-8dc7-d872d7a3d202" providerId="ADAL" clId="{80AABDCA-A693-4F09-99FD-F26609E442FC}" dt="2025-11-10T19:05:13.225" v="773" actId="20577"/>
        <pc:sldMkLst>
          <pc:docMk/>
          <pc:sldMk cId="3842272673" sldId="424"/>
        </pc:sldMkLst>
        <pc:spChg chg="mod">
          <ac:chgData name="Rhiannon Akers" userId="fb3c9d12-5c8c-42d7-8dc7-d872d7a3d202" providerId="ADAL" clId="{80AABDCA-A693-4F09-99FD-F26609E442FC}" dt="2025-11-10T19:05:13.225" v="773" actId="20577"/>
          <ac:spMkLst>
            <pc:docMk/>
            <pc:sldMk cId="3842272673" sldId="424"/>
            <ac:spMk id="3" creationId="{91D5963E-0B5D-D7C9-4959-E12332A41129}"/>
          </ac:spMkLst>
        </pc:spChg>
      </pc:sldChg>
      <pc:sldChg chg="modSp mod modNotesTx">
        <pc:chgData name="Rhiannon Akers" userId="fb3c9d12-5c8c-42d7-8dc7-d872d7a3d202" providerId="ADAL" clId="{80AABDCA-A693-4F09-99FD-F26609E442FC}" dt="2025-11-10T18:58:09.945" v="207" actId="5793"/>
        <pc:sldMkLst>
          <pc:docMk/>
          <pc:sldMk cId="404014096" sldId="425"/>
        </pc:sldMkLst>
        <pc:spChg chg="mod">
          <ac:chgData name="Rhiannon Akers" userId="fb3c9d12-5c8c-42d7-8dc7-d872d7a3d202" providerId="ADAL" clId="{80AABDCA-A693-4F09-99FD-F26609E442FC}" dt="2025-11-10T18:58:05.119" v="205" actId="20577"/>
          <ac:spMkLst>
            <pc:docMk/>
            <pc:sldMk cId="404014096" sldId="425"/>
            <ac:spMk id="3" creationId="{845A1B82-4FCE-5929-A7DB-938A879C0228}"/>
          </ac:spMkLst>
        </pc:spChg>
      </pc:sldChg>
      <pc:sldChg chg="modSp mod modNotesTx">
        <pc:chgData name="Rhiannon Akers" userId="fb3c9d12-5c8c-42d7-8dc7-d872d7a3d202" providerId="ADAL" clId="{80AABDCA-A693-4F09-99FD-F26609E442FC}" dt="2025-11-10T18:55:44.116" v="193" actId="20577"/>
        <pc:sldMkLst>
          <pc:docMk/>
          <pc:sldMk cId="4177298044" sldId="426"/>
        </pc:sldMkLst>
        <pc:spChg chg="mod">
          <ac:chgData name="Rhiannon Akers" userId="fb3c9d12-5c8c-42d7-8dc7-d872d7a3d202" providerId="ADAL" clId="{80AABDCA-A693-4F09-99FD-F26609E442FC}" dt="2025-11-10T18:55:44.116" v="193" actId="20577"/>
          <ac:spMkLst>
            <pc:docMk/>
            <pc:sldMk cId="4177298044" sldId="426"/>
            <ac:spMk id="3" creationId="{C82CE3E3-73E1-9F35-EDD9-480D53DB3638}"/>
          </ac:spMkLst>
        </pc:spChg>
      </pc:sldChg>
      <pc:sldChg chg="modSp mod modNotesTx">
        <pc:chgData name="Rhiannon Akers" userId="fb3c9d12-5c8c-42d7-8dc7-d872d7a3d202" providerId="ADAL" clId="{80AABDCA-A693-4F09-99FD-F26609E442FC}" dt="2025-11-10T19:02:55.601" v="557" actId="20577"/>
        <pc:sldMkLst>
          <pc:docMk/>
          <pc:sldMk cId="1344457754" sldId="427"/>
        </pc:sldMkLst>
        <pc:spChg chg="mod">
          <ac:chgData name="Rhiannon Akers" userId="fb3c9d12-5c8c-42d7-8dc7-d872d7a3d202" providerId="ADAL" clId="{80AABDCA-A693-4F09-99FD-F26609E442FC}" dt="2025-11-10T19:02:21.162" v="478" actId="20577"/>
          <ac:spMkLst>
            <pc:docMk/>
            <pc:sldMk cId="1344457754" sldId="427"/>
            <ac:spMk id="3" creationId="{A87A1E36-B17A-BC43-58CB-180760423F10}"/>
          </ac:spMkLst>
        </pc:spChg>
      </pc:sldChg>
      <pc:sldChg chg="addSp delSp modSp new mod modClrScheme chgLayout">
        <pc:chgData name="Rhiannon Akers" userId="fb3c9d12-5c8c-42d7-8dc7-d872d7a3d202" providerId="ADAL" clId="{80AABDCA-A693-4F09-99FD-F26609E442FC}" dt="2025-11-10T19:13:49.503" v="1098" actId="22"/>
        <pc:sldMkLst>
          <pc:docMk/>
          <pc:sldMk cId="1440518496" sldId="428"/>
        </pc:sldMkLst>
        <pc:spChg chg="mod">
          <ac:chgData name="Rhiannon Akers" userId="fb3c9d12-5c8c-42d7-8dc7-d872d7a3d202" providerId="ADAL" clId="{80AABDCA-A693-4F09-99FD-F26609E442FC}" dt="2025-11-10T19:10:48.283" v="877" actId="26606"/>
          <ac:spMkLst>
            <pc:docMk/>
            <pc:sldMk cId="1440518496" sldId="428"/>
            <ac:spMk id="2" creationId="{CB86A469-7C1E-BEE0-264A-14F575FF65D4}"/>
          </ac:spMkLst>
        </pc:spChg>
        <pc:spChg chg="del">
          <ac:chgData name="Rhiannon Akers" userId="fb3c9d12-5c8c-42d7-8dc7-d872d7a3d202" providerId="ADAL" clId="{80AABDCA-A693-4F09-99FD-F26609E442FC}" dt="2025-11-10T19:10:43.447" v="875" actId="22"/>
          <ac:spMkLst>
            <pc:docMk/>
            <pc:sldMk cId="1440518496" sldId="428"/>
            <ac:spMk id="3" creationId="{56D77E83-EA54-4126-06CB-50C02F31DAAB}"/>
          </ac:spMkLst>
        </pc:spChg>
        <pc:spChg chg="add del">
          <ac:chgData name="Rhiannon Akers" userId="fb3c9d12-5c8c-42d7-8dc7-d872d7a3d202" providerId="ADAL" clId="{80AABDCA-A693-4F09-99FD-F26609E442FC}" dt="2025-11-10T19:13:49.503" v="1098" actId="22"/>
          <ac:spMkLst>
            <pc:docMk/>
            <pc:sldMk cId="1440518496" sldId="428"/>
            <ac:spMk id="7" creationId="{CD668547-A033-58AA-CAF0-A46EB222C80E}"/>
          </ac:spMkLst>
        </pc:spChg>
        <pc:spChg chg="add mod">
          <ac:chgData name="Rhiannon Akers" userId="fb3c9d12-5c8c-42d7-8dc7-d872d7a3d202" providerId="ADAL" clId="{80AABDCA-A693-4F09-99FD-F26609E442FC}" dt="2025-11-10T19:12:07.971" v="1096" actId="20577"/>
          <ac:spMkLst>
            <pc:docMk/>
            <pc:sldMk cId="1440518496" sldId="428"/>
            <ac:spMk id="10" creationId="{CAAA2CDC-BF93-DE93-D7CE-81E01FBA0FED}"/>
          </ac:spMkLst>
        </pc:spChg>
        <pc:picChg chg="add mod ord">
          <ac:chgData name="Rhiannon Akers" userId="fb3c9d12-5c8c-42d7-8dc7-d872d7a3d202" providerId="ADAL" clId="{80AABDCA-A693-4F09-99FD-F26609E442FC}" dt="2025-11-10T19:10:48.283" v="877" actId="26606"/>
          <ac:picMkLst>
            <pc:docMk/>
            <pc:sldMk cId="1440518496" sldId="428"/>
            <ac:picMk id="5" creationId="{54049E64-D0F0-0707-3BBD-7844CFC26C79}"/>
          </ac:picMkLst>
        </pc:picChg>
      </pc:sldChg>
      <pc:sldChg chg="addSp delSp modSp new mod">
        <pc:chgData name="Rhiannon Akers" userId="fb3c9d12-5c8c-42d7-8dc7-d872d7a3d202" providerId="ADAL" clId="{80AABDCA-A693-4F09-99FD-F26609E442FC}" dt="2025-11-10T19:18:09.009" v="1474" actId="26606"/>
        <pc:sldMkLst>
          <pc:docMk/>
          <pc:sldMk cId="669034380" sldId="429"/>
        </pc:sldMkLst>
        <pc:spChg chg="mod">
          <ac:chgData name="Rhiannon Akers" userId="fb3c9d12-5c8c-42d7-8dc7-d872d7a3d202" providerId="ADAL" clId="{80AABDCA-A693-4F09-99FD-F26609E442FC}" dt="2025-11-10T19:16:08.596" v="1183" actId="26606"/>
          <ac:spMkLst>
            <pc:docMk/>
            <pc:sldMk cId="669034380" sldId="429"/>
            <ac:spMk id="2" creationId="{F3500F16-E35E-7E0E-3C3E-0107C4F759C5}"/>
          </ac:spMkLst>
        </pc:spChg>
        <pc:spChg chg="del">
          <ac:chgData name="Rhiannon Akers" userId="fb3c9d12-5c8c-42d7-8dc7-d872d7a3d202" providerId="ADAL" clId="{80AABDCA-A693-4F09-99FD-F26609E442FC}" dt="2025-11-10T19:14:51.605" v="1138" actId="22"/>
          <ac:spMkLst>
            <pc:docMk/>
            <pc:sldMk cId="669034380" sldId="429"/>
            <ac:spMk id="3" creationId="{9E1DCAAF-01DA-1ABC-F7AB-DDF1B2190D7F}"/>
          </ac:spMkLst>
        </pc:spChg>
        <pc:spChg chg="mod">
          <ac:chgData name="Rhiannon Akers" userId="fb3c9d12-5c8c-42d7-8dc7-d872d7a3d202" providerId="ADAL" clId="{80AABDCA-A693-4F09-99FD-F26609E442FC}" dt="2025-11-10T19:18:09.009" v="1474" actId="26606"/>
          <ac:spMkLst>
            <pc:docMk/>
            <pc:sldMk cId="669034380" sldId="429"/>
            <ac:spMk id="4" creationId="{F5BB82B3-2F6D-3117-140D-EB8A0B38117A}"/>
          </ac:spMkLst>
        </pc:spChg>
        <pc:spChg chg="add del mod">
          <ac:chgData name="Rhiannon Akers" userId="fb3c9d12-5c8c-42d7-8dc7-d872d7a3d202" providerId="ADAL" clId="{80AABDCA-A693-4F09-99FD-F26609E442FC}" dt="2025-11-10T19:16:08.596" v="1183" actId="26606"/>
          <ac:spMkLst>
            <pc:docMk/>
            <pc:sldMk cId="669034380" sldId="429"/>
            <ac:spMk id="8" creationId="{53F34CFA-FD31-6D23-FAC5-04B8DC2EB633}"/>
          </ac:spMkLst>
        </pc:spChg>
        <pc:picChg chg="add del mod ord">
          <ac:chgData name="Rhiannon Akers" userId="fb3c9d12-5c8c-42d7-8dc7-d872d7a3d202" providerId="ADAL" clId="{80AABDCA-A693-4F09-99FD-F26609E442FC}" dt="2025-11-10T19:16:02.934" v="1181" actId="478"/>
          <ac:picMkLst>
            <pc:docMk/>
            <pc:sldMk cId="669034380" sldId="429"/>
            <ac:picMk id="6" creationId="{AC6A647E-A021-110F-D314-7D08C44887A2}"/>
          </ac:picMkLst>
        </pc:picChg>
        <pc:picChg chg="add mod">
          <ac:chgData name="Rhiannon Akers" userId="fb3c9d12-5c8c-42d7-8dc7-d872d7a3d202" providerId="ADAL" clId="{80AABDCA-A693-4F09-99FD-F26609E442FC}" dt="2025-11-10T19:18:09.009" v="1474" actId="26606"/>
          <ac:picMkLst>
            <pc:docMk/>
            <pc:sldMk cId="669034380" sldId="429"/>
            <ac:picMk id="1026" creationId="{9AD40C77-209B-FDEB-0485-D75EBABF8DCD}"/>
          </ac:picMkLst>
        </pc:picChg>
      </pc:sldChg>
      <pc:sldChg chg="addSp delSp modSp new mod modClrScheme chgLayout">
        <pc:chgData name="Rhiannon Akers" userId="fb3c9d12-5c8c-42d7-8dc7-d872d7a3d202" providerId="ADAL" clId="{80AABDCA-A693-4F09-99FD-F26609E442FC}" dt="2025-11-10T19:21:38.347" v="2153" actId="20577"/>
        <pc:sldMkLst>
          <pc:docMk/>
          <pc:sldMk cId="1276845871" sldId="430"/>
        </pc:sldMkLst>
        <pc:spChg chg="del">
          <ac:chgData name="Rhiannon Akers" userId="fb3c9d12-5c8c-42d7-8dc7-d872d7a3d202" providerId="ADAL" clId="{80AABDCA-A693-4F09-99FD-F26609E442FC}" dt="2025-11-10T19:18:41.746" v="1476" actId="26606"/>
          <ac:spMkLst>
            <pc:docMk/>
            <pc:sldMk cId="1276845871" sldId="430"/>
            <ac:spMk id="2" creationId="{9DEDD8D9-9F80-A388-FC04-24C694D3DD18}"/>
          </ac:spMkLst>
        </pc:spChg>
        <pc:spChg chg="del">
          <ac:chgData name="Rhiannon Akers" userId="fb3c9d12-5c8c-42d7-8dc7-d872d7a3d202" providerId="ADAL" clId="{80AABDCA-A693-4F09-99FD-F26609E442FC}" dt="2025-11-10T19:18:41.746" v="1476" actId="26606"/>
          <ac:spMkLst>
            <pc:docMk/>
            <pc:sldMk cId="1276845871" sldId="430"/>
            <ac:spMk id="3" creationId="{2B8FC2E8-AD1D-168C-59EF-F37A1E949E26}"/>
          </ac:spMkLst>
        </pc:spChg>
        <pc:spChg chg="del">
          <ac:chgData name="Rhiannon Akers" userId="fb3c9d12-5c8c-42d7-8dc7-d872d7a3d202" providerId="ADAL" clId="{80AABDCA-A693-4F09-99FD-F26609E442FC}" dt="2025-11-10T19:18:41.746" v="1476" actId="26606"/>
          <ac:spMkLst>
            <pc:docMk/>
            <pc:sldMk cId="1276845871" sldId="430"/>
            <ac:spMk id="4" creationId="{AEE10C04-4F57-4C17-FCA9-F8CB28F468D5}"/>
          </ac:spMkLst>
        </pc:spChg>
        <pc:spChg chg="add mod">
          <ac:chgData name="Rhiannon Akers" userId="fb3c9d12-5c8c-42d7-8dc7-d872d7a3d202" providerId="ADAL" clId="{80AABDCA-A693-4F09-99FD-F26609E442FC}" dt="2025-11-10T19:19:04.280" v="1524" actId="27636"/>
          <ac:spMkLst>
            <pc:docMk/>
            <pc:sldMk cId="1276845871" sldId="430"/>
            <ac:spMk id="9" creationId="{4E180199-ED41-5FB3-FA09-A3AE4598FB2F}"/>
          </ac:spMkLst>
        </pc:spChg>
        <pc:spChg chg="add mod">
          <ac:chgData name="Rhiannon Akers" userId="fb3c9d12-5c8c-42d7-8dc7-d872d7a3d202" providerId="ADAL" clId="{80AABDCA-A693-4F09-99FD-F26609E442FC}" dt="2025-11-10T19:21:38.347" v="2153" actId="20577"/>
          <ac:spMkLst>
            <pc:docMk/>
            <pc:sldMk cId="1276845871" sldId="430"/>
            <ac:spMk id="11" creationId="{3F98B3B8-818B-B5E6-07F4-5085F5CB7F23}"/>
          </ac:spMkLst>
        </pc:spChg>
      </pc:sldChg>
      <pc:sldChg chg="addSp modSp new del mod">
        <pc:chgData name="Rhiannon Akers" userId="fb3c9d12-5c8c-42d7-8dc7-d872d7a3d202" providerId="ADAL" clId="{80AABDCA-A693-4F09-99FD-F26609E442FC}" dt="2025-11-10T20:03:02.957" v="2659" actId="2696"/>
        <pc:sldMkLst>
          <pc:docMk/>
          <pc:sldMk cId="1976331924" sldId="431"/>
        </pc:sldMkLst>
        <pc:spChg chg="mod">
          <ac:chgData name="Rhiannon Akers" userId="fb3c9d12-5c8c-42d7-8dc7-d872d7a3d202" providerId="ADAL" clId="{80AABDCA-A693-4F09-99FD-F26609E442FC}" dt="2025-11-10T19:26:54.001" v="2537" actId="20577"/>
          <ac:spMkLst>
            <pc:docMk/>
            <pc:sldMk cId="1976331924" sldId="431"/>
            <ac:spMk id="2" creationId="{064D0298-53FA-B082-6926-81603667D0EF}"/>
          </ac:spMkLst>
        </pc:spChg>
        <pc:spChg chg="mod">
          <ac:chgData name="Rhiannon Akers" userId="fb3c9d12-5c8c-42d7-8dc7-d872d7a3d202" providerId="ADAL" clId="{80AABDCA-A693-4F09-99FD-F26609E442FC}" dt="2025-11-10T19:26:12.904" v="2534" actId="20577"/>
          <ac:spMkLst>
            <pc:docMk/>
            <pc:sldMk cId="1976331924" sldId="431"/>
            <ac:spMk id="3" creationId="{E3230CFE-538B-7946-327B-B812E223C5AE}"/>
          </ac:spMkLst>
        </pc:spChg>
        <pc:picChg chg="add mod">
          <ac:chgData name="Rhiannon Akers" userId="fb3c9d12-5c8c-42d7-8dc7-d872d7a3d202" providerId="ADAL" clId="{80AABDCA-A693-4F09-99FD-F26609E442FC}" dt="2025-11-10T19:26:49.346" v="2536" actId="1076"/>
          <ac:picMkLst>
            <pc:docMk/>
            <pc:sldMk cId="1976331924" sldId="431"/>
            <ac:picMk id="2050" creationId="{937DCB15-A62A-3C49-FF1B-BA3C0DF81447}"/>
          </ac:picMkLst>
        </pc:picChg>
      </pc:sldChg>
      <pc:sldChg chg="add ord">
        <pc:chgData name="Rhiannon Akers" userId="fb3c9d12-5c8c-42d7-8dc7-d872d7a3d202" providerId="ADAL" clId="{80AABDCA-A693-4F09-99FD-F26609E442FC}" dt="2025-11-10T20:04:23.416" v="2667"/>
        <pc:sldMkLst>
          <pc:docMk/>
          <pc:sldMk cId="3786380055" sldId="431"/>
        </pc:sldMkLst>
      </pc:sldChg>
    </pc:docChg>
  </pc:docChgLst>
  <pc:docChgLst>
    <pc:chgData name="Rhiannon Akers" userId="fb3c9d12-5c8c-42d7-8dc7-d872d7a3d202" providerId="ADAL" clId="{CC5035B1-5224-4BDF-B90E-61D16F28B536}"/>
    <pc:docChg chg="custSel modSld">
      <pc:chgData name="Rhiannon Akers" userId="fb3c9d12-5c8c-42d7-8dc7-d872d7a3d202" providerId="ADAL" clId="{CC5035B1-5224-4BDF-B90E-61D16F28B536}" dt="2025-09-11T09:46:26.476" v="7" actId="20577"/>
      <pc:docMkLst>
        <pc:docMk/>
      </pc:docMkLst>
      <pc:sldChg chg="modSp mod">
        <pc:chgData name="Rhiannon Akers" userId="fb3c9d12-5c8c-42d7-8dc7-d872d7a3d202" providerId="ADAL" clId="{CC5035B1-5224-4BDF-B90E-61D16F28B536}" dt="2025-09-11T09:46:00.134" v="5" actId="27636"/>
        <pc:sldMkLst>
          <pc:docMk/>
          <pc:sldMk cId="1930633656" sldId="271"/>
        </pc:sldMkLst>
      </pc:sldChg>
      <pc:sldChg chg="modSp mod">
        <pc:chgData name="Rhiannon Akers" userId="fb3c9d12-5c8c-42d7-8dc7-d872d7a3d202" providerId="ADAL" clId="{CC5035B1-5224-4BDF-B90E-61D16F28B536}" dt="2025-09-11T09:46:26.476" v="7" actId="20577"/>
        <pc:sldMkLst>
          <pc:docMk/>
          <pc:sldMk cId="1838984196" sldId="423"/>
        </pc:sldMkLst>
      </pc:sldChg>
    </pc:docChg>
  </pc:docChgLst>
  <pc:docChgLst>
    <pc:chgData name="Rhiannon Akers" userId="fb3c9d12-5c8c-42d7-8dc7-d872d7a3d202" providerId="ADAL" clId="{81E41028-C10E-4B79-97B8-D13E2615BDBD}"/>
    <pc:docChg chg="undo custSel addSld delSld modSld sldOrd">
      <pc:chgData name="Rhiannon Akers" userId="fb3c9d12-5c8c-42d7-8dc7-d872d7a3d202" providerId="ADAL" clId="{81E41028-C10E-4B79-97B8-D13E2615BDBD}" dt="2024-11-13T22:00:52.413" v="12280" actId="2696"/>
      <pc:docMkLst>
        <pc:docMk/>
      </pc:docMkLst>
      <pc:sldChg chg="modSp mod">
        <pc:chgData name="Rhiannon Akers" userId="fb3c9d12-5c8c-42d7-8dc7-d872d7a3d202" providerId="ADAL" clId="{81E41028-C10E-4B79-97B8-D13E2615BDBD}" dt="2024-11-06T16:32:14.698" v="150" actId="20577"/>
        <pc:sldMkLst>
          <pc:docMk/>
          <pc:sldMk cId="1930633656" sldId="271"/>
        </pc:sldMkLst>
      </pc:sldChg>
      <pc:sldChg chg="modSp mod modNotesTx">
        <pc:chgData name="Rhiannon Akers" userId="fb3c9d12-5c8c-42d7-8dc7-d872d7a3d202" providerId="ADAL" clId="{81E41028-C10E-4B79-97B8-D13E2615BDBD}" dt="2024-11-13T10:05:29.884" v="10443" actId="20577"/>
        <pc:sldMkLst>
          <pc:docMk/>
          <pc:sldMk cId="3864462035" sldId="350"/>
        </pc:sldMkLst>
      </pc:sldChg>
      <pc:sldChg chg="modSp mod ord">
        <pc:chgData name="Rhiannon Akers" userId="fb3c9d12-5c8c-42d7-8dc7-d872d7a3d202" providerId="ADAL" clId="{81E41028-C10E-4B79-97B8-D13E2615BDBD}" dt="2024-11-12T11:33:45.008" v="8483" actId="1076"/>
        <pc:sldMkLst>
          <pc:docMk/>
          <pc:sldMk cId="865498515" sldId="356"/>
        </pc:sldMkLst>
      </pc:sldChg>
      <pc:sldChg chg="modSp mod">
        <pc:chgData name="Rhiannon Akers" userId="fb3c9d12-5c8c-42d7-8dc7-d872d7a3d202" providerId="ADAL" clId="{81E41028-C10E-4B79-97B8-D13E2615BDBD}" dt="2024-11-11T20:43:42.942" v="399" actId="20577"/>
        <pc:sldMkLst>
          <pc:docMk/>
          <pc:sldMk cId="3100898846" sldId="370"/>
        </pc:sldMkLst>
      </pc:sldChg>
      <pc:sldChg chg="modSp add del mod ord modNotesTx">
        <pc:chgData name="Rhiannon Akers" userId="fb3c9d12-5c8c-42d7-8dc7-d872d7a3d202" providerId="ADAL" clId="{81E41028-C10E-4B79-97B8-D13E2615BDBD}" dt="2024-11-13T22:00:52.413" v="12280" actId="2696"/>
        <pc:sldMkLst>
          <pc:docMk/>
          <pc:sldMk cId="2185502007" sldId="374"/>
        </pc:sldMkLst>
      </pc:sldChg>
      <pc:sldChg chg="modSp mod modNotesTx">
        <pc:chgData name="Rhiannon Akers" userId="fb3c9d12-5c8c-42d7-8dc7-d872d7a3d202" providerId="ADAL" clId="{81E41028-C10E-4B79-97B8-D13E2615BDBD}" dt="2024-11-12T11:35:17.283" v="8492" actId="113"/>
        <pc:sldMkLst>
          <pc:docMk/>
          <pc:sldMk cId="3630933599" sldId="382"/>
        </pc:sldMkLst>
      </pc:sldChg>
      <pc:sldChg chg="modSp mod modNotesTx">
        <pc:chgData name="Rhiannon Akers" userId="fb3c9d12-5c8c-42d7-8dc7-d872d7a3d202" providerId="ADAL" clId="{81E41028-C10E-4B79-97B8-D13E2615BDBD}" dt="2024-11-13T10:26:17.658" v="12161" actId="20577"/>
        <pc:sldMkLst>
          <pc:docMk/>
          <pc:sldMk cId="1798137468" sldId="383"/>
        </pc:sldMkLst>
      </pc:sldChg>
      <pc:sldChg chg="modSp mod">
        <pc:chgData name="Rhiannon Akers" userId="fb3c9d12-5c8c-42d7-8dc7-d872d7a3d202" providerId="ADAL" clId="{81E41028-C10E-4B79-97B8-D13E2615BDBD}" dt="2024-11-12T11:20:01.766" v="7554" actId="113"/>
        <pc:sldMkLst>
          <pc:docMk/>
          <pc:sldMk cId="828792048" sldId="384"/>
        </pc:sldMkLst>
      </pc:sldChg>
      <pc:sldChg chg="modSp del mod">
        <pc:chgData name="Rhiannon Akers" userId="fb3c9d12-5c8c-42d7-8dc7-d872d7a3d202" providerId="ADAL" clId="{81E41028-C10E-4B79-97B8-D13E2615BDBD}" dt="2024-11-12T11:08:41.172" v="6835" actId="2696"/>
        <pc:sldMkLst>
          <pc:docMk/>
          <pc:sldMk cId="4003469292" sldId="384"/>
        </pc:sldMkLst>
      </pc:sldChg>
      <pc:sldChg chg="modSp mod modNotesTx">
        <pc:chgData name="Rhiannon Akers" userId="fb3c9d12-5c8c-42d7-8dc7-d872d7a3d202" providerId="ADAL" clId="{81E41028-C10E-4B79-97B8-D13E2615BDBD}" dt="2024-11-13T10:28:24.076" v="12278" actId="20577"/>
        <pc:sldMkLst>
          <pc:docMk/>
          <pc:sldMk cId="584590732" sldId="385"/>
        </pc:sldMkLst>
      </pc:sldChg>
      <pc:sldChg chg="del">
        <pc:chgData name="Rhiannon Akers" userId="fb3c9d12-5c8c-42d7-8dc7-d872d7a3d202" providerId="ADAL" clId="{81E41028-C10E-4B79-97B8-D13E2615BDBD}" dt="2024-11-12T11:36:47.241" v="8495"/>
        <pc:sldMkLst>
          <pc:docMk/>
          <pc:sldMk cId="600895375" sldId="385"/>
        </pc:sldMkLst>
      </pc:sldChg>
      <pc:sldChg chg="modSp del mod">
        <pc:chgData name="Rhiannon Akers" userId="fb3c9d12-5c8c-42d7-8dc7-d872d7a3d202" providerId="ADAL" clId="{81E41028-C10E-4B79-97B8-D13E2615BDBD}" dt="2024-11-12T11:35:31.515" v="8493" actId="2696"/>
        <pc:sldMkLst>
          <pc:docMk/>
          <pc:sldMk cId="2253402945" sldId="385"/>
        </pc:sldMkLst>
      </pc:sldChg>
      <pc:sldChg chg="modSp mod">
        <pc:chgData name="Rhiannon Akers" userId="fb3c9d12-5c8c-42d7-8dc7-d872d7a3d202" providerId="ADAL" clId="{81E41028-C10E-4B79-97B8-D13E2615BDBD}" dt="2024-11-12T15:38:49.381" v="8836" actId="20577"/>
        <pc:sldMkLst>
          <pc:docMk/>
          <pc:sldMk cId="374013063" sldId="386"/>
        </pc:sldMkLst>
      </pc:sldChg>
      <pc:sldChg chg="modSp del mod modNotesTx">
        <pc:chgData name="Rhiannon Akers" userId="fb3c9d12-5c8c-42d7-8dc7-d872d7a3d202" providerId="ADAL" clId="{81E41028-C10E-4B79-97B8-D13E2615BDBD}" dt="2024-11-12T11:35:31.515" v="8493" actId="2696"/>
        <pc:sldMkLst>
          <pc:docMk/>
          <pc:sldMk cId="1059859642" sldId="386"/>
        </pc:sldMkLst>
      </pc:sldChg>
      <pc:sldChg chg="del">
        <pc:chgData name="Rhiannon Akers" userId="fb3c9d12-5c8c-42d7-8dc7-d872d7a3d202" providerId="ADAL" clId="{81E41028-C10E-4B79-97B8-D13E2615BDBD}" dt="2024-11-12T11:36:47.241" v="8495"/>
        <pc:sldMkLst>
          <pc:docMk/>
          <pc:sldMk cId="1171494287" sldId="386"/>
        </pc:sldMkLst>
      </pc:sldChg>
      <pc:sldChg chg="add del">
        <pc:chgData name="Rhiannon Akers" userId="fb3c9d12-5c8c-42d7-8dc7-d872d7a3d202" providerId="ADAL" clId="{81E41028-C10E-4B79-97B8-D13E2615BDBD}" dt="2024-11-11T21:15:30.099" v="2464" actId="47"/>
        <pc:sldMkLst>
          <pc:docMk/>
          <pc:sldMk cId="1655747592" sldId="392"/>
        </pc:sldMkLst>
      </pc:sldChg>
      <pc:sldChg chg="modSp mod modNotesTx">
        <pc:chgData name="Rhiannon Akers" userId="fb3c9d12-5c8c-42d7-8dc7-d872d7a3d202" providerId="ADAL" clId="{81E41028-C10E-4B79-97B8-D13E2615BDBD}" dt="2024-11-13T10:25:01.261" v="12116" actId="20577"/>
        <pc:sldMkLst>
          <pc:docMk/>
          <pc:sldMk cId="1855993070" sldId="401"/>
        </pc:sldMkLst>
      </pc:sldChg>
      <pc:sldChg chg="ord modNotesTx">
        <pc:chgData name="Rhiannon Akers" userId="fb3c9d12-5c8c-42d7-8dc7-d872d7a3d202" providerId="ADAL" clId="{81E41028-C10E-4B79-97B8-D13E2615BDBD}" dt="2024-11-12T15:54:43.614" v="9414" actId="20577"/>
        <pc:sldMkLst>
          <pc:docMk/>
          <pc:sldMk cId="2384836871" sldId="402"/>
        </pc:sldMkLst>
      </pc:sldChg>
      <pc:sldChg chg="modSp add del mod ord modNotesTx">
        <pc:chgData name="Rhiannon Akers" userId="fb3c9d12-5c8c-42d7-8dc7-d872d7a3d202" providerId="ADAL" clId="{81E41028-C10E-4B79-97B8-D13E2615BDBD}" dt="2024-11-12T15:50:31.763" v="9174" actId="113"/>
        <pc:sldMkLst>
          <pc:docMk/>
          <pc:sldMk cId="2722666931" sldId="403"/>
        </pc:sldMkLst>
      </pc:sldChg>
      <pc:sldChg chg="del">
        <pc:chgData name="Rhiannon Akers" userId="fb3c9d12-5c8c-42d7-8dc7-d872d7a3d202" providerId="ADAL" clId="{81E41028-C10E-4B79-97B8-D13E2615BDBD}" dt="2024-11-13T21:52:44.742" v="12279" actId="2696"/>
        <pc:sldMkLst>
          <pc:docMk/>
          <pc:sldMk cId="3325554106" sldId="407"/>
        </pc:sldMkLst>
      </pc:sldChg>
      <pc:sldChg chg="modSp mod">
        <pc:chgData name="Rhiannon Akers" userId="fb3c9d12-5c8c-42d7-8dc7-d872d7a3d202" providerId="ADAL" clId="{81E41028-C10E-4B79-97B8-D13E2615BDBD}" dt="2024-11-12T15:56:32.444" v="9725" actId="20577"/>
        <pc:sldMkLst>
          <pc:docMk/>
          <pc:sldMk cId="1795973425" sldId="408"/>
        </pc:sldMkLst>
      </pc:sldChg>
      <pc:sldChg chg="modSp new mod modNotesTx">
        <pc:chgData name="Rhiannon Akers" userId="fb3c9d12-5c8c-42d7-8dc7-d872d7a3d202" providerId="ADAL" clId="{81E41028-C10E-4B79-97B8-D13E2615BDBD}" dt="2024-11-13T10:25:21.452" v="12118" actId="20577"/>
        <pc:sldMkLst>
          <pc:docMk/>
          <pc:sldMk cId="2691098311" sldId="411"/>
        </pc:sldMkLst>
      </pc:sldChg>
      <pc:sldChg chg="new del">
        <pc:chgData name="Rhiannon Akers" userId="fb3c9d12-5c8c-42d7-8dc7-d872d7a3d202" providerId="ADAL" clId="{81E41028-C10E-4B79-97B8-D13E2615BDBD}" dt="2024-11-12T11:24:32.059" v="7605" actId="47"/>
        <pc:sldMkLst>
          <pc:docMk/>
          <pc:sldMk cId="2542334744" sldId="412"/>
        </pc:sldMkLst>
      </pc:sldChg>
      <pc:sldChg chg="modSp new mod modNotesTx">
        <pc:chgData name="Rhiannon Akers" userId="fb3c9d12-5c8c-42d7-8dc7-d872d7a3d202" providerId="ADAL" clId="{81E41028-C10E-4B79-97B8-D13E2615BDBD}" dt="2024-11-11T21:17:49.067" v="2516" actId="20577"/>
        <pc:sldMkLst>
          <pc:docMk/>
          <pc:sldMk cId="3094073409" sldId="413"/>
        </pc:sldMkLst>
      </pc:sldChg>
      <pc:sldChg chg="del">
        <pc:chgData name="Rhiannon Akers" userId="fb3c9d12-5c8c-42d7-8dc7-d872d7a3d202" providerId="ADAL" clId="{81E41028-C10E-4B79-97B8-D13E2615BDBD}" dt="2024-11-11T20:43:47.709" v="400" actId="47"/>
        <pc:sldMkLst>
          <pc:docMk/>
          <pc:sldMk cId="553758785" sldId="414"/>
        </pc:sldMkLst>
      </pc:sldChg>
      <pc:sldChg chg="modSp new del mod">
        <pc:chgData name="Rhiannon Akers" userId="fb3c9d12-5c8c-42d7-8dc7-d872d7a3d202" providerId="ADAL" clId="{81E41028-C10E-4B79-97B8-D13E2615BDBD}" dt="2024-11-11T21:15:38.822" v="2465" actId="47"/>
        <pc:sldMkLst>
          <pc:docMk/>
          <pc:sldMk cId="1534217149" sldId="414"/>
        </pc:sldMkLst>
      </pc:sldChg>
      <pc:sldChg chg="modSp mod modNotesTx">
        <pc:chgData name="Rhiannon Akers" userId="fb3c9d12-5c8c-42d7-8dc7-d872d7a3d202" providerId="ADAL" clId="{81E41028-C10E-4B79-97B8-D13E2615BDBD}" dt="2024-11-12T11:35:14.321" v="8491" actId="113"/>
        <pc:sldMkLst>
          <pc:docMk/>
          <pc:sldMk cId="1729901031" sldId="414"/>
        </pc:sldMkLst>
      </pc:sldChg>
      <pc:sldChg chg="modSp new mod modNotesTx">
        <pc:chgData name="Rhiannon Akers" userId="fb3c9d12-5c8c-42d7-8dc7-d872d7a3d202" providerId="ADAL" clId="{81E41028-C10E-4B79-97B8-D13E2615BDBD}" dt="2024-11-13T10:26:44.992" v="12208" actId="20577"/>
        <pc:sldMkLst>
          <pc:docMk/>
          <pc:sldMk cId="962725742" sldId="415"/>
        </pc:sldMkLst>
      </pc:sldChg>
      <pc:sldChg chg="addSp modSp new mod modNotesTx">
        <pc:chgData name="Rhiannon Akers" userId="fb3c9d12-5c8c-42d7-8dc7-d872d7a3d202" providerId="ADAL" clId="{81E41028-C10E-4B79-97B8-D13E2615BDBD}" dt="2024-11-12T15:36:03.821" v="8822" actId="20577"/>
        <pc:sldMkLst>
          <pc:docMk/>
          <pc:sldMk cId="2616065106" sldId="416"/>
        </pc:sldMkLst>
      </pc:sldChg>
      <pc:sldChg chg="modSp new del mod ord">
        <pc:chgData name="Rhiannon Akers" userId="fb3c9d12-5c8c-42d7-8dc7-d872d7a3d202" providerId="ADAL" clId="{81E41028-C10E-4B79-97B8-D13E2615BDBD}" dt="2024-11-12T11:21:00.794" v="7564" actId="47"/>
        <pc:sldMkLst>
          <pc:docMk/>
          <pc:sldMk cId="1889781029" sldId="417"/>
        </pc:sldMkLst>
      </pc:sldChg>
      <pc:sldChg chg="modSp new del mod modNotesTx">
        <pc:chgData name="Rhiannon Akers" userId="fb3c9d12-5c8c-42d7-8dc7-d872d7a3d202" providerId="ADAL" clId="{81E41028-C10E-4B79-97B8-D13E2615BDBD}" dt="2024-11-12T11:08:41.172" v="6835" actId="2696"/>
        <pc:sldMkLst>
          <pc:docMk/>
          <pc:sldMk cId="329758116" sldId="418"/>
        </pc:sldMkLst>
      </pc:sldChg>
      <pc:sldChg chg="modSp mod">
        <pc:chgData name="Rhiannon Akers" userId="fb3c9d12-5c8c-42d7-8dc7-d872d7a3d202" providerId="ADAL" clId="{81E41028-C10E-4B79-97B8-D13E2615BDBD}" dt="2024-11-12T11:19:54.341" v="7553" actId="113"/>
        <pc:sldMkLst>
          <pc:docMk/>
          <pc:sldMk cId="2017082909" sldId="418"/>
        </pc:sldMkLst>
      </pc:sldChg>
      <pc:sldChg chg="modSp new mod modNotesTx">
        <pc:chgData name="Rhiannon Akers" userId="fb3c9d12-5c8c-42d7-8dc7-d872d7a3d202" providerId="ADAL" clId="{81E41028-C10E-4B79-97B8-D13E2615BDBD}" dt="2024-11-12T11:19:46.758" v="7551" actId="113"/>
        <pc:sldMkLst>
          <pc:docMk/>
          <pc:sldMk cId="1818538853" sldId="419"/>
        </pc:sldMkLst>
      </pc:sldChg>
      <pc:sldChg chg="modSp mod">
        <pc:chgData name="Rhiannon Akers" userId="fb3c9d12-5c8c-42d7-8dc7-d872d7a3d202" providerId="ADAL" clId="{81E41028-C10E-4B79-97B8-D13E2615BDBD}" dt="2024-11-12T11:19:51.286" v="7552" actId="113"/>
        <pc:sldMkLst>
          <pc:docMk/>
          <pc:sldMk cId="1420659721" sldId="420"/>
        </pc:sldMkLst>
      </pc:sldChg>
      <pc:sldChg chg="modSp new del mod modNotesTx">
        <pc:chgData name="Rhiannon Akers" userId="fb3c9d12-5c8c-42d7-8dc7-d872d7a3d202" providerId="ADAL" clId="{81E41028-C10E-4B79-97B8-D13E2615BDBD}" dt="2024-11-12T11:08:41.172" v="6835" actId="2696"/>
        <pc:sldMkLst>
          <pc:docMk/>
          <pc:sldMk cId="3702315549" sldId="420"/>
        </pc:sldMkLst>
      </pc:sldChg>
      <pc:sldChg chg="modSp new mod modNotesTx">
        <pc:chgData name="Rhiannon Akers" userId="fb3c9d12-5c8c-42d7-8dc7-d872d7a3d202" providerId="ADAL" clId="{81E41028-C10E-4B79-97B8-D13E2615BDBD}" dt="2024-11-12T11:19:43.434" v="7550" actId="113"/>
        <pc:sldMkLst>
          <pc:docMk/>
          <pc:sldMk cId="1060132317" sldId="421"/>
        </pc:sldMkLst>
      </pc:sldChg>
      <pc:sldChg chg="modSp new mod modNotesTx">
        <pc:chgData name="Rhiannon Akers" userId="fb3c9d12-5c8c-42d7-8dc7-d872d7a3d202" providerId="ADAL" clId="{81E41028-C10E-4B79-97B8-D13E2615BDBD}" dt="2024-11-13T10:05:00.262" v="10357" actId="20577"/>
        <pc:sldMkLst>
          <pc:docMk/>
          <pc:sldMk cId="586355219" sldId="422"/>
        </pc:sldMkLst>
      </pc:sldChg>
      <pc:sldChg chg="modSp add mod ord">
        <pc:chgData name="Rhiannon Akers" userId="fb3c9d12-5c8c-42d7-8dc7-d872d7a3d202" providerId="ADAL" clId="{81E41028-C10E-4B79-97B8-D13E2615BDBD}" dt="2024-11-13T09:59:50.954" v="9759" actId="20577"/>
        <pc:sldMkLst>
          <pc:docMk/>
          <pc:sldMk cId="1838984196" sldId="423"/>
        </pc:sldMkLst>
      </pc:sldChg>
      <pc:sldChg chg="modSp new mod modNotesTx">
        <pc:chgData name="Rhiannon Akers" userId="fb3c9d12-5c8c-42d7-8dc7-d872d7a3d202" providerId="ADAL" clId="{81E41028-C10E-4B79-97B8-D13E2615BDBD}" dt="2024-11-13T10:07:01.403" v="10732" actId="20577"/>
        <pc:sldMkLst>
          <pc:docMk/>
          <pc:sldMk cId="3842272673" sldId="424"/>
        </pc:sldMkLst>
      </pc:sldChg>
      <pc:sldChg chg="modSp new mod modNotesTx">
        <pc:chgData name="Rhiannon Akers" userId="fb3c9d12-5c8c-42d7-8dc7-d872d7a3d202" providerId="ADAL" clId="{81E41028-C10E-4B79-97B8-D13E2615BDBD}" dt="2024-11-13T10:10:26.716" v="10932"/>
        <pc:sldMkLst>
          <pc:docMk/>
          <pc:sldMk cId="404014096" sldId="425"/>
        </pc:sldMkLst>
      </pc:sldChg>
      <pc:sldChg chg="modSp new mod modNotesTx">
        <pc:chgData name="Rhiannon Akers" userId="fb3c9d12-5c8c-42d7-8dc7-d872d7a3d202" providerId="ADAL" clId="{81E41028-C10E-4B79-97B8-D13E2615BDBD}" dt="2024-11-13T10:15:22.836" v="11194" actId="20577"/>
        <pc:sldMkLst>
          <pc:docMk/>
          <pc:sldMk cId="4177298044" sldId="426"/>
        </pc:sldMkLst>
      </pc:sldChg>
      <pc:sldChg chg="modSp new mod modNotesTx">
        <pc:chgData name="Rhiannon Akers" userId="fb3c9d12-5c8c-42d7-8dc7-d872d7a3d202" providerId="ADAL" clId="{81E41028-C10E-4B79-97B8-D13E2615BDBD}" dt="2024-11-13T10:22:42.450" v="11934" actId="20577"/>
        <pc:sldMkLst>
          <pc:docMk/>
          <pc:sldMk cId="1344457754" sldId="42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inkedin.com/learning/search?continuingEducationUnits=&amp;keywords=Building%20a%20Talent%20Pipeline%20from%20New%20Recruits%20to%20Leadership&amp;u=77966930"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ecruiteze.com/glossary/candidate-pipelin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resources.workable.com/tutorial/talent-pipelin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ffploy.org/post/2024-social-value-repor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diversejobsmatter.co.uk/blog/how-companies-are-adapting-to-a-smaller-talent-poo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ssets.publishing.service.gov.uk/media/67125a75386bf0964853d7ff/employment-rights-bill-overview.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tmi.org/blogs/how-netflix-builds-a-dominant-workforce-through-its-talent-management-strategie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l" rtl="0" fontAlgn="auto" hangingPunct="1">
              <a:spcBef>
                <a:spcPts val="600"/>
              </a:spcBef>
              <a:spcAft>
                <a:spcPts val="0"/>
              </a:spcAft>
              <a:buFont typeface="+mj-lt"/>
              <a:buAutoNum type="arabicPeriod"/>
            </a:pPr>
            <a:r>
              <a:rPr lang="en-GB" sz="1800" b="1" dirty="0">
                <a:effectLst/>
                <a:latin typeface="Arial" panose="020B0604020202020204" pitchFamily="34" charset="0"/>
                <a:ea typeface="Times New Roman" panose="02020603050405020304" pitchFamily="18" charset="0"/>
              </a:rPr>
              <a:t>Different approaches to candidate pipelines and how to assess the value of different sourcing channels.</a:t>
            </a:r>
            <a:endParaRPr lang="en-GB" sz="1800" dirty="0">
              <a:effectLst/>
              <a:latin typeface="Times New Roman" panose="02020603050405020304" pitchFamily="18" charset="0"/>
              <a:ea typeface="Times New Roman" panose="02020603050405020304" pitchFamily="18" charset="0"/>
            </a:endParaRPr>
          </a:p>
          <a:p>
            <a:pPr marL="637540" indent="-180340" algn="l" fontAlgn="auto" hangingPunct="1">
              <a:spcBef>
                <a:spcPts val="600"/>
              </a:spcBef>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indent="-180340" algn="l" fontAlgn="auto" hangingPunct="1">
              <a:spcBef>
                <a:spcPts val="600"/>
              </a:spcBef>
              <a:spcAft>
                <a:spcPts val="0"/>
              </a:spcAft>
            </a:pPr>
            <a:r>
              <a:rPr lang="en-GB" sz="1800" dirty="0">
                <a:effectLst/>
                <a:latin typeface="Arial" panose="020B0604020202020204" pitchFamily="34" charset="0"/>
                <a:ea typeface="Times New Roman" panose="02020603050405020304" pitchFamily="18" charset="0"/>
              </a:rPr>
              <a:t>Value of different methods and techniques. Sourcing passive candidates. Integrating sourcing approaches into the overall resourcing strategy. How to tailor approaches to appeal to different candidates. Widening your talent pool – for example working with veterans, ex-offenders. Use of social media and consistent communications. Creating long term supply of candidates through work experience and liaison with local and national organisations. Use of apprenticeships and other sources of supply. </a:t>
            </a:r>
            <a:endParaRPr lang="en-GB" sz="1800" dirty="0">
              <a:effectLst/>
              <a:latin typeface="Times New Roman" panose="02020603050405020304" pitchFamily="18" charset="0"/>
              <a:ea typeface="Times New Roman" panose="02020603050405020304" pitchFamily="18" charset="0"/>
            </a:endParaRPr>
          </a:p>
          <a:p>
            <a:pPr marL="637540" indent="-180340" algn="l" fontAlgn="auto" hangingPunct="1">
              <a:spcBef>
                <a:spcPts val="600"/>
              </a:spcBef>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Building a Talent Pipeline from New Recruits to Leadership: Online Courses, Training and Tutorials | LinkedIn Learning</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Pre-vetted Candidates: Unlike a broader talent pool, a candidate pipeline typically consists of individuals who have been pre-screened and are considered a good fit for future roles</a:t>
            </a:r>
            <a:endParaRPr lang="en-GB" b="0" i="0" u="none" strike="noStrike" dirty="0">
              <a:effectLst/>
              <a:latin typeface="var(--font-berkeley-mono)"/>
              <a:hlinkClick r:id="rId3"/>
            </a:endParaRPr>
          </a:p>
          <a:p>
            <a:pPr algn="l"/>
            <a:r>
              <a:rPr lang="en-GB" b="0" i="0" dirty="0">
                <a:effectLst/>
                <a:latin typeface="__fkGroteskNeue_598ab8"/>
              </a:rPr>
              <a:t>Ongoing Engagement: It involves building and nurturing long-term relationships with potential candidates, even before specific positions are available</a:t>
            </a:r>
            <a:endParaRPr lang="en-GB" b="0" i="0" u="none" strike="noStrike" dirty="0">
              <a:effectLst/>
              <a:latin typeface="var(--font-berkeley-mono)"/>
              <a:hlinkClick r:id="rId4"/>
            </a:endParaRPr>
          </a:p>
          <a:p>
            <a:pPr algn="l"/>
            <a:r>
              <a:rPr lang="en-GB" b="0" i="0" dirty="0">
                <a:effectLst/>
                <a:latin typeface="__fkGroteskNeue_598ab8"/>
              </a:rPr>
              <a:t>Proactive Approach: Candidate pipeline management requires a shift from reactive to proactive recruiting, focusing on future hiring needs rather than just immediate openings</a:t>
            </a:r>
          </a:p>
          <a:p>
            <a:pPr algn="l"/>
            <a:endParaRPr lang="en-GB" b="0" i="0" dirty="0">
              <a:effectLst/>
              <a:latin typeface="__fkGroteskNeue_598ab8"/>
            </a:endParaRPr>
          </a:p>
          <a:p>
            <a:pPr algn="l">
              <a:buFont typeface="Arial" panose="020B0604020202020204" pitchFamily="34" charset="0"/>
              <a:buNone/>
            </a:pPr>
            <a:r>
              <a:rPr lang="en-GB" b="0" i="0" dirty="0">
                <a:effectLst/>
                <a:latin typeface="__fkGroteskNeue_598ab8"/>
              </a:rPr>
              <a:t>Mastercard’s approach includes: Automated ‘career bot’ to discuss job search</a:t>
            </a:r>
          </a:p>
          <a:p>
            <a:pPr marL="171450" indent="-171450" algn="l">
              <a:buFont typeface="Arial" panose="020B0604020202020204" pitchFamily="34" charset="0"/>
              <a:buChar char="•"/>
            </a:pPr>
            <a:r>
              <a:rPr lang="en-GB" b="0" i="0" dirty="0">
                <a:effectLst/>
                <a:latin typeface="__fkGroteskNeue_598ab8"/>
              </a:rPr>
              <a:t>Implementing a new Career Site and Talent CRM</a:t>
            </a:r>
          </a:p>
          <a:p>
            <a:pPr algn="l">
              <a:buFont typeface="Arial" panose="020B0604020202020204" pitchFamily="34" charset="0"/>
              <a:buChar char="•"/>
            </a:pPr>
            <a:r>
              <a:rPr lang="en-GB" b="0" i="0" dirty="0">
                <a:effectLst/>
                <a:latin typeface="__fkGroteskNeue_598ab8"/>
              </a:rPr>
              <a:t>Using recruitment marketing campaigns to engage potential candidates</a:t>
            </a:r>
          </a:p>
          <a:p>
            <a:pPr algn="l">
              <a:buFont typeface="Arial" panose="020B0604020202020204" pitchFamily="34" charset="0"/>
              <a:buChar char="•"/>
            </a:pPr>
            <a:r>
              <a:rPr lang="en-GB" b="0" i="0" dirty="0">
                <a:effectLst/>
                <a:latin typeface="__fkGroteskNeue_598ab8"/>
              </a:rPr>
              <a:t>Establishing dedicated recruitment marketing and direct sourcing teams</a:t>
            </a:r>
          </a:p>
          <a:p>
            <a:pPr algn="l">
              <a:buFont typeface="Arial" panose="020B0604020202020204" pitchFamily="34" charset="0"/>
              <a:buChar char="•"/>
            </a:pPr>
            <a:r>
              <a:rPr lang="en-GB" b="0" i="0" dirty="0">
                <a:effectLst/>
                <a:latin typeface="__fkGroteskNeue_598ab8"/>
              </a:rPr>
              <a:t>Utilising automated interview scheduling to expedite the hiring process</a:t>
            </a:r>
          </a:p>
          <a:p>
            <a:r>
              <a:rPr lang="en-GB" b="0" i="0" dirty="0">
                <a:effectLst/>
                <a:latin typeface="__fkGroteskNeue_598ab8"/>
              </a:rPr>
              <a:t>This proactive approach has helped Mastercard meet their high-volume hiring needs more efficiently.</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1095428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Retention</a:t>
            </a:r>
          </a:p>
          <a:p>
            <a:r>
              <a:rPr lang="en-GB" dirty="0"/>
              <a:t>Length of service</a:t>
            </a:r>
          </a:p>
          <a:p>
            <a:r>
              <a:rPr lang="en-GB" dirty="0"/>
              <a:t>Cost of hire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3180968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Strategic integration: This involves aligning recruitment and selection processes with the organization's overall corporate strategy. It sees recruitment and selection as a powerful mechanism for ensuring employee behaviours are in line with organisational goals.</a:t>
            </a:r>
          </a:p>
          <a:p>
            <a:pPr algn="l">
              <a:buFont typeface="+mj-lt"/>
              <a:buAutoNum type="arabicPeriod"/>
            </a:pPr>
            <a:r>
              <a:rPr lang="en-GB" b="0" i="0" dirty="0">
                <a:effectLst/>
                <a:latin typeface="__fkGroteskNeue_598ab8"/>
              </a:rPr>
              <a:t>Long-term focus: The model emphasizes looking beyond just filling immediate vacancies. It focuses on identifying and selecting people who will best run the organisation and its business in the long run.</a:t>
            </a:r>
          </a:p>
          <a:p>
            <a:pPr algn="l">
              <a:buFont typeface="+mj-lt"/>
              <a:buAutoNum type="arabicPeriod"/>
            </a:pPr>
            <a:r>
              <a:rPr lang="en-GB" b="0" i="0" dirty="0">
                <a:effectLst/>
                <a:latin typeface="__fkGroteskNeue_598ab8"/>
              </a:rPr>
              <a:t>Mechanism for translating strategic demands: This feature involves having a process to translate the organisation's strategic requirements into appropriate recruitment and selection specifications.</a:t>
            </a:r>
          </a:p>
          <a:p>
            <a:endParaRPr lang="en-GB" dirty="0"/>
          </a:p>
          <a:p>
            <a:r>
              <a:rPr lang="en-GB" dirty="0"/>
              <a:t>At the time of research (2003) there was little evidence to suggest many organisations were recruiting strategically. This is likely to have changed in recent years due to the development of HR analytics. Does your organisation recruit strategically?</a:t>
            </a:r>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1772419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challenges to this view could there be in modern business environments?</a:t>
            </a:r>
          </a:p>
          <a:p>
            <a:endParaRPr lang="en-GB" dirty="0"/>
          </a:p>
          <a:p>
            <a:r>
              <a:rPr lang="en-GB" dirty="0"/>
              <a:t>The Gig economy (short-term, flexible jobs)</a:t>
            </a:r>
          </a:p>
          <a:p>
            <a:r>
              <a:rPr lang="en-GB" dirty="0"/>
              <a:t>Digital platforms</a:t>
            </a:r>
          </a:p>
          <a:p>
            <a:r>
              <a:rPr lang="en-GB" dirty="0"/>
              <a:t>Employee perception of being considered an asset</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2240775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0219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£12 Million in Social Value: </a:t>
            </a:r>
            <a:r>
              <a:rPr lang="en-GB" dirty="0" err="1">
                <a:hlinkClick r:id="rId3"/>
              </a:rPr>
              <a:t>Offploy's</a:t>
            </a:r>
            <a:r>
              <a:rPr lang="en-GB" dirty="0">
                <a:hlinkClick r:id="rId3"/>
              </a:rPr>
              <a:t> 2024 Social Impact Report</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3000278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Timpson Case Study</a:t>
            </a:r>
          </a:p>
          <a:p>
            <a:r>
              <a:rPr lang="en-GB" sz="1200" b="0" i="0" kern="1200" dirty="0">
                <a:solidFill>
                  <a:schemeClr val="tx1"/>
                </a:solidFill>
                <a:effectLst/>
                <a:latin typeface="+mn-lt"/>
                <a:ea typeface="+mn-ea"/>
                <a:cs typeface="+mn-cs"/>
              </a:rPr>
              <a:t>Timpson is a longstanding UK service retailer that employs over 2,000 people and is highly regarded for hiring ex-offenders, who make up about 10% of their workforce. The company has embedded this practice by creating prison workshops where inmates receive training and are offered trial jobs upon release. Key elements of Timpson’s approach include:​</a:t>
            </a:r>
          </a:p>
          <a:p>
            <a:r>
              <a:rPr lang="en-GB" sz="1200" b="0" i="0" kern="1200" dirty="0">
                <a:solidFill>
                  <a:schemeClr val="tx1"/>
                </a:solidFill>
                <a:effectLst/>
                <a:latin typeface="+mn-lt"/>
                <a:ea typeface="+mn-ea"/>
                <a:cs typeface="+mn-cs"/>
              </a:rPr>
              <a:t>Prioritising trust in employee relationships, especially for those with criminal records, allowing candidates to rebuild their lives through meaningful employment.​</a:t>
            </a:r>
          </a:p>
          <a:p>
            <a:r>
              <a:rPr lang="en-GB" sz="1200" b="0" i="0" kern="1200" dirty="0">
                <a:solidFill>
                  <a:schemeClr val="tx1"/>
                </a:solidFill>
                <a:effectLst/>
                <a:latin typeface="+mn-lt"/>
                <a:ea typeface="+mn-ea"/>
                <a:cs typeface="+mn-cs"/>
              </a:rPr>
              <a:t>Focusing on personality rather than criminal status during recruitment; Timpson treats candidates as individuals with potential, not as risks.​</a:t>
            </a:r>
          </a:p>
          <a:p>
            <a:r>
              <a:rPr lang="en-GB" sz="1200" b="0" i="0" kern="1200" dirty="0">
                <a:solidFill>
                  <a:schemeClr val="tx1"/>
                </a:solidFill>
                <a:effectLst/>
                <a:latin typeface="+mn-lt"/>
                <a:ea typeface="+mn-ea"/>
                <a:cs typeface="+mn-cs"/>
              </a:rPr>
              <a:t>Using training and skill-building as a means to foster workplace integration and personal confidence, leading to high employee retention among those coming from prison programs.​</a:t>
            </a:r>
          </a:p>
          <a:p>
            <a:r>
              <a:rPr lang="en-GB" sz="1200" b="0" i="0" kern="1200" dirty="0">
                <a:solidFill>
                  <a:schemeClr val="tx1"/>
                </a:solidFill>
                <a:effectLst/>
                <a:latin typeface="+mn-lt"/>
                <a:ea typeface="+mn-ea"/>
                <a:cs typeface="+mn-cs"/>
              </a:rPr>
              <a:t>Supporting individuals on day-release from prison and care leavers via structured work opportunities with wraparound support such as mentoring and mental health aid</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2628643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4245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4664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4278498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55555"/>
                </a:solidFill>
                <a:effectLst/>
                <a:latin typeface="Roboto" panose="02000000000000000000" pitchFamily="2" charset="0"/>
              </a:rPr>
              <a:t>Development</a:t>
            </a:r>
          </a:p>
          <a:p>
            <a:pPr algn="l"/>
            <a:r>
              <a:rPr lang="en-GB" b="0" i="0" dirty="0">
                <a:solidFill>
                  <a:srgbClr val="555555"/>
                </a:solidFill>
                <a:effectLst/>
                <a:latin typeface="Roboto" panose="02000000000000000000" pitchFamily="2" charset="0"/>
              </a:rPr>
              <a:t>The </a:t>
            </a:r>
            <a:r>
              <a:rPr lang="en-GB" b="0" i="0" dirty="0" err="1">
                <a:solidFill>
                  <a:srgbClr val="555555"/>
                </a:solidFill>
                <a:effectLst/>
                <a:latin typeface="Roboto" panose="02000000000000000000" pitchFamily="2" charset="0"/>
              </a:rPr>
              <a:t>EverywomanNetwork</a:t>
            </a:r>
            <a:r>
              <a:rPr lang="en-GB" b="0" i="0" dirty="0">
                <a:solidFill>
                  <a:srgbClr val="555555"/>
                </a:solidFill>
                <a:effectLst/>
                <a:latin typeface="Roboto" panose="02000000000000000000" pitchFamily="2" charset="0"/>
              </a:rPr>
              <a:t> is an online personal development programme aimed at new entrants, up to middle managers. The Network provides members with a downloadable workbook and addresses a new topic every month. Resources include webinars, toolkits, blogs, and case studies.</a:t>
            </a:r>
          </a:p>
          <a:p>
            <a:pPr algn="l"/>
            <a:r>
              <a:rPr lang="en-GB" b="0" i="0" dirty="0">
                <a:solidFill>
                  <a:srgbClr val="555555"/>
                </a:solidFill>
                <a:effectLst/>
                <a:latin typeface="Roboto" panose="02000000000000000000" pitchFamily="2" charset="0"/>
              </a:rPr>
              <a:t>"We look at topics that are relevant to women in the workplace; from learning how to better promote yourself, extending your influence, avoiding burn out, and preparing for tough conversations," says Benson. "And it's just £50 a year per person, or it can be included in one of our Accelerate packages."</a:t>
            </a:r>
          </a:p>
          <a:p>
            <a:pPr algn="l"/>
            <a:r>
              <a:rPr lang="en-GB" b="0" i="0" dirty="0">
                <a:solidFill>
                  <a:srgbClr val="555555"/>
                </a:solidFill>
                <a:effectLst/>
                <a:latin typeface="Roboto" panose="02000000000000000000" pitchFamily="2" charset="0"/>
              </a:rPr>
              <a:t>Influence change</a:t>
            </a:r>
          </a:p>
          <a:p>
            <a:pPr algn="l"/>
            <a:r>
              <a:rPr lang="en-GB" b="0" i="0" dirty="0">
                <a:solidFill>
                  <a:srgbClr val="555555"/>
                </a:solidFill>
                <a:effectLst/>
                <a:latin typeface="Roboto" panose="02000000000000000000" pitchFamily="2" charset="0"/>
              </a:rPr>
              <a:t>The </a:t>
            </a:r>
            <a:r>
              <a:rPr lang="en-GB" b="0" i="0" dirty="0" err="1">
                <a:solidFill>
                  <a:srgbClr val="555555"/>
                </a:solidFill>
                <a:effectLst/>
                <a:latin typeface="Roboto" panose="02000000000000000000" pitchFamily="2" charset="0"/>
              </a:rPr>
              <a:t>EverywomanClub</a:t>
            </a:r>
            <a:r>
              <a:rPr lang="en-GB" b="0" i="0" dirty="0">
                <a:solidFill>
                  <a:srgbClr val="555555"/>
                </a:solidFill>
                <a:effectLst/>
                <a:latin typeface="Roboto" panose="02000000000000000000" pitchFamily="2" charset="0"/>
              </a:rPr>
              <a:t> is for senior women in an organisation to network with other senior women from across the industry sectors that Everywoman is involved in. 'The Club is for women who can influence change in their business and industry, they're die ones whose stories, advice and guidance we want to pass on to other women coming up through the pipeline. We hold various Club events and bring in international speakers and discuss key topics. We also interview the women in the Club and pass on these interviews to the women in the Network."</a:t>
            </a:r>
          </a:p>
          <a:p>
            <a:pPr algn="l"/>
            <a:r>
              <a:rPr lang="en-GB" b="0" i="0" dirty="0">
                <a:solidFill>
                  <a:srgbClr val="555555"/>
                </a:solidFill>
                <a:effectLst/>
                <a:latin typeface="Roboto" panose="02000000000000000000" pitchFamily="2" charset="0"/>
              </a:rPr>
              <a:t>Under the Accelerate umbrella, there are a range of packages available that incorporate memberships to both the Network and the Club, along with other Everywoman services. The most comprehensive package is Founder Member. This is aimed at large operators with 500-plus women, who are already committed to the diversity challenge and improving the image of the industry. TNT and Asda are both rolling out the Founder package across their businesses.</a:t>
            </a:r>
          </a:p>
          <a:p>
            <a:pPr algn="l"/>
            <a:r>
              <a:rPr lang="en-GB" b="0" i="0" dirty="0">
                <a:solidFill>
                  <a:srgbClr val="555555"/>
                </a:solidFill>
                <a:effectLst/>
                <a:latin typeface="Roboto" panose="02000000000000000000" pitchFamily="2" charset="0"/>
              </a:rPr>
              <a:t>"Founder members will be a category sponsor of the FTA Everywoman in Transport &amp; Logistics Awards; they will get to participate in Everywoman roundtable events and support our Leadership Academy; they will receive unlimited access to the </a:t>
            </a:r>
            <a:r>
              <a:rPr lang="en-GB" b="0" i="0" dirty="0" err="1">
                <a:solidFill>
                  <a:srgbClr val="555555"/>
                </a:solidFill>
                <a:effectLst/>
                <a:latin typeface="Roboto" panose="02000000000000000000" pitchFamily="2" charset="0"/>
              </a:rPr>
              <a:t>EverywomanNetwork</a:t>
            </a:r>
            <a:r>
              <a:rPr lang="en-GB" b="0" i="0" dirty="0">
                <a:solidFill>
                  <a:srgbClr val="555555"/>
                </a:solidFill>
                <a:effectLst/>
                <a:latin typeface="Roboto" panose="02000000000000000000" pitchFamily="2" charset="0"/>
              </a:rPr>
              <a:t> for their female staff up to middle management level; and they will also receive </a:t>
            </a:r>
            <a:r>
              <a:rPr lang="en-GB" b="0" i="0" dirty="0" err="1">
                <a:solidFill>
                  <a:srgbClr val="555555"/>
                </a:solidFill>
                <a:effectLst/>
                <a:latin typeface="Roboto" panose="02000000000000000000" pitchFamily="2" charset="0"/>
              </a:rPr>
              <a:t>EverywomanClub</a:t>
            </a:r>
            <a:r>
              <a:rPr lang="en-GB" b="0" i="0" dirty="0">
                <a:solidFill>
                  <a:srgbClr val="555555"/>
                </a:solidFill>
                <a:effectLst/>
                <a:latin typeface="Roboto" panose="02000000000000000000" pitchFamily="2" charset="0"/>
              </a:rPr>
              <a:t> memberships for 10 of their senior female leaders," explains Benson.</a:t>
            </a:r>
          </a:p>
          <a:p>
            <a:pPr algn="l"/>
            <a:r>
              <a:rPr lang="en-GB" b="0" i="0" dirty="0">
                <a:solidFill>
                  <a:srgbClr val="555555"/>
                </a:solidFill>
                <a:effectLst/>
                <a:latin typeface="Roboto" panose="02000000000000000000" pitchFamily="2" charset="0"/>
              </a:rPr>
              <a:t>The next tier down is Champion, aimed at medium-sized firms that recognise the importance of a diverse, resilient supply chain of talent but perhaps haven't got a full programme in place.</a:t>
            </a:r>
          </a:p>
          <a:p>
            <a:pPr algn="l"/>
            <a:r>
              <a:rPr lang="en-GB" b="0" i="0" dirty="0">
                <a:solidFill>
                  <a:srgbClr val="555555"/>
                </a:solidFill>
                <a:effectLst/>
                <a:latin typeface="Roboto" panose="02000000000000000000" pitchFamily="2" charset="0"/>
              </a:rPr>
              <a:t>The bottom tier is Influencer. "This is aimed at smaller firms that recognise the need to attract and retain the best talent" says Benson. "But every company is different so we will always work to a company's requirements and if none of these packages are right we can tailor something that will work for a business."</a:t>
            </a:r>
          </a:p>
          <a:p>
            <a:pPr algn="l"/>
            <a:r>
              <a:rPr lang="en-GB" b="0" i="0" dirty="0">
                <a:solidFill>
                  <a:srgbClr val="555555"/>
                </a:solidFill>
                <a:effectLst/>
                <a:latin typeface="Roboto" panose="02000000000000000000" pitchFamily="2" charset="0"/>
              </a:rPr>
              <a:t>Time to shine</a:t>
            </a:r>
          </a:p>
          <a:p>
            <a:pPr algn="l"/>
            <a:r>
              <a:rPr lang="en-GB" b="0" i="0" dirty="0">
                <a:solidFill>
                  <a:srgbClr val="555555"/>
                </a:solidFill>
                <a:effectLst/>
                <a:latin typeface="Roboto" panose="02000000000000000000" pitchFamily="2" charset="0"/>
              </a:rPr>
              <a:t>She stresses that Everywoman wants to shine the spotlight on small and medium-sized businesses that are committed to expanding their talent pool. "We will support anybody who wants to make that change in their business," adds Benson.</a:t>
            </a:r>
          </a:p>
          <a:p>
            <a:pPr algn="l"/>
            <a:r>
              <a:rPr lang="en-GB" b="0" i="0" dirty="0">
                <a:solidFill>
                  <a:srgbClr val="555555"/>
                </a:solidFill>
                <a:effectLst/>
                <a:latin typeface="Roboto" panose="02000000000000000000" pitchFamily="2" charset="0"/>
              </a:rPr>
              <a:t>"Everybody wants the best talent If you're not fishing in one particular pool, or nothing in that pool is jumping out towards you, then you have to take action and take a proposition to that pool to entice them away from other sectors."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12034112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 panose="02000000000000000000" pitchFamily="2" charset="0"/>
              </a:rPr>
              <a:t>’Below-the-line’ means pre-production, production, or post-production roles that are not screenwriters, producers, directors, casting directors or actors.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31531309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Demographic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Demographic trends play a crucial role in shaping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Age Distribution</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An aging workforce combined with lower birth rates is shrinking the available labour force in many regions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Education Levels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level of education within the population affects the skills and qualifications available in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Cultural Diversity</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cultural background of potential candidates can impact the diversity and perspectives within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Economic and Global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External economic and global conditions can have a substantial impact: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Economic Cycles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Recessions or periods of economic growth can dramatically affect the availability of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Global Events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Pandemics, political instability, or other major global events can rapidly reshape the workforce and talent availability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Skills and Competencies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 specific skills required by organizations are a critical factor: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Skill Scarcity</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Rapid technological advancements have created a high demand for specialised skills, particularly in areas like AI, data science, and cybersecurity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Skill Gaps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Mismatches between the skills organisations need and those available in the market can limit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Geographical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 location of businesses and talent can create challenges: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Geographical Mismatches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Often, areas of business growth don't align with locations where skilled workers are available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Mobility</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willingness of talent to relocate for work opportunities affects the accessibility of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Organisational Factors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Internal organizational aspects significantly influence the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Company Culture</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culture of an organisation can attract or repel potential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Employer Brand</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How a company is perceived as an employer impacts its ability to attract and retain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Career Development Opportunities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availability of growth and learning opportunities within an organization affects its appeal to talented </a:t>
            </a:r>
            <a:r>
              <a:rPr lang="en-GB" sz="1800" kern="0" dirty="0" err="1">
                <a:effectLst/>
                <a:latin typeface="Segoe UI" panose="020B0502040204020203" pitchFamily="34" charset="0"/>
                <a:ea typeface="Times New Roman" panose="02020603050405020304" pitchFamily="18" charset="0"/>
                <a:cs typeface="Arial" panose="020B0604020202020204" pitchFamily="34" charset="0"/>
              </a:rPr>
              <a:t>individu</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Compensation and Benefits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Financial and non-financial rewards play a role: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Salary and Benefits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Competitive compensation packages are crucial for attracting and retaining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Work-Life Balance</a:t>
            </a: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 Offering flexible work arrangements can expand the talent pool by appealing to a broader range of candidates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3"/>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Technological Advancements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Technology impacts both the skills required and how talent is sourced: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Digital Transformation</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The rapid pace of technological change creates a constant need for new skills and competencies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Recruitment Technology</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Advanced analytics and targeting technologies are changing how companies identify and engage with potential talent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Talent Management Practices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How organizations approach talent management affects their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Succession Planning</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Effective succession planning can help organisations develop internal talent and reduce reliance on external hiring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Training and Development</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Investing in employee development can expand the internal talent pool and make the organisation more attractive to external candidates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Internal Mobility</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Promoting internal mobility can help retain talent and develop a strong internal talent pipeline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l"/>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35097552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will these changes impact the talent pools in your organisation? </a:t>
            </a:r>
          </a:p>
          <a:p>
            <a:endParaRPr lang="en-GB" dirty="0"/>
          </a:p>
          <a:p>
            <a:r>
              <a:rPr lang="en-GB" dirty="0">
                <a:hlinkClick r:id="rId3"/>
              </a:rPr>
              <a:t>Employment Rights Bill overview</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1633751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Linkedin</a:t>
            </a:r>
            <a:r>
              <a:rPr lang="en-GB" dirty="0"/>
              <a:t> can be a great place to access a </a:t>
            </a:r>
            <a:r>
              <a:rPr lang="en-GB"/>
              <a:t>wide talent pool. </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878060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Nearly 70% of occupations can now be entered via an apprenticeship, as this route becomes the pathway of choice for many people. There were fewer than half a million people participating in apprenticeships in 2009/10. </a:t>
            </a:r>
          </a:p>
          <a:p>
            <a:endParaRPr lang="en-GB" dirty="0"/>
          </a:p>
          <a:p>
            <a:pPr>
              <a:buFontTx/>
              <a:buChar char="-"/>
            </a:pPr>
            <a:r>
              <a:rPr lang="en-GB" dirty="0"/>
              <a:t>Work experience (a source of entry-level positions)</a:t>
            </a:r>
          </a:p>
          <a:p>
            <a:pPr lvl="1">
              <a:buFontTx/>
              <a:buChar char="-"/>
            </a:pPr>
            <a:r>
              <a:rPr lang="en-GB" dirty="0"/>
              <a:t>Early identification of talent</a:t>
            </a:r>
          </a:p>
          <a:p>
            <a:pPr lvl="1">
              <a:buFontTx/>
              <a:buChar char="-"/>
            </a:pPr>
            <a:r>
              <a:rPr lang="en-GB" dirty="0"/>
              <a:t>Cultural fit assessment</a:t>
            </a:r>
          </a:p>
          <a:p>
            <a:pPr lvl="1">
              <a:buFontTx/>
              <a:buChar char="-"/>
            </a:pPr>
            <a:r>
              <a:rPr lang="en-GB" dirty="0"/>
              <a:t>Skills development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3020922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40903211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38669034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them to the performance management approach we discussed at the start of the module – Standards oriented and Excellence oriented</a:t>
            </a:r>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26982920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__fkGroteskNeue_598ab8"/>
              </a:rPr>
              <a:t>By adopting these inclusive approaches, organisations can create a more equitable and effective talent management strategy that recognises and develops the potential of all employees.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1815569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__fkGroteskNeue_598ab8"/>
              </a:rPr>
              <a:t>Selective Focus: The exclusive approach targets a small percentage of employees, typically around 10-20% of the workforce, who are identified as top performers or having high potential.</a:t>
            </a:r>
          </a:p>
          <a:p>
            <a:endParaRPr lang="en-GB" b="0" i="0" dirty="0">
              <a:effectLst/>
              <a:latin typeface="__fkGroteskNeue_598ab8"/>
            </a:endParaRPr>
          </a:p>
          <a:p>
            <a:r>
              <a:rPr lang="en-GB" b="0" i="0" dirty="0">
                <a:effectLst/>
                <a:latin typeface="__fkGroteskNeue_598ab8"/>
              </a:rPr>
              <a:t>Strategic Alignment: It involves systematically identifying key positions that contribute significantly to the organisation's competitive advantage and developing a talent pool to fill these roles.</a:t>
            </a:r>
          </a:p>
          <a:p>
            <a:endParaRPr lang="en-GB" b="0" i="0" dirty="0">
              <a:effectLst/>
              <a:latin typeface="__fkGroteskNeue_598ab8"/>
            </a:endParaRPr>
          </a:p>
          <a:p>
            <a:r>
              <a:rPr lang="en-GB" b="0" i="0" dirty="0">
                <a:effectLst/>
                <a:latin typeface="__fkGroteskNeue_598ab8"/>
              </a:rPr>
              <a:t>Disadvantages?</a:t>
            </a:r>
          </a:p>
          <a:p>
            <a:endParaRPr lang="en-GB" b="0" i="0" dirty="0">
              <a:effectLst/>
              <a:latin typeface="__fkGroteskNeue_598ab8"/>
            </a:endParaRPr>
          </a:p>
          <a:p>
            <a:pPr algn="l">
              <a:buFont typeface="Arial" panose="020B0604020202020204" pitchFamily="34" charset="0"/>
              <a:buChar char="•"/>
            </a:pPr>
            <a:r>
              <a:rPr lang="en-GB" b="0" i="0" dirty="0">
                <a:effectLst/>
                <a:latin typeface="__fkGroteskNeue_598ab8"/>
              </a:rPr>
              <a:t>Risk of demotivating employees not included in talent programs</a:t>
            </a:r>
          </a:p>
          <a:p>
            <a:pPr algn="l">
              <a:buFont typeface="Arial" panose="020B0604020202020204" pitchFamily="34" charset="0"/>
              <a:buChar char="•"/>
            </a:pPr>
            <a:r>
              <a:rPr lang="en-GB" b="0" i="0" dirty="0">
                <a:effectLst/>
                <a:latin typeface="__fkGroteskNeue_598ab8"/>
              </a:rPr>
              <a:t>Potential for creating a sense of elitism or unfairness</a:t>
            </a:r>
          </a:p>
          <a:p>
            <a:pPr algn="l">
              <a:buFont typeface="Arial" panose="020B0604020202020204" pitchFamily="34" charset="0"/>
              <a:buChar char="•"/>
            </a:pPr>
            <a:r>
              <a:rPr lang="en-GB" b="0" i="0" dirty="0">
                <a:effectLst/>
                <a:latin typeface="__fkGroteskNeue_598ab8"/>
              </a:rPr>
              <a:t>May lead to homogeneity in leadership pipelines</a:t>
            </a:r>
          </a:p>
          <a:p>
            <a:pPr algn="l">
              <a:buFont typeface="Arial" panose="020B0604020202020204" pitchFamily="34" charset="0"/>
              <a:buChar char="•"/>
            </a:pPr>
            <a:endParaRPr lang="en-GB" b="0" i="0" dirty="0">
              <a:effectLst/>
              <a:latin typeface="__fkGroteskNeue_598ab8"/>
            </a:endParaRPr>
          </a:p>
          <a:p>
            <a:pPr algn="l">
              <a:buFont typeface="Arial" panose="020B0604020202020204" pitchFamily="34" charset="0"/>
              <a:buNone/>
            </a:pPr>
            <a:r>
              <a:rPr lang="en-GB" b="0" i="0" dirty="0">
                <a:effectLst/>
                <a:latin typeface="__fkGroteskNeue_598ab8"/>
              </a:rPr>
              <a:t>Ethical considerations - The exclusive approach raises ethical questions regarding fairness and inclusivity. Critics argue that it can have a dehumanising effect on those </a:t>
            </a:r>
            <a:r>
              <a:rPr lang="en-GB" b="0" i="0" dirty="0" err="1">
                <a:effectLst/>
                <a:latin typeface="__fkGroteskNeue_598ab8"/>
              </a:rPr>
              <a:t>labeled</a:t>
            </a:r>
            <a:r>
              <a:rPr lang="en-GB" b="0" i="0" dirty="0">
                <a:effectLst/>
                <a:latin typeface="__fkGroteskNeue_598ab8"/>
              </a:rPr>
              <a:t> as "non-talented," potentially marginalizing the majority of employees.</a:t>
            </a:r>
          </a:p>
          <a:p>
            <a:pPr algn="l">
              <a:buFont typeface="Arial" panose="020B0604020202020204" pitchFamily="34" charset="0"/>
              <a:buNone/>
            </a:pPr>
            <a:endParaRPr lang="en-GB" b="0" i="0" dirty="0">
              <a:effectLst/>
              <a:latin typeface="__fkGroteskNeue_598ab8"/>
            </a:endParaRPr>
          </a:p>
          <a:p>
            <a:pPr algn="l">
              <a:buFont typeface="Arial" panose="020B0604020202020204" pitchFamily="34" charset="0"/>
              <a:buNone/>
            </a:pPr>
            <a:r>
              <a:rPr lang="en-GB" b="0" i="0" dirty="0">
                <a:effectLst/>
                <a:latin typeface="__fkGroteskNeue_598ab8"/>
              </a:rPr>
              <a:t>Organisational impact – Employee engagement, culture of competition and individual achievement (could be beneficial or detrimental). </a:t>
            </a:r>
          </a:p>
          <a:p>
            <a:pPr algn="l">
              <a:buFont typeface="Arial" panose="020B0604020202020204" pitchFamily="34" charset="0"/>
              <a:buChar char="•"/>
            </a:pPr>
            <a:endParaRPr lang="en-GB" b="0" i="0" dirty="0">
              <a:effectLst/>
              <a:latin typeface="__fkGroteskNeue_598ab8"/>
            </a:endParaRPr>
          </a:p>
          <a:p>
            <a:endParaRPr lang="en-GB" b="0" i="0" dirty="0">
              <a:effectLst/>
              <a:latin typeface="__fkGroteskNeue_598ab8"/>
            </a:endParaRPr>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3587019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Mix of both</a:t>
            </a:r>
          </a:p>
          <a:p>
            <a:endParaRPr lang="en-GB" dirty="0"/>
          </a:p>
          <a:p>
            <a:r>
              <a:rPr lang="en-GB" b="1" dirty="0"/>
              <a:t>Exclusive – High performance culture</a:t>
            </a:r>
          </a:p>
          <a:p>
            <a:r>
              <a:rPr lang="en-GB" b="0" i="0" dirty="0">
                <a:effectLst/>
                <a:latin typeface="__fkGroteskNeue_598ab8"/>
              </a:rPr>
              <a:t>Hiring only "A" players: Netflix's philosophy is to hire only the best talent, believing that top performers prefer to work alongside other high achievers</a:t>
            </a:r>
          </a:p>
          <a:p>
            <a:r>
              <a:rPr lang="en-GB" b="0" i="0" dirty="0">
                <a:effectLst/>
                <a:latin typeface="__fkGroteskNeue_598ab8"/>
              </a:rPr>
              <a:t>The "Keeper Test": Managers are encouraged to regularly assess whether they would fight to keep an employee. If not, the employee is let go with a generous severance package</a:t>
            </a:r>
          </a:p>
          <a:p>
            <a:r>
              <a:rPr lang="en-GB" b="0" i="0" dirty="0">
                <a:effectLst/>
                <a:latin typeface="__fkGroteskNeue_598ab8"/>
              </a:rPr>
              <a:t>Performance-based compensation: Pay is determined strictly based on work impact and contributions, not seniority or experience</a:t>
            </a:r>
          </a:p>
          <a:p>
            <a:endParaRPr lang="en-GB" b="0" i="0" dirty="0">
              <a:effectLst/>
              <a:latin typeface="__fkGroteskNeue_598ab8"/>
            </a:endParaRPr>
          </a:p>
          <a:p>
            <a:r>
              <a:rPr lang="en-GB" b="1" i="0" dirty="0">
                <a:effectLst/>
                <a:latin typeface="__fkGroteskNeue_598ab8"/>
              </a:rPr>
              <a:t>Inclusive – Diverse perspectives, continuous learning, transparency and open communication.</a:t>
            </a:r>
          </a:p>
          <a:p>
            <a:endParaRPr lang="en-GB" b="0" i="0" u="none" strike="noStrike" dirty="0">
              <a:effectLst/>
              <a:latin typeface="__fkGroteskNeue_598ab8"/>
              <a:hlinkClick r:id="rId3"/>
            </a:endParaRPr>
          </a:p>
          <a:p>
            <a:endParaRPr lang="en-GB" b="0" i="0" u="none" strike="noStrike" dirty="0">
              <a:effectLst/>
              <a:latin typeface="var(--font-berkeley-mono)"/>
              <a:hlinkClick r:id="rId3"/>
            </a:endParaRPr>
          </a:p>
          <a:p>
            <a:pPr algn="l">
              <a:buFont typeface="+mj-lt"/>
              <a:buNone/>
            </a:pPr>
            <a:endParaRPr lang="en-GB" b="0" i="0" dirty="0">
              <a:effectLst/>
              <a:latin typeface="__fkGroteskNeue_598ab8"/>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10262184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an ethical approach? </a:t>
            </a:r>
          </a:p>
        </p:txBody>
      </p:sp>
      <p:sp>
        <p:nvSpPr>
          <p:cNvPr id="4" name="Slide Number Placeholder 3"/>
          <p:cNvSpPr>
            <a:spLocks noGrp="1"/>
          </p:cNvSpPr>
          <p:nvPr>
            <p:ph type="sldNum" sz="quarter" idx="5"/>
          </p:nvPr>
        </p:nvSpPr>
        <p:spPr/>
        <p:txBody>
          <a:bodyPr/>
          <a:lstStyle/>
          <a:p>
            <a:fld id="{E6F8865B-CF96-452C-929A-9BE36DE1D7AB}" type="slidenum">
              <a:rPr lang="en-GB" smtClean="0"/>
              <a:t>27</a:t>
            </a:fld>
            <a:endParaRPr lang="en-GB"/>
          </a:p>
        </p:txBody>
      </p:sp>
    </p:spTree>
    <p:extLst>
      <p:ext uri="{BB962C8B-B14F-4D97-AF65-F5344CB8AC3E}">
        <p14:creationId xmlns:p14="http://schemas.microsoft.com/office/powerpoint/2010/main" val="38906368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29</a:t>
            </a:fld>
            <a:endParaRPr lang="en-GB" dirty="0"/>
          </a:p>
        </p:txBody>
      </p:sp>
    </p:spTree>
    <p:extLst>
      <p:ext uri="{BB962C8B-B14F-4D97-AF65-F5344CB8AC3E}">
        <p14:creationId xmlns:p14="http://schemas.microsoft.com/office/powerpoint/2010/main" val="40402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Our latest Labour Market Outlook finds that 17% of employers say the use of AI will cause the number of staff within their organisation to decrease in the next 12 months. A quarter of those employers are expecting the reduction to be greater than 10% with employers saying that clerical, junior managerial, professional and administrator roles are the most likely to be reduced. </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31240179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in three-quarters of UK organisations are using AI tools at work (76%). In the public sector, this figure rises to 87%. Employees in 73% of organisations in the private sector use AI tools, however, there is a marked difference between large private sector employers (82%) and SMEs (62%)</a:t>
            </a:r>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1078120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labour market continues to cool, with official data published in mid-October showing that overall vacancy levels have fallen for the last 39 consecutive months.1 Comparing this official data against our measure of the level of employers reporting hard-to-fill vacancies shows both have tracked each other closely over much of that period (see Figure 7). Thirty-two per cent of employers reported hard-to-fill vacancies in the latest quarter.</a:t>
            </a:r>
          </a:p>
        </p:txBody>
      </p:sp>
      <p:sp>
        <p:nvSpPr>
          <p:cNvPr id="4" name="Slide Number Placeholder 3"/>
          <p:cNvSpPr>
            <a:spLocks noGrp="1"/>
          </p:cNvSpPr>
          <p:nvPr>
            <p:ph type="sldNum" sz="quarter" idx="5"/>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25432887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 1</a:t>
            </a:r>
            <a:r>
              <a:rPr lang="en-GB" baseline="30000" dirty="0"/>
              <a:t>st</a:t>
            </a:r>
            <a:endParaRPr lang="en-GB" dirty="0"/>
          </a:p>
          <a:p>
            <a:r>
              <a:rPr lang="en-GB" dirty="0"/>
              <a:t>A – 3</a:t>
            </a:r>
            <a:r>
              <a:rPr lang="en-GB" baseline="30000" dirty="0"/>
              <a:t>rd</a:t>
            </a:r>
            <a:endParaRPr lang="en-GB" dirty="0"/>
          </a:p>
          <a:p>
            <a:r>
              <a:rPr lang="en-GB" dirty="0"/>
              <a:t>C – 5th</a:t>
            </a:r>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27548136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Twenty-two per cent of employers are planning to make redundancies in the three months up to December 2025. There are no significant differences in redundancy intentions by sector.</a:t>
            </a:r>
          </a:p>
        </p:txBody>
      </p:sp>
      <p:sp>
        <p:nvSpPr>
          <p:cNvPr id="4" name="Slide Number Placeholder 3"/>
          <p:cNvSpPr>
            <a:spLocks noGrp="1"/>
          </p:cNvSpPr>
          <p:nvPr>
            <p:ph type="sldNum" sz="quarter" idx="5"/>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36606068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10/11/2025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10/11/2025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10/11/2025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10/11/2025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10/11/2025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10/11/2025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10/11/2025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specialist-knowledge/resourcin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assets.publishing.service.gov.uk/media/67125a75386bf0964853d7ff/employment-rights-bill-overview.pdf" TargetMode="External"/><Relationship Id="rId5" Type="http://schemas.openxmlformats.org/officeDocument/2006/relationships/hyperlink" Target="https://assets.publishing.service.gov.uk/media/65fae9d1aa9b76001dfbdbd7/Apprenticeship_achievement_rate_sector_update_2024.pdf" TargetMode="External"/><Relationship Id="rId4" Type="http://schemas.openxmlformats.org/officeDocument/2006/relationships/hyperlink" Target="https://www.cipd.org/uk/knowledge/factsheets/tal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a:bodyPr>
          <a:lstStyle/>
          <a:p>
            <a:r>
              <a:rPr lang="en-US" b="1" dirty="0">
                <a:solidFill>
                  <a:schemeClr val="bg1"/>
                </a:solidFill>
              </a:rPr>
              <a:t>November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1012668" y="1056510"/>
            <a:ext cx="10166663" cy="4696800"/>
          </a:xfrm>
        </p:spPr>
        <p:txBody>
          <a:bodyPr>
            <a:normAutofit fontScale="77500" lnSpcReduction="20000"/>
          </a:bodyPr>
          <a:lstStyle/>
          <a:p>
            <a:pPr marL="0" indent="0" algn="just">
              <a:buNone/>
            </a:pPr>
            <a:r>
              <a:rPr lang="en-GB" b="1" dirty="0">
                <a:latin typeface="+mj-lt"/>
              </a:rPr>
              <a:t>Learning outcome – </a:t>
            </a:r>
            <a:r>
              <a:rPr lang="en-GB" b="1" i="0" dirty="0">
                <a:solidFill>
                  <a:srgbClr val="1D2125"/>
                </a:solidFill>
                <a:effectLst/>
                <a:highlight>
                  <a:srgbClr val="FFFFFF"/>
                </a:highlight>
                <a:latin typeface="+mj-lt"/>
              </a:rPr>
              <a:t>Candidate pipelines and other sourcing channels. </a:t>
            </a:r>
          </a:p>
          <a:p>
            <a:pPr algn="just"/>
            <a:r>
              <a:rPr lang="en-GB" sz="3200" dirty="0">
                <a:effectLst/>
                <a:latin typeface="+mj-lt"/>
                <a:ea typeface="Times New Roman" panose="02020603050405020304" pitchFamily="18" charset="0"/>
              </a:rPr>
              <a:t>Value of different methods and techniques. </a:t>
            </a:r>
          </a:p>
          <a:p>
            <a:pPr algn="just"/>
            <a:r>
              <a:rPr lang="en-GB" sz="3200" dirty="0">
                <a:effectLst/>
                <a:latin typeface="+mj-lt"/>
                <a:ea typeface="Times New Roman" panose="02020603050405020304" pitchFamily="18" charset="0"/>
              </a:rPr>
              <a:t>Sourcing passive candidates. </a:t>
            </a:r>
          </a:p>
          <a:p>
            <a:pPr algn="just"/>
            <a:r>
              <a:rPr lang="en-GB" sz="3200" dirty="0">
                <a:effectLst/>
                <a:latin typeface="+mj-lt"/>
                <a:ea typeface="Times New Roman" panose="02020603050405020304" pitchFamily="18" charset="0"/>
              </a:rPr>
              <a:t>Integrating sourcing approaches into the overall resourcing strategy. </a:t>
            </a:r>
          </a:p>
          <a:p>
            <a:pPr algn="just"/>
            <a:r>
              <a:rPr lang="en-GB" sz="3200" dirty="0">
                <a:effectLst/>
                <a:latin typeface="+mj-lt"/>
                <a:ea typeface="Times New Roman" panose="02020603050405020304" pitchFamily="18" charset="0"/>
              </a:rPr>
              <a:t>How to tailor approaches to appeal to different candidates. </a:t>
            </a:r>
          </a:p>
          <a:p>
            <a:pPr algn="just"/>
            <a:r>
              <a:rPr lang="en-GB" sz="3200" dirty="0">
                <a:effectLst/>
                <a:latin typeface="+mj-lt"/>
                <a:ea typeface="Times New Roman" panose="02020603050405020304" pitchFamily="18" charset="0"/>
              </a:rPr>
              <a:t>Widening your talent pool </a:t>
            </a:r>
          </a:p>
          <a:p>
            <a:pPr algn="just"/>
            <a:r>
              <a:rPr lang="en-GB" sz="3200" dirty="0">
                <a:effectLst/>
                <a:latin typeface="+mj-lt"/>
                <a:ea typeface="Times New Roman" panose="02020603050405020304" pitchFamily="18" charset="0"/>
              </a:rPr>
              <a:t>Use of social media and consistent communications. </a:t>
            </a:r>
          </a:p>
          <a:p>
            <a:pPr algn="just"/>
            <a:r>
              <a:rPr lang="en-GB" sz="3200" dirty="0">
                <a:effectLst/>
                <a:latin typeface="+mj-lt"/>
                <a:ea typeface="Times New Roman" panose="02020603050405020304" pitchFamily="18" charset="0"/>
              </a:rPr>
              <a:t>Creating long term supply of candidates through work experience and liaison with local and national organisations. </a:t>
            </a:r>
          </a:p>
          <a:p>
            <a:pPr algn="just"/>
            <a:r>
              <a:rPr lang="en-GB" sz="3200" dirty="0">
                <a:effectLst/>
                <a:latin typeface="+mj-lt"/>
                <a:ea typeface="Times New Roman" panose="02020603050405020304" pitchFamily="18" charset="0"/>
              </a:rPr>
              <a:t>Use of apprenticeships and other sources of supply. </a:t>
            </a:r>
          </a:p>
          <a:p>
            <a:pPr algn="just"/>
            <a:r>
              <a:rPr lang="en-GB" dirty="0">
                <a:latin typeface="+mj-lt"/>
                <a:ea typeface="Times New Roman" panose="02020603050405020304" pitchFamily="18" charset="0"/>
              </a:rPr>
              <a:t>Labour Market Outlook – Team Quiz</a:t>
            </a:r>
            <a:endParaRPr lang="en-GB" sz="3200" dirty="0">
              <a:effectLst/>
              <a:latin typeface="+mj-lt"/>
              <a:ea typeface="Times New Roman" panose="02020603050405020304" pitchFamily="18" charset="0"/>
            </a:endParaRPr>
          </a:p>
          <a:p>
            <a:pPr marL="637540" indent="-180340" algn="l" fontAlgn="auto" hangingPunct="1">
              <a:spcBef>
                <a:spcPts val="600"/>
              </a:spcBef>
            </a:pPr>
            <a:endParaRPr lang="en-GB" sz="3200" dirty="0">
              <a:effectLst/>
              <a:latin typeface="Times New Roman" panose="02020603050405020304" pitchFamily="18" charset="0"/>
              <a:ea typeface="Times New Roman" panose="02020603050405020304" pitchFamily="18" charset="0"/>
            </a:endParaRPr>
          </a:p>
          <a:p>
            <a:pPr marL="0" indent="0" algn="just">
              <a:buNone/>
            </a:pPr>
            <a:endParaRPr lang="en-GB"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Candidate pipelines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a:t>A pool of potential candidates who are qualified and could fit future open roles within an organisation.</a:t>
            </a:r>
          </a:p>
          <a:p>
            <a:r>
              <a:rPr lang="en-GB" dirty="0"/>
              <a:t>Develop a pipeline of internal talent for future job openings. </a:t>
            </a:r>
          </a:p>
          <a:p>
            <a:pPr lvl="1"/>
            <a:r>
              <a:rPr lang="en-GB" dirty="0"/>
              <a:t>Highlight the organisation’s vision. </a:t>
            </a:r>
          </a:p>
          <a:p>
            <a:pPr lvl="1"/>
            <a:r>
              <a:rPr lang="en-GB" dirty="0"/>
              <a:t>Get team members to talk about their roles. </a:t>
            </a:r>
          </a:p>
          <a:p>
            <a:pPr lvl="1"/>
            <a:r>
              <a:rPr lang="en-GB" dirty="0"/>
              <a:t>Highlight the activities underway.</a:t>
            </a:r>
          </a:p>
          <a:p>
            <a:pPr lvl="1"/>
            <a:r>
              <a:rPr lang="en-GB" dirty="0"/>
              <a:t>Talk about how roles will expand in the coming years. </a:t>
            </a:r>
          </a:p>
          <a:p>
            <a:pPr marL="457200" lvl="1" indent="0">
              <a:buNone/>
            </a:pPr>
            <a:r>
              <a:rPr lang="en-GB" dirty="0"/>
              <a:t>									(Oates, 2023) </a:t>
            </a:r>
          </a:p>
        </p:txBody>
      </p:sp>
    </p:spTree>
    <p:extLst>
      <p:ext uri="{BB962C8B-B14F-4D97-AF65-F5344CB8AC3E}">
        <p14:creationId xmlns:p14="http://schemas.microsoft.com/office/powerpoint/2010/main" val="3630933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Candidate pipelines (2)</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r>
              <a:rPr lang="en-GB" dirty="0"/>
              <a:t>What about external candidates?</a:t>
            </a:r>
          </a:p>
          <a:p>
            <a:pPr lvl="1"/>
            <a:r>
              <a:rPr lang="en-GB" dirty="0"/>
              <a:t>Pre-vetted candidates. </a:t>
            </a:r>
          </a:p>
          <a:p>
            <a:pPr lvl="1"/>
            <a:r>
              <a:rPr lang="en-GB" dirty="0"/>
              <a:t>Ongoing engagement.</a:t>
            </a:r>
          </a:p>
          <a:p>
            <a:pPr lvl="1"/>
            <a:r>
              <a:rPr lang="en-GB" dirty="0"/>
              <a:t>Proactive approach. </a:t>
            </a:r>
          </a:p>
          <a:p>
            <a:pPr lvl="1"/>
            <a:r>
              <a:rPr lang="en-GB" dirty="0"/>
              <a:t>Benefits – shorter hiring process, improved quality, reduced costs and prepared for future needs. </a:t>
            </a:r>
          </a:p>
          <a:p>
            <a:pPr lvl="1"/>
            <a:r>
              <a:rPr lang="en-GB" dirty="0"/>
              <a:t>Mastercard – adopted an “always on” hiring model to engage job seekers and maintain an active pipeline of qualified talent. </a:t>
            </a:r>
          </a:p>
          <a:p>
            <a:pPr marL="457200" lvl="1" indent="0">
              <a:buNone/>
            </a:pPr>
            <a:endParaRPr lang="en-GB" dirty="0"/>
          </a:p>
        </p:txBody>
      </p:sp>
    </p:spTree>
    <p:extLst>
      <p:ext uri="{BB962C8B-B14F-4D97-AF65-F5344CB8AC3E}">
        <p14:creationId xmlns:p14="http://schemas.microsoft.com/office/powerpoint/2010/main" val="1729901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Strategic sourcing approaches </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More than three in five organisations take a strategic approach to recruitment as part of a wider talent management strategy. </a:t>
            </a:r>
          </a:p>
          <a:p>
            <a:r>
              <a:rPr lang="en-GB" dirty="0"/>
              <a:t>Few organisations take a comprehensive data-based approach to improve their resourcing decisions.</a:t>
            </a:r>
          </a:p>
          <a:p>
            <a:r>
              <a:rPr lang="en-GB" dirty="0"/>
              <a:t>What data could you review in relation to resourcing to measure effectiveness and return on investment? </a:t>
            </a:r>
          </a:p>
          <a:p>
            <a:endParaRPr lang="en-GB" dirty="0"/>
          </a:p>
        </p:txBody>
      </p:sp>
    </p:spTree>
    <p:extLst>
      <p:ext uri="{BB962C8B-B14F-4D97-AF65-F5344CB8AC3E}">
        <p14:creationId xmlns:p14="http://schemas.microsoft.com/office/powerpoint/2010/main" val="179813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9958-72FA-4A66-D5F9-042C62E356BD}"/>
              </a:ext>
            </a:extLst>
          </p:cNvPr>
          <p:cNvSpPr>
            <a:spLocks noGrp="1"/>
          </p:cNvSpPr>
          <p:nvPr>
            <p:ph type="title"/>
          </p:nvPr>
        </p:nvSpPr>
        <p:spPr/>
        <p:txBody>
          <a:bodyPr>
            <a:normAutofit fontScale="90000"/>
          </a:bodyPr>
          <a:lstStyle/>
          <a:p>
            <a:r>
              <a:rPr lang="en-GB" b="1" dirty="0"/>
              <a:t>Millmore’s three interdependent primary features (Taylor, 2022)</a:t>
            </a:r>
          </a:p>
        </p:txBody>
      </p:sp>
      <p:sp>
        <p:nvSpPr>
          <p:cNvPr id="3" name="Content Placeholder 2">
            <a:extLst>
              <a:ext uri="{FF2B5EF4-FFF2-40B4-BE49-F238E27FC236}">
                <a16:creationId xmlns:a16="http://schemas.microsoft.com/office/drawing/2014/main" id="{CA65892D-8A51-3FA5-9D2D-0802E14131DC}"/>
              </a:ext>
            </a:extLst>
          </p:cNvPr>
          <p:cNvSpPr>
            <a:spLocks noGrp="1"/>
          </p:cNvSpPr>
          <p:nvPr>
            <p:ph idx="1"/>
          </p:nvPr>
        </p:nvSpPr>
        <p:spPr/>
        <p:txBody>
          <a:bodyPr>
            <a:normAutofit lnSpcReduction="10000"/>
          </a:bodyPr>
          <a:lstStyle/>
          <a:p>
            <a:r>
              <a:rPr lang="en-GB" dirty="0"/>
              <a:t>Strategic integration</a:t>
            </a:r>
          </a:p>
          <a:p>
            <a:r>
              <a:rPr lang="en-GB" dirty="0"/>
              <a:t>Long-term focus</a:t>
            </a:r>
          </a:p>
          <a:p>
            <a:r>
              <a:rPr lang="en-GB" dirty="0"/>
              <a:t>Bridging mechanism</a:t>
            </a:r>
          </a:p>
          <a:p>
            <a:r>
              <a:rPr lang="en-GB" dirty="0"/>
              <a:t>Outcomes:</a:t>
            </a:r>
          </a:p>
          <a:p>
            <a:pPr lvl="1"/>
            <a:r>
              <a:rPr lang="en-GB" dirty="0"/>
              <a:t>Recruitment and selection gains greater organisational importance. </a:t>
            </a:r>
          </a:p>
          <a:p>
            <a:pPr lvl="1"/>
            <a:r>
              <a:rPr lang="en-GB" dirty="0"/>
              <a:t>More sophisticated and complex recruitment and selection processes. </a:t>
            </a:r>
          </a:p>
          <a:p>
            <a:pPr lvl="1"/>
            <a:endParaRPr lang="en-GB" dirty="0"/>
          </a:p>
        </p:txBody>
      </p:sp>
    </p:spTree>
    <p:extLst>
      <p:ext uri="{BB962C8B-B14F-4D97-AF65-F5344CB8AC3E}">
        <p14:creationId xmlns:p14="http://schemas.microsoft.com/office/powerpoint/2010/main" val="962725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FE4C-375F-18AF-C363-315CEA013382}"/>
              </a:ext>
            </a:extLst>
          </p:cNvPr>
          <p:cNvSpPr>
            <a:spLocks noGrp="1"/>
          </p:cNvSpPr>
          <p:nvPr>
            <p:ph type="title"/>
          </p:nvPr>
        </p:nvSpPr>
        <p:spPr/>
        <p:txBody>
          <a:bodyPr/>
          <a:lstStyle/>
          <a:p>
            <a:r>
              <a:rPr lang="en-GB" b="1" dirty="0"/>
              <a:t>Resource-based views (RBV)</a:t>
            </a:r>
          </a:p>
        </p:txBody>
      </p:sp>
      <p:sp>
        <p:nvSpPr>
          <p:cNvPr id="3" name="Content Placeholder 2">
            <a:extLst>
              <a:ext uri="{FF2B5EF4-FFF2-40B4-BE49-F238E27FC236}">
                <a16:creationId xmlns:a16="http://schemas.microsoft.com/office/drawing/2014/main" id="{3251C444-2864-CECC-4551-BD3C48EF4353}"/>
              </a:ext>
            </a:extLst>
          </p:cNvPr>
          <p:cNvSpPr>
            <a:spLocks noGrp="1"/>
          </p:cNvSpPr>
          <p:nvPr>
            <p:ph idx="1"/>
          </p:nvPr>
        </p:nvSpPr>
        <p:spPr/>
        <p:txBody>
          <a:bodyPr>
            <a:normAutofit fontScale="85000" lnSpcReduction="20000"/>
          </a:bodyPr>
          <a:lstStyle/>
          <a:p>
            <a:r>
              <a:rPr lang="en-GB" dirty="0"/>
              <a:t>Focus is on existing internal resources or assets an organisation has that have led to competitive advantage.</a:t>
            </a:r>
          </a:p>
          <a:p>
            <a:r>
              <a:rPr lang="en-GB" dirty="0"/>
              <a:t>Barney and Clark (2007) suggest focusing on understanding which resources are:</a:t>
            </a:r>
          </a:p>
          <a:p>
            <a:pPr lvl="1"/>
            <a:r>
              <a:rPr lang="en-GB" dirty="0"/>
              <a:t>Valuable. </a:t>
            </a:r>
          </a:p>
          <a:p>
            <a:pPr lvl="1"/>
            <a:r>
              <a:rPr lang="en-GB" dirty="0"/>
              <a:t>Rare.</a:t>
            </a:r>
          </a:p>
          <a:p>
            <a:pPr lvl="1"/>
            <a:r>
              <a:rPr lang="en-GB" dirty="0"/>
              <a:t>Hard to replicate.</a:t>
            </a:r>
          </a:p>
          <a:p>
            <a:pPr lvl="1"/>
            <a:r>
              <a:rPr lang="en-GB" dirty="0"/>
              <a:t>Non-substitutable. </a:t>
            </a:r>
          </a:p>
          <a:p>
            <a:r>
              <a:rPr lang="en-GB" dirty="0"/>
              <a:t>Links to resourcing activities:</a:t>
            </a:r>
          </a:p>
          <a:p>
            <a:pPr lvl="1"/>
            <a:r>
              <a:rPr lang="en-GB" dirty="0"/>
              <a:t>Aims to reinforce and further develop human assets. </a:t>
            </a:r>
          </a:p>
          <a:p>
            <a:pPr marL="457200" lvl="1" indent="0">
              <a:buNone/>
            </a:pPr>
            <a:endParaRPr lang="en-GB" dirty="0"/>
          </a:p>
        </p:txBody>
      </p:sp>
    </p:spTree>
    <p:extLst>
      <p:ext uri="{BB962C8B-B14F-4D97-AF65-F5344CB8AC3E}">
        <p14:creationId xmlns:p14="http://schemas.microsoft.com/office/powerpoint/2010/main" val="2616065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Widening external talent pool</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a:xfrm>
            <a:off x="609600" y="1417638"/>
            <a:ext cx="10972800" cy="4099595"/>
          </a:xfrm>
        </p:spPr>
        <p:txBody>
          <a:bodyPr>
            <a:normAutofit fontScale="92500"/>
          </a:bodyPr>
          <a:lstStyle/>
          <a:p>
            <a:pPr marL="0" indent="0">
              <a:buNone/>
            </a:pPr>
            <a:r>
              <a:rPr lang="en-GB" sz="2400" dirty="0"/>
              <a:t>A wider talent pool refers to a broader group of potential job candidates.</a:t>
            </a:r>
          </a:p>
          <a:p>
            <a:pPr marL="0" indent="0">
              <a:buNone/>
            </a:pPr>
            <a:r>
              <a:rPr lang="en-GB" sz="2400" u="sng" dirty="0"/>
              <a:t>Case studies</a:t>
            </a:r>
            <a:r>
              <a:rPr lang="en-GB" sz="2400" dirty="0"/>
              <a:t>: </a:t>
            </a:r>
          </a:p>
          <a:p>
            <a:pPr marL="0" indent="0">
              <a:buNone/>
            </a:pPr>
            <a:r>
              <a:rPr lang="en-GB" sz="2400" dirty="0"/>
              <a:t>HGV driver shortages following COVID-19 led to recycling firm </a:t>
            </a:r>
            <a:r>
              <a:rPr lang="en-GB" sz="2400" b="1" dirty="0"/>
              <a:t>NWH </a:t>
            </a:r>
            <a:r>
              <a:rPr lang="en-GB" sz="2400" dirty="0"/>
              <a:t>rolling out an HGV driving school to grow their driver pool. They offered a fully-funded route to secure their license and a guaranteed job at the end along with full time salary whilst completing training. </a:t>
            </a:r>
          </a:p>
          <a:p>
            <a:pPr marL="0" indent="0">
              <a:buNone/>
            </a:pPr>
            <a:r>
              <a:rPr lang="en-GB" sz="2400" b="1" dirty="0"/>
              <a:t>Google</a:t>
            </a:r>
            <a:r>
              <a:rPr lang="en-GB" sz="2400" dirty="0"/>
              <a:t>’s </a:t>
            </a:r>
            <a:r>
              <a:rPr lang="en-GB" sz="2400" kern="0" dirty="0">
                <a:solidFill>
                  <a:srgbClr val="151515"/>
                </a:solidFill>
                <a:effectLst/>
                <a:latin typeface="Segoe UI" panose="020B0502040204020203" pitchFamily="34" charset="0"/>
                <a:ea typeface="Times New Roman" panose="02020603050405020304" pitchFamily="18" charset="0"/>
                <a:cs typeface="Arial" panose="020B0604020202020204" pitchFamily="34" charset="0"/>
              </a:rPr>
              <a:t>success begins with its ability to cast a wide net in talent acquisition. The company has perfected the art of creating a vast and diverse talent pool by actively engaging with potential candidates through various channels, from job fairs to online communities. This approach ensures that Google has access to a broad spectrum of talent, from emerging graduates to seasoned industry experts.</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96693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6A469-7C1E-BEE0-264A-14F575FF65D4}"/>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‘An inside job’ – Expanding your talent pipeline from unexpected places</a:t>
            </a:r>
          </a:p>
        </p:txBody>
      </p:sp>
      <p:pic>
        <p:nvPicPr>
          <p:cNvPr id="5" name="Content Placeholder 4">
            <a:extLst>
              <a:ext uri="{FF2B5EF4-FFF2-40B4-BE49-F238E27FC236}">
                <a16:creationId xmlns:a16="http://schemas.microsoft.com/office/drawing/2014/main" id="{54049E64-D0F0-0707-3BBD-7844CFC26C79}"/>
              </a:ext>
            </a:extLst>
          </p:cNvPr>
          <p:cNvPicPr>
            <a:picLocks noGrp="1" noChangeAspect="1"/>
          </p:cNvPicPr>
          <p:nvPr>
            <p:ph sz="half" idx="1"/>
          </p:nvPr>
        </p:nvPicPr>
        <p:blipFill>
          <a:blip r:embed="rId3"/>
          <a:stretch>
            <a:fillRect/>
          </a:stretch>
        </p:blipFill>
        <p:spPr>
          <a:xfrm>
            <a:off x="609600" y="2364859"/>
            <a:ext cx="5384800" cy="2459723"/>
          </a:xfrm>
          <a:prstGeom prst="rect">
            <a:avLst/>
          </a:prstGeom>
          <a:noFill/>
        </p:spPr>
      </p:pic>
      <p:sp>
        <p:nvSpPr>
          <p:cNvPr id="10" name="Content Placeholder 3">
            <a:extLst>
              <a:ext uri="{FF2B5EF4-FFF2-40B4-BE49-F238E27FC236}">
                <a16:creationId xmlns:a16="http://schemas.microsoft.com/office/drawing/2014/main" id="{CAAA2CDC-BF93-DE93-D7CE-81E01FBA0FED}"/>
              </a:ext>
            </a:extLst>
          </p:cNvPr>
          <p:cNvSpPr>
            <a:spLocks noGrp="1"/>
          </p:cNvSpPr>
          <p:nvPr>
            <p:ph sz="half" idx="2"/>
          </p:nvPr>
        </p:nvSpPr>
        <p:spPr>
          <a:xfrm>
            <a:off x="6197600" y="1600201"/>
            <a:ext cx="5384800" cy="3989040"/>
          </a:xfrm>
        </p:spPr>
        <p:txBody>
          <a:bodyPr/>
          <a:lstStyle/>
          <a:p>
            <a:r>
              <a:rPr lang="en-US" dirty="0"/>
              <a:t>Improving employment options for people with convictions</a:t>
            </a:r>
          </a:p>
          <a:p>
            <a:r>
              <a:rPr lang="en-US" dirty="0"/>
              <a:t>Overcoming prejudice and barriers</a:t>
            </a:r>
          </a:p>
          <a:p>
            <a:r>
              <a:rPr lang="en-US" dirty="0"/>
              <a:t>1 in 4 people in the UK have convictions (including driving)</a:t>
            </a:r>
          </a:p>
          <a:p>
            <a:pPr marL="0" indent="0">
              <a:buNone/>
            </a:pPr>
            <a:endParaRPr lang="en-US" dirty="0"/>
          </a:p>
        </p:txBody>
      </p:sp>
    </p:spTree>
    <p:extLst>
      <p:ext uri="{BB962C8B-B14F-4D97-AF65-F5344CB8AC3E}">
        <p14:creationId xmlns:p14="http://schemas.microsoft.com/office/powerpoint/2010/main" val="1440518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0F16-E35E-7E0E-3C3E-0107C4F759C5}"/>
              </a:ext>
            </a:extLst>
          </p:cNvPr>
          <p:cNvSpPr>
            <a:spLocks noGrp="1"/>
          </p:cNvSpPr>
          <p:nvPr>
            <p:ph type="title"/>
          </p:nvPr>
        </p:nvSpPr>
        <p:spPr>
          <a:xfrm>
            <a:off x="609600" y="274638"/>
            <a:ext cx="10972800" cy="1143000"/>
          </a:xfrm>
        </p:spPr>
        <p:txBody>
          <a:bodyPr anchor="ctr">
            <a:normAutofit/>
          </a:bodyPr>
          <a:lstStyle/>
          <a:p>
            <a:r>
              <a:rPr lang="en-GB" dirty="0"/>
              <a:t>Organisation example</a:t>
            </a:r>
          </a:p>
        </p:txBody>
      </p:sp>
      <p:sp>
        <p:nvSpPr>
          <p:cNvPr id="4" name="Content Placeholder 3">
            <a:extLst>
              <a:ext uri="{FF2B5EF4-FFF2-40B4-BE49-F238E27FC236}">
                <a16:creationId xmlns:a16="http://schemas.microsoft.com/office/drawing/2014/main" id="{F5BB82B3-2F6D-3117-140D-EB8A0B38117A}"/>
              </a:ext>
            </a:extLst>
          </p:cNvPr>
          <p:cNvSpPr>
            <a:spLocks noGrp="1"/>
          </p:cNvSpPr>
          <p:nvPr>
            <p:ph sz="half" idx="1"/>
          </p:nvPr>
        </p:nvSpPr>
        <p:spPr>
          <a:xfrm>
            <a:off x="609600" y="1600201"/>
            <a:ext cx="5384800" cy="3989040"/>
          </a:xfrm>
        </p:spPr>
        <p:txBody>
          <a:bodyPr>
            <a:normAutofit/>
          </a:bodyPr>
          <a:lstStyle/>
          <a:p>
            <a:pPr>
              <a:lnSpc>
                <a:spcPct val="90000"/>
              </a:lnSpc>
            </a:pPr>
            <a:r>
              <a:rPr lang="en-GB" sz="2400"/>
              <a:t>Ex-offenders make up roughly 10% of their workforce</a:t>
            </a:r>
          </a:p>
          <a:p>
            <a:pPr>
              <a:lnSpc>
                <a:spcPct val="90000"/>
              </a:lnSpc>
            </a:pPr>
            <a:r>
              <a:rPr lang="en-GB" sz="2400"/>
              <a:t>74% retention rate after 12 months</a:t>
            </a:r>
          </a:p>
          <a:p>
            <a:pPr>
              <a:lnSpc>
                <a:spcPct val="90000"/>
              </a:lnSpc>
            </a:pPr>
            <a:r>
              <a:rPr lang="en-GB" sz="2400"/>
              <a:t>Prison workshops to provide training</a:t>
            </a:r>
          </a:p>
          <a:p>
            <a:pPr>
              <a:lnSpc>
                <a:spcPct val="90000"/>
              </a:lnSpc>
            </a:pPr>
            <a:r>
              <a:rPr lang="en-GB" sz="2400"/>
              <a:t>Trial jobs offered to inmates upon release from prison</a:t>
            </a:r>
          </a:p>
          <a:p>
            <a:pPr>
              <a:lnSpc>
                <a:spcPct val="90000"/>
              </a:lnSpc>
            </a:pPr>
            <a:r>
              <a:rPr lang="en-GB" sz="2400"/>
              <a:t>Consideration of individuals as having potential as opposed to risk</a:t>
            </a:r>
          </a:p>
        </p:txBody>
      </p:sp>
      <p:pic>
        <p:nvPicPr>
          <p:cNvPr id="1026" name="Picture 2" descr="Timpson - Chantry Place">
            <a:extLst>
              <a:ext uri="{FF2B5EF4-FFF2-40B4-BE49-F238E27FC236}">
                <a16:creationId xmlns:a16="http://schemas.microsoft.com/office/drawing/2014/main" id="{9AD40C77-209B-FDEB-0485-D75EBABF8D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410065"/>
            <a:ext cx="5384800" cy="236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9034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E180199-ED41-5FB3-FA09-A3AE4598FB2F}"/>
              </a:ext>
            </a:extLst>
          </p:cNvPr>
          <p:cNvSpPr>
            <a:spLocks noGrp="1"/>
          </p:cNvSpPr>
          <p:nvPr>
            <p:ph type="title"/>
          </p:nvPr>
        </p:nvSpPr>
        <p:spPr>
          <a:xfrm>
            <a:off x="609600" y="274638"/>
            <a:ext cx="10972800" cy="1143000"/>
          </a:xfrm>
        </p:spPr>
        <p:txBody>
          <a:bodyPr>
            <a:normAutofit/>
          </a:bodyPr>
          <a:lstStyle/>
          <a:p>
            <a:r>
              <a:rPr lang="en-US" dirty="0"/>
              <a:t>What can HR do to facilitate?	</a:t>
            </a:r>
          </a:p>
        </p:txBody>
      </p:sp>
      <p:sp>
        <p:nvSpPr>
          <p:cNvPr id="11" name="Content Placeholder 2">
            <a:extLst>
              <a:ext uri="{FF2B5EF4-FFF2-40B4-BE49-F238E27FC236}">
                <a16:creationId xmlns:a16="http://schemas.microsoft.com/office/drawing/2014/main" id="{3F98B3B8-818B-B5E6-07F4-5085F5CB7F23}"/>
              </a:ext>
            </a:extLst>
          </p:cNvPr>
          <p:cNvSpPr>
            <a:spLocks noGrp="1"/>
          </p:cNvSpPr>
          <p:nvPr>
            <p:ph idx="1"/>
          </p:nvPr>
        </p:nvSpPr>
        <p:spPr>
          <a:xfrm>
            <a:off x="609600" y="1600201"/>
            <a:ext cx="10972800" cy="3917032"/>
          </a:xfrm>
        </p:spPr>
        <p:txBody>
          <a:bodyPr>
            <a:normAutofit fontScale="92500"/>
          </a:bodyPr>
          <a:lstStyle/>
          <a:p>
            <a:r>
              <a:rPr lang="en-US" dirty="0"/>
              <a:t>Welcome applications from people with criminal convictions</a:t>
            </a:r>
          </a:p>
          <a:p>
            <a:r>
              <a:rPr lang="en-US" dirty="0"/>
              <a:t>Consider whether enhanced DBS checks are required</a:t>
            </a:r>
          </a:p>
          <a:p>
            <a:r>
              <a:rPr lang="en-US" dirty="0"/>
              <a:t>Get your interview questions right</a:t>
            </a:r>
          </a:p>
          <a:p>
            <a:r>
              <a:rPr lang="en-US" dirty="0"/>
              <a:t>Embed training</a:t>
            </a:r>
          </a:p>
          <a:p>
            <a:r>
              <a:rPr lang="en-US" dirty="0"/>
              <a:t>Give the right to rehabilitate</a:t>
            </a:r>
          </a:p>
          <a:p>
            <a:r>
              <a:rPr lang="en-US" dirty="0"/>
              <a:t>Do you think your own </a:t>
            </a:r>
            <a:r>
              <a:rPr lang="en-US" dirty="0" err="1"/>
              <a:t>organisation</a:t>
            </a:r>
            <a:r>
              <a:rPr lang="en-US" dirty="0"/>
              <a:t> could follow this approach? What are the potential benefits, risks and barriers? </a:t>
            </a:r>
          </a:p>
        </p:txBody>
      </p:sp>
    </p:spTree>
    <p:extLst>
      <p:ext uri="{BB962C8B-B14F-4D97-AF65-F5344CB8AC3E}">
        <p14:creationId xmlns:p14="http://schemas.microsoft.com/office/powerpoint/2010/main" val="1276845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br>
              <a:rPr lang="en-GB" b="1" dirty="0"/>
            </a:br>
            <a:r>
              <a:rPr lang="en-GB" b="1" dirty="0"/>
              <a:t>Widening external talent pool</a:t>
            </a:r>
          </a:p>
        </p:txBody>
      </p:sp>
      <p:sp>
        <p:nvSpPr>
          <p:cNvPr id="3" name="Content Placeholder 2"/>
          <p:cNvSpPr>
            <a:spLocks noGrp="1"/>
          </p:cNvSpPr>
          <p:nvPr>
            <p:ph idx="1"/>
          </p:nvPr>
        </p:nvSpPr>
        <p:spPr>
          <a:xfrm>
            <a:off x="961292" y="836712"/>
            <a:ext cx="10269415" cy="4769259"/>
          </a:xfrm>
        </p:spPr>
        <p:txBody>
          <a:bodyPr>
            <a:normAutofit/>
          </a:bodyPr>
          <a:lstStyle/>
          <a:p>
            <a:pPr marL="0" indent="0">
              <a:buNone/>
            </a:pPr>
            <a:endParaRPr lang="en-GB" dirty="0"/>
          </a:p>
          <a:p>
            <a:pPr marL="0" indent="0">
              <a:buNone/>
            </a:pPr>
            <a:r>
              <a:rPr lang="en-GB" u="sng" dirty="0"/>
              <a:t>Activity – 20 minutes</a:t>
            </a:r>
          </a:p>
          <a:p>
            <a:pPr marL="0" indent="0">
              <a:buNone/>
            </a:pPr>
            <a:r>
              <a:rPr lang="en-GB" dirty="0"/>
              <a:t>Who does your organisation tend to attract in terms of job applications? (Consider an evidence-based practice approach, where would you access your info?)</a:t>
            </a:r>
          </a:p>
          <a:p>
            <a:pPr marL="0" indent="0">
              <a:buNone/>
            </a:pPr>
            <a:r>
              <a:rPr lang="en-GB" dirty="0"/>
              <a:t>How could you widen your external talent pool?</a:t>
            </a:r>
          </a:p>
          <a:p>
            <a:pPr marL="0" indent="0">
              <a:buNone/>
            </a:pPr>
            <a:r>
              <a:rPr lang="en-GB" dirty="0"/>
              <a:t>What factors would you need to take into consideration?</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100898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Widening internal talent pool</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a:xfrm>
            <a:off x="609600" y="1417638"/>
            <a:ext cx="10972800" cy="4099595"/>
          </a:xfrm>
        </p:spPr>
        <p:txBody>
          <a:bodyPr>
            <a:normAutofit fontScale="85000" lnSpcReduction="10000"/>
          </a:bodyPr>
          <a:lstStyle/>
          <a:p>
            <a:pPr marL="0" indent="0">
              <a:buNone/>
            </a:pPr>
            <a:r>
              <a:rPr lang="en-GB" dirty="0"/>
              <a:t>Forbes magazine (2023) identified 3 ways to expand the talent pool as follows:</a:t>
            </a:r>
          </a:p>
          <a:p>
            <a:r>
              <a:rPr lang="en-GB" dirty="0"/>
              <a:t>Utilise existing employees through internal mobility (recruitment strategies often overlook existing employees)</a:t>
            </a:r>
          </a:p>
          <a:p>
            <a:r>
              <a:rPr lang="en-GB" dirty="0"/>
              <a:t>Don’t underestimate the power of the contingent workforce (temporary workers, consultants familiar with the organisation)</a:t>
            </a:r>
          </a:p>
          <a:p>
            <a:r>
              <a:rPr lang="en-GB" dirty="0"/>
              <a:t>Expand the talent pool with increased talent visibility (assess current skills, capabilities and ambitions, could use AI)</a:t>
            </a:r>
          </a:p>
          <a:p>
            <a:r>
              <a:rPr lang="en-GB" dirty="0"/>
              <a:t>How would these work in practice for a business to succeed?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5877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Appealing to different candidates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Diversify sourcing channels</a:t>
            </a:r>
          </a:p>
          <a:p>
            <a:r>
              <a:rPr lang="en-GB" dirty="0"/>
              <a:t>Personalise your outreach</a:t>
            </a:r>
          </a:p>
          <a:p>
            <a:r>
              <a:rPr lang="en-GB" dirty="0"/>
              <a:t>Offer flexible options</a:t>
            </a:r>
          </a:p>
          <a:p>
            <a:r>
              <a:rPr lang="en-GB" dirty="0"/>
              <a:t>Showcase your company culture</a:t>
            </a:r>
          </a:p>
          <a:p>
            <a:r>
              <a:rPr lang="en-GB" dirty="0"/>
              <a:t>Inclusive hiring practices</a:t>
            </a:r>
          </a:p>
          <a:p>
            <a:r>
              <a:rPr lang="en-GB" dirty="0"/>
              <a:t>Tailor your employer brand</a:t>
            </a:r>
          </a:p>
          <a:p>
            <a:pPr marL="0" indent="0">
              <a:buNone/>
            </a:pPr>
            <a:endParaRPr lang="en-GB" dirty="0"/>
          </a:p>
        </p:txBody>
      </p:sp>
    </p:spTree>
    <p:extLst>
      <p:ext uri="{BB962C8B-B14F-4D97-AF65-F5344CB8AC3E}">
        <p14:creationId xmlns:p14="http://schemas.microsoft.com/office/powerpoint/2010/main" val="82879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077A-C4E1-93B3-C8ED-DD77E49791D6}"/>
              </a:ext>
            </a:extLst>
          </p:cNvPr>
          <p:cNvSpPr>
            <a:spLocks noGrp="1"/>
          </p:cNvSpPr>
          <p:nvPr>
            <p:ph type="title"/>
          </p:nvPr>
        </p:nvSpPr>
        <p:spPr/>
        <p:txBody>
          <a:bodyPr/>
          <a:lstStyle/>
          <a:p>
            <a:r>
              <a:rPr lang="en-GB" b="1" dirty="0"/>
              <a:t>Example 1</a:t>
            </a:r>
          </a:p>
        </p:txBody>
      </p:sp>
      <p:sp>
        <p:nvSpPr>
          <p:cNvPr id="3" name="Content Placeholder 2">
            <a:extLst>
              <a:ext uri="{FF2B5EF4-FFF2-40B4-BE49-F238E27FC236}">
                <a16:creationId xmlns:a16="http://schemas.microsoft.com/office/drawing/2014/main" id="{167FD045-C037-53A4-B8B1-A78A0C074A9D}"/>
              </a:ext>
            </a:extLst>
          </p:cNvPr>
          <p:cNvSpPr>
            <a:spLocks noGrp="1"/>
          </p:cNvSpPr>
          <p:nvPr>
            <p:ph idx="1"/>
          </p:nvPr>
        </p:nvSpPr>
        <p:spPr/>
        <p:txBody>
          <a:bodyPr/>
          <a:lstStyle/>
          <a:p>
            <a:r>
              <a:rPr lang="en-GB" dirty="0"/>
              <a:t>Widening the female talent pool – Hailstone (2013) highlighted the impact of Everywoman initiatives within the Transport and Logistics Awards to showcase the achievements of women. </a:t>
            </a:r>
          </a:p>
          <a:p>
            <a:r>
              <a:rPr lang="en-GB" dirty="0"/>
              <a:t>Everywoman was founded in 1999 and helps companies develop their talent pipeline through a range of activities.</a:t>
            </a:r>
          </a:p>
        </p:txBody>
      </p:sp>
    </p:spTree>
    <p:extLst>
      <p:ext uri="{BB962C8B-B14F-4D97-AF65-F5344CB8AC3E}">
        <p14:creationId xmlns:p14="http://schemas.microsoft.com/office/powerpoint/2010/main" val="2017082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C157D-624F-8FD1-ACF9-8561D27A0232}"/>
              </a:ext>
            </a:extLst>
          </p:cNvPr>
          <p:cNvSpPr>
            <a:spLocks noGrp="1"/>
          </p:cNvSpPr>
          <p:nvPr>
            <p:ph type="title"/>
          </p:nvPr>
        </p:nvSpPr>
        <p:spPr/>
        <p:txBody>
          <a:bodyPr/>
          <a:lstStyle/>
          <a:p>
            <a:r>
              <a:rPr lang="en-GB" b="1" dirty="0"/>
              <a:t>Example 2</a:t>
            </a:r>
          </a:p>
        </p:txBody>
      </p:sp>
      <p:sp>
        <p:nvSpPr>
          <p:cNvPr id="3" name="Content Placeholder 2">
            <a:extLst>
              <a:ext uri="{FF2B5EF4-FFF2-40B4-BE49-F238E27FC236}">
                <a16:creationId xmlns:a16="http://schemas.microsoft.com/office/drawing/2014/main" id="{C0A61CAA-5900-1072-05D1-1F22D60DA594}"/>
              </a:ext>
            </a:extLst>
          </p:cNvPr>
          <p:cNvSpPr>
            <a:spLocks noGrp="1"/>
          </p:cNvSpPr>
          <p:nvPr>
            <p:ph idx="1"/>
          </p:nvPr>
        </p:nvSpPr>
        <p:spPr/>
        <p:txBody>
          <a:bodyPr>
            <a:normAutofit lnSpcReduction="10000"/>
          </a:bodyPr>
          <a:lstStyle/>
          <a:p>
            <a:r>
              <a:rPr lang="en-GB" dirty="0"/>
              <a:t>Equal Access scheme – Film London aimed to expand London talent pool (Parfitt, 2008) by helping 150 Londoners, including those in under-represented communities, into paid below-the-line roles in film and TV.</a:t>
            </a:r>
          </a:p>
          <a:p>
            <a:r>
              <a:rPr lang="en-GB" dirty="0"/>
              <a:t>This involved connecting with new training providers and partnering with more London-based film companies keen to hire more diverse talent. </a:t>
            </a:r>
          </a:p>
        </p:txBody>
      </p:sp>
    </p:spTree>
    <p:extLst>
      <p:ext uri="{BB962C8B-B14F-4D97-AF65-F5344CB8AC3E}">
        <p14:creationId xmlns:p14="http://schemas.microsoft.com/office/powerpoint/2010/main" val="1420659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5DB2-070F-7331-E892-F4983E592CBC}"/>
              </a:ext>
            </a:extLst>
          </p:cNvPr>
          <p:cNvSpPr>
            <a:spLocks noGrp="1"/>
          </p:cNvSpPr>
          <p:nvPr>
            <p:ph type="title"/>
          </p:nvPr>
        </p:nvSpPr>
        <p:spPr/>
        <p:txBody>
          <a:bodyPr/>
          <a:lstStyle/>
          <a:p>
            <a:r>
              <a:rPr lang="en-GB" b="1" dirty="0"/>
              <a:t>What factors impact talent pools?</a:t>
            </a:r>
          </a:p>
        </p:txBody>
      </p:sp>
      <p:sp>
        <p:nvSpPr>
          <p:cNvPr id="3" name="Content Placeholder 2">
            <a:extLst>
              <a:ext uri="{FF2B5EF4-FFF2-40B4-BE49-F238E27FC236}">
                <a16:creationId xmlns:a16="http://schemas.microsoft.com/office/drawing/2014/main" id="{D14C2DFC-EC15-7BBD-601A-BDA5E488F064}"/>
              </a:ext>
            </a:extLst>
          </p:cNvPr>
          <p:cNvSpPr>
            <a:spLocks noGrp="1"/>
          </p:cNvSpPr>
          <p:nvPr>
            <p:ph idx="1"/>
          </p:nvPr>
        </p:nvSpPr>
        <p:spPr/>
        <p:txBody>
          <a:bodyPr>
            <a:normAutofit fontScale="85000" lnSpcReduction="20000"/>
          </a:bodyPr>
          <a:lstStyle/>
          <a:p>
            <a:r>
              <a:rPr lang="en-GB" dirty="0"/>
              <a:t>Demographics</a:t>
            </a:r>
          </a:p>
          <a:p>
            <a:r>
              <a:rPr lang="en-GB" dirty="0"/>
              <a:t>Economic and global</a:t>
            </a:r>
          </a:p>
          <a:p>
            <a:r>
              <a:rPr lang="en-GB" dirty="0"/>
              <a:t>Skills and competencies</a:t>
            </a:r>
          </a:p>
          <a:p>
            <a:r>
              <a:rPr lang="en-GB" dirty="0"/>
              <a:t>Geographical </a:t>
            </a:r>
          </a:p>
          <a:p>
            <a:r>
              <a:rPr lang="en-GB" dirty="0"/>
              <a:t>Organisational</a:t>
            </a:r>
          </a:p>
          <a:p>
            <a:r>
              <a:rPr lang="en-GB" dirty="0"/>
              <a:t>Compensation and benefits</a:t>
            </a:r>
          </a:p>
          <a:p>
            <a:r>
              <a:rPr lang="en-GB" dirty="0"/>
              <a:t>Technological advancements</a:t>
            </a:r>
          </a:p>
          <a:p>
            <a:r>
              <a:rPr lang="en-GB" dirty="0"/>
              <a:t>Talent management practices</a:t>
            </a:r>
          </a:p>
          <a:p>
            <a:r>
              <a:rPr lang="en-GB" dirty="0"/>
              <a:t>Legislation</a:t>
            </a:r>
          </a:p>
        </p:txBody>
      </p:sp>
    </p:spTree>
    <p:extLst>
      <p:ext uri="{BB962C8B-B14F-4D97-AF65-F5344CB8AC3E}">
        <p14:creationId xmlns:p14="http://schemas.microsoft.com/office/powerpoint/2010/main" val="1818538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D8D03-96C0-F1D3-4FE8-65D57AFB49F3}"/>
              </a:ext>
            </a:extLst>
          </p:cNvPr>
          <p:cNvSpPr>
            <a:spLocks noGrp="1"/>
          </p:cNvSpPr>
          <p:nvPr>
            <p:ph type="title"/>
          </p:nvPr>
        </p:nvSpPr>
        <p:spPr/>
        <p:txBody>
          <a:bodyPr/>
          <a:lstStyle/>
          <a:p>
            <a:r>
              <a:rPr lang="en-GB" b="1" dirty="0"/>
              <a:t>Legislation</a:t>
            </a:r>
          </a:p>
        </p:txBody>
      </p:sp>
      <p:sp>
        <p:nvSpPr>
          <p:cNvPr id="3" name="Content Placeholder 2">
            <a:extLst>
              <a:ext uri="{FF2B5EF4-FFF2-40B4-BE49-F238E27FC236}">
                <a16:creationId xmlns:a16="http://schemas.microsoft.com/office/drawing/2014/main" id="{394CD151-4AFF-D7A1-BD49-09274B357436}"/>
              </a:ext>
            </a:extLst>
          </p:cNvPr>
          <p:cNvSpPr>
            <a:spLocks noGrp="1"/>
          </p:cNvSpPr>
          <p:nvPr>
            <p:ph idx="1"/>
          </p:nvPr>
        </p:nvSpPr>
        <p:spPr/>
        <p:txBody>
          <a:bodyPr>
            <a:normAutofit/>
          </a:bodyPr>
          <a:lstStyle/>
          <a:p>
            <a:r>
              <a:rPr lang="en-GB" dirty="0"/>
              <a:t>Employment Rights Bill (GOV.UK, 2024b) proposes to:</a:t>
            </a:r>
          </a:p>
          <a:p>
            <a:pPr lvl="1"/>
            <a:r>
              <a:rPr lang="en-GB" dirty="0"/>
              <a:t>Address one-sided flexibility</a:t>
            </a:r>
          </a:p>
          <a:p>
            <a:pPr lvl="1"/>
            <a:r>
              <a:rPr lang="en-GB" dirty="0"/>
              <a:t>Support family friendly rights</a:t>
            </a:r>
          </a:p>
          <a:p>
            <a:pPr lvl="1"/>
            <a:r>
              <a:rPr lang="en-GB" dirty="0"/>
              <a:t>Prioritise fairness, equality and wellbeing of workers</a:t>
            </a:r>
          </a:p>
          <a:p>
            <a:pPr lvl="1"/>
            <a:r>
              <a:rPr lang="en-GB" dirty="0"/>
              <a:t>Ensure workers get fair pay</a:t>
            </a:r>
          </a:p>
          <a:p>
            <a:pPr lvl="1"/>
            <a:r>
              <a:rPr lang="en-GB" dirty="0"/>
              <a:t>Modernise trade union legislation</a:t>
            </a:r>
          </a:p>
          <a:p>
            <a:pPr lvl="1"/>
            <a:r>
              <a:rPr lang="en-GB" dirty="0"/>
              <a:t>Improve enforcement of employment rights</a:t>
            </a:r>
          </a:p>
        </p:txBody>
      </p:sp>
    </p:spTree>
    <p:extLst>
      <p:ext uri="{BB962C8B-B14F-4D97-AF65-F5344CB8AC3E}">
        <p14:creationId xmlns:p14="http://schemas.microsoft.com/office/powerpoint/2010/main" val="1060132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Utilising Social media - </a:t>
            </a:r>
            <a:r>
              <a:rPr lang="en-GB" b="1" dirty="0" err="1"/>
              <a:t>Linkedin</a:t>
            </a:r>
            <a:endParaRPr lang="en-GB" b="1" dirty="0"/>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r>
              <a:rPr lang="en-GB" dirty="0"/>
              <a:t>Imagine you are looking to recruit a new HR manager.</a:t>
            </a:r>
          </a:p>
          <a:p>
            <a:r>
              <a:rPr lang="en-GB" dirty="0"/>
              <a:t>Several years of experience is required (preferably in a similar sector).</a:t>
            </a:r>
          </a:p>
          <a:p>
            <a:r>
              <a:rPr lang="en-GB" dirty="0"/>
              <a:t>Take a look at LinkedIn and see what potential candidates we can identify. </a:t>
            </a:r>
          </a:p>
          <a:p>
            <a:r>
              <a:rPr lang="en-GB" dirty="0"/>
              <a:t>In the future, AI will be increasingly used to trawl through LinkedIn profiles to identify individuals who meet job or organisational requirements (Taylor, 2022). </a:t>
            </a:r>
          </a:p>
        </p:txBody>
      </p:sp>
    </p:spTree>
    <p:extLst>
      <p:ext uri="{BB962C8B-B14F-4D97-AF65-F5344CB8AC3E}">
        <p14:creationId xmlns:p14="http://schemas.microsoft.com/office/powerpoint/2010/main" val="584590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Long term supply of talent</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a:xfrm>
            <a:off x="609600" y="1600201"/>
            <a:ext cx="10972800" cy="3159368"/>
          </a:xfrm>
        </p:spPr>
        <p:txBody>
          <a:bodyPr>
            <a:normAutofit fontScale="92500"/>
          </a:bodyPr>
          <a:lstStyle/>
          <a:p>
            <a:pPr>
              <a:buFontTx/>
              <a:buChar char="-"/>
            </a:pPr>
            <a:r>
              <a:rPr lang="en-GB" dirty="0"/>
              <a:t>Apprenticeships (increasingly important pathway for career development and addressing skills gaps) (GOV.UK, 2024a)</a:t>
            </a:r>
          </a:p>
          <a:p>
            <a:pPr lvl="1">
              <a:buFontTx/>
              <a:buChar char="-"/>
            </a:pPr>
            <a:r>
              <a:rPr lang="en-GB" dirty="0"/>
              <a:t>Government increasing investments</a:t>
            </a:r>
          </a:p>
          <a:p>
            <a:pPr lvl="1">
              <a:buFontTx/>
              <a:buChar char="-"/>
            </a:pPr>
            <a:r>
              <a:rPr lang="en-GB" dirty="0"/>
              <a:t>Apprenticeship levy</a:t>
            </a:r>
          </a:p>
          <a:p>
            <a:pPr lvl="1">
              <a:buFontTx/>
              <a:buChar char="-"/>
            </a:pPr>
            <a:r>
              <a:rPr lang="en-GB" dirty="0"/>
              <a:t>Benefits include being cost-effective, tailored training, increased loyalty and retention, improved productivity as skills are gained. </a:t>
            </a:r>
          </a:p>
          <a:p>
            <a:pPr>
              <a:buFontTx/>
              <a:buChar char="-"/>
            </a:pPr>
            <a:endParaRPr lang="en-GB" dirty="0"/>
          </a:p>
        </p:txBody>
      </p:sp>
      <p:pic>
        <p:nvPicPr>
          <p:cNvPr id="5" name="Picture 4">
            <a:extLst>
              <a:ext uri="{FF2B5EF4-FFF2-40B4-BE49-F238E27FC236}">
                <a16:creationId xmlns:a16="http://schemas.microsoft.com/office/drawing/2014/main" id="{C0BEBCE9-4B65-07DC-D46F-3B5EDDC25D1C}"/>
              </a:ext>
            </a:extLst>
          </p:cNvPr>
          <p:cNvPicPr>
            <a:picLocks noChangeAspect="1"/>
          </p:cNvPicPr>
          <p:nvPr/>
        </p:nvPicPr>
        <p:blipFill>
          <a:blip r:embed="rId3"/>
          <a:stretch>
            <a:fillRect/>
          </a:stretch>
        </p:blipFill>
        <p:spPr>
          <a:xfrm>
            <a:off x="683846" y="4658651"/>
            <a:ext cx="10824308" cy="1521822"/>
          </a:xfrm>
          <a:prstGeom prst="rect">
            <a:avLst/>
          </a:prstGeom>
        </p:spPr>
      </p:pic>
    </p:spTree>
    <p:extLst>
      <p:ext uri="{BB962C8B-B14F-4D97-AF65-F5344CB8AC3E}">
        <p14:creationId xmlns:p14="http://schemas.microsoft.com/office/powerpoint/2010/main" val="374013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D0298-53FA-B082-6926-81603667D0E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3230CFE-538B-7946-327B-B812E223C5AE}"/>
              </a:ext>
            </a:extLst>
          </p:cNvPr>
          <p:cNvSpPr>
            <a:spLocks noGrp="1"/>
          </p:cNvSpPr>
          <p:nvPr>
            <p:ph idx="1"/>
          </p:nvPr>
        </p:nvSpPr>
        <p:spPr/>
        <p:txBody>
          <a:bodyPr>
            <a:normAutofit fontScale="92500" lnSpcReduction="10000"/>
          </a:bodyPr>
          <a:lstStyle/>
          <a:p>
            <a:r>
              <a:rPr lang="en-GB" dirty="0"/>
              <a:t>No qualifications? No problem.</a:t>
            </a:r>
          </a:p>
          <a:p>
            <a:r>
              <a:rPr lang="en-GB" dirty="0"/>
              <a:t>Community Academy – Talent everywhere but not always opportunity</a:t>
            </a:r>
          </a:p>
          <a:p>
            <a:r>
              <a:rPr lang="en-GB" dirty="0"/>
              <a:t>12-month fixed term contracts </a:t>
            </a:r>
          </a:p>
          <a:p>
            <a:r>
              <a:rPr lang="en-GB" dirty="0"/>
              <a:t>NVQ in Customer Services</a:t>
            </a:r>
          </a:p>
          <a:p>
            <a:r>
              <a:rPr lang="en-GB" dirty="0"/>
              <a:t>6 talented individuals recruited to Newport branch – retained and engage</a:t>
            </a:r>
          </a:p>
          <a:p>
            <a:r>
              <a:rPr lang="en-GB" dirty="0"/>
              <a:t>Breaking down barriers</a:t>
            </a:r>
          </a:p>
        </p:txBody>
      </p:sp>
      <p:pic>
        <p:nvPicPr>
          <p:cNvPr id="2050" name="Picture 2" descr="Monmouthshire Building Society ...">
            <a:extLst>
              <a:ext uri="{FF2B5EF4-FFF2-40B4-BE49-F238E27FC236}">
                <a16:creationId xmlns:a16="http://schemas.microsoft.com/office/drawing/2014/main" id="{937DCB15-A62A-3C49-FF1B-BA3C0DF814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2080" y="388267"/>
            <a:ext cx="4772025"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380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1B85-5A0D-2BD7-AB06-A3E284D7CB69}"/>
              </a:ext>
            </a:extLst>
          </p:cNvPr>
          <p:cNvSpPr>
            <a:spLocks noGrp="1"/>
          </p:cNvSpPr>
          <p:nvPr>
            <p:ph type="title"/>
          </p:nvPr>
        </p:nvSpPr>
        <p:spPr/>
        <p:txBody>
          <a:bodyPr>
            <a:normAutofit fontScale="90000"/>
          </a:bodyPr>
          <a:lstStyle/>
          <a:p>
            <a:r>
              <a:rPr lang="en-GB" b="1" dirty="0"/>
              <a:t>Talent management strategy (CIPD, 2024)</a:t>
            </a:r>
          </a:p>
        </p:txBody>
      </p:sp>
      <p:sp>
        <p:nvSpPr>
          <p:cNvPr id="3" name="Content Placeholder 2">
            <a:extLst>
              <a:ext uri="{FF2B5EF4-FFF2-40B4-BE49-F238E27FC236}">
                <a16:creationId xmlns:a16="http://schemas.microsoft.com/office/drawing/2014/main" id="{78740C48-9DC4-A7C3-D325-7641DE7A6090}"/>
              </a:ext>
            </a:extLst>
          </p:cNvPr>
          <p:cNvSpPr>
            <a:spLocks noGrp="1"/>
          </p:cNvSpPr>
          <p:nvPr>
            <p:ph idx="1"/>
          </p:nvPr>
        </p:nvSpPr>
        <p:spPr/>
        <p:txBody>
          <a:bodyPr>
            <a:normAutofit/>
          </a:bodyPr>
          <a:lstStyle/>
          <a:p>
            <a:r>
              <a:rPr lang="en-GB" sz="2900" dirty="0"/>
              <a:t>Ensure aligned to the organisation strategy.</a:t>
            </a:r>
          </a:p>
          <a:p>
            <a:r>
              <a:rPr lang="en-GB" sz="2900" dirty="0"/>
              <a:t>Determine future workforce needs.</a:t>
            </a:r>
          </a:p>
          <a:p>
            <a:pPr algn="l">
              <a:buFont typeface="Arial" panose="020B0604020202020204" pitchFamily="34" charset="0"/>
              <a:buChar char="•"/>
            </a:pPr>
            <a:r>
              <a:rPr lang="en-GB" sz="2900" dirty="0"/>
              <a:t>Workforce plan can include building talent pools, succession planning, life-long learning, leadership development and career management.</a:t>
            </a:r>
          </a:p>
          <a:p>
            <a:pPr algn="l">
              <a:buFont typeface="Arial" panose="020B0604020202020204" pitchFamily="34" charset="0"/>
              <a:buChar char="•"/>
            </a:pPr>
            <a:r>
              <a:rPr lang="en-GB" sz="2900" dirty="0"/>
              <a:t>Important to analyse return on investment, determine cost V output. </a:t>
            </a:r>
            <a:endParaRPr lang="en-GB" dirty="0"/>
          </a:p>
        </p:txBody>
      </p:sp>
    </p:spTree>
    <p:extLst>
      <p:ext uri="{BB962C8B-B14F-4D97-AF65-F5344CB8AC3E}">
        <p14:creationId xmlns:p14="http://schemas.microsoft.com/office/powerpoint/2010/main" val="3799883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33E95-6534-39D7-CC31-73B3D5ED731C}"/>
              </a:ext>
            </a:extLst>
          </p:cNvPr>
          <p:cNvSpPr>
            <a:spLocks noGrp="1"/>
          </p:cNvSpPr>
          <p:nvPr>
            <p:ph type="title"/>
          </p:nvPr>
        </p:nvSpPr>
        <p:spPr/>
        <p:txBody>
          <a:bodyPr/>
          <a:lstStyle/>
          <a:p>
            <a:r>
              <a:rPr lang="en-GB" b="1" dirty="0"/>
              <a:t>Inclusive V Exclusive approaches</a:t>
            </a:r>
          </a:p>
        </p:txBody>
      </p:sp>
      <p:sp>
        <p:nvSpPr>
          <p:cNvPr id="3" name="Content Placeholder 2">
            <a:extLst>
              <a:ext uri="{FF2B5EF4-FFF2-40B4-BE49-F238E27FC236}">
                <a16:creationId xmlns:a16="http://schemas.microsoft.com/office/drawing/2014/main" id="{8942EEB1-F937-6BBF-39A8-D5B87EFBEBB5}"/>
              </a:ext>
            </a:extLst>
          </p:cNvPr>
          <p:cNvSpPr>
            <a:spLocks noGrp="1"/>
          </p:cNvSpPr>
          <p:nvPr>
            <p:ph idx="1"/>
          </p:nvPr>
        </p:nvSpPr>
        <p:spPr/>
        <p:txBody>
          <a:bodyPr>
            <a:normAutofit/>
          </a:bodyPr>
          <a:lstStyle/>
          <a:p>
            <a:r>
              <a:rPr lang="en-GB" dirty="0"/>
              <a:t>Who should be considered as talent?</a:t>
            </a:r>
          </a:p>
          <a:p>
            <a:r>
              <a:rPr lang="en-GB" dirty="0"/>
              <a:t>Exclusive – Talent management strategies aimed only at those with technical skills in short supply.</a:t>
            </a:r>
          </a:p>
          <a:p>
            <a:r>
              <a:rPr lang="en-GB" dirty="0"/>
              <a:t>Inclusive – Regards all employees as part of talent pool, everyone has potential to make a contribution.</a:t>
            </a:r>
          </a:p>
          <a:p>
            <a:r>
              <a:rPr lang="en-GB" dirty="0"/>
              <a:t>Blended approach – engage and develop all but prioritise core group.</a:t>
            </a:r>
          </a:p>
        </p:txBody>
      </p:sp>
    </p:spTree>
    <p:extLst>
      <p:ext uri="{BB962C8B-B14F-4D97-AF65-F5344CB8AC3E}">
        <p14:creationId xmlns:p14="http://schemas.microsoft.com/office/powerpoint/2010/main" val="1855993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AA975-3268-D422-B0B0-9DCD5CB34C79}"/>
              </a:ext>
            </a:extLst>
          </p:cNvPr>
          <p:cNvSpPr>
            <a:spLocks noGrp="1"/>
          </p:cNvSpPr>
          <p:nvPr>
            <p:ph type="title"/>
          </p:nvPr>
        </p:nvSpPr>
        <p:spPr/>
        <p:txBody>
          <a:bodyPr/>
          <a:lstStyle/>
          <a:p>
            <a:r>
              <a:rPr lang="en-GB" b="1" dirty="0"/>
              <a:t>Inclusive approach</a:t>
            </a:r>
          </a:p>
        </p:txBody>
      </p:sp>
      <p:sp>
        <p:nvSpPr>
          <p:cNvPr id="3" name="Content Placeholder 2">
            <a:extLst>
              <a:ext uri="{FF2B5EF4-FFF2-40B4-BE49-F238E27FC236}">
                <a16:creationId xmlns:a16="http://schemas.microsoft.com/office/drawing/2014/main" id="{A75E6E63-F685-FB89-B66F-2B805EF90CC4}"/>
              </a:ext>
            </a:extLst>
          </p:cNvPr>
          <p:cNvSpPr>
            <a:spLocks noGrp="1"/>
          </p:cNvSpPr>
          <p:nvPr>
            <p:ph idx="1"/>
          </p:nvPr>
        </p:nvSpPr>
        <p:spPr/>
        <p:txBody>
          <a:bodyPr>
            <a:normAutofit fontScale="92500" lnSpcReduction="20000"/>
          </a:bodyPr>
          <a:lstStyle/>
          <a:p>
            <a:r>
              <a:rPr lang="en-GB" dirty="0"/>
              <a:t>Broadening talent pools - diverse recruitment and skills-based assessments.</a:t>
            </a:r>
          </a:p>
          <a:p>
            <a:r>
              <a:rPr lang="en-GB" dirty="0"/>
              <a:t>Development opportunities for all - personalised development plans and mentoring programmes.</a:t>
            </a:r>
          </a:p>
          <a:p>
            <a:r>
              <a:rPr lang="en-GB" dirty="0"/>
              <a:t>Fair and transparent processes – clear performance criteria and open communication.</a:t>
            </a:r>
          </a:p>
          <a:p>
            <a:r>
              <a:rPr lang="en-GB" dirty="0"/>
              <a:t>Inclusive leadership – leadership training and accountability.</a:t>
            </a:r>
          </a:p>
          <a:p>
            <a:r>
              <a:rPr lang="en-GB" dirty="0"/>
              <a:t>Employee driven development – self nomination and continuous feedback. </a:t>
            </a:r>
          </a:p>
        </p:txBody>
      </p:sp>
    </p:spTree>
    <p:extLst>
      <p:ext uri="{BB962C8B-B14F-4D97-AF65-F5344CB8AC3E}">
        <p14:creationId xmlns:p14="http://schemas.microsoft.com/office/powerpoint/2010/main" val="2691098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473DE-40B3-C87F-4705-18F9D1548F58}"/>
              </a:ext>
            </a:extLst>
          </p:cNvPr>
          <p:cNvSpPr>
            <a:spLocks noGrp="1"/>
          </p:cNvSpPr>
          <p:nvPr>
            <p:ph type="title"/>
          </p:nvPr>
        </p:nvSpPr>
        <p:spPr/>
        <p:txBody>
          <a:bodyPr>
            <a:normAutofit/>
          </a:bodyPr>
          <a:lstStyle/>
          <a:p>
            <a:r>
              <a:rPr lang="en-GB" b="1" dirty="0"/>
              <a:t>Exclusive approach </a:t>
            </a:r>
          </a:p>
        </p:txBody>
      </p:sp>
      <p:sp>
        <p:nvSpPr>
          <p:cNvPr id="3" name="Content Placeholder 2">
            <a:extLst>
              <a:ext uri="{FF2B5EF4-FFF2-40B4-BE49-F238E27FC236}">
                <a16:creationId xmlns:a16="http://schemas.microsoft.com/office/drawing/2014/main" id="{7DAA3E1A-08A3-697F-8C30-E0227A9913E0}"/>
              </a:ext>
            </a:extLst>
          </p:cNvPr>
          <p:cNvSpPr>
            <a:spLocks noGrp="1"/>
          </p:cNvSpPr>
          <p:nvPr>
            <p:ph idx="1"/>
          </p:nvPr>
        </p:nvSpPr>
        <p:spPr/>
        <p:txBody>
          <a:bodyPr>
            <a:normAutofit fontScale="92500" lnSpcReduction="20000"/>
          </a:bodyPr>
          <a:lstStyle/>
          <a:p>
            <a:r>
              <a:rPr lang="en-GB" dirty="0"/>
              <a:t>Core principles – selective focus and strategic alignment.</a:t>
            </a:r>
          </a:p>
          <a:p>
            <a:r>
              <a:rPr lang="en-GB" dirty="0"/>
              <a:t>Key characteristics – resource allocation, differentiated HR practices, performance-based.</a:t>
            </a:r>
          </a:p>
          <a:p>
            <a:r>
              <a:rPr lang="en-GB" dirty="0"/>
              <a:t>Advantages – clear succession planning for critical roles and potential for accelerated development of high performers (Roy and Rama, 2017). </a:t>
            </a:r>
          </a:p>
          <a:p>
            <a:r>
              <a:rPr lang="en-GB" dirty="0"/>
              <a:t>What disadvantages could there be?</a:t>
            </a:r>
          </a:p>
          <a:p>
            <a:r>
              <a:rPr lang="en-GB" dirty="0"/>
              <a:t>What are the ethical considerations and organisational impact?</a:t>
            </a:r>
          </a:p>
        </p:txBody>
      </p:sp>
    </p:spTree>
    <p:extLst>
      <p:ext uri="{BB962C8B-B14F-4D97-AF65-F5344CB8AC3E}">
        <p14:creationId xmlns:p14="http://schemas.microsoft.com/office/powerpoint/2010/main" val="3094073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8B576-FD82-9310-7B67-15B3E2F2D05B}"/>
              </a:ext>
            </a:extLst>
          </p:cNvPr>
          <p:cNvSpPr>
            <a:spLocks noGrp="1"/>
          </p:cNvSpPr>
          <p:nvPr>
            <p:ph type="title"/>
          </p:nvPr>
        </p:nvSpPr>
        <p:spPr/>
        <p:txBody>
          <a:bodyPr/>
          <a:lstStyle/>
          <a:p>
            <a:r>
              <a:rPr lang="en-GB" b="1" dirty="0"/>
              <a:t>Revisiting the Talent Management Loop</a:t>
            </a:r>
          </a:p>
        </p:txBody>
      </p:sp>
      <p:sp>
        <p:nvSpPr>
          <p:cNvPr id="3" name="Content Placeholder 2">
            <a:extLst>
              <a:ext uri="{FF2B5EF4-FFF2-40B4-BE49-F238E27FC236}">
                <a16:creationId xmlns:a16="http://schemas.microsoft.com/office/drawing/2014/main" id="{7847272E-CC32-3A72-7CC8-7B3C183DFBA6}"/>
              </a:ext>
            </a:extLst>
          </p:cNvPr>
          <p:cNvSpPr>
            <a:spLocks noGrp="1"/>
          </p:cNvSpPr>
          <p:nvPr>
            <p:ph idx="1"/>
          </p:nvPr>
        </p:nvSpPr>
        <p:spPr/>
        <p:txBody>
          <a:bodyPr/>
          <a:lstStyle/>
          <a:p>
            <a:pPr marL="0" indent="0">
              <a:buNone/>
            </a:pPr>
            <a:r>
              <a:rPr lang="en-GB" u="sng" dirty="0"/>
              <a:t>Case study</a:t>
            </a:r>
            <a:r>
              <a:rPr lang="en-GB" dirty="0"/>
              <a:t>:</a:t>
            </a:r>
          </a:p>
          <a:p>
            <a:pPr marL="0" indent="0">
              <a:buNone/>
            </a:pPr>
            <a:r>
              <a:rPr lang="en-GB" dirty="0"/>
              <a:t>Netflix focus on attracting and retaining creative excellence and cultivating long-term relationships viewing their talent pool as long-term partners. This encourages loyalty and fosters a sense of belonging. </a:t>
            </a:r>
          </a:p>
          <a:p>
            <a:pPr marL="0" indent="0">
              <a:buNone/>
            </a:pPr>
            <a:endParaRPr lang="en-GB" dirty="0"/>
          </a:p>
          <a:p>
            <a:pPr marL="0" indent="0">
              <a:buNone/>
            </a:pPr>
            <a:r>
              <a:rPr lang="en-GB" dirty="0"/>
              <a:t>Inclusive or exclusive approach?</a:t>
            </a:r>
          </a:p>
          <a:p>
            <a:pPr marL="0" indent="0">
              <a:buNone/>
            </a:pPr>
            <a:endParaRPr lang="en-GB" dirty="0"/>
          </a:p>
          <a:p>
            <a:endParaRPr lang="en-GB" dirty="0"/>
          </a:p>
        </p:txBody>
      </p:sp>
    </p:spTree>
    <p:extLst>
      <p:ext uri="{BB962C8B-B14F-4D97-AF65-F5344CB8AC3E}">
        <p14:creationId xmlns:p14="http://schemas.microsoft.com/office/powerpoint/2010/main" val="2722666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CB1D6-ADFB-AC92-E5CC-D2EF0C62CB92}"/>
              </a:ext>
            </a:extLst>
          </p:cNvPr>
          <p:cNvSpPr>
            <a:spLocks noGrp="1"/>
          </p:cNvSpPr>
          <p:nvPr>
            <p:ph type="title"/>
          </p:nvPr>
        </p:nvSpPr>
        <p:spPr/>
        <p:txBody>
          <a:bodyPr/>
          <a:lstStyle/>
          <a:p>
            <a:r>
              <a:rPr lang="en-GB" b="1" dirty="0"/>
              <a:t>Internal talent pools</a:t>
            </a:r>
          </a:p>
        </p:txBody>
      </p:sp>
      <p:sp>
        <p:nvSpPr>
          <p:cNvPr id="3" name="Content Placeholder 2">
            <a:extLst>
              <a:ext uri="{FF2B5EF4-FFF2-40B4-BE49-F238E27FC236}">
                <a16:creationId xmlns:a16="http://schemas.microsoft.com/office/drawing/2014/main" id="{64D10E35-5560-2DB0-4CFE-6AF8B6685ED5}"/>
              </a:ext>
            </a:extLst>
          </p:cNvPr>
          <p:cNvSpPr>
            <a:spLocks noGrp="1"/>
          </p:cNvSpPr>
          <p:nvPr>
            <p:ph idx="1"/>
          </p:nvPr>
        </p:nvSpPr>
        <p:spPr/>
        <p:txBody>
          <a:bodyPr>
            <a:normAutofit fontScale="92500" lnSpcReduction="20000"/>
          </a:bodyPr>
          <a:lstStyle/>
          <a:p>
            <a:r>
              <a:rPr lang="en-GB" dirty="0"/>
              <a:t>Managing your internal talent pool effectively can save costs, time and improves both employee engagement and retention. </a:t>
            </a:r>
          </a:p>
          <a:p>
            <a:r>
              <a:rPr lang="en-GB" dirty="0"/>
              <a:t>Consider who is in your pivotal talent pool (skills, knowledge, experience, positive influence on others) and do your HR practices support accordingly. </a:t>
            </a:r>
          </a:p>
          <a:p>
            <a:r>
              <a:rPr lang="en-GB" dirty="0"/>
              <a:t>Some argue that non-talent should in any event be ‘managed out’ so quality of talent pool improves (</a:t>
            </a:r>
            <a:r>
              <a:rPr lang="en-GB" dirty="0" err="1"/>
              <a:t>Capelli</a:t>
            </a:r>
            <a:r>
              <a:rPr lang="en-GB" dirty="0"/>
              <a:t> and Keller)</a:t>
            </a:r>
          </a:p>
          <a:p>
            <a:r>
              <a:rPr lang="en-GB" dirty="0"/>
              <a:t>What impact could this have on your workforce?</a:t>
            </a:r>
          </a:p>
          <a:p>
            <a:endParaRPr lang="en-GB" dirty="0"/>
          </a:p>
        </p:txBody>
      </p:sp>
    </p:spTree>
    <p:extLst>
      <p:ext uri="{BB962C8B-B14F-4D97-AF65-F5344CB8AC3E}">
        <p14:creationId xmlns:p14="http://schemas.microsoft.com/office/powerpoint/2010/main" val="23848368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E733-93B7-F2C0-9552-852EEE47C337}"/>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D9F3D61E-E7FF-5983-854D-4BC8AE77F157}"/>
              </a:ext>
            </a:extLst>
          </p:cNvPr>
          <p:cNvSpPr>
            <a:spLocks noGrp="1"/>
          </p:cNvSpPr>
          <p:nvPr>
            <p:ph idx="1"/>
          </p:nvPr>
        </p:nvSpPr>
        <p:spPr/>
        <p:txBody>
          <a:bodyPr>
            <a:normAutofit/>
          </a:bodyPr>
          <a:lstStyle/>
          <a:p>
            <a:pPr marL="0" indent="0">
              <a:buNone/>
            </a:pPr>
            <a:r>
              <a:rPr lang="en-GB" dirty="0"/>
              <a:t>Various approaches can be taken to widening talent pool but need to be specific to your organisation culture and both realistic and sustainable.</a:t>
            </a:r>
          </a:p>
          <a:p>
            <a:pPr marL="0" indent="0">
              <a:buNone/>
            </a:pPr>
            <a:r>
              <a:rPr lang="en-GB" dirty="0"/>
              <a:t>It is not a one size fits all approach.</a:t>
            </a:r>
          </a:p>
          <a:p>
            <a:pPr marL="0" indent="0">
              <a:buNone/>
            </a:pPr>
            <a:r>
              <a:rPr lang="en-GB" dirty="0"/>
              <a:t>Organisations need to keep up to date with external factors to ensure they have informed sourcing strategies. </a:t>
            </a:r>
          </a:p>
          <a:p>
            <a:pPr marL="0" indent="0">
              <a:buNone/>
            </a:pPr>
            <a:endParaRPr lang="en-GB" dirty="0"/>
          </a:p>
        </p:txBody>
      </p:sp>
    </p:spTree>
    <p:extLst>
      <p:ext uri="{BB962C8B-B14F-4D97-AF65-F5344CB8AC3E}">
        <p14:creationId xmlns:p14="http://schemas.microsoft.com/office/powerpoint/2010/main" val="17959734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err="1">
                <a:solidFill>
                  <a:schemeClr val="bg1"/>
                </a:solidFill>
              </a:rPr>
              <a:t>Labour</a:t>
            </a:r>
            <a:r>
              <a:rPr lang="en-US" dirty="0">
                <a:solidFill>
                  <a:schemeClr val="bg1"/>
                </a:solidFill>
              </a:rPr>
              <a:t> Market Outlook</a:t>
            </a: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November 2025</a:t>
            </a:r>
          </a:p>
          <a:p>
            <a:endParaRPr lang="en-US" b="1" dirty="0">
              <a:solidFill>
                <a:schemeClr val="bg1"/>
              </a:solidFill>
            </a:endParaRPr>
          </a:p>
          <a:p>
            <a:r>
              <a:rPr lang="en-US" b="1" dirty="0">
                <a:solidFill>
                  <a:schemeClr val="bg1"/>
                </a:solidFill>
              </a:rPr>
              <a:t>Team Quiz</a:t>
            </a:r>
          </a:p>
        </p:txBody>
      </p:sp>
    </p:spTree>
    <p:extLst>
      <p:ext uri="{BB962C8B-B14F-4D97-AF65-F5344CB8AC3E}">
        <p14:creationId xmlns:p14="http://schemas.microsoft.com/office/powerpoint/2010/main" val="1838984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E740-F3CA-D391-A3C8-0867BE1DAE25}"/>
              </a:ext>
            </a:extLst>
          </p:cNvPr>
          <p:cNvSpPr>
            <a:spLocks noGrp="1"/>
          </p:cNvSpPr>
          <p:nvPr>
            <p:ph type="title"/>
          </p:nvPr>
        </p:nvSpPr>
        <p:spPr/>
        <p:txBody>
          <a:bodyPr/>
          <a:lstStyle/>
          <a:p>
            <a:r>
              <a:rPr lang="en-GB" dirty="0"/>
              <a:t>Question 1</a:t>
            </a:r>
          </a:p>
        </p:txBody>
      </p:sp>
      <p:sp>
        <p:nvSpPr>
          <p:cNvPr id="3" name="Content Placeholder 2">
            <a:extLst>
              <a:ext uri="{FF2B5EF4-FFF2-40B4-BE49-F238E27FC236}">
                <a16:creationId xmlns:a16="http://schemas.microsoft.com/office/drawing/2014/main" id="{4C26D202-989A-442C-55BF-F13338F144A5}"/>
              </a:ext>
            </a:extLst>
          </p:cNvPr>
          <p:cNvSpPr>
            <a:spLocks noGrp="1"/>
          </p:cNvSpPr>
          <p:nvPr>
            <p:ph idx="1"/>
          </p:nvPr>
        </p:nvSpPr>
        <p:spPr/>
        <p:txBody>
          <a:bodyPr/>
          <a:lstStyle/>
          <a:p>
            <a:r>
              <a:rPr lang="en-GB" dirty="0"/>
              <a:t>What percentage of employers say the use of AI will cause the number of staff within their organisation to decrease in the next 12 months? </a:t>
            </a:r>
          </a:p>
          <a:p>
            <a:pPr marL="971550" lvl="1" indent="-514350">
              <a:buAutoNum type="alphaLcPeriod"/>
            </a:pPr>
            <a:r>
              <a:rPr lang="en-GB" dirty="0"/>
              <a:t>7%</a:t>
            </a:r>
          </a:p>
          <a:p>
            <a:pPr marL="971550" lvl="1" indent="-514350">
              <a:buAutoNum type="alphaLcPeriod"/>
            </a:pPr>
            <a:r>
              <a:rPr lang="en-GB" dirty="0"/>
              <a:t>17%</a:t>
            </a:r>
          </a:p>
          <a:p>
            <a:pPr marL="971550" lvl="1" indent="-514350">
              <a:buAutoNum type="alphaLcPeriod"/>
            </a:pPr>
            <a:r>
              <a:rPr lang="en-GB" dirty="0"/>
              <a:t>27%</a:t>
            </a:r>
          </a:p>
        </p:txBody>
      </p:sp>
    </p:spTree>
    <p:extLst>
      <p:ext uri="{BB962C8B-B14F-4D97-AF65-F5344CB8AC3E}">
        <p14:creationId xmlns:p14="http://schemas.microsoft.com/office/powerpoint/2010/main" val="586355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7400-870E-B28E-DDCF-202618E75711}"/>
              </a:ext>
            </a:extLst>
          </p:cNvPr>
          <p:cNvSpPr>
            <a:spLocks noGrp="1"/>
          </p:cNvSpPr>
          <p:nvPr>
            <p:ph type="title"/>
          </p:nvPr>
        </p:nvSpPr>
        <p:spPr/>
        <p:txBody>
          <a:bodyPr/>
          <a:lstStyle/>
          <a:p>
            <a:r>
              <a:rPr lang="en-GB" dirty="0"/>
              <a:t>Question 2</a:t>
            </a:r>
          </a:p>
        </p:txBody>
      </p:sp>
      <p:sp>
        <p:nvSpPr>
          <p:cNvPr id="3" name="Content Placeholder 2">
            <a:extLst>
              <a:ext uri="{FF2B5EF4-FFF2-40B4-BE49-F238E27FC236}">
                <a16:creationId xmlns:a16="http://schemas.microsoft.com/office/drawing/2014/main" id="{91D5963E-0B5D-D7C9-4959-E12332A41129}"/>
              </a:ext>
            </a:extLst>
          </p:cNvPr>
          <p:cNvSpPr>
            <a:spLocks noGrp="1"/>
          </p:cNvSpPr>
          <p:nvPr>
            <p:ph idx="1"/>
          </p:nvPr>
        </p:nvSpPr>
        <p:spPr/>
        <p:txBody>
          <a:bodyPr/>
          <a:lstStyle/>
          <a:p>
            <a:r>
              <a:rPr lang="en-GB" dirty="0"/>
              <a:t>What percentage of employees are using AI tools at work?</a:t>
            </a:r>
          </a:p>
          <a:p>
            <a:pPr marL="971550" lvl="1" indent="-514350">
              <a:buAutoNum type="alphaLcPeriod"/>
            </a:pPr>
            <a:r>
              <a:rPr lang="en-GB" dirty="0"/>
              <a:t>56%</a:t>
            </a:r>
          </a:p>
          <a:p>
            <a:pPr marL="971550" lvl="1" indent="-514350">
              <a:buAutoNum type="alphaLcPeriod"/>
            </a:pPr>
            <a:r>
              <a:rPr lang="en-GB" dirty="0"/>
              <a:t>66%</a:t>
            </a:r>
          </a:p>
          <a:p>
            <a:pPr marL="971550" lvl="1" indent="-514350">
              <a:buAutoNum type="alphaLcPeriod"/>
            </a:pPr>
            <a:r>
              <a:rPr lang="en-GB" dirty="0"/>
              <a:t>76%</a:t>
            </a:r>
          </a:p>
          <a:p>
            <a:pPr marL="971550" lvl="1" indent="-514350">
              <a:buAutoNum type="alphaLcPeriod"/>
            </a:pPr>
            <a:endParaRPr lang="en-GB" dirty="0"/>
          </a:p>
          <a:p>
            <a:pPr marL="457200" lvl="1" indent="0">
              <a:buNone/>
            </a:pPr>
            <a:r>
              <a:rPr lang="en-GB" dirty="0"/>
              <a:t>BONUS question: Is this higher in the public or private sector?</a:t>
            </a:r>
          </a:p>
        </p:txBody>
      </p:sp>
    </p:spTree>
    <p:extLst>
      <p:ext uri="{BB962C8B-B14F-4D97-AF65-F5344CB8AC3E}">
        <p14:creationId xmlns:p14="http://schemas.microsoft.com/office/powerpoint/2010/main" val="3842272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6836E-96E7-5E50-4D76-94A188D840F0}"/>
              </a:ext>
            </a:extLst>
          </p:cNvPr>
          <p:cNvSpPr>
            <a:spLocks noGrp="1"/>
          </p:cNvSpPr>
          <p:nvPr>
            <p:ph type="title"/>
          </p:nvPr>
        </p:nvSpPr>
        <p:spPr/>
        <p:txBody>
          <a:bodyPr/>
          <a:lstStyle/>
          <a:p>
            <a:r>
              <a:rPr lang="en-GB" dirty="0"/>
              <a:t>Question 3</a:t>
            </a:r>
          </a:p>
        </p:txBody>
      </p:sp>
      <p:sp>
        <p:nvSpPr>
          <p:cNvPr id="3" name="Content Placeholder 2">
            <a:extLst>
              <a:ext uri="{FF2B5EF4-FFF2-40B4-BE49-F238E27FC236}">
                <a16:creationId xmlns:a16="http://schemas.microsoft.com/office/drawing/2014/main" id="{845A1B82-4FCE-5929-A7DB-938A879C0228}"/>
              </a:ext>
            </a:extLst>
          </p:cNvPr>
          <p:cNvSpPr>
            <a:spLocks noGrp="1"/>
          </p:cNvSpPr>
          <p:nvPr>
            <p:ph idx="1"/>
          </p:nvPr>
        </p:nvSpPr>
        <p:spPr/>
        <p:txBody>
          <a:bodyPr/>
          <a:lstStyle/>
          <a:p>
            <a:r>
              <a:rPr lang="en-GB" dirty="0"/>
              <a:t>What percentage of employers have hard-to-fill vacancies?</a:t>
            </a:r>
          </a:p>
          <a:p>
            <a:pPr marL="514350" indent="-514350">
              <a:buAutoNum type="alphaLcPeriod"/>
            </a:pPr>
            <a:r>
              <a:rPr lang="en-GB" dirty="0"/>
              <a:t>22%</a:t>
            </a:r>
          </a:p>
          <a:p>
            <a:pPr marL="514350" indent="-514350">
              <a:buAutoNum type="alphaLcPeriod"/>
            </a:pPr>
            <a:r>
              <a:rPr lang="en-GB" dirty="0"/>
              <a:t>32%</a:t>
            </a:r>
          </a:p>
          <a:p>
            <a:pPr marL="514350" indent="-514350">
              <a:buAutoNum type="alphaLcPeriod"/>
            </a:pPr>
            <a:r>
              <a:rPr lang="en-GB" dirty="0"/>
              <a:t>42%</a:t>
            </a:r>
          </a:p>
        </p:txBody>
      </p:sp>
    </p:spTree>
    <p:extLst>
      <p:ext uri="{BB962C8B-B14F-4D97-AF65-F5344CB8AC3E}">
        <p14:creationId xmlns:p14="http://schemas.microsoft.com/office/powerpoint/2010/main" val="404014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910D-842F-1EFC-2581-838B66CF902D}"/>
              </a:ext>
            </a:extLst>
          </p:cNvPr>
          <p:cNvSpPr>
            <a:spLocks noGrp="1"/>
          </p:cNvSpPr>
          <p:nvPr>
            <p:ph type="title"/>
          </p:nvPr>
        </p:nvSpPr>
        <p:spPr/>
        <p:txBody>
          <a:bodyPr/>
          <a:lstStyle/>
          <a:p>
            <a:r>
              <a:rPr lang="en-GB" dirty="0"/>
              <a:t>Question 4</a:t>
            </a:r>
          </a:p>
        </p:txBody>
      </p:sp>
      <p:sp>
        <p:nvSpPr>
          <p:cNvPr id="3" name="Content Placeholder 2">
            <a:extLst>
              <a:ext uri="{FF2B5EF4-FFF2-40B4-BE49-F238E27FC236}">
                <a16:creationId xmlns:a16="http://schemas.microsoft.com/office/drawing/2014/main" id="{A87A1E36-B17A-BC43-58CB-180760423F10}"/>
              </a:ext>
            </a:extLst>
          </p:cNvPr>
          <p:cNvSpPr>
            <a:spLocks noGrp="1"/>
          </p:cNvSpPr>
          <p:nvPr>
            <p:ph idx="1"/>
          </p:nvPr>
        </p:nvSpPr>
        <p:spPr/>
        <p:txBody>
          <a:bodyPr/>
          <a:lstStyle/>
          <a:p>
            <a:r>
              <a:rPr lang="en-GB" dirty="0"/>
              <a:t>Which of the following industries is expecting to find it most difficult to fill vacancies in the next 6 months? </a:t>
            </a:r>
          </a:p>
          <a:p>
            <a:pPr marL="514350" indent="-514350">
              <a:buAutoNum type="alphaLcPeriod"/>
            </a:pPr>
            <a:r>
              <a:rPr lang="en-GB" dirty="0"/>
              <a:t>Compulsory education</a:t>
            </a:r>
          </a:p>
          <a:p>
            <a:pPr marL="514350" indent="-514350">
              <a:buAutoNum type="alphaLcPeriod"/>
            </a:pPr>
            <a:r>
              <a:rPr lang="en-GB" dirty="0"/>
              <a:t>Public administration and other public sector</a:t>
            </a:r>
          </a:p>
          <a:p>
            <a:pPr marL="514350" indent="-514350">
              <a:buAutoNum type="alphaLcPeriod"/>
            </a:pPr>
            <a:r>
              <a:rPr lang="en-GB" dirty="0"/>
              <a:t>Finance and insurance</a:t>
            </a:r>
          </a:p>
          <a:p>
            <a:pPr marL="514350" indent="-514350">
              <a:buAutoNum type="alphaLcPeriod"/>
            </a:pPr>
            <a:endParaRPr lang="en-GB" dirty="0"/>
          </a:p>
        </p:txBody>
      </p:sp>
    </p:spTree>
    <p:extLst>
      <p:ext uri="{BB962C8B-B14F-4D97-AF65-F5344CB8AC3E}">
        <p14:creationId xmlns:p14="http://schemas.microsoft.com/office/powerpoint/2010/main" val="1344457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214F-1332-92D8-E573-2F4681E6BFB2}"/>
              </a:ext>
            </a:extLst>
          </p:cNvPr>
          <p:cNvSpPr>
            <a:spLocks noGrp="1"/>
          </p:cNvSpPr>
          <p:nvPr>
            <p:ph type="title"/>
          </p:nvPr>
        </p:nvSpPr>
        <p:spPr/>
        <p:txBody>
          <a:bodyPr/>
          <a:lstStyle/>
          <a:p>
            <a:r>
              <a:rPr lang="en-GB" dirty="0"/>
              <a:t>Question 5</a:t>
            </a:r>
          </a:p>
        </p:txBody>
      </p:sp>
      <p:sp>
        <p:nvSpPr>
          <p:cNvPr id="3" name="Content Placeholder 2">
            <a:extLst>
              <a:ext uri="{FF2B5EF4-FFF2-40B4-BE49-F238E27FC236}">
                <a16:creationId xmlns:a16="http://schemas.microsoft.com/office/drawing/2014/main" id="{C82CE3E3-73E1-9F35-EDD9-480D53DB3638}"/>
              </a:ext>
            </a:extLst>
          </p:cNvPr>
          <p:cNvSpPr>
            <a:spLocks noGrp="1"/>
          </p:cNvSpPr>
          <p:nvPr>
            <p:ph idx="1"/>
          </p:nvPr>
        </p:nvSpPr>
        <p:spPr/>
        <p:txBody>
          <a:bodyPr/>
          <a:lstStyle/>
          <a:p>
            <a:r>
              <a:rPr lang="en-GB" dirty="0"/>
              <a:t>What percentage of employers were looking to make redundancies in the three months up to December 2025?</a:t>
            </a:r>
          </a:p>
          <a:p>
            <a:pPr marL="514350" indent="-514350">
              <a:buAutoNum type="alphaLcPeriod"/>
            </a:pPr>
            <a:r>
              <a:rPr lang="en-GB" dirty="0"/>
              <a:t>22%</a:t>
            </a:r>
          </a:p>
          <a:p>
            <a:pPr marL="514350" indent="-514350">
              <a:buAutoNum type="alphaLcPeriod"/>
            </a:pPr>
            <a:r>
              <a:rPr lang="en-GB" dirty="0"/>
              <a:t>32%</a:t>
            </a:r>
          </a:p>
          <a:p>
            <a:pPr marL="514350" indent="-514350">
              <a:buAutoNum type="alphaLcPeriod"/>
            </a:pPr>
            <a:r>
              <a:rPr lang="en-GB" dirty="0"/>
              <a:t>42% </a:t>
            </a:r>
          </a:p>
        </p:txBody>
      </p:sp>
    </p:spTree>
    <p:extLst>
      <p:ext uri="{BB962C8B-B14F-4D97-AF65-F5344CB8AC3E}">
        <p14:creationId xmlns:p14="http://schemas.microsoft.com/office/powerpoint/2010/main" val="4177298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a:xfrm>
            <a:off x="609600" y="1223684"/>
            <a:ext cx="10972800" cy="3917032"/>
          </a:xfrm>
        </p:spPr>
        <p:txBody>
          <a:bodyPr>
            <a:noAutofit/>
          </a:bodyPr>
          <a:lstStyle/>
          <a:p>
            <a:r>
              <a:rPr lang="en-GB" sz="1800" dirty="0"/>
              <a:t>CIPD (No Date) </a:t>
            </a:r>
            <a:r>
              <a:rPr lang="en-GB" sz="1800" i="1" dirty="0"/>
              <a:t>Resourcing. </a:t>
            </a:r>
            <a:r>
              <a:rPr lang="en-GB" sz="1800" dirty="0"/>
              <a:t>Available at: </a:t>
            </a:r>
            <a:r>
              <a:rPr lang="en-GB" sz="1800" dirty="0">
                <a:hlinkClick r:id="rId3"/>
              </a:rPr>
              <a:t>The Profession Map / Specialist knowledge / Resourcing | CIPD</a:t>
            </a:r>
            <a:r>
              <a:rPr lang="en-GB" sz="1800" dirty="0"/>
              <a:t>. (Accessed: 3 October 2024). </a:t>
            </a:r>
          </a:p>
          <a:p>
            <a:r>
              <a:rPr lang="en-GB" sz="1800" dirty="0"/>
              <a:t>CIPD (2024) </a:t>
            </a:r>
            <a:r>
              <a:rPr lang="en-GB" sz="1800" i="1" dirty="0"/>
              <a:t>Talent Management</a:t>
            </a:r>
            <a:r>
              <a:rPr lang="en-GB" sz="1800" dirty="0"/>
              <a:t>. Available at: </a:t>
            </a:r>
            <a:r>
              <a:rPr lang="en-GB" sz="1800" dirty="0">
                <a:hlinkClick r:id="rId4"/>
              </a:rPr>
              <a:t>Talent management | Factsheets | CIPD</a:t>
            </a:r>
            <a:r>
              <a:rPr lang="en-GB" sz="1800" dirty="0"/>
              <a:t>. (Accessed: 27 October 2025).</a:t>
            </a:r>
          </a:p>
          <a:p>
            <a:r>
              <a:rPr lang="en-GB" sz="1800" dirty="0"/>
              <a:t>GOV.UK (2024a) </a:t>
            </a:r>
            <a:r>
              <a:rPr lang="en-GB" sz="1800" i="1" dirty="0"/>
              <a:t>Apprenticeship achievements: An update for the sector. </a:t>
            </a:r>
            <a:r>
              <a:rPr lang="en-GB" sz="1800" dirty="0"/>
              <a:t>Available at: </a:t>
            </a:r>
            <a:r>
              <a:rPr lang="en-GB" sz="1800" dirty="0">
                <a:hlinkClick r:id="rId5"/>
              </a:rPr>
              <a:t>Apprenticeship achievements: an update for the sector 2024</a:t>
            </a:r>
            <a:r>
              <a:rPr lang="en-GB" sz="1800" dirty="0"/>
              <a:t> (Accessed: 12 November 2024). </a:t>
            </a:r>
          </a:p>
          <a:p>
            <a:r>
              <a:rPr lang="en-GB" sz="1800" dirty="0"/>
              <a:t>GOV.UK (2024b) </a:t>
            </a:r>
            <a:r>
              <a:rPr lang="en-GB" sz="1800" i="1" dirty="0"/>
              <a:t>Factsheet: Employment Rights Bill overview. </a:t>
            </a:r>
            <a:r>
              <a:rPr lang="en-GB" sz="1800" dirty="0"/>
              <a:t>Available at: </a:t>
            </a:r>
            <a:r>
              <a:rPr lang="en-GB" sz="1800" dirty="0">
                <a:hlinkClick r:id="rId6"/>
              </a:rPr>
              <a:t>Employment Rights Bill overview</a:t>
            </a:r>
            <a:r>
              <a:rPr lang="en-GB" sz="1800" dirty="0"/>
              <a:t> (Accessed: 12 November 2024). </a:t>
            </a:r>
          </a:p>
          <a:p>
            <a:r>
              <a:rPr lang="en-GB" sz="1800" b="0" i="0" dirty="0">
                <a:solidFill>
                  <a:srgbClr val="3A3A3A"/>
                </a:solidFill>
                <a:effectLst/>
                <a:latin typeface="Source Sans Pro" panose="020B0503030403020204" pitchFamily="34" charset="0"/>
              </a:rPr>
              <a:t>Hailstone, L. (2013) ‘Widening the female talent pool’, </a:t>
            </a:r>
            <a:r>
              <a:rPr lang="en-GB" sz="1800" b="0" i="1" dirty="0">
                <a:solidFill>
                  <a:srgbClr val="3A3A3A"/>
                </a:solidFill>
                <a:effectLst/>
                <a:latin typeface="Source Sans Pro" panose="020B0503030403020204" pitchFamily="34" charset="0"/>
              </a:rPr>
              <a:t>Motor Transport</a:t>
            </a:r>
            <a:r>
              <a:rPr lang="en-GB" sz="1800" b="0" i="0" dirty="0">
                <a:solidFill>
                  <a:srgbClr val="3A3A3A"/>
                </a:solidFill>
                <a:effectLst/>
                <a:latin typeface="Source Sans Pro" panose="020B0503030403020204" pitchFamily="34" charset="0"/>
              </a:rPr>
              <a:t>, pp. 24-.</a:t>
            </a:r>
            <a:endParaRPr lang="en-GB" sz="1800" dirty="0"/>
          </a:p>
          <a:p>
            <a:r>
              <a:rPr lang="en-GB" sz="1800" b="0" i="0" dirty="0">
                <a:solidFill>
                  <a:srgbClr val="3A3A3A"/>
                </a:solidFill>
                <a:effectLst/>
                <a:latin typeface="Source Sans Pro" panose="020B0503030403020204" pitchFamily="34" charset="0"/>
              </a:rPr>
              <a:t>Parfitt, O. (2018) ‘Film London aims to expand London talent pool’, </a:t>
            </a:r>
            <a:r>
              <a:rPr lang="en-GB" sz="1800" b="0" i="1" dirty="0">
                <a:solidFill>
                  <a:srgbClr val="3A3A3A"/>
                </a:solidFill>
                <a:effectLst/>
                <a:latin typeface="Source Sans Pro" panose="020B0503030403020204" pitchFamily="34" charset="0"/>
              </a:rPr>
              <a:t>Broadcast</a:t>
            </a:r>
            <a:r>
              <a:rPr lang="en-GB" sz="1800" b="0" i="0" dirty="0">
                <a:solidFill>
                  <a:srgbClr val="3A3A3A"/>
                </a:solidFill>
                <a:effectLst/>
                <a:latin typeface="Source Sans Pro" panose="020B0503030403020204" pitchFamily="34" charset="0"/>
              </a:rPr>
              <a:t> [Preprint].</a:t>
            </a:r>
            <a:endParaRPr lang="en-GB" sz="1800" kern="0" dirty="0">
              <a:effectLst/>
              <a:latin typeface="Arial" panose="020B0604020202020204" pitchFamily="34" charset="0"/>
              <a:ea typeface="Times New Roman" panose="02020603050405020304" pitchFamily="18" charset="0"/>
              <a:cs typeface="Arial" panose="020B0604020202020204" pitchFamily="34" charset="0"/>
            </a:endParaRPr>
          </a:p>
          <a:p>
            <a:r>
              <a:rPr lang="en-GB" sz="1800" b="0" i="0" dirty="0">
                <a:solidFill>
                  <a:srgbClr val="555555"/>
                </a:solidFill>
                <a:effectLst/>
                <a:latin typeface="verdana" panose="020B0604030504040204" pitchFamily="34" charset="0"/>
              </a:rPr>
              <a:t>ROY, G.S. and DEVI, V.R., 2017. Inclusive vs Exclusive Approach to Talent Management: A Review Agenda. </a:t>
            </a:r>
            <a:r>
              <a:rPr lang="en-GB" sz="1800" b="0" i="1" dirty="0">
                <a:solidFill>
                  <a:srgbClr val="555555"/>
                </a:solidFill>
                <a:effectLst/>
                <a:latin typeface="verdana" panose="020B0604030504040204" pitchFamily="34" charset="0"/>
              </a:rPr>
              <a:t>IPE Journal of Management, </a:t>
            </a:r>
            <a:r>
              <a:rPr lang="en-GB" sz="1800" b="1" i="0" dirty="0">
                <a:solidFill>
                  <a:srgbClr val="555555"/>
                </a:solidFill>
                <a:effectLst/>
                <a:latin typeface="verdana" panose="020B0604030504040204" pitchFamily="34" charset="0"/>
              </a:rPr>
              <a:t>7</a:t>
            </a:r>
            <a:r>
              <a:rPr lang="en-GB" sz="1800" b="0" i="0" dirty="0">
                <a:solidFill>
                  <a:srgbClr val="555555"/>
                </a:solidFill>
                <a:effectLst/>
                <a:latin typeface="verdana" panose="020B0604030504040204" pitchFamily="34" charset="0"/>
              </a:rPr>
              <a:t>(2), pp. 77-86.</a:t>
            </a:r>
            <a:endParaRPr lang="en-GB" sz="1800" dirty="0"/>
          </a:p>
          <a:p>
            <a:r>
              <a:rPr lang="en-GB" sz="1800" dirty="0"/>
              <a:t>Taylor, S. (2022) </a:t>
            </a:r>
            <a:r>
              <a:rPr lang="en-GB" sz="1800" i="1" dirty="0"/>
              <a:t>Resourcing and talent management : the theory and practice of recruiting and developing a workforce. </a:t>
            </a:r>
            <a:r>
              <a:rPr lang="en-GB" sz="1800" dirty="0"/>
              <a:t>Eighth edition. London: Kogan Page.</a:t>
            </a:r>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4234</Words>
  <Application>Microsoft Office PowerPoint</Application>
  <PresentationFormat>Widescreen</PresentationFormat>
  <Paragraphs>389</Paragraphs>
  <Slides>35</Slides>
  <Notes>33</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35</vt:i4>
      </vt:variant>
    </vt:vector>
  </HeadingPairs>
  <TitlesOfParts>
    <vt:vector size="51" baseType="lpstr">
      <vt:lpstr>__fkGroteskNeue_598ab8</vt:lpstr>
      <vt:lpstr>Myriad Pro</vt:lpstr>
      <vt:lpstr>Sabon LT Std</vt:lpstr>
      <vt:lpstr>var(--font-berkeley-mono)</vt:lpstr>
      <vt:lpstr>var(--font-fk-grotesk)</vt:lpstr>
      <vt:lpstr>Aptos</vt:lpstr>
      <vt:lpstr>Arial</vt:lpstr>
      <vt:lpstr>Calibri</vt:lpstr>
      <vt:lpstr>Courier New</vt:lpstr>
      <vt:lpstr>Roboto</vt:lpstr>
      <vt:lpstr>Segoe UI</vt:lpstr>
      <vt:lpstr>Source Sans Pro</vt:lpstr>
      <vt:lpstr>Symbol</vt:lpstr>
      <vt:lpstr>Times New Roman</vt:lpstr>
      <vt:lpstr>verdana</vt:lpstr>
      <vt:lpstr>ThemeUWTSD</vt:lpstr>
      <vt:lpstr>Resourcing and Talent Management </vt:lpstr>
      <vt:lpstr>Agenda for today</vt:lpstr>
      <vt:lpstr>Candidate pipelines (1)</vt:lpstr>
      <vt:lpstr>Candidate pipelines (2)</vt:lpstr>
      <vt:lpstr>Strategic sourcing approaches </vt:lpstr>
      <vt:lpstr>Millmore’s three interdependent primary features (Taylor, 2022)</vt:lpstr>
      <vt:lpstr>Resource-based views (RBV)</vt:lpstr>
      <vt:lpstr>Widening external talent pool</vt:lpstr>
      <vt:lpstr>‘An inside job’ – Expanding your talent pipeline from unexpected places</vt:lpstr>
      <vt:lpstr>Organisation example</vt:lpstr>
      <vt:lpstr>What can HR do to facilitate? </vt:lpstr>
      <vt:lpstr> Widening external talent pool</vt:lpstr>
      <vt:lpstr>Widening internal talent pool</vt:lpstr>
      <vt:lpstr>Appealing to different candidates</vt:lpstr>
      <vt:lpstr>Example 1</vt:lpstr>
      <vt:lpstr>Example 2</vt:lpstr>
      <vt:lpstr>What factors impact talent pools?</vt:lpstr>
      <vt:lpstr>Legislation</vt:lpstr>
      <vt:lpstr>Utilising Social media - Linkedin</vt:lpstr>
      <vt:lpstr>Long term supply of talent</vt:lpstr>
      <vt:lpstr>PowerPoint Presentation</vt:lpstr>
      <vt:lpstr>Talent management strategy (CIPD, 2024)</vt:lpstr>
      <vt:lpstr>Inclusive V Exclusive approaches</vt:lpstr>
      <vt:lpstr>Inclusive approach</vt:lpstr>
      <vt:lpstr>Exclusive approach </vt:lpstr>
      <vt:lpstr>Revisiting the Talent Management Loop</vt:lpstr>
      <vt:lpstr>Internal talent pools</vt:lpstr>
      <vt:lpstr>Summary</vt:lpstr>
      <vt:lpstr>Labour Market Outlook</vt:lpstr>
      <vt:lpstr>Question 1</vt:lpstr>
      <vt:lpstr>Question 2</vt:lpstr>
      <vt:lpstr>Question 3</vt:lpstr>
      <vt:lpstr>Question 4</vt:lpstr>
      <vt:lpstr>Question 5</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43</cp:revision>
  <dcterms:created xsi:type="dcterms:W3CDTF">2017-11-30T17:31:08Z</dcterms:created>
  <dcterms:modified xsi:type="dcterms:W3CDTF">2025-11-10T20:04:32Z</dcterms:modified>
</cp:coreProperties>
</file>