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1" r:id="rId3"/>
    <p:sldId id="310" r:id="rId4"/>
    <p:sldId id="260" r:id="rId5"/>
    <p:sldId id="263" r:id="rId6"/>
    <p:sldId id="264" r:id="rId7"/>
    <p:sldId id="265" r:id="rId8"/>
    <p:sldId id="266" r:id="rId9"/>
    <p:sldId id="267" r:id="rId10"/>
    <p:sldId id="268" r:id="rId11"/>
    <p:sldId id="269" r:id="rId12"/>
    <p:sldId id="271" r:id="rId13"/>
    <p:sldId id="257" r:id="rId14"/>
    <p:sldId id="259" r:id="rId15"/>
    <p:sldId id="261" r:id="rId16"/>
    <p:sldId id="272" r:id="rId17"/>
    <p:sldId id="302" r:id="rId18"/>
    <p:sldId id="273" r:id="rId19"/>
    <p:sldId id="274" r:id="rId20"/>
    <p:sldId id="275" r:id="rId21"/>
    <p:sldId id="276" r:id="rId22"/>
    <p:sldId id="277" r:id="rId23"/>
    <p:sldId id="278" r:id="rId24"/>
    <p:sldId id="279" r:id="rId25"/>
    <p:sldId id="304" r:id="rId26"/>
    <p:sldId id="305" r:id="rId27"/>
    <p:sldId id="306" r:id="rId28"/>
    <p:sldId id="307" r:id="rId29"/>
    <p:sldId id="308" r:id="rId30"/>
    <p:sldId id="309" r:id="rId31"/>
    <p:sldId id="303" r:id="rId32"/>
    <p:sldId id="311" r:id="rId33"/>
    <p:sldId id="280" r:id="rId34"/>
    <p:sldId id="281" r:id="rId35"/>
    <p:sldId id="282" r:id="rId36"/>
    <p:sldId id="283" r:id="rId37"/>
    <p:sldId id="284" r:id="rId38"/>
    <p:sldId id="285" r:id="rId39"/>
    <p:sldId id="286" r:id="rId40"/>
    <p:sldId id="287" r:id="rId41"/>
    <p:sldId id="289" r:id="rId42"/>
    <p:sldId id="288" r:id="rId43"/>
    <p:sldId id="290" r:id="rId44"/>
    <p:sldId id="291" r:id="rId45"/>
    <p:sldId id="292" r:id="rId46"/>
    <p:sldId id="293" r:id="rId47"/>
    <p:sldId id="294" r:id="rId48"/>
    <p:sldId id="295" r:id="rId49"/>
    <p:sldId id="296" r:id="rId50"/>
    <p:sldId id="297" r:id="rId51"/>
    <p:sldId id="298" r:id="rId52"/>
    <p:sldId id="299" r:id="rId53"/>
    <p:sldId id="300" r:id="rId54"/>
    <p:sldId id="262"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21860586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2716096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BBE88C4-3AC5-4169-8640-2FCFFBA4E858}"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2338390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BE88C4-3AC5-4169-8640-2FCFFBA4E858}" type="datetimeFigureOut">
              <a:rPr lang="en-GB" smtClean="0"/>
              <a:t>16/03/2018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157964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BE88C4-3AC5-4169-8640-2FCFFBA4E858}" type="datetimeFigureOut">
              <a:rPr lang="en-GB" smtClean="0"/>
              <a:t>16/03/2018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4180250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BE88C4-3AC5-4169-8640-2FCFFBA4E858}" type="datetimeFigureOut">
              <a:rPr lang="en-GB" smtClean="0"/>
              <a:t>16/03/2018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3114429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BE88C4-3AC5-4169-8640-2FCFFBA4E858}" type="datetimeFigureOut">
              <a:rPr lang="en-GB" smtClean="0"/>
              <a:t>16/03/2018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45935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BBE88C4-3AC5-4169-8640-2FCFFBA4E858}" type="datetimeFigureOut">
              <a:rPr lang="en-GB" smtClean="0"/>
              <a:t>16/03/2018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4222247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BBE88C4-3AC5-4169-8640-2FCFFBA4E858}" type="datetimeFigureOut">
              <a:rPr lang="en-GB" smtClean="0"/>
              <a:t>16/03/2018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174163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3224108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BE88C4-3AC5-4169-8640-2FCFFBA4E858}" type="datetimeFigureOut">
              <a:rPr lang="en-GB" smtClean="0"/>
              <a:t>16/03/2018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2C3DEF-C336-4DBC-B024-03EE7B417CDB}" type="slidenum">
              <a:rPr lang="en-GB" smtClean="0"/>
              <a:t>‹#›</a:t>
            </a:fld>
            <a:endParaRPr lang="en-GB"/>
          </a:p>
        </p:txBody>
      </p:sp>
    </p:spTree>
    <p:extLst>
      <p:ext uri="{BB962C8B-B14F-4D97-AF65-F5344CB8AC3E}">
        <p14:creationId xmlns:p14="http://schemas.microsoft.com/office/powerpoint/2010/main" val="1765748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BE88C4-3AC5-4169-8640-2FCFFBA4E858}" type="datetimeFigureOut">
              <a:rPr lang="en-GB" smtClean="0"/>
              <a:t>16/03/2018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2C3DEF-C336-4DBC-B024-03EE7B417CDB}" type="slidenum">
              <a:rPr lang="en-GB" smtClean="0"/>
              <a:t>‹#›</a:t>
            </a:fld>
            <a:endParaRPr lang="en-GB"/>
          </a:p>
        </p:txBody>
      </p:sp>
    </p:spTree>
    <p:extLst>
      <p:ext uri="{BB962C8B-B14F-4D97-AF65-F5344CB8AC3E}">
        <p14:creationId xmlns:p14="http://schemas.microsoft.com/office/powerpoint/2010/main" val="1995068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zDZFcDGpL4U&amp;feature=youtu.b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learning.gov.wales/docs/learningwales/publications/150707-face-main-guidance-en.pdfWinter" TargetMode="External"/><Relationship Id="rId2" Type="http://schemas.openxmlformats.org/officeDocument/2006/relationships/hyperlink" Target="http://gov.wales/topics/educationandskills/schoolshome/deprivation/rewriting-the-future-schoo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Active Learning through Family Engagement</a:t>
            </a:r>
            <a:endParaRPr lang="en-GB" dirty="0"/>
          </a:p>
        </p:txBody>
      </p:sp>
      <p:sp>
        <p:nvSpPr>
          <p:cNvPr id="3" name="Subtitle 2"/>
          <p:cNvSpPr>
            <a:spLocks noGrp="1"/>
          </p:cNvSpPr>
          <p:nvPr>
            <p:ph type="subTitle" idx="1"/>
          </p:nvPr>
        </p:nvSpPr>
        <p:spPr/>
        <p:txBody>
          <a:bodyPr/>
          <a:lstStyle/>
          <a:p>
            <a:endParaRPr lang="en-GB" dirty="0" smtClean="0"/>
          </a:p>
          <a:p>
            <a:r>
              <a:rPr lang="en-GB" dirty="0" smtClean="0"/>
              <a:t>A research project funded by the Waterloo Foundation.</a:t>
            </a:r>
            <a:endParaRPr lang="en-GB" dirty="0"/>
          </a:p>
        </p:txBody>
      </p:sp>
    </p:spTree>
    <p:extLst>
      <p:ext uri="{BB962C8B-B14F-4D97-AF65-F5344CB8AC3E}">
        <p14:creationId xmlns:p14="http://schemas.microsoft.com/office/powerpoint/2010/main" val="13670993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works in Family Engagement</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Welcome </a:t>
            </a:r>
            <a:r>
              <a:rPr lang="en-GB" dirty="0"/>
              <a:t>meetings </a:t>
            </a:r>
          </a:p>
          <a:p>
            <a:r>
              <a:rPr lang="en-GB" dirty="0"/>
              <a:t>Welcome leaflets </a:t>
            </a:r>
          </a:p>
          <a:p>
            <a:r>
              <a:rPr lang="en-GB" dirty="0"/>
              <a:t>Family workshops about reading </a:t>
            </a:r>
          </a:p>
          <a:p>
            <a:r>
              <a:rPr lang="en-GB" dirty="0"/>
              <a:t>Family workshops about numeracy </a:t>
            </a:r>
          </a:p>
          <a:p>
            <a:r>
              <a:rPr lang="en-GB" dirty="0"/>
              <a:t>Family workshops to develop parent/ carer skills </a:t>
            </a:r>
          </a:p>
          <a:p>
            <a:r>
              <a:rPr lang="en-GB" dirty="0"/>
              <a:t>Family learning programmes </a:t>
            </a:r>
          </a:p>
          <a:p>
            <a:r>
              <a:rPr lang="en-GB" dirty="0"/>
              <a:t>Stay and play days </a:t>
            </a:r>
          </a:p>
        </p:txBody>
      </p:sp>
      <p:sp>
        <p:nvSpPr>
          <p:cNvPr id="4" name="Content Placeholder 3"/>
          <p:cNvSpPr>
            <a:spLocks noGrp="1"/>
          </p:cNvSpPr>
          <p:nvPr>
            <p:ph sz="half" idx="2"/>
          </p:nvPr>
        </p:nvSpPr>
        <p:spPr/>
        <p:txBody>
          <a:bodyPr>
            <a:normAutofit fontScale="92500" lnSpcReduction="10000"/>
          </a:bodyPr>
          <a:lstStyle/>
          <a:p>
            <a:r>
              <a:rPr lang="en-GB" dirty="0" smtClean="0"/>
              <a:t>Story sacks and activity bags </a:t>
            </a:r>
          </a:p>
          <a:p>
            <a:r>
              <a:rPr lang="en-GB" dirty="0" smtClean="0"/>
              <a:t>Storybooks created by families </a:t>
            </a:r>
          </a:p>
          <a:p>
            <a:r>
              <a:rPr lang="en-GB" dirty="0" smtClean="0"/>
              <a:t>Family prompts </a:t>
            </a:r>
          </a:p>
          <a:p>
            <a:r>
              <a:rPr lang="en-GB" dirty="0" smtClean="0"/>
              <a:t>Engagement in learning through social media </a:t>
            </a:r>
          </a:p>
          <a:p>
            <a:r>
              <a:rPr lang="en-GB" dirty="0" smtClean="0"/>
              <a:t>Virtual learning environments </a:t>
            </a:r>
          </a:p>
          <a:p>
            <a:r>
              <a:rPr lang="en-GB" dirty="0" smtClean="0"/>
              <a:t>Home visits to new families </a:t>
            </a:r>
          </a:p>
          <a:p>
            <a:r>
              <a:rPr lang="en-GB" dirty="0" smtClean="0"/>
              <a:t>School readiness workshop or leaflet </a:t>
            </a:r>
          </a:p>
          <a:p>
            <a:pPr marL="0" indent="0" algn="r">
              <a:buNone/>
            </a:pPr>
            <a:r>
              <a:rPr lang="en-GB" dirty="0" smtClean="0"/>
              <a:t>Welsh Government, (2015). </a:t>
            </a:r>
          </a:p>
          <a:p>
            <a:endParaRPr lang="en-GB" dirty="0"/>
          </a:p>
        </p:txBody>
      </p:sp>
    </p:spTree>
    <p:extLst>
      <p:ext uri="{BB962C8B-B14F-4D97-AF65-F5344CB8AC3E}">
        <p14:creationId xmlns:p14="http://schemas.microsoft.com/office/powerpoint/2010/main" val="39700920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sz="half" idx="1"/>
          </p:nvPr>
        </p:nvSpPr>
        <p:spPr/>
        <p:txBody>
          <a:bodyPr/>
          <a:lstStyle/>
          <a:p>
            <a:r>
              <a:rPr lang="en-GB" dirty="0" smtClean="0"/>
              <a:t>A strong start, but this knowledge doesn’t go far enough, doesn’t offer enough flexibility for families and communities who may be most reluctant to engage with school for the benefit of their children.</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05575" y="2029619"/>
            <a:ext cx="4514850" cy="3943350"/>
          </a:xfrm>
        </p:spPr>
      </p:pic>
    </p:spTree>
    <p:extLst>
      <p:ext uri="{BB962C8B-B14F-4D97-AF65-F5344CB8AC3E}">
        <p14:creationId xmlns:p14="http://schemas.microsoft.com/office/powerpoint/2010/main" val="3488208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before we started..</a:t>
            </a:r>
            <a:endParaRPr lang="en-GB" dirty="0"/>
          </a:p>
        </p:txBody>
      </p:sp>
      <p:sp>
        <p:nvSpPr>
          <p:cNvPr id="3" name="Content Placeholder 2"/>
          <p:cNvSpPr>
            <a:spLocks noGrp="1"/>
          </p:cNvSpPr>
          <p:nvPr>
            <p:ph idx="1"/>
          </p:nvPr>
        </p:nvSpPr>
        <p:spPr/>
        <p:txBody>
          <a:bodyPr>
            <a:normAutofit lnSpcReduction="10000"/>
          </a:bodyPr>
          <a:lstStyle/>
          <a:p>
            <a:r>
              <a:rPr lang="en-GB" dirty="0" smtClean="0"/>
              <a:t>What is education for?</a:t>
            </a:r>
          </a:p>
          <a:p>
            <a:endParaRPr lang="en-GB" dirty="0" smtClean="0"/>
          </a:p>
          <a:p>
            <a:r>
              <a:rPr lang="en-GB" dirty="0" smtClean="0"/>
              <a:t>The parent: </a:t>
            </a:r>
            <a:r>
              <a:rPr lang="en-GB" dirty="0" smtClean="0"/>
              <a:t>are they problem </a:t>
            </a:r>
            <a:r>
              <a:rPr lang="en-GB" dirty="0" smtClean="0"/>
              <a:t>or partner?</a:t>
            </a:r>
          </a:p>
          <a:p>
            <a:endParaRPr lang="en-GB" dirty="0" smtClean="0"/>
          </a:p>
          <a:p>
            <a:r>
              <a:rPr lang="en-GB" dirty="0" smtClean="0"/>
              <a:t>To what extent should the state share responsibility with parents for the education of their children? </a:t>
            </a:r>
          </a:p>
          <a:p>
            <a:pPr marL="0" indent="0">
              <a:buNone/>
            </a:pPr>
            <a:endParaRPr lang="en-GB" dirty="0" smtClean="0"/>
          </a:p>
          <a:p>
            <a:r>
              <a:rPr lang="en-GB" dirty="0"/>
              <a:t>Welsh Government noted two strands to family engagement, engagement with the school in general, and secondly, engagement with their child’s learning (Welsh Government, 2015, pg 6). </a:t>
            </a:r>
          </a:p>
        </p:txBody>
      </p:sp>
    </p:spTree>
    <p:extLst>
      <p:ext uri="{BB962C8B-B14F-4D97-AF65-F5344CB8AC3E}">
        <p14:creationId xmlns:p14="http://schemas.microsoft.com/office/powerpoint/2010/main" val="26856794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of the project</a:t>
            </a:r>
            <a:endParaRPr lang="en-GB" dirty="0"/>
          </a:p>
        </p:txBody>
      </p:sp>
      <p:sp>
        <p:nvSpPr>
          <p:cNvPr id="3" name="Content Placeholder 2"/>
          <p:cNvSpPr>
            <a:spLocks noGrp="1"/>
          </p:cNvSpPr>
          <p:nvPr>
            <p:ph idx="1"/>
          </p:nvPr>
        </p:nvSpPr>
        <p:spPr/>
        <p:txBody>
          <a:bodyPr/>
          <a:lstStyle/>
          <a:p>
            <a:r>
              <a:rPr lang="en-GB" dirty="0"/>
              <a:t>The project is an action research project, carried out in partnership between the School of Social Justice and Inclusion, at the Faculty of Education and Communities at the University of Wales Trinity Saint David and five </a:t>
            </a:r>
            <a:r>
              <a:rPr lang="en-GB" dirty="0" smtClean="0"/>
              <a:t>primary schools from local authorities across South West Wales, in a mixture of communities – particularly urban and former industrial communities. </a:t>
            </a:r>
            <a:endParaRPr lang="en-GB" dirty="0"/>
          </a:p>
        </p:txBody>
      </p:sp>
    </p:spTree>
    <p:extLst>
      <p:ext uri="{BB962C8B-B14F-4D97-AF65-F5344CB8AC3E}">
        <p14:creationId xmlns:p14="http://schemas.microsoft.com/office/powerpoint/2010/main" val="31700578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Aims</a:t>
            </a:r>
            <a:endParaRPr lang="en-GB" dirty="0"/>
          </a:p>
        </p:txBody>
      </p:sp>
      <p:sp>
        <p:nvSpPr>
          <p:cNvPr id="3" name="Content Placeholder 2"/>
          <p:cNvSpPr>
            <a:spLocks noGrp="1"/>
          </p:cNvSpPr>
          <p:nvPr>
            <p:ph idx="1"/>
          </p:nvPr>
        </p:nvSpPr>
        <p:spPr>
          <a:xfrm>
            <a:off x="838200" y="1690688"/>
            <a:ext cx="10515600" cy="4486275"/>
          </a:xfrm>
        </p:spPr>
        <p:txBody>
          <a:bodyPr>
            <a:normAutofit fontScale="85000" lnSpcReduction="20000"/>
          </a:bodyPr>
          <a:lstStyle/>
          <a:p>
            <a:endParaRPr lang="en-GB" dirty="0"/>
          </a:p>
          <a:p>
            <a:pPr marL="514350" indent="-514350">
              <a:buFont typeface="+mj-lt"/>
              <a:buAutoNum type="arabicPeriod"/>
            </a:pPr>
            <a:r>
              <a:rPr lang="en-GB" dirty="0"/>
              <a:t>work with family support staff and leaders to develop and implement practical family engagement initiatives that directly enhance and extend parents and carers involvement in their children’s education</a:t>
            </a:r>
            <a:r>
              <a:rPr lang="en-GB" dirty="0" smtClean="0"/>
              <a:t>;</a:t>
            </a:r>
          </a:p>
          <a:p>
            <a:pPr marL="514350" indent="-514350">
              <a:buFont typeface="+mj-lt"/>
              <a:buAutoNum type="arabicPeriod"/>
            </a:pPr>
            <a:endParaRPr lang="en-GB" dirty="0"/>
          </a:p>
          <a:p>
            <a:pPr marL="514350" indent="-514350">
              <a:buFont typeface="+mj-lt"/>
              <a:buAutoNum type="arabicPeriod"/>
            </a:pPr>
            <a:r>
              <a:rPr lang="en-GB" dirty="0" smtClean="0"/>
              <a:t>support </a:t>
            </a:r>
            <a:r>
              <a:rPr lang="en-GB" dirty="0"/>
              <a:t>local staff to set up project monitoring and evaluation systems to assess the impact of their work;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contribute </a:t>
            </a:r>
            <a:r>
              <a:rPr lang="en-GB" dirty="0"/>
              <a:t>to a more robust Welsh focused knowledge base about the range of activities that support family engagement; </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focus </a:t>
            </a:r>
            <a:r>
              <a:rPr lang="en-GB" dirty="0"/>
              <a:t>on supporting the most socially disadvantaged/ excluded families within the chosen communities </a:t>
            </a:r>
          </a:p>
          <a:p>
            <a:endParaRPr lang="en-GB" dirty="0"/>
          </a:p>
        </p:txBody>
      </p:sp>
    </p:spTree>
    <p:extLst>
      <p:ext uri="{BB962C8B-B14F-4D97-AF65-F5344CB8AC3E}">
        <p14:creationId xmlns:p14="http://schemas.microsoft.com/office/powerpoint/2010/main" val="11850758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a:t>
            </a:r>
            <a:endParaRPr lang="en-GB" dirty="0"/>
          </a:p>
        </p:txBody>
      </p:sp>
      <p:sp>
        <p:nvSpPr>
          <p:cNvPr id="3" name="Content Placeholder 2"/>
          <p:cNvSpPr>
            <a:spLocks noGrp="1"/>
          </p:cNvSpPr>
          <p:nvPr>
            <p:ph idx="1"/>
          </p:nvPr>
        </p:nvSpPr>
        <p:spPr/>
        <p:txBody>
          <a:bodyPr>
            <a:normAutofit fontScale="92500" lnSpcReduction="10000"/>
          </a:bodyPr>
          <a:lstStyle/>
          <a:p>
            <a:r>
              <a:rPr lang="en-GB" dirty="0"/>
              <a:t>Schools and teachers in Wales are likely to be faced with continuing pressures. Schools and teachers are expected to be able to deliver ambitious targets for children. Estyn has recently noted that the best teachers have high expectations, challenge their pupils and think critically about their own practice (Estyn, 2017). </a:t>
            </a:r>
            <a:endParaRPr lang="en-GB" dirty="0" smtClean="0"/>
          </a:p>
          <a:p>
            <a:pPr marL="0" indent="0">
              <a:buNone/>
            </a:pPr>
            <a:endParaRPr lang="en-GB" dirty="0" smtClean="0"/>
          </a:p>
          <a:p>
            <a:r>
              <a:rPr lang="en-GB" dirty="0" smtClean="0"/>
              <a:t>Largely due to </a:t>
            </a:r>
            <a:r>
              <a:rPr lang="en-GB" dirty="0"/>
              <a:t>financial strains on education budgets, as well as the mounting evidence of the benefits of parental involvement for children’s overall well-being, individual teachers, schools and education systems are asking parents to increase their levels of involvement in their children’s education and to be more present in their children’s lives (</a:t>
            </a:r>
            <a:r>
              <a:rPr lang="en-GB" dirty="0" err="1"/>
              <a:t>Borgonovi</a:t>
            </a:r>
            <a:r>
              <a:rPr lang="en-GB" dirty="0"/>
              <a:t> and </a:t>
            </a:r>
            <a:r>
              <a:rPr lang="en-GB" dirty="0" err="1"/>
              <a:t>Montt</a:t>
            </a:r>
            <a:r>
              <a:rPr lang="en-GB" dirty="0"/>
              <a:t>, 2012, 13). </a:t>
            </a:r>
          </a:p>
        </p:txBody>
      </p:sp>
    </p:spTree>
    <p:extLst>
      <p:ext uri="{BB962C8B-B14F-4D97-AF65-F5344CB8AC3E}">
        <p14:creationId xmlns:p14="http://schemas.microsoft.com/office/powerpoint/2010/main" val="37441941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t>Evidence</a:t>
            </a:r>
            <a:endParaRPr lang="en-GB" sz="4800" dirty="0"/>
          </a:p>
        </p:txBody>
      </p:sp>
      <p:sp>
        <p:nvSpPr>
          <p:cNvPr id="3" name="Content Placeholder 2"/>
          <p:cNvSpPr>
            <a:spLocks noGrp="1"/>
          </p:cNvSpPr>
          <p:nvPr>
            <p:ph idx="1"/>
          </p:nvPr>
        </p:nvSpPr>
        <p:spPr/>
        <p:txBody>
          <a:bodyPr>
            <a:normAutofit/>
          </a:bodyPr>
          <a:lstStyle/>
          <a:p>
            <a:pPr marL="0" indent="0">
              <a:buNone/>
            </a:pPr>
            <a:r>
              <a:rPr lang="en-GB" sz="4800" dirty="0"/>
              <a:t>Research reveals that for students in primary school, differences in parental involvement are associated with greater differences in student performance than any variations in the quality of schools (</a:t>
            </a:r>
            <a:r>
              <a:rPr lang="en-GB" sz="4800" dirty="0" err="1"/>
              <a:t>Desforges</a:t>
            </a:r>
            <a:r>
              <a:rPr lang="en-GB" sz="4800" dirty="0"/>
              <a:t> and </a:t>
            </a:r>
            <a:r>
              <a:rPr lang="en-GB" sz="4800" dirty="0" err="1"/>
              <a:t>Abouchaar</a:t>
            </a:r>
            <a:r>
              <a:rPr lang="en-GB" sz="4800" dirty="0"/>
              <a:t>, 2003). </a:t>
            </a:r>
          </a:p>
        </p:txBody>
      </p:sp>
    </p:spTree>
    <p:extLst>
      <p:ext uri="{BB962C8B-B14F-4D97-AF65-F5344CB8AC3E}">
        <p14:creationId xmlns:p14="http://schemas.microsoft.com/office/powerpoint/2010/main" val="4507271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context</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Children from poorer backgrounds have consistently left school with lower levels of education attainment than their financially better off peers. The Welsh Government has recently reported that ‘in 2014 only 28% of learners from deprived backgrounds got 5 GCSEs at A*-C including English/ Welsh and Maths, compared with 62% of better off learners’ (Welsh Government, 2014, pg 3</a:t>
            </a:r>
            <a:r>
              <a:rPr lang="en-GB" dirty="0" smtClean="0"/>
              <a:t>). </a:t>
            </a:r>
          </a:p>
          <a:p>
            <a:pPr marL="0" indent="0">
              <a:buNone/>
            </a:pPr>
            <a:endParaRPr lang="en-GB" dirty="0" smtClean="0"/>
          </a:p>
          <a:p>
            <a:pPr marL="0" indent="0">
              <a:buNone/>
            </a:pPr>
            <a:r>
              <a:rPr lang="en-GB" dirty="0"/>
              <a:t>Welsh Government has found that schools that are able to engage with their families and community groups as serious and practical partners in education are more able to raise standards and improve learner well-being. This engagement is also an essential tool for narrowing the attainment gap between learners from richer and poorer backgrounds (Welsh Government, 2015, pg 5). </a:t>
            </a:r>
          </a:p>
        </p:txBody>
      </p:sp>
    </p:spTree>
    <p:extLst>
      <p:ext uri="{BB962C8B-B14F-4D97-AF65-F5344CB8AC3E}">
        <p14:creationId xmlns:p14="http://schemas.microsoft.com/office/powerpoint/2010/main" val="14260692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 need..</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Schools do not exist in isolation: they are a key part of a network of statutory, private sector and voluntary organisations that serve and support the local community.’ (Welsh Government, 2015, pg 9). </a:t>
            </a:r>
            <a:endParaRPr lang="en-GB" dirty="0" smtClean="0"/>
          </a:p>
          <a:p>
            <a:pPr marL="0" indent="0">
              <a:buNone/>
            </a:pPr>
            <a:endParaRPr lang="en-GB" dirty="0" smtClean="0"/>
          </a:p>
          <a:p>
            <a:pPr marL="0" indent="0">
              <a:buNone/>
            </a:pPr>
            <a:r>
              <a:rPr lang="en-GB" dirty="0" smtClean="0"/>
              <a:t>Initially</a:t>
            </a:r>
            <a:r>
              <a:rPr lang="en-GB" dirty="0"/>
              <a:t>, the instigators of the project were aware of a variety of school based practices aimed at addressing the challenges of engaging families in their children’s </a:t>
            </a:r>
            <a:r>
              <a:rPr lang="en-GB" dirty="0" smtClean="0"/>
              <a:t>learning, and although: </a:t>
            </a:r>
            <a:endParaRPr lang="en-GB" dirty="0"/>
          </a:p>
          <a:p>
            <a:pPr marL="0" indent="0">
              <a:buNone/>
            </a:pPr>
            <a:endParaRPr lang="en-GB" dirty="0" smtClean="0"/>
          </a:p>
          <a:p>
            <a:pPr marL="0" indent="0">
              <a:buNone/>
            </a:pPr>
            <a:r>
              <a:rPr lang="en-GB" dirty="0" smtClean="0"/>
              <a:t>Relationships </a:t>
            </a:r>
            <a:r>
              <a:rPr lang="en-GB" dirty="0"/>
              <a:t>between schools and families are often deep and complex although there is little robust </a:t>
            </a:r>
            <a:r>
              <a:rPr lang="en-GB" dirty="0" smtClean="0"/>
              <a:t>evidence </a:t>
            </a:r>
            <a:r>
              <a:rPr lang="en-GB" dirty="0"/>
              <a:t>of what has worked for schools, parents and children in relation to family engagement. </a:t>
            </a:r>
          </a:p>
        </p:txBody>
      </p:sp>
    </p:spTree>
    <p:extLst>
      <p:ext uri="{BB962C8B-B14F-4D97-AF65-F5344CB8AC3E}">
        <p14:creationId xmlns:p14="http://schemas.microsoft.com/office/powerpoint/2010/main" val="39332402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Responding to the identified need</a:t>
            </a:r>
            <a:endParaRPr lang="en-GB" dirty="0"/>
          </a:p>
        </p:txBody>
      </p:sp>
      <p:sp>
        <p:nvSpPr>
          <p:cNvPr id="3" name="Content Placeholder 2"/>
          <p:cNvSpPr>
            <a:spLocks noGrp="1"/>
          </p:cNvSpPr>
          <p:nvPr>
            <p:ph idx="1"/>
          </p:nvPr>
        </p:nvSpPr>
        <p:spPr/>
        <p:txBody>
          <a:bodyPr/>
          <a:lstStyle/>
          <a:p>
            <a:r>
              <a:rPr lang="en-GB" dirty="0" smtClean="0"/>
              <a:t>An action research approach was identified as an appropriate methodology to tackle these research questions.</a:t>
            </a:r>
          </a:p>
          <a:p>
            <a:endParaRPr lang="en-GB" dirty="0" smtClean="0"/>
          </a:p>
          <a:p>
            <a:r>
              <a:rPr lang="en-GB" dirty="0" smtClean="0"/>
              <a:t>Action </a:t>
            </a:r>
            <a:r>
              <a:rPr lang="en-GB" dirty="0"/>
              <a:t>research has been defined as ‘the study of a social situation carried out by those involved in that situation in order to improve both their practice and the quality of their understanding (Winter and Munn-Giddings, 2001, pg 8). </a:t>
            </a:r>
          </a:p>
        </p:txBody>
      </p:sp>
    </p:spTree>
    <p:extLst>
      <p:ext uri="{BB962C8B-B14F-4D97-AF65-F5344CB8AC3E}">
        <p14:creationId xmlns:p14="http://schemas.microsoft.com/office/powerpoint/2010/main" val="24465602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process of the project</a:t>
            </a:r>
            <a:endParaRPr lang="en-GB" dirty="0"/>
          </a:p>
        </p:txBody>
      </p:sp>
      <p:sp>
        <p:nvSpPr>
          <p:cNvPr id="3" name="Content Placeholder 2"/>
          <p:cNvSpPr>
            <a:spLocks noGrp="1"/>
          </p:cNvSpPr>
          <p:nvPr>
            <p:ph idx="1"/>
          </p:nvPr>
        </p:nvSpPr>
        <p:spPr/>
        <p:txBody>
          <a:bodyPr/>
          <a:lstStyle/>
          <a:p>
            <a:r>
              <a:rPr lang="en-GB" dirty="0"/>
              <a:t>The focus of the project has been the development and testing of a range of novel approaches to progressively engage families in the education of their children. There has been a particular focus on families who have previously been less engaged in the lives of their children’s schools. </a:t>
            </a:r>
          </a:p>
        </p:txBody>
      </p:sp>
    </p:spTree>
    <p:extLst>
      <p:ext uri="{BB962C8B-B14F-4D97-AF65-F5344CB8AC3E}">
        <p14:creationId xmlns:p14="http://schemas.microsoft.com/office/powerpoint/2010/main" val="18596509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artoon"/>
          <p:cNvPicPr>
            <a:picLocks noGrp="1" noChangeAspect="1"/>
          </p:cNvPicPr>
          <p:nvPr>
            <p:ph idx="1"/>
          </p:nvPr>
        </p:nvPicPr>
        <p:blipFill>
          <a:blip r:embed="rId2"/>
          <a:srcRect/>
          <a:stretch>
            <a:fillRect/>
          </a:stretch>
        </p:blipFill>
        <p:spPr>
          <a:xfrm>
            <a:off x="901047" y="539877"/>
            <a:ext cx="9810496" cy="6096054"/>
          </a:xfrm>
          <a:prstGeom prst="rect">
            <a:avLst/>
          </a:prstGeom>
          <a:noFill/>
          <a:ln>
            <a:noFill/>
          </a:ln>
        </p:spPr>
      </p:pic>
    </p:spTree>
    <p:extLst>
      <p:ext uri="{BB962C8B-B14F-4D97-AF65-F5344CB8AC3E}">
        <p14:creationId xmlns:p14="http://schemas.microsoft.com/office/powerpoint/2010/main" val="20522017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involve people in research?</a:t>
            </a:r>
            <a:endParaRPr lang="en-GB" dirty="0"/>
          </a:p>
        </p:txBody>
      </p:sp>
      <p:sp>
        <p:nvSpPr>
          <p:cNvPr id="3" name="Content Placeholder 2"/>
          <p:cNvSpPr>
            <a:spLocks noGrp="1"/>
          </p:cNvSpPr>
          <p:nvPr>
            <p:ph idx="1"/>
          </p:nvPr>
        </p:nvSpPr>
        <p:spPr/>
        <p:txBody>
          <a:bodyPr/>
          <a:lstStyle/>
          <a:p>
            <a:r>
              <a:rPr lang="en-GB" dirty="0" smtClean="0"/>
              <a:t>In relation to children and young people, participation is a right</a:t>
            </a:r>
          </a:p>
          <a:p>
            <a:r>
              <a:rPr lang="en-GB" dirty="0" smtClean="0"/>
              <a:t>Adopting participatory approaches generates better knowledge of views and priorities</a:t>
            </a:r>
          </a:p>
          <a:p>
            <a:r>
              <a:rPr lang="en-GB" dirty="0" smtClean="0"/>
              <a:t>More effective action</a:t>
            </a:r>
          </a:p>
          <a:p>
            <a:r>
              <a:rPr lang="en-GB" dirty="0" smtClean="0"/>
              <a:t>To measure properly the effect of social programmes</a:t>
            </a:r>
          </a:p>
          <a:p>
            <a:r>
              <a:rPr lang="en-GB" dirty="0" smtClean="0"/>
              <a:t>Empowering people, enhancing skills mix</a:t>
            </a:r>
          </a:p>
          <a:p>
            <a:r>
              <a:rPr lang="en-GB" dirty="0" smtClean="0"/>
              <a:t>When ethical considerations suggest the topic, community, source of funding, negotiating access to participants and conduct of the research lend themselves to the approach.</a:t>
            </a:r>
          </a:p>
          <a:p>
            <a:pPr marL="0" indent="0">
              <a:buNone/>
            </a:pPr>
            <a:endParaRPr lang="en-GB" dirty="0"/>
          </a:p>
        </p:txBody>
      </p:sp>
    </p:spTree>
    <p:extLst>
      <p:ext uri="{BB962C8B-B14F-4D97-AF65-F5344CB8AC3E}">
        <p14:creationId xmlns:p14="http://schemas.microsoft.com/office/powerpoint/2010/main" val="223603798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Education - </a:t>
            </a:r>
            <a:endParaRPr lang="en-GB" dirty="0"/>
          </a:p>
        </p:txBody>
      </p:sp>
      <p:sp>
        <p:nvSpPr>
          <p:cNvPr id="3" name="Content Placeholder 2"/>
          <p:cNvSpPr>
            <a:spLocks noGrp="1"/>
          </p:cNvSpPr>
          <p:nvPr>
            <p:ph idx="1"/>
          </p:nvPr>
        </p:nvSpPr>
        <p:spPr/>
        <p:txBody>
          <a:bodyPr/>
          <a:lstStyle/>
          <a:p>
            <a:r>
              <a:rPr lang="en-GB" dirty="0" smtClean="0"/>
              <a:t>Education has always been an issue which has prompted conflict, not only around religious and moral ideas about the role of parents but also about the aims and effects of education in a democracy..</a:t>
            </a:r>
          </a:p>
          <a:p>
            <a:endParaRPr lang="en-GB" dirty="0" smtClean="0"/>
          </a:p>
          <a:p>
            <a:pPr marL="0" indent="0" algn="r">
              <a:buNone/>
            </a:pPr>
            <a:r>
              <a:rPr lang="en-GB" dirty="0" smtClean="0"/>
              <a:t>Piper, 2008, p 56 </a:t>
            </a:r>
            <a:r>
              <a:rPr lang="en-GB" dirty="0" err="1" smtClean="0"/>
              <a:t>ff</a:t>
            </a:r>
            <a:endParaRPr lang="en-GB" dirty="0" smtClean="0"/>
          </a:p>
          <a:p>
            <a:pPr marL="0" indent="0" algn="r">
              <a:buNone/>
            </a:pPr>
            <a:endParaRPr lang="en-GB" dirty="0"/>
          </a:p>
          <a:p>
            <a:pPr marL="0" indent="0">
              <a:buNone/>
            </a:pPr>
            <a:r>
              <a:rPr lang="en-GB" dirty="0" smtClean="0"/>
              <a:t>See Sir </a:t>
            </a:r>
            <a:r>
              <a:rPr lang="en-GB" dirty="0"/>
              <a:t>Ken </a:t>
            </a:r>
            <a:r>
              <a:rPr lang="en-GB" dirty="0" smtClean="0"/>
              <a:t>Robinson</a:t>
            </a:r>
          </a:p>
          <a:p>
            <a:pPr marL="0" indent="0">
              <a:buNone/>
            </a:pPr>
            <a:r>
              <a:rPr lang="en-GB" dirty="0" smtClean="0">
                <a:hlinkClick r:id="rId2"/>
              </a:rPr>
              <a:t>https</a:t>
            </a:r>
            <a:r>
              <a:rPr lang="en-GB" dirty="0">
                <a:hlinkClick r:id="rId2"/>
              </a:rPr>
              <a:t>://</a:t>
            </a:r>
            <a:r>
              <a:rPr lang="en-GB" dirty="0" smtClean="0">
                <a:hlinkClick r:id="rId2"/>
              </a:rPr>
              <a:t>www.youtube.com/watch?v=zDZFcDGpL4U&amp;feature=youtu.be</a:t>
            </a:r>
            <a:r>
              <a:rPr lang="en-GB" dirty="0" smtClean="0"/>
              <a:t> </a:t>
            </a:r>
            <a:endParaRPr lang="en-GB" dirty="0"/>
          </a:p>
        </p:txBody>
      </p:sp>
    </p:spTree>
    <p:extLst>
      <p:ext uri="{BB962C8B-B14F-4D97-AF65-F5344CB8AC3E}">
        <p14:creationId xmlns:p14="http://schemas.microsoft.com/office/powerpoint/2010/main" val="11528672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a:t>
            </a:r>
            <a:endParaRPr lang="en-GB" dirty="0"/>
          </a:p>
        </p:txBody>
      </p:sp>
      <p:sp>
        <p:nvSpPr>
          <p:cNvPr id="3" name="Content Placeholder 2"/>
          <p:cNvSpPr>
            <a:spLocks noGrp="1"/>
          </p:cNvSpPr>
          <p:nvPr>
            <p:ph idx="1"/>
          </p:nvPr>
        </p:nvSpPr>
        <p:spPr/>
        <p:txBody>
          <a:bodyPr/>
          <a:lstStyle/>
          <a:p>
            <a:r>
              <a:rPr lang="en-GB" dirty="0"/>
              <a:t>The findings from this study are based on analysis of accounts of practice from school leaders and staff, from the project lead’s accounts of workshops carried out, and from observations of family engagement in practice. These findings have been critically discussed in project workshops. These findings consist of statements made by educators in either the project lead’s accounts or the individual project reports or reflective accounts from schools. </a:t>
            </a:r>
          </a:p>
        </p:txBody>
      </p:sp>
    </p:spTree>
    <p:extLst>
      <p:ext uri="{BB962C8B-B14F-4D97-AF65-F5344CB8AC3E}">
        <p14:creationId xmlns:p14="http://schemas.microsoft.com/office/powerpoint/2010/main" val="18813941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smtClean="0"/>
              <a:t>Aim 1 Support local staff to set up project monitoring and evaluation systems to assess the impact of their work; </a:t>
            </a:r>
          </a:p>
          <a:p>
            <a:endParaRPr lang="en-GB" dirty="0"/>
          </a:p>
        </p:txBody>
      </p:sp>
    </p:spTree>
    <p:extLst>
      <p:ext uri="{BB962C8B-B14F-4D97-AF65-F5344CB8AC3E}">
        <p14:creationId xmlns:p14="http://schemas.microsoft.com/office/powerpoint/2010/main" val="7726914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 the shelf engagement</a:t>
            </a:r>
            <a:endParaRPr lang="en-GB" dirty="0"/>
          </a:p>
        </p:txBody>
      </p:sp>
      <p:sp>
        <p:nvSpPr>
          <p:cNvPr id="3" name="Content Placeholder 2"/>
          <p:cNvSpPr>
            <a:spLocks noGrp="1"/>
          </p:cNvSpPr>
          <p:nvPr>
            <p:ph sz="half" idx="1"/>
          </p:nvPr>
        </p:nvSpPr>
        <p:spPr/>
        <p:txBody>
          <a:bodyPr/>
          <a:lstStyle/>
          <a:p>
            <a:r>
              <a:rPr lang="en-GB" dirty="0" smtClean="0"/>
              <a:t>Lots of different initiatives aimed at family engagement:</a:t>
            </a:r>
          </a:p>
          <a:p>
            <a:endParaRPr lang="en-GB" dirty="0"/>
          </a:p>
          <a:p>
            <a:r>
              <a:rPr lang="en-GB" dirty="0" smtClean="0"/>
              <a:t>Maths </a:t>
            </a:r>
            <a:r>
              <a:rPr lang="en-GB" dirty="0" err="1"/>
              <a:t>numicon</a:t>
            </a:r>
            <a:r>
              <a:rPr lang="en-GB" dirty="0"/>
              <a:t> </a:t>
            </a:r>
          </a:p>
          <a:p>
            <a:r>
              <a:rPr lang="en-GB" dirty="0" smtClean="0"/>
              <a:t>Read </a:t>
            </a:r>
            <a:r>
              <a:rPr lang="en-GB" dirty="0"/>
              <a:t>Write Inc. </a:t>
            </a:r>
          </a:p>
          <a:p>
            <a:r>
              <a:rPr lang="en-GB" dirty="0" smtClean="0"/>
              <a:t>Letter </a:t>
            </a:r>
            <a:r>
              <a:rPr lang="en-GB" dirty="0"/>
              <a:t>formation </a:t>
            </a:r>
          </a:p>
          <a:p>
            <a:r>
              <a:rPr lang="en-GB" dirty="0" smtClean="0"/>
              <a:t>Digital </a:t>
            </a:r>
            <a:r>
              <a:rPr lang="en-GB" dirty="0"/>
              <a:t>App </a:t>
            </a:r>
          </a:p>
          <a:p>
            <a:r>
              <a:rPr lang="en-GB" dirty="0" smtClean="0"/>
              <a:t>Basic </a:t>
            </a:r>
            <a:r>
              <a:rPr lang="en-GB" dirty="0"/>
              <a:t>First Aid for parents </a:t>
            </a:r>
          </a:p>
          <a:p>
            <a:endParaRPr lang="en-GB" dirty="0"/>
          </a:p>
        </p:txBody>
      </p:sp>
      <p:sp>
        <p:nvSpPr>
          <p:cNvPr id="4" name="Content Placeholder 3"/>
          <p:cNvSpPr>
            <a:spLocks noGrp="1"/>
          </p:cNvSpPr>
          <p:nvPr>
            <p:ph sz="half" idx="2"/>
          </p:nvPr>
        </p:nvSpPr>
        <p:spPr>
          <a:xfrm>
            <a:off x="6172200" y="2847703"/>
            <a:ext cx="5181600" cy="3329260"/>
          </a:xfrm>
        </p:spPr>
        <p:txBody>
          <a:bodyPr>
            <a:normAutofit/>
          </a:bodyPr>
          <a:lstStyle/>
          <a:p>
            <a:pPr marL="0" indent="0">
              <a:buNone/>
            </a:pPr>
            <a:r>
              <a:rPr lang="en-GB" sz="4400" dirty="0"/>
              <a:t>‘</a:t>
            </a:r>
            <a:r>
              <a:rPr lang="en-GB" sz="4400" i="1" dirty="0"/>
              <a:t>The uptake for every session was extremely poor and the project failed</a:t>
            </a:r>
            <a:r>
              <a:rPr lang="en-GB" sz="4400" dirty="0"/>
              <a:t>’ (School leader). </a:t>
            </a:r>
          </a:p>
        </p:txBody>
      </p:sp>
    </p:spTree>
    <p:extLst>
      <p:ext uri="{BB962C8B-B14F-4D97-AF65-F5344CB8AC3E}">
        <p14:creationId xmlns:p14="http://schemas.microsoft.com/office/powerpoint/2010/main" val="12816939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a:t>
            </a:r>
            <a:endParaRPr lang="en-GB" dirty="0"/>
          </a:p>
        </p:txBody>
      </p:sp>
      <p:sp>
        <p:nvSpPr>
          <p:cNvPr id="5" name="Content Placeholder 4"/>
          <p:cNvSpPr>
            <a:spLocks noGrp="1"/>
          </p:cNvSpPr>
          <p:nvPr>
            <p:ph sz="half" idx="1"/>
          </p:nvPr>
        </p:nvSpPr>
        <p:spPr/>
        <p:txBody>
          <a:bodyPr/>
          <a:lstStyle/>
          <a:p>
            <a:r>
              <a:rPr lang="en-GB" dirty="0" smtClean="0"/>
              <a:t>Initial </a:t>
            </a:r>
            <a:r>
              <a:rPr lang="en-GB" dirty="0"/>
              <a:t>experience from this project suggests that bespoke, local approaches (developed and facilitated by school staff and leaders) have been significantly more effective in engaging children and families in school based activities in comparison to bought in, off the shelf initiatives. </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68712" y="1541417"/>
            <a:ext cx="5740531" cy="4635546"/>
          </a:xfrm>
        </p:spPr>
      </p:pic>
    </p:spTree>
    <p:extLst>
      <p:ext uri="{BB962C8B-B14F-4D97-AF65-F5344CB8AC3E}">
        <p14:creationId xmlns:p14="http://schemas.microsoft.com/office/powerpoint/2010/main" val="4711388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Transformational?</a:t>
            </a:r>
            <a:endParaRPr lang="en-GB" dirty="0"/>
          </a:p>
        </p:txBody>
      </p:sp>
      <p:sp>
        <p:nvSpPr>
          <p:cNvPr id="6" name="Content Placeholder 5"/>
          <p:cNvSpPr>
            <a:spLocks noGrp="1"/>
          </p:cNvSpPr>
          <p:nvPr>
            <p:ph idx="1"/>
          </p:nvPr>
        </p:nvSpPr>
        <p:spPr/>
        <p:txBody>
          <a:bodyPr>
            <a:normAutofit lnSpcReduction="10000"/>
          </a:bodyPr>
          <a:lstStyle/>
          <a:p>
            <a:r>
              <a:rPr lang="en-GB" dirty="0"/>
              <a:t>This realisation that local approaches are most effective in engaging families from disadvantaged communities was a clear finding from the project. </a:t>
            </a:r>
            <a:endParaRPr lang="en-GB" dirty="0" smtClean="0"/>
          </a:p>
          <a:p>
            <a:r>
              <a:rPr lang="en-GB" dirty="0" smtClean="0"/>
              <a:t>This </a:t>
            </a:r>
            <a:r>
              <a:rPr lang="en-GB" dirty="0"/>
              <a:t>proved a key learning from the project and raised many questions for leaders and staff. </a:t>
            </a:r>
            <a:endParaRPr lang="en-GB" dirty="0" smtClean="0"/>
          </a:p>
          <a:p>
            <a:r>
              <a:rPr lang="en-GB" dirty="0" smtClean="0"/>
              <a:t>One </a:t>
            </a:r>
            <a:r>
              <a:rPr lang="en-GB" dirty="0"/>
              <a:t>school leader </a:t>
            </a:r>
            <a:r>
              <a:rPr lang="en-GB" dirty="0" smtClean="0"/>
              <a:t>responded </a:t>
            </a:r>
            <a:r>
              <a:rPr lang="en-GB" dirty="0"/>
              <a:t>to the challenges facing schools in order to increase their capacity to deliver in a more participatory way with the comment ‘the job is wider than the training’. </a:t>
            </a:r>
            <a:endParaRPr lang="en-GB" dirty="0" smtClean="0"/>
          </a:p>
          <a:p>
            <a:r>
              <a:rPr lang="en-GB" dirty="0" smtClean="0"/>
              <a:t>This </a:t>
            </a:r>
            <a:r>
              <a:rPr lang="en-GB" dirty="0"/>
              <a:t>realisation throws up challenges for the system in addressing the breadth of the challenges in responding to this new knowledge and understanding of the demands on the profession. </a:t>
            </a:r>
          </a:p>
        </p:txBody>
      </p:sp>
    </p:spTree>
    <p:extLst>
      <p:ext uri="{BB962C8B-B14F-4D97-AF65-F5344CB8AC3E}">
        <p14:creationId xmlns:p14="http://schemas.microsoft.com/office/powerpoint/2010/main" val="41979182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the baseline – taken for granted</a:t>
            </a:r>
            <a:endParaRPr lang="en-GB" dirty="0"/>
          </a:p>
        </p:txBody>
      </p:sp>
      <p:sp>
        <p:nvSpPr>
          <p:cNvPr id="4" name="Content Placeholder 3"/>
          <p:cNvSpPr>
            <a:spLocks noGrp="1"/>
          </p:cNvSpPr>
          <p:nvPr>
            <p:ph sz="half" idx="1"/>
          </p:nvPr>
        </p:nvSpPr>
        <p:spPr/>
        <p:txBody>
          <a:bodyPr>
            <a:normAutofit lnSpcReduction="10000"/>
          </a:bodyPr>
          <a:lstStyle/>
          <a:p>
            <a:pPr marL="0" indent="0">
              <a:buNone/>
            </a:pPr>
            <a:r>
              <a:rPr lang="en-GB" sz="4400" dirty="0"/>
              <a:t>‘We publicised the (family engagement) activity using Facebook and twitter and nobody turned up’! (School leader) </a:t>
            </a:r>
          </a:p>
        </p:txBody>
      </p:sp>
      <p:sp>
        <p:nvSpPr>
          <p:cNvPr id="5" name="Content Placeholder 4"/>
          <p:cNvSpPr>
            <a:spLocks noGrp="1"/>
          </p:cNvSpPr>
          <p:nvPr>
            <p:ph sz="half" idx="2"/>
          </p:nvPr>
        </p:nvSpPr>
        <p:spPr/>
        <p:txBody>
          <a:bodyPr>
            <a:normAutofit lnSpcReduction="10000"/>
          </a:bodyPr>
          <a:lstStyle/>
          <a:p>
            <a:r>
              <a:rPr lang="en-GB" dirty="0"/>
              <a:t>One school </a:t>
            </a:r>
            <a:r>
              <a:rPr lang="en-GB" dirty="0" smtClean="0"/>
              <a:t>noted </a:t>
            </a:r>
            <a:r>
              <a:rPr lang="en-GB" dirty="0"/>
              <a:t>an eight fold increase in parental involvement at information sharing events during the life of the project. </a:t>
            </a:r>
            <a:endParaRPr lang="en-GB" dirty="0" smtClean="0"/>
          </a:p>
          <a:p>
            <a:pPr marL="0" indent="0">
              <a:buNone/>
            </a:pPr>
            <a:endParaRPr lang="en-GB" dirty="0" smtClean="0"/>
          </a:p>
          <a:p>
            <a:r>
              <a:rPr lang="en-GB" dirty="0" smtClean="0"/>
              <a:t>The last </a:t>
            </a:r>
            <a:r>
              <a:rPr lang="en-GB" dirty="0"/>
              <a:t>information sharing meeting before the project was attended by 6 parents. An information sharing meeting at the end of November was attended by 50 parents. </a:t>
            </a:r>
          </a:p>
        </p:txBody>
      </p:sp>
    </p:spTree>
    <p:extLst>
      <p:ext uri="{BB962C8B-B14F-4D97-AF65-F5344CB8AC3E}">
        <p14:creationId xmlns:p14="http://schemas.microsoft.com/office/powerpoint/2010/main" val="30872656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Initial impact in attendance</a:t>
            </a:r>
            <a:endParaRPr lang="en-GB" dirty="0"/>
          </a:p>
        </p:txBody>
      </p:sp>
      <p:sp>
        <p:nvSpPr>
          <p:cNvPr id="6" name="Content Placeholder 5"/>
          <p:cNvSpPr>
            <a:spLocks noGrp="1"/>
          </p:cNvSpPr>
          <p:nvPr>
            <p:ph idx="1"/>
          </p:nvPr>
        </p:nvSpPr>
        <p:spPr/>
        <p:txBody>
          <a:bodyPr/>
          <a:lstStyle/>
          <a:p>
            <a:pPr marL="0" indent="0">
              <a:buNone/>
            </a:pPr>
            <a:r>
              <a:rPr lang="en-GB" dirty="0" smtClean="0"/>
              <a:t>Initial</a:t>
            </a:r>
            <a:r>
              <a:rPr lang="en-GB" dirty="0"/>
              <a:t>, broad sweep attendance data for example showed an increase in attendance of 1% across the school cohort. </a:t>
            </a:r>
            <a:endParaRPr lang="en-GB" dirty="0" smtClean="0"/>
          </a:p>
          <a:p>
            <a:pPr marL="0" indent="0">
              <a:buNone/>
            </a:pPr>
            <a:endParaRPr lang="en-GB" dirty="0"/>
          </a:p>
          <a:p>
            <a:pPr marL="0" indent="0">
              <a:buNone/>
            </a:pPr>
            <a:r>
              <a:rPr lang="en-GB" dirty="0" smtClean="0"/>
              <a:t>When </a:t>
            </a:r>
            <a:r>
              <a:rPr lang="en-GB" dirty="0"/>
              <a:t>this data was discussed in one of the project workshops it was noted in the narrative of the report that ‘the attendance of specific group of pupils showed improvement’. When encouraged to delve more deeply into this data, the school leader was able to track the attendance of the children of members of the families who were by now regularly involved in the family engagement project. </a:t>
            </a:r>
          </a:p>
        </p:txBody>
      </p:sp>
    </p:spTree>
    <p:extLst>
      <p:ext uri="{BB962C8B-B14F-4D97-AF65-F5344CB8AC3E}">
        <p14:creationId xmlns:p14="http://schemas.microsoft.com/office/powerpoint/2010/main" val="26231698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Delving into attendance</a:t>
            </a:r>
            <a:endParaRPr lang="en-GB" dirty="0"/>
          </a:p>
        </p:txBody>
      </p:sp>
      <p:sp>
        <p:nvSpPr>
          <p:cNvPr id="3" name="Content Placeholder 2"/>
          <p:cNvSpPr>
            <a:spLocks noGrp="1"/>
          </p:cNvSpPr>
          <p:nvPr>
            <p:ph idx="1"/>
          </p:nvPr>
        </p:nvSpPr>
        <p:spPr/>
        <p:txBody>
          <a:bodyPr>
            <a:normAutofit lnSpcReduction="10000"/>
          </a:bodyPr>
          <a:lstStyle/>
          <a:p>
            <a:r>
              <a:rPr lang="en-GB" dirty="0"/>
              <a:t>Of the children from 9 families involved in </a:t>
            </a:r>
            <a:r>
              <a:rPr lang="en-GB" dirty="0" smtClean="0"/>
              <a:t>this one </a:t>
            </a:r>
            <a:r>
              <a:rPr lang="en-GB" dirty="0"/>
              <a:t>locally developed, weekly project, five of the children had increased attendance, averaging a considerable 5.5% increase over the duration of the whole family engagement project. </a:t>
            </a:r>
            <a:endParaRPr lang="en-GB" dirty="0" smtClean="0"/>
          </a:p>
          <a:p>
            <a:endParaRPr lang="en-GB" dirty="0"/>
          </a:p>
          <a:p>
            <a:r>
              <a:rPr lang="en-GB" dirty="0" smtClean="0"/>
              <a:t>Of </a:t>
            </a:r>
            <a:r>
              <a:rPr lang="en-GB" dirty="0"/>
              <a:t>the 4 children whose attendance decreased during the project, the average decrease was 2%. </a:t>
            </a:r>
            <a:endParaRPr lang="en-GB" dirty="0" smtClean="0"/>
          </a:p>
          <a:p>
            <a:endParaRPr lang="en-GB" dirty="0"/>
          </a:p>
          <a:p>
            <a:r>
              <a:rPr lang="en-GB" dirty="0" smtClean="0"/>
              <a:t>This </a:t>
            </a:r>
            <a:r>
              <a:rPr lang="en-GB" dirty="0"/>
              <a:t>suggests on one level that the benefits of this form of family engagement in this school outweigh any of the costs. </a:t>
            </a:r>
          </a:p>
        </p:txBody>
      </p:sp>
    </p:spTree>
    <p:extLst>
      <p:ext uri="{BB962C8B-B14F-4D97-AF65-F5344CB8AC3E}">
        <p14:creationId xmlns:p14="http://schemas.microsoft.com/office/powerpoint/2010/main" val="3622985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impacts</a:t>
            </a:r>
            <a:endParaRPr lang="en-GB" dirty="0"/>
          </a:p>
        </p:txBody>
      </p:sp>
      <p:sp>
        <p:nvSpPr>
          <p:cNvPr id="3" name="Content Placeholder 2"/>
          <p:cNvSpPr>
            <a:spLocks noGrp="1"/>
          </p:cNvSpPr>
          <p:nvPr>
            <p:ph idx="1"/>
          </p:nvPr>
        </p:nvSpPr>
        <p:spPr/>
        <p:txBody>
          <a:bodyPr/>
          <a:lstStyle/>
          <a:p>
            <a:r>
              <a:rPr lang="en-GB" dirty="0"/>
              <a:t>‘The reputation of the school within the community has risen – shown by higher numbers of children wanting spaces in the school. Parents are engaging with teachers in conversations about their children’s education more frequently. Children are attending more regularly as a result of better communication with parents explaining the consequences of lower attendance’. </a:t>
            </a:r>
            <a:endParaRPr lang="en-GB" dirty="0" smtClean="0"/>
          </a:p>
          <a:p>
            <a:pPr marL="0" indent="0" algn="r">
              <a:buNone/>
            </a:pPr>
            <a:r>
              <a:rPr lang="en-GB" dirty="0" smtClean="0"/>
              <a:t>(</a:t>
            </a:r>
            <a:r>
              <a:rPr lang="en-GB" dirty="0"/>
              <a:t>School leader) </a:t>
            </a:r>
          </a:p>
        </p:txBody>
      </p:sp>
    </p:spTree>
    <p:extLst>
      <p:ext uri="{BB962C8B-B14F-4D97-AF65-F5344CB8AC3E}">
        <p14:creationId xmlns:p14="http://schemas.microsoft.com/office/powerpoint/2010/main" val="24510902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Aim 2 support local staff to set up project monitoring and evaluation systems to assess the impact of their work </a:t>
            </a:r>
            <a:endParaRPr lang="en-GB" dirty="0"/>
          </a:p>
        </p:txBody>
      </p:sp>
    </p:spTree>
    <p:extLst>
      <p:ext uri="{BB962C8B-B14F-4D97-AF65-F5344CB8AC3E}">
        <p14:creationId xmlns:p14="http://schemas.microsoft.com/office/powerpoint/2010/main" val="22769036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It was understood that social changes have a bearing on what happens in school and that what works in one school and community may not necessarily work in another, but that schools should continue with reflexive practice in the pursuit of meaningful family engagement, being involved in the action learning cycle. </a:t>
            </a:r>
          </a:p>
        </p:txBody>
      </p:sp>
    </p:spTree>
    <p:extLst>
      <p:ext uri="{BB962C8B-B14F-4D97-AF65-F5344CB8AC3E}">
        <p14:creationId xmlns:p14="http://schemas.microsoft.com/office/powerpoint/2010/main" val="116025187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 outcomes</a:t>
            </a:r>
            <a:endParaRPr lang="en-GB" dirty="0"/>
          </a:p>
        </p:txBody>
      </p:sp>
      <p:sp>
        <p:nvSpPr>
          <p:cNvPr id="3" name="Content Placeholder 2"/>
          <p:cNvSpPr>
            <a:spLocks noGrp="1"/>
          </p:cNvSpPr>
          <p:nvPr>
            <p:ph idx="1"/>
          </p:nvPr>
        </p:nvSpPr>
        <p:spPr/>
        <p:txBody>
          <a:bodyPr/>
          <a:lstStyle/>
          <a:p>
            <a:r>
              <a:rPr lang="en-GB" dirty="0"/>
              <a:t>Initially, the project considered developing clear goals, the group initially began by thinking about ‘how to get more parents involved in school, how to get them more engaged’, one of the project workshops considered what to measure and how to measure it. There was a query about the importance of what are regarded as soft outcomes and a realisation that these may be what the project wanted to measure (workshop notes). Indeed, these soft outcomes may be difficult to measure but their development is crucially important in some families in order to increase their confidence and subsequent involvement in school. </a:t>
            </a:r>
          </a:p>
        </p:txBody>
      </p:sp>
    </p:spTree>
    <p:extLst>
      <p:ext uri="{BB962C8B-B14F-4D97-AF65-F5344CB8AC3E}">
        <p14:creationId xmlns:p14="http://schemas.microsoft.com/office/powerpoint/2010/main" val="36929472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83136"/>
            <a:ext cx="10515600" cy="1325563"/>
          </a:xfrm>
        </p:spPr>
        <p:txBody>
          <a:bodyPr>
            <a:normAutofit fontScale="90000"/>
          </a:bodyPr>
          <a:lstStyle/>
          <a:p>
            <a:r>
              <a:rPr lang="en-GB" dirty="0" smtClean="0"/>
              <a:t>An example of soft outcomes of family engagement may include: </a:t>
            </a:r>
            <a:br>
              <a:rPr lang="en-GB" dirty="0" smtClean="0"/>
            </a:br>
            <a:endParaRPr lang="en-GB" dirty="0"/>
          </a:p>
        </p:txBody>
      </p:sp>
      <p:sp>
        <p:nvSpPr>
          <p:cNvPr id="3" name="Content Placeholder 2"/>
          <p:cNvSpPr>
            <a:spLocks noGrp="1"/>
          </p:cNvSpPr>
          <p:nvPr>
            <p:ph idx="1"/>
          </p:nvPr>
        </p:nvSpPr>
        <p:spPr/>
        <p:txBody>
          <a:bodyPr/>
          <a:lstStyle/>
          <a:p>
            <a:pPr marL="0" indent="0">
              <a:buNone/>
            </a:pPr>
            <a:endParaRPr lang="en-GB" dirty="0"/>
          </a:p>
          <a:p>
            <a:r>
              <a:rPr lang="en-GB" dirty="0" smtClean="0"/>
              <a:t>Improving </a:t>
            </a:r>
            <a:r>
              <a:rPr lang="en-GB" dirty="0"/>
              <a:t>self-confidence or self-esteem </a:t>
            </a:r>
          </a:p>
          <a:p>
            <a:r>
              <a:rPr lang="en-GB" dirty="0" smtClean="0"/>
              <a:t>Improved </a:t>
            </a:r>
            <a:r>
              <a:rPr lang="en-GB" dirty="0"/>
              <a:t>individual appearance/presentation </a:t>
            </a:r>
          </a:p>
          <a:p>
            <a:r>
              <a:rPr lang="en-GB" dirty="0" smtClean="0"/>
              <a:t>Improved </a:t>
            </a:r>
            <a:r>
              <a:rPr lang="en-GB" dirty="0"/>
              <a:t>language, numeracy or Literacy accommodation skills </a:t>
            </a:r>
          </a:p>
          <a:p>
            <a:r>
              <a:rPr lang="en-GB" dirty="0" smtClean="0"/>
              <a:t>Improved </a:t>
            </a:r>
            <a:r>
              <a:rPr lang="en-GB" dirty="0"/>
              <a:t>ability to get on with people/teamwork </a:t>
            </a:r>
          </a:p>
          <a:p>
            <a:r>
              <a:rPr lang="en-GB" dirty="0" smtClean="0"/>
              <a:t>Ability </a:t>
            </a:r>
            <a:r>
              <a:rPr lang="en-GB" dirty="0"/>
              <a:t>to write job application letter or prepare CV </a:t>
            </a:r>
          </a:p>
          <a:p>
            <a:endParaRPr lang="en-GB" dirty="0"/>
          </a:p>
        </p:txBody>
      </p:sp>
    </p:spTree>
    <p:extLst>
      <p:ext uri="{BB962C8B-B14F-4D97-AF65-F5344CB8AC3E}">
        <p14:creationId xmlns:p14="http://schemas.microsoft.com/office/powerpoint/2010/main" val="5823802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Staff confidence</a:t>
            </a:r>
            <a:endParaRPr lang="en-GB" dirty="0"/>
          </a:p>
        </p:txBody>
      </p:sp>
      <p:sp>
        <p:nvSpPr>
          <p:cNvPr id="3" name="Content Placeholder 2"/>
          <p:cNvSpPr>
            <a:spLocks noGrp="1"/>
          </p:cNvSpPr>
          <p:nvPr>
            <p:ph idx="1"/>
          </p:nvPr>
        </p:nvSpPr>
        <p:spPr/>
        <p:txBody>
          <a:bodyPr/>
          <a:lstStyle/>
          <a:p>
            <a:r>
              <a:rPr lang="en-GB" dirty="0"/>
              <a:t>One of the areas which could be developed further is in growing the confidence of staff to actively reflect on their experiences of their work and to commit these reflections to paper. The project encouraged school leaders and staff to maintain reflective accounts of their learning throughout the project. This can be identified as a weakness and was not consistently adopted by all schools. This relied on already very busy people regarding writing possibly as an extra task in a busy working day. This is an important opportunity for further exploration. </a:t>
            </a:r>
          </a:p>
        </p:txBody>
      </p:sp>
    </p:spTree>
    <p:extLst>
      <p:ext uri="{BB962C8B-B14F-4D97-AF65-F5344CB8AC3E}">
        <p14:creationId xmlns:p14="http://schemas.microsoft.com/office/powerpoint/2010/main" val="32480878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Deficits</a:t>
            </a:r>
            <a:endParaRPr lang="en-GB" dirty="0"/>
          </a:p>
        </p:txBody>
      </p:sp>
      <p:sp>
        <p:nvSpPr>
          <p:cNvPr id="3" name="Content Placeholder 2"/>
          <p:cNvSpPr>
            <a:spLocks noGrp="1"/>
          </p:cNvSpPr>
          <p:nvPr>
            <p:ph idx="1"/>
          </p:nvPr>
        </p:nvSpPr>
        <p:spPr/>
        <p:txBody>
          <a:bodyPr>
            <a:normAutofit fontScale="92500"/>
          </a:bodyPr>
          <a:lstStyle/>
          <a:p>
            <a:r>
              <a:rPr lang="en-GB" dirty="0"/>
              <a:t>Initially, and understandably, staff have been more comfortable in descriptive and more quantitative approaches to assessing the impact of their work. This project has provided the space for staff and leaders to explore how they can assess the impact of their new softer approaches to family engagement work, this work is very much ongoing. </a:t>
            </a:r>
            <a:endParaRPr lang="en-GB" dirty="0" smtClean="0"/>
          </a:p>
          <a:p>
            <a:pPr marL="0" indent="0">
              <a:buNone/>
            </a:pPr>
            <a:endParaRPr lang="en-GB" dirty="0" smtClean="0"/>
          </a:p>
          <a:p>
            <a:r>
              <a:rPr lang="en-GB" dirty="0"/>
              <a:t>Staff have been encouraged to reflect deeply about what they are aiming to achieve in their work. To explore how enhanced family engagement can be assessed. School staff have been encouraged to engage </a:t>
            </a:r>
            <a:r>
              <a:rPr lang="en-GB" dirty="0" smtClean="0"/>
              <a:t>in reflective </a:t>
            </a:r>
            <a:r>
              <a:rPr lang="en-GB" dirty="0"/>
              <a:t>writing, encouraged to keep a reflective diary. This has proven something of a challenge for most of the staff. </a:t>
            </a:r>
          </a:p>
        </p:txBody>
      </p:sp>
    </p:spTree>
    <p:extLst>
      <p:ext uri="{BB962C8B-B14F-4D97-AF65-F5344CB8AC3E}">
        <p14:creationId xmlns:p14="http://schemas.microsoft.com/office/powerpoint/2010/main" val="248884828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smtClean="0"/>
              <a:t>Aim 3. Contribute to a more robust Welsh focused knowledge base about the range of activities that support family engagement.</a:t>
            </a:r>
          </a:p>
          <a:p>
            <a:pPr marL="0" indent="0">
              <a:buNone/>
            </a:pPr>
            <a:endParaRPr lang="en-GB" dirty="0"/>
          </a:p>
        </p:txBody>
      </p:sp>
    </p:spTree>
    <p:extLst>
      <p:ext uri="{BB962C8B-B14F-4D97-AF65-F5344CB8AC3E}">
        <p14:creationId xmlns:p14="http://schemas.microsoft.com/office/powerpoint/2010/main" val="285400205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7S McKinsey Model"/>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58091" y="574765"/>
            <a:ext cx="6714309" cy="5721532"/>
          </a:xfrm>
          <a:prstGeom prst="rect">
            <a:avLst/>
          </a:prstGeom>
          <a:noFill/>
          <a:ln>
            <a:noFill/>
          </a:ln>
        </p:spPr>
      </p:pic>
      <p:sp>
        <p:nvSpPr>
          <p:cNvPr id="5" name="TextBox 4"/>
          <p:cNvSpPr txBox="1"/>
          <p:nvPr/>
        </p:nvSpPr>
        <p:spPr>
          <a:xfrm>
            <a:off x="8229600" y="1776549"/>
            <a:ext cx="2782389" cy="1754326"/>
          </a:xfrm>
          <a:prstGeom prst="rect">
            <a:avLst/>
          </a:prstGeom>
          <a:noFill/>
        </p:spPr>
        <p:txBody>
          <a:bodyPr wrap="square" rtlCol="0">
            <a:spAutoFit/>
          </a:bodyPr>
          <a:lstStyle/>
          <a:p>
            <a:r>
              <a:rPr lang="en-GB" sz="3600" dirty="0" smtClean="0"/>
              <a:t>McKinsey 7 ‘S’ Framework</a:t>
            </a:r>
            <a:endParaRPr lang="en-GB" sz="3600" dirty="0"/>
          </a:p>
        </p:txBody>
      </p:sp>
    </p:spTree>
    <p:extLst>
      <p:ext uri="{BB962C8B-B14F-4D97-AF65-F5344CB8AC3E}">
        <p14:creationId xmlns:p14="http://schemas.microsoft.com/office/powerpoint/2010/main" val="1742592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from the process of research</a:t>
            </a:r>
            <a:endParaRPr lang="en-GB" dirty="0"/>
          </a:p>
        </p:txBody>
      </p:sp>
      <p:sp>
        <p:nvSpPr>
          <p:cNvPr id="3" name="Content Placeholder 2"/>
          <p:cNvSpPr>
            <a:spLocks noGrp="1"/>
          </p:cNvSpPr>
          <p:nvPr>
            <p:ph idx="1"/>
          </p:nvPr>
        </p:nvSpPr>
        <p:spPr/>
        <p:txBody>
          <a:bodyPr>
            <a:normAutofit fontScale="92500" lnSpcReduction="20000"/>
          </a:bodyPr>
          <a:lstStyle/>
          <a:p>
            <a:r>
              <a:rPr lang="en-GB" dirty="0"/>
              <a:t>The project has considered a number of </a:t>
            </a:r>
            <a:r>
              <a:rPr lang="en-GB" dirty="0" smtClean="0"/>
              <a:t>frameworks </a:t>
            </a:r>
            <a:r>
              <a:rPr lang="en-GB" dirty="0"/>
              <a:t>for recording and evaluating family engagement activities including models of reflective writing including Gibbs’ six stage reflective cycle. The project also explored management models of evaluation including Kirkpatrick’s four stage hierarchical model of </a:t>
            </a:r>
            <a:r>
              <a:rPr lang="en-GB" dirty="0" smtClean="0"/>
              <a:t>evaluation and utilised an asset mapping exercise to raise participant’s awareness of what resources they have. </a:t>
            </a:r>
            <a:endParaRPr lang="en-GB" dirty="0" smtClean="0"/>
          </a:p>
          <a:p>
            <a:endParaRPr lang="en-GB" dirty="0"/>
          </a:p>
          <a:p>
            <a:r>
              <a:rPr lang="en-GB" dirty="0" smtClean="0"/>
              <a:t>The </a:t>
            </a:r>
            <a:r>
              <a:rPr lang="en-GB" dirty="0"/>
              <a:t>project considered further the importance of understanding the wider implications of changes in strategy and the implications for organisational development. The project explored McKinsey 7S framework (see Appendix 5) to encourage leaders to understand and gain confidence in exploring the potential implications of, for example, altering family engagement strategies. </a:t>
            </a:r>
          </a:p>
        </p:txBody>
      </p:sp>
    </p:spTree>
    <p:extLst>
      <p:ext uri="{BB962C8B-B14F-4D97-AF65-F5344CB8AC3E}">
        <p14:creationId xmlns:p14="http://schemas.microsoft.com/office/powerpoint/2010/main" val="13816824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Schools as a lever</a:t>
            </a:r>
            <a:endParaRPr lang="en-GB" dirty="0"/>
          </a:p>
        </p:txBody>
      </p:sp>
      <p:sp>
        <p:nvSpPr>
          <p:cNvPr id="3" name="Content Placeholder 2"/>
          <p:cNvSpPr>
            <a:spLocks noGrp="1"/>
          </p:cNvSpPr>
          <p:nvPr>
            <p:ph idx="1"/>
          </p:nvPr>
        </p:nvSpPr>
        <p:spPr/>
        <p:txBody>
          <a:bodyPr/>
          <a:lstStyle/>
          <a:p>
            <a:r>
              <a:rPr lang="en-GB" dirty="0"/>
              <a:t>The school in this regard functions as a lever, as noted by Welsh Government, acting as a powerful lever to enhance children’s learning (Welsh Government, 2015, pg 5). As families become more actively engaged in schools they are more likely to identify with the school and see what schools are doing for their children. This new knowledge on the part of parents will function as further leverage to engagement, not merely with school but with their child’s learning as suggested by Welsh Government. </a:t>
            </a:r>
          </a:p>
        </p:txBody>
      </p:sp>
    </p:spTree>
    <p:extLst>
      <p:ext uri="{BB962C8B-B14F-4D97-AF65-F5344CB8AC3E}">
        <p14:creationId xmlns:p14="http://schemas.microsoft.com/office/powerpoint/2010/main" val="17200055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an animateur..</a:t>
            </a:r>
            <a:endParaRPr lang="en-GB" dirty="0"/>
          </a:p>
        </p:txBody>
      </p:sp>
      <p:sp>
        <p:nvSpPr>
          <p:cNvPr id="3" name="Content Placeholder 2"/>
          <p:cNvSpPr>
            <a:spLocks noGrp="1"/>
          </p:cNvSpPr>
          <p:nvPr>
            <p:ph idx="1"/>
          </p:nvPr>
        </p:nvSpPr>
        <p:spPr/>
        <p:txBody>
          <a:bodyPr/>
          <a:lstStyle/>
          <a:p>
            <a:r>
              <a:rPr lang="en-GB" dirty="0"/>
              <a:t>One of the findings emerging from the project was the need to understand and work with school communities and wider networks. Unanimously, every school agreed that where family engagement was working well, there was someone functioning as a catalyst, a fulcrum helping the school to open up to the community and helping the community find new ways of accessing what the school can offer. Frequently, this person was a local person, they were well known, respected and trusted within the community. </a:t>
            </a:r>
          </a:p>
        </p:txBody>
      </p:sp>
    </p:spTree>
    <p:extLst>
      <p:ext uri="{BB962C8B-B14F-4D97-AF65-F5344CB8AC3E}">
        <p14:creationId xmlns:p14="http://schemas.microsoft.com/office/powerpoint/2010/main" val="397713764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Reviewing the activities..</a:t>
            </a:r>
            <a:endParaRPr lang="en-GB" dirty="0"/>
          </a:p>
        </p:txBody>
      </p:sp>
      <p:sp>
        <p:nvSpPr>
          <p:cNvPr id="3" name="Content Placeholder 2"/>
          <p:cNvSpPr>
            <a:spLocks noGrp="1"/>
          </p:cNvSpPr>
          <p:nvPr>
            <p:ph idx="1"/>
          </p:nvPr>
        </p:nvSpPr>
        <p:spPr/>
        <p:txBody>
          <a:bodyPr/>
          <a:lstStyle/>
          <a:p>
            <a:r>
              <a:rPr lang="en-GB" dirty="0"/>
              <a:t>Other schools in the authority have been to see Well Being Wednesday in action and to discuss its impact. Many are planning to introduce a similar idea and have kept in touch with the school to support the development. </a:t>
            </a:r>
          </a:p>
          <a:p>
            <a:r>
              <a:rPr lang="en-GB" dirty="0"/>
              <a:t>In relation to developing trusting relationships with families, one leader noted that: </a:t>
            </a:r>
          </a:p>
          <a:p>
            <a:r>
              <a:rPr lang="en-GB" dirty="0"/>
              <a:t>‘Schools need to understand the children’s stories and biographies, one girl was worried about her mum’s health, the child was anxious about mum’s diabetes, others are young carers, it’s important we know about these issues and respond appropriately’ (school leader). </a:t>
            </a:r>
          </a:p>
        </p:txBody>
      </p:sp>
    </p:spTree>
    <p:extLst>
      <p:ext uri="{BB962C8B-B14F-4D97-AF65-F5344CB8AC3E}">
        <p14:creationId xmlns:p14="http://schemas.microsoft.com/office/powerpoint/2010/main" val="336047584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of the project</a:t>
            </a:r>
            <a:endParaRPr lang="en-GB" dirty="0"/>
          </a:p>
        </p:txBody>
      </p:sp>
      <p:sp>
        <p:nvSpPr>
          <p:cNvPr id="3" name="Content Placeholder 2"/>
          <p:cNvSpPr>
            <a:spLocks noGrp="1"/>
          </p:cNvSpPr>
          <p:nvPr>
            <p:ph idx="1"/>
          </p:nvPr>
        </p:nvSpPr>
        <p:spPr>
          <a:xfrm>
            <a:off x="838200" y="1515292"/>
            <a:ext cx="10515600" cy="4976948"/>
          </a:xfrm>
        </p:spPr>
        <p:txBody>
          <a:bodyPr>
            <a:normAutofit fontScale="92500" lnSpcReduction="10000"/>
          </a:bodyPr>
          <a:lstStyle/>
          <a:p>
            <a:r>
              <a:rPr lang="en-GB" dirty="0"/>
              <a:t>One school indicated as part of its evaluation of the project: </a:t>
            </a:r>
          </a:p>
          <a:p>
            <a:r>
              <a:rPr lang="en-GB" dirty="0"/>
              <a:t>‘The school is placed in free school meal (FSM) benchmark group five with 57% of pupils currently eligible for free school meals. 40% of pupils were identified as having additional learning needs, including 2.4% statemented pupils, 20% on school action plus and another 18% on school action’. </a:t>
            </a:r>
          </a:p>
          <a:p>
            <a:r>
              <a:rPr lang="en-GB" dirty="0"/>
              <a:t>This school was able to drill down, drawing on data to observe that, as a result of the project: </a:t>
            </a:r>
          </a:p>
          <a:p>
            <a:r>
              <a:rPr lang="en-GB" dirty="0"/>
              <a:t>100% of parents (sample of 38 parents) felt welcome and that the process (of family engagement) was of benefit to them and their child’s development in school. Of the 28 children targeted, 21 showed an improvement in their attendance over the period of the summer term, of that 21, 16 pupils achieved the national average for attendance for the first time in their school career. </a:t>
            </a:r>
          </a:p>
        </p:txBody>
      </p:sp>
    </p:spTree>
    <p:extLst>
      <p:ext uri="{BB962C8B-B14F-4D97-AF65-F5344CB8AC3E}">
        <p14:creationId xmlns:p14="http://schemas.microsoft.com/office/powerpoint/2010/main" val="196418570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dilemmas </a:t>
            </a:r>
            <a:endParaRPr lang="en-GB" dirty="0"/>
          </a:p>
        </p:txBody>
      </p:sp>
      <p:sp>
        <p:nvSpPr>
          <p:cNvPr id="3" name="Content Placeholder 2"/>
          <p:cNvSpPr>
            <a:spLocks noGrp="1"/>
          </p:cNvSpPr>
          <p:nvPr>
            <p:ph idx="1"/>
          </p:nvPr>
        </p:nvSpPr>
        <p:spPr/>
        <p:txBody>
          <a:bodyPr/>
          <a:lstStyle/>
          <a:p>
            <a:r>
              <a:rPr lang="en-GB" dirty="0"/>
              <a:t>In one school a group of parents previously not engaging with school at all have become increasingly involved to such an extent that they have set up a social media presence for the school. This is an example of the importance of involving a range of families in a variety of formats. </a:t>
            </a:r>
          </a:p>
        </p:txBody>
      </p:sp>
    </p:spTree>
    <p:extLst>
      <p:ext uri="{BB962C8B-B14F-4D97-AF65-F5344CB8AC3E}">
        <p14:creationId xmlns:p14="http://schemas.microsoft.com/office/powerpoint/2010/main" val="293774556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Rights </a:t>
            </a:r>
            <a:endParaRPr lang="en-GB" dirty="0"/>
          </a:p>
        </p:txBody>
      </p:sp>
      <p:sp>
        <p:nvSpPr>
          <p:cNvPr id="3" name="Content Placeholder 2"/>
          <p:cNvSpPr>
            <a:spLocks noGrp="1"/>
          </p:cNvSpPr>
          <p:nvPr>
            <p:ph idx="1"/>
          </p:nvPr>
        </p:nvSpPr>
        <p:spPr>
          <a:xfrm>
            <a:off x="838200" y="1515291"/>
            <a:ext cx="10515600" cy="5016138"/>
          </a:xfrm>
        </p:spPr>
        <p:txBody>
          <a:bodyPr>
            <a:normAutofit lnSpcReduction="10000"/>
          </a:bodyPr>
          <a:lstStyle/>
          <a:p>
            <a:r>
              <a:rPr lang="en-GB" dirty="0"/>
              <a:t>From a standpoint of anti-oppressive practice, schools should develop the capacity to really ask themselves a series of questions, from the perspective of the children with whom they work: </a:t>
            </a:r>
            <a:endParaRPr lang="en-GB" dirty="0" smtClean="0"/>
          </a:p>
          <a:p>
            <a:pPr marL="0" indent="0">
              <a:buNone/>
            </a:pPr>
            <a:endParaRPr lang="en-GB" dirty="0"/>
          </a:p>
          <a:p>
            <a:pPr marL="0" indent="0">
              <a:buNone/>
            </a:pPr>
            <a:r>
              <a:rPr lang="en-GB" dirty="0"/>
              <a:t>• What do I need? </a:t>
            </a:r>
          </a:p>
          <a:p>
            <a:pPr marL="0" indent="0">
              <a:buNone/>
            </a:pPr>
            <a:r>
              <a:rPr lang="en-GB" dirty="0"/>
              <a:t>• What do I need you to think about? </a:t>
            </a:r>
          </a:p>
          <a:p>
            <a:pPr marL="0" indent="0">
              <a:buNone/>
            </a:pPr>
            <a:r>
              <a:rPr lang="en-GB" dirty="0"/>
              <a:t>• What do I need you to do? </a:t>
            </a:r>
          </a:p>
          <a:p>
            <a:pPr marL="0" indent="0">
              <a:buNone/>
            </a:pPr>
            <a:endParaRPr lang="en-GB" dirty="0"/>
          </a:p>
          <a:p>
            <a:r>
              <a:rPr lang="en-GB" dirty="0"/>
              <a:t>When tasked with answering these questions in one of the project workshops, leaders and school staff were somewhat taken aback, noting that they are not used to working in that way. </a:t>
            </a:r>
          </a:p>
        </p:txBody>
      </p:sp>
    </p:spTree>
    <p:extLst>
      <p:ext uri="{BB962C8B-B14F-4D97-AF65-F5344CB8AC3E}">
        <p14:creationId xmlns:p14="http://schemas.microsoft.com/office/powerpoint/2010/main" val="18560842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the project</a:t>
            </a:r>
            <a:endParaRPr lang="en-GB" dirty="0"/>
          </a:p>
        </p:txBody>
      </p:sp>
      <p:sp>
        <p:nvSpPr>
          <p:cNvPr id="3" name="Content Placeholder 2"/>
          <p:cNvSpPr>
            <a:spLocks noGrp="1"/>
          </p:cNvSpPr>
          <p:nvPr>
            <p:ph idx="1"/>
          </p:nvPr>
        </p:nvSpPr>
        <p:spPr/>
        <p:txBody>
          <a:bodyPr/>
          <a:lstStyle/>
          <a:p>
            <a:r>
              <a:rPr lang="en-GB" dirty="0"/>
              <a:t>‘The biggest influence of the project has been, not upon the parents/carers, but upon school staff who have learned that future engagement activities need to be bespoke, child-centred and non-threatening’ (school leader). </a:t>
            </a:r>
          </a:p>
        </p:txBody>
      </p:sp>
    </p:spTree>
    <p:extLst>
      <p:ext uri="{BB962C8B-B14F-4D97-AF65-F5344CB8AC3E}">
        <p14:creationId xmlns:p14="http://schemas.microsoft.com/office/powerpoint/2010/main" val="113357386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Aim 4 focus on supporting the most socially disadvantaged/ excluded families within the chosen communities. </a:t>
            </a:r>
            <a:endParaRPr lang="en-GB" dirty="0"/>
          </a:p>
        </p:txBody>
      </p:sp>
    </p:spTree>
    <p:extLst>
      <p:ext uri="{BB962C8B-B14F-4D97-AF65-F5344CB8AC3E}">
        <p14:creationId xmlns:p14="http://schemas.microsoft.com/office/powerpoint/2010/main" val="304120141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Narrative</a:t>
            </a:r>
            <a:endParaRPr lang="en-GB" dirty="0"/>
          </a:p>
        </p:txBody>
      </p:sp>
      <p:sp>
        <p:nvSpPr>
          <p:cNvPr id="3" name="Content Placeholder 2"/>
          <p:cNvSpPr>
            <a:spLocks noGrp="1"/>
          </p:cNvSpPr>
          <p:nvPr>
            <p:ph idx="1"/>
          </p:nvPr>
        </p:nvSpPr>
        <p:spPr/>
        <p:txBody>
          <a:bodyPr/>
          <a:lstStyle/>
          <a:p>
            <a:r>
              <a:rPr lang="en-GB" dirty="0"/>
              <a:t>Through the project, schools became increasingly aware of the importance of adopting an approach which is non-judgemental, adopting many of the principles of informal </a:t>
            </a:r>
            <a:r>
              <a:rPr lang="en-GB" dirty="0" smtClean="0"/>
              <a:t>and progressively</a:t>
            </a:r>
            <a:r>
              <a:rPr lang="en-GB" dirty="0"/>
              <a:t>, nonformal learning, for example understanding the need to alter their offer to better respond to the felt needs and wants of parents and families. </a:t>
            </a:r>
          </a:p>
        </p:txBody>
      </p:sp>
    </p:spTree>
    <p:extLst>
      <p:ext uri="{BB962C8B-B14F-4D97-AF65-F5344CB8AC3E}">
        <p14:creationId xmlns:p14="http://schemas.microsoft.com/office/powerpoint/2010/main" val="325322341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Narrative</a:t>
            </a:r>
            <a:endParaRPr lang="en-GB" dirty="0"/>
          </a:p>
        </p:txBody>
      </p:sp>
      <p:sp>
        <p:nvSpPr>
          <p:cNvPr id="3" name="Content Placeholder 2"/>
          <p:cNvSpPr>
            <a:spLocks noGrp="1"/>
          </p:cNvSpPr>
          <p:nvPr>
            <p:ph idx="1"/>
          </p:nvPr>
        </p:nvSpPr>
        <p:spPr/>
        <p:txBody>
          <a:bodyPr/>
          <a:lstStyle/>
          <a:p>
            <a:r>
              <a:rPr lang="en-GB" dirty="0"/>
              <a:t>One example of this increased understanding arose as a result of an informal approach used by the school when it became apparent that some children did not own nightwear. This meant that the school needed to understand what this meant and alter its approach to its fundraising ‘pyjama day’ to take this new knowledge into account to avoid alienating parents or children who may have opted to miss school that day. This is an example of school staff being open minded and reflexive, making alterations to the way things usually happen. </a:t>
            </a:r>
          </a:p>
        </p:txBody>
      </p:sp>
    </p:spTree>
    <p:extLst>
      <p:ext uri="{BB962C8B-B14F-4D97-AF65-F5344CB8AC3E}">
        <p14:creationId xmlns:p14="http://schemas.microsoft.com/office/powerpoint/2010/main" val="246629195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Dilemma</a:t>
            </a:r>
            <a:endParaRPr lang="en-GB" dirty="0"/>
          </a:p>
        </p:txBody>
      </p:sp>
      <p:sp>
        <p:nvSpPr>
          <p:cNvPr id="3" name="Content Placeholder 2"/>
          <p:cNvSpPr>
            <a:spLocks noGrp="1"/>
          </p:cNvSpPr>
          <p:nvPr>
            <p:ph idx="1"/>
          </p:nvPr>
        </p:nvSpPr>
        <p:spPr/>
        <p:txBody>
          <a:bodyPr/>
          <a:lstStyle/>
          <a:p>
            <a:r>
              <a:rPr lang="en-GB" dirty="0"/>
              <a:t>The network group explored the potential costs and benefits of this approach. It was suggested that rather than focusing on the potential risks with this initiative rather an approach of working with the current strengths and passions of families may prove a fruitful approach to family engagement. This approach of starting where people are is one of the fundamental principles of informal education (Deer Richardson and Wolfe, 2001). </a:t>
            </a:r>
          </a:p>
        </p:txBody>
      </p:sp>
    </p:spTree>
    <p:extLst>
      <p:ext uri="{BB962C8B-B14F-4D97-AF65-F5344CB8AC3E}">
        <p14:creationId xmlns:p14="http://schemas.microsoft.com/office/powerpoint/2010/main" val="110113220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with others – where does education begin and end?</a:t>
            </a:r>
            <a:endParaRPr lang="en-GB" dirty="0"/>
          </a:p>
        </p:txBody>
      </p:sp>
      <p:sp>
        <p:nvSpPr>
          <p:cNvPr id="3" name="Content Placeholder 2"/>
          <p:cNvSpPr>
            <a:spLocks noGrp="1"/>
          </p:cNvSpPr>
          <p:nvPr>
            <p:ph idx="1"/>
          </p:nvPr>
        </p:nvSpPr>
        <p:spPr/>
        <p:txBody>
          <a:bodyPr/>
          <a:lstStyle/>
          <a:p>
            <a:r>
              <a:rPr lang="en-GB" dirty="0"/>
              <a:t>The school is fortunate that is that it has a large room that will now be developed solely for the parents. Work with local agencies has assured that a number of projects and schemes will be available to the parents, these include, baby massage, potty training, opportunities to gain accreditation, core skills and life skills. A number of social events have also been planned to develop wider networks for the parents to access. </a:t>
            </a:r>
          </a:p>
        </p:txBody>
      </p:sp>
    </p:spTree>
    <p:extLst>
      <p:ext uri="{BB962C8B-B14F-4D97-AF65-F5344CB8AC3E}">
        <p14:creationId xmlns:p14="http://schemas.microsoft.com/office/powerpoint/2010/main" val="359417397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does the vision come from?</a:t>
            </a:r>
            <a:endParaRPr lang="en-GB" dirty="0"/>
          </a:p>
        </p:txBody>
      </p:sp>
      <p:sp>
        <p:nvSpPr>
          <p:cNvPr id="3" name="Content Placeholder 2"/>
          <p:cNvSpPr>
            <a:spLocks noGrp="1"/>
          </p:cNvSpPr>
          <p:nvPr>
            <p:ph idx="1"/>
          </p:nvPr>
        </p:nvSpPr>
        <p:spPr/>
        <p:txBody>
          <a:bodyPr/>
          <a:lstStyle/>
          <a:p>
            <a:r>
              <a:rPr lang="en-GB" dirty="0"/>
              <a:t>There are many examples of the impact of this outreach approach to parents. This new approach comes with potential risks but the potential rewards are significant. It is clear from this project that where schools are supported appropriately and encouraged to be imaginative in their work that families previously unresponsive to school can become engaged. </a:t>
            </a:r>
          </a:p>
        </p:txBody>
      </p:sp>
    </p:spTree>
    <p:extLst>
      <p:ext uri="{BB962C8B-B14F-4D97-AF65-F5344CB8AC3E}">
        <p14:creationId xmlns:p14="http://schemas.microsoft.com/office/powerpoint/2010/main" val="136190685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r>
              <a:rPr lang="en-GB" dirty="0"/>
              <a:t>The project has been successful in enabling schools to develop strategies and approaches to improve their family engagement work. The results of the project show that by creating capacity to explore, to understand, refine and extend existing family engagement work can bring benefits for schools, families and most importantly, children themselves. </a:t>
            </a:r>
          </a:p>
        </p:txBody>
      </p:sp>
    </p:spTree>
    <p:extLst>
      <p:ext uri="{BB962C8B-B14F-4D97-AF65-F5344CB8AC3E}">
        <p14:creationId xmlns:p14="http://schemas.microsoft.com/office/powerpoint/2010/main" val="86540419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Family </a:t>
            </a:r>
            <a:r>
              <a:rPr lang="en-GB" dirty="0"/>
              <a:t>and community engagement may be regarded as a commodity, something with a social value to it. Third party providers offering to come in to schools and deliver family engagement activities have identified an economic opportunity. The evidence form this project suggests that bought in engagement activities offering predetermined activities and experiences are, largely, ineffective. </a:t>
            </a:r>
            <a:endParaRPr lang="en-GB" dirty="0" smtClean="0"/>
          </a:p>
          <a:p>
            <a:pPr marL="514350" indent="-514350">
              <a:buAutoNum type="arabicPeriod"/>
            </a:pPr>
            <a:r>
              <a:rPr lang="en-GB" dirty="0"/>
              <a:t>The opportunities for school to school support have proven invaluable. The visits to each school, seeing current practice, learning from observation has proven an effective means of knowledge transfer. Each school visit strengthened the network and provided opportunities for learning. </a:t>
            </a:r>
            <a:endParaRPr lang="en-GB" dirty="0" smtClean="0"/>
          </a:p>
          <a:p>
            <a:pPr marL="0" indent="0">
              <a:buNone/>
            </a:pPr>
            <a:endParaRPr lang="en-GB" dirty="0"/>
          </a:p>
        </p:txBody>
      </p:sp>
    </p:spTree>
    <p:extLst>
      <p:ext uri="{BB962C8B-B14F-4D97-AF65-F5344CB8AC3E}">
        <p14:creationId xmlns:p14="http://schemas.microsoft.com/office/powerpoint/2010/main" val="157440656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continued</a:t>
            </a:r>
            <a:endParaRPr lang="en-GB" dirty="0"/>
          </a:p>
        </p:txBody>
      </p:sp>
      <p:sp>
        <p:nvSpPr>
          <p:cNvPr id="3" name="Content Placeholder 2"/>
          <p:cNvSpPr>
            <a:spLocks noGrp="1"/>
          </p:cNvSpPr>
          <p:nvPr>
            <p:ph idx="1"/>
          </p:nvPr>
        </p:nvSpPr>
        <p:spPr/>
        <p:txBody>
          <a:bodyPr/>
          <a:lstStyle/>
          <a:p>
            <a:pPr marL="0" indent="0">
              <a:buNone/>
            </a:pPr>
            <a:r>
              <a:rPr lang="en-GB" dirty="0" smtClean="0"/>
              <a:t>3. </a:t>
            </a:r>
            <a:r>
              <a:rPr lang="en-GB" dirty="0"/>
              <a:t>The project explored the importance of being better able to understand and place value on individual progress and not solely attainment of children. Our understanding of this issue has improved, for example by being able to drill down to individual attendance data. </a:t>
            </a:r>
            <a:endParaRPr lang="en-GB" dirty="0" smtClean="0"/>
          </a:p>
          <a:p>
            <a:pPr marL="0" indent="0">
              <a:buNone/>
            </a:pPr>
            <a:r>
              <a:rPr lang="en-GB" dirty="0" smtClean="0"/>
              <a:t>4. An </a:t>
            </a:r>
            <a:r>
              <a:rPr lang="en-GB" dirty="0"/>
              <a:t>increasing focus on well-being in schools, within the Estyn inspection framework and the forthcoming new curriculum. The learning from this project has enabled all those involved to increase their understanding of the well-being of children and school staff in creating vibrant learning communities. </a:t>
            </a:r>
          </a:p>
        </p:txBody>
      </p:sp>
    </p:spTree>
    <p:extLst>
      <p:ext uri="{BB962C8B-B14F-4D97-AF65-F5344CB8AC3E}">
        <p14:creationId xmlns:p14="http://schemas.microsoft.com/office/powerpoint/2010/main" val="231885334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continued</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5</a:t>
            </a:r>
            <a:r>
              <a:rPr lang="en-GB" dirty="0" smtClean="0"/>
              <a:t>. </a:t>
            </a:r>
            <a:r>
              <a:rPr lang="en-GB" dirty="0"/>
              <a:t>The project has enabled them to gain confidence in what they are doing, adopting a strengths based approach and not a deficit model. This is an important aspect of organisational development. </a:t>
            </a:r>
            <a:endParaRPr lang="en-GB" dirty="0" smtClean="0"/>
          </a:p>
          <a:p>
            <a:pPr marL="0" indent="0">
              <a:buNone/>
            </a:pPr>
            <a:r>
              <a:rPr lang="en-GB" dirty="0" smtClean="0"/>
              <a:t>6. </a:t>
            </a:r>
            <a:r>
              <a:rPr lang="en-GB" dirty="0"/>
              <a:t>The new outward looking, outreaching approach adopted by schools appears to have made them more welcoming to families, significant improvements in attendance at parental engagement events and of children at school has been recorded. </a:t>
            </a:r>
            <a:endParaRPr lang="en-GB" dirty="0" smtClean="0"/>
          </a:p>
          <a:p>
            <a:pPr marL="0" indent="0">
              <a:buNone/>
            </a:pPr>
            <a:r>
              <a:rPr lang="en-GB" dirty="0" smtClean="0"/>
              <a:t>7. </a:t>
            </a:r>
            <a:r>
              <a:rPr lang="en-GB" dirty="0"/>
              <a:t>Increased understanding on the part of leaders and engagement workers of seeing the issues surrounding communities and families from a different perspective, more from their perspectives than that of the school. For example understanding that a child may be worried about the health of a parent, or a crisis at home and really beginning to understand the impact that distress has on the capability of the child to learn. </a:t>
            </a:r>
            <a:r>
              <a:rPr lang="en-GB" dirty="0" smtClean="0"/>
              <a:t> </a:t>
            </a:r>
            <a:endParaRPr lang="en-GB" dirty="0"/>
          </a:p>
        </p:txBody>
      </p:sp>
    </p:spTree>
    <p:extLst>
      <p:ext uri="{BB962C8B-B14F-4D97-AF65-F5344CB8AC3E}">
        <p14:creationId xmlns:p14="http://schemas.microsoft.com/office/powerpoint/2010/main" val="10926239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continued</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8. </a:t>
            </a:r>
            <a:r>
              <a:rPr lang="en-GB" dirty="0"/>
              <a:t>Increased understanding on the part of leaders and engagement workers of seeing the issues surrounding communities and families from a different perspective, more from their perspectives than that of the school. For example understanding that a child may be worried about the health of a parent, or a crisis at home and really beginning to understand the impact that distress has on the capability of the child to learn. </a:t>
            </a:r>
            <a:endParaRPr lang="en-GB" dirty="0" smtClean="0"/>
          </a:p>
          <a:p>
            <a:pPr marL="0" indent="0">
              <a:buNone/>
            </a:pPr>
            <a:r>
              <a:rPr lang="en-GB" dirty="0" smtClean="0"/>
              <a:t>9. </a:t>
            </a:r>
            <a:r>
              <a:rPr lang="en-GB" dirty="0"/>
              <a:t>The network has enabled school leaders and staff to feeling emboldened to try new things. The creative and reflective space offered by the project and the supportive nature of those involved has enabled individuals to test out new ideas, to check their thinking and to begin to collaborate. </a:t>
            </a:r>
          </a:p>
        </p:txBody>
      </p:sp>
    </p:spTree>
    <p:extLst>
      <p:ext uri="{BB962C8B-B14F-4D97-AF65-F5344CB8AC3E}">
        <p14:creationId xmlns:p14="http://schemas.microsoft.com/office/powerpoint/2010/main" val="145911970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continued</a:t>
            </a:r>
            <a:endParaRPr lang="en-GB" dirty="0"/>
          </a:p>
        </p:txBody>
      </p:sp>
      <p:sp>
        <p:nvSpPr>
          <p:cNvPr id="3" name="Content Placeholder 2"/>
          <p:cNvSpPr>
            <a:spLocks noGrp="1"/>
          </p:cNvSpPr>
          <p:nvPr>
            <p:ph idx="1"/>
          </p:nvPr>
        </p:nvSpPr>
        <p:spPr/>
        <p:txBody>
          <a:bodyPr>
            <a:normAutofit lnSpcReduction="10000"/>
          </a:bodyPr>
          <a:lstStyle/>
          <a:p>
            <a:r>
              <a:rPr lang="en-GB" dirty="0" smtClean="0"/>
              <a:t>10. </a:t>
            </a:r>
            <a:r>
              <a:rPr lang="en-GB" dirty="0"/>
              <a:t>The content of family engagement activities needs attention, based on locally identified priorities – how can </a:t>
            </a:r>
            <a:r>
              <a:rPr lang="en-GB" dirty="0" smtClean="0"/>
              <a:t>family </a:t>
            </a:r>
            <a:r>
              <a:rPr lang="en-GB" dirty="0"/>
              <a:t>engagement work broadly meet the needs of children and families who are disadvantaged within an increasingly challenging public finance context. </a:t>
            </a:r>
            <a:endParaRPr lang="en-GB" dirty="0" smtClean="0"/>
          </a:p>
          <a:p>
            <a:r>
              <a:rPr lang="en-GB" dirty="0"/>
              <a:t>E</a:t>
            </a:r>
            <a:r>
              <a:rPr lang="en-GB" dirty="0" smtClean="0"/>
              <a:t>ducators </a:t>
            </a:r>
            <a:r>
              <a:rPr lang="en-GB" dirty="0"/>
              <a:t>to be able to adapt thinking and challenge the taken for granted. For example, moving away from literacy and numeracy classes for adults to a </a:t>
            </a:r>
            <a:r>
              <a:rPr lang="en-GB" dirty="0" smtClean="0"/>
              <a:t>more welcoming </a:t>
            </a:r>
            <a:r>
              <a:rPr lang="en-GB" dirty="0"/>
              <a:t>approach, for example offering tai chi, or candle making. In this way the offer is non-threatening and sets the tone for a new relationship between families and school. </a:t>
            </a:r>
          </a:p>
        </p:txBody>
      </p:sp>
    </p:spTree>
    <p:extLst>
      <p:ext uri="{BB962C8B-B14F-4D97-AF65-F5344CB8AC3E}">
        <p14:creationId xmlns:p14="http://schemas.microsoft.com/office/powerpoint/2010/main" val="2304617458"/>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 for further enquiry</a:t>
            </a:r>
            <a:endParaRPr lang="en-GB" dirty="0"/>
          </a:p>
        </p:txBody>
      </p:sp>
      <p:sp>
        <p:nvSpPr>
          <p:cNvPr id="3" name="Content Placeholder 2"/>
          <p:cNvSpPr>
            <a:spLocks noGrp="1"/>
          </p:cNvSpPr>
          <p:nvPr>
            <p:ph idx="1"/>
          </p:nvPr>
        </p:nvSpPr>
        <p:spPr/>
        <p:txBody>
          <a:bodyPr>
            <a:normAutofit lnSpcReduction="10000"/>
          </a:bodyPr>
          <a:lstStyle/>
          <a:p>
            <a:r>
              <a:rPr lang="en-GB" dirty="0"/>
              <a:t>Well-being of </a:t>
            </a:r>
            <a:r>
              <a:rPr lang="en-GB" dirty="0" smtClean="0"/>
              <a:t>staff: </a:t>
            </a:r>
            <a:r>
              <a:rPr lang="en-GB" dirty="0"/>
              <a:t>in a decade old study it was found that teaching is a stressful profession, the stressors arising from three main factors, those intrinsic to teaching, cognitive factors affecting the individual vulnerability of staff and systemic factors that operate at an institutional and political level (Teacher Support Cymru, 2007). </a:t>
            </a:r>
          </a:p>
          <a:p>
            <a:r>
              <a:rPr lang="en-GB" dirty="0"/>
              <a:t>To develop better understanding of strategies enabling groups to progress from family involvement to family engagement, from informal learning to formal learning. </a:t>
            </a:r>
          </a:p>
          <a:p>
            <a:r>
              <a:rPr lang="en-GB" dirty="0"/>
              <a:t>To develop the capacity to enable and ensure all staff improve higher order empathy skills particularly towards the most socially disadvantaged/excluded families. </a:t>
            </a:r>
          </a:p>
        </p:txBody>
      </p:sp>
    </p:spTree>
    <p:extLst>
      <p:ext uri="{BB962C8B-B14F-4D97-AF65-F5344CB8AC3E}">
        <p14:creationId xmlns:p14="http://schemas.microsoft.com/office/powerpoint/2010/main" val="210473854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err="1"/>
              <a:t>Borgonovi</a:t>
            </a:r>
            <a:r>
              <a:rPr lang="en-GB" dirty="0"/>
              <a:t>, F. and G. </a:t>
            </a:r>
            <a:r>
              <a:rPr lang="en-GB" dirty="0" err="1"/>
              <a:t>Montt</a:t>
            </a:r>
            <a:r>
              <a:rPr lang="en-GB" dirty="0"/>
              <a:t> (2012), </a:t>
            </a:r>
            <a:r>
              <a:rPr lang="en-GB" i="1" dirty="0"/>
              <a:t>Parental Involvement in Selected PISA Countries and Economies</a:t>
            </a:r>
            <a:r>
              <a:rPr lang="en-GB" dirty="0"/>
              <a:t>, OECD Education Working Papers, No. 73. OECD Publishing: Paris. </a:t>
            </a:r>
          </a:p>
          <a:p>
            <a:pPr marL="0" indent="0">
              <a:buNone/>
            </a:pPr>
            <a:r>
              <a:rPr lang="en-GB" dirty="0" err="1" smtClean="0"/>
              <a:t>Desforges</a:t>
            </a:r>
            <a:r>
              <a:rPr lang="en-GB" dirty="0"/>
              <a:t>, C. and A. </a:t>
            </a:r>
            <a:r>
              <a:rPr lang="en-GB" dirty="0" err="1"/>
              <a:t>Abouchaar</a:t>
            </a:r>
            <a:r>
              <a:rPr lang="en-GB" dirty="0"/>
              <a:t> (2003), </a:t>
            </a:r>
            <a:r>
              <a:rPr lang="en-GB" i="1" dirty="0"/>
              <a:t>The Impact of Parental Involvement, Parental Support and Family Education on Pupil Achievements and Adjustment: A Literature Review</a:t>
            </a:r>
            <a:r>
              <a:rPr lang="en-GB" dirty="0"/>
              <a:t>. Department for Education and Skills: Nottingham. </a:t>
            </a:r>
          </a:p>
          <a:p>
            <a:pPr marL="0" indent="0">
              <a:buNone/>
            </a:pPr>
            <a:r>
              <a:rPr lang="en-GB" dirty="0"/>
              <a:t>Estyn (2017) </a:t>
            </a:r>
            <a:r>
              <a:rPr lang="en-GB" i="1" dirty="0"/>
              <a:t>Chief Inspector’s Annual Report 2015-16</a:t>
            </a:r>
            <a:r>
              <a:rPr lang="en-GB" dirty="0"/>
              <a:t>. Cardiff: Estyn. </a:t>
            </a:r>
            <a:endParaRPr lang="en-GB" dirty="0" smtClean="0"/>
          </a:p>
          <a:p>
            <a:pPr marL="0" indent="0">
              <a:buNone/>
            </a:pPr>
            <a:r>
              <a:rPr lang="en-GB" dirty="0" smtClean="0"/>
              <a:t>Piper, C. (2008) </a:t>
            </a:r>
            <a:r>
              <a:rPr lang="en-GB" i="1" dirty="0" smtClean="0"/>
              <a:t>Investing in Children: Policy, law and practice in context. </a:t>
            </a:r>
            <a:r>
              <a:rPr lang="en-GB" dirty="0" smtClean="0"/>
              <a:t> </a:t>
            </a:r>
            <a:r>
              <a:rPr lang="en-GB" dirty="0" err="1" smtClean="0"/>
              <a:t>Willan</a:t>
            </a:r>
            <a:r>
              <a:rPr lang="en-GB" dirty="0" smtClean="0"/>
              <a:t> Publishing: Devon.</a:t>
            </a:r>
          </a:p>
          <a:p>
            <a:pPr marL="0" indent="0">
              <a:buNone/>
            </a:pPr>
            <a:r>
              <a:rPr lang="en-GB" dirty="0"/>
              <a:t>Welsh Government (2014). </a:t>
            </a:r>
            <a:r>
              <a:rPr lang="en-GB" i="1" dirty="0"/>
              <a:t>Rewriting the future: raising ambition and attainment in Welsh schools. </a:t>
            </a:r>
            <a:r>
              <a:rPr lang="en-GB" dirty="0" smtClean="0"/>
              <a:t>(Online). Available at</a:t>
            </a:r>
            <a:r>
              <a:rPr lang="en-GB" i="1" dirty="0" smtClean="0"/>
              <a:t>: </a:t>
            </a:r>
            <a:r>
              <a:rPr lang="en-GB" dirty="0" smtClean="0">
                <a:hlinkClick r:id="rId2"/>
              </a:rPr>
              <a:t>http</a:t>
            </a:r>
            <a:r>
              <a:rPr lang="en-GB" dirty="0">
                <a:hlinkClick r:id="rId2"/>
              </a:rPr>
              <a:t>://</a:t>
            </a:r>
            <a:r>
              <a:rPr lang="en-GB" dirty="0" smtClean="0">
                <a:hlinkClick r:id="rId2"/>
              </a:rPr>
              <a:t>gov.wales/topics/educationandskills/schoolshome/deprivation/rewriting-the-future-schools</a:t>
            </a:r>
            <a:r>
              <a:rPr lang="en-GB" dirty="0" smtClean="0"/>
              <a:t> </a:t>
            </a:r>
          </a:p>
          <a:p>
            <a:pPr marL="0" indent="0">
              <a:buNone/>
            </a:pPr>
            <a:r>
              <a:rPr lang="en-GB" dirty="0"/>
              <a:t>Welsh Government (2015). </a:t>
            </a:r>
            <a:r>
              <a:rPr lang="en-GB" i="1" dirty="0" err="1"/>
              <a:t>FaCE</a:t>
            </a:r>
            <a:r>
              <a:rPr lang="en-GB" i="1" dirty="0"/>
              <a:t> the challenge together: Family and community engagement toolkit for schools in Wales</a:t>
            </a:r>
            <a:r>
              <a:rPr lang="en-GB" dirty="0"/>
              <a:t>. </a:t>
            </a:r>
            <a:r>
              <a:rPr lang="en-GB" dirty="0">
                <a:hlinkClick r:id="rId3"/>
              </a:rPr>
              <a:t>http://</a:t>
            </a:r>
            <a:r>
              <a:rPr lang="en-GB" dirty="0" smtClean="0">
                <a:hlinkClick r:id="rId3"/>
              </a:rPr>
              <a:t>learning.gov.wales/docs/learningwales/publications/150707-face-main-guidance-en.pdfWinter</a:t>
            </a:r>
            <a:r>
              <a:rPr lang="en-GB" dirty="0"/>
              <a:t> </a:t>
            </a:r>
          </a:p>
        </p:txBody>
      </p:sp>
    </p:spTree>
    <p:extLst>
      <p:ext uri="{BB962C8B-B14F-4D97-AF65-F5344CB8AC3E}">
        <p14:creationId xmlns:p14="http://schemas.microsoft.com/office/powerpoint/2010/main" val="38379221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1953</TotalTime>
  <Words>4180</Words>
  <Application>Microsoft Office PowerPoint</Application>
  <PresentationFormat>Widescreen</PresentationFormat>
  <Paragraphs>201</Paragraphs>
  <Slides>54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54</vt:i4>
      </vt:variant>
    </vt:vector>
  </HeadingPairs>
  <TitlesOfParts>
    <vt:vector size="58" baseType="lpstr">
      <vt:lpstr>Arial</vt:lpstr>
      <vt:lpstr>Calibri</vt:lpstr>
      <vt:lpstr>Calibri Light</vt:lpstr>
      <vt:lpstr>Office Theme</vt:lpstr>
      <vt:lpstr>Active Learning through Family Engagement</vt:lpstr>
      <vt:lpstr>What works in Family Engagement</vt:lpstr>
      <vt:lpstr>Analysis</vt:lpstr>
      <vt:lpstr>Questions before we started..</vt:lpstr>
      <vt:lpstr>Context of the project</vt:lpstr>
      <vt:lpstr>Project Aims</vt:lpstr>
      <vt:lpstr>Context</vt:lpstr>
      <vt:lpstr>Evidence</vt:lpstr>
      <vt:lpstr>More context</vt:lpstr>
      <vt:lpstr>Identifying a need..</vt:lpstr>
      <vt:lpstr>Responding to the identified need</vt:lpstr>
      <vt:lpstr>The process of the project</vt:lpstr>
      <vt:lpstr>PowerPoint Presentation</vt:lpstr>
      <vt:lpstr>Why involve people in research?</vt:lpstr>
      <vt:lpstr>Education - </vt:lpstr>
      <vt:lpstr>Findings</vt:lpstr>
      <vt:lpstr>PowerPoint Presentation</vt:lpstr>
      <vt:lpstr>Off the shelf engagement</vt:lpstr>
      <vt:lpstr>Learning Outcome</vt:lpstr>
      <vt:lpstr>Transformational?</vt:lpstr>
      <vt:lpstr>Identifying the baseline – taken for granted</vt:lpstr>
      <vt:lpstr>Initial impact in attendance</vt:lpstr>
      <vt:lpstr>Delving into attendance</vt:lpstr>
      <vt:lpstr>Further impacts</vt:lpstr>
      <vt:lpstr>PowerPoint Presentation</vt:lpstr>
      <vt:lpstr>PowerPoint Presentation</vt:lpstr>
      <vt:lpstr>Soft outcomes</vt:lpstr>
      <vt:lpstr>An example of soft outcomes of family engagement may include:  </vt:lpstr>
      <vt:lpstr>Staff confidence</vt:lpstr>
      <vt:lpstr>Deficits</vt:lpstr>
      <vt:lpstr>PowerPoint Presentation</vt:lpstr>
      <vt:lpstr>PowerPoint Presentation</vt:lpstr>
      <vt:lpstr>Learning from the process of research</vt:lpstr>
      <vt:lpstr>Schools as a lever</vt:lpstr>
      <vt:lpstr>The importance of an animateur..</vt:lpstr>
      <vt:lpstr>Reviewing the activities..</vt:lpstr>
      <vt:lpstr>Evaluation of the project</vt:lpstr>
      <vt:lpstr>Ethical dilemmas </vt:lpstr>
      <vt:lpstr>Children’s Rights </vt:lpstr>
      <vt:lpstr>Impact of the project</vt:lpstr>
      <vt:lpstr>PowerPoint Presentation</vt:lpstr>
      <vt:lpstr>Narrative</vt:lpstr>
      <vt:lpstr>Narrative</vt:lpstr>
      <vt:lpstr>Dilemma</vt:lpstr>
      <vt:lpstr>Working with others – where does education begin and end?</vt:lpstr>
      <vt:lpstr>Where does the vision come from?</vt:lpstr>
      <vt:lpstr>Conclusions</vt:lpstr>
      <vt:lpstr>Conclusions</vt:lpstr>
      <vt:lpstr>Conclusions continued</vt:lpstr>
      <vt:lpstr>Conclusions continued</vt:lpstr>
      <vt:lpstr>Conclusions continued</vt:lpstr>
      <vt:lpstr>Conclusions continued</vt:lpstr>
      <vt:lpstr>Recommendations for further enquiry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16</cp:revision>
  <dcterms:created xsi:type="dcterms:W3CDTF">2018-03-14T16:04:01Z</dcterms:created>
  <dcterms:modified xsi:type="dcterms:W3CDTF">2018-03-16T08:31:29Z</dcterms:modified>
</cp:coreProperties>
</file>