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0" r:id="rId5"/>
  </p:sldMasterIdLst>
  <p:notesMasterIdLst>
    <p:notesMasterId r:id="rId33"/>
  </p:notesMasterIdLst>
  <p:sldIdLst>
    <p:sldId id="266" r:id="rId6"/>
    <p:sldId id="259" r:id="rId7"/>
    <p:sldId id="308" r:id="rId8"/>
    <p:sldId id="372" r:id="rId9"/>
    <p:sldId id="366" r:id="rId10"/>
    <p:sldId id="373" r:id="rId11"/>
    <p:sldId id="375" r:id="rId12"/>
    <p:sldId id="263" r:id="rId13"/>
    <p:sldId id="265" r:id="rId14"/>
    <p:sldId id="268" r:id="rId15"/>
    <p:sldId id="325" r:id="rId16"/>
    <p:sldId id="267" r:id="rId17"/>
    <p:sldId id="367" r:id="rId18"/>
    <p:sldId id="371" r:id="rId19"/>
    <p:sldId id="368" r:id="rId20"/>
    <p:sldId id="369" r:id="rId21"/>
    <p:sldId id="370" r:id="rId22"/>
    <p:sldId id="365" r:id="rId23"/>
    <p:sldId id="378" r:id="rId24"/>
    <p:sldId id="364" r:id="rId25"/>
    <p:sldId id="379" r:id="rId26"/>
    <p:sldId id="380" r:id="rId27"/>
    <p:sldId id="381" r:id="rId28"/>
    <p:sldId id="382" r:id="rId29"/>
    <p:sldId id="376" r:id="rId30"/>
    <p:sldId id="383" r:id="rId31"/>
    <p:sldId id="31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19" autoAdjust="0"/>
  </p:normalViewPr>
  <p:slideViewPr>
    <p:cSldViewPr snapToGrid="0">
      <p:cViewPr varScale="1">
        <p:scale>
          <a:sx n="88" d="100"/>
          <a:sy n="88" d="100"/>
        </p:scale>
        <p:origin x="7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40FC4FFE-8987-4A26-B7F4-8A516F18ADAE}">
      <dgm:prSet/>
      <dgm:spPr/>
      <dgm:t>
        <a:bodyPr/>
        <a:lstStyle/>
        <a:p>
          <a:r>
            <a:rPr lang="en-US"/>
            <a:t>Discuss the Revision Process</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phldrT="1"/>
      <dgm:spPr/>
      <dgm:t>
        <a:bodyPr/>
        <a:lstStyle/>
        <a:p>
          <a:r>
            <a:rPr lang="en-US"/>
            <a:t>1</a:t>
          </a:r>
        </a:p>
      </dgm:t>
    </dgm:pt>
    <dgm:pt modelId="{49225C73-1633-42F1-AB3B-7CB183E5F8B8}">
      <dgm:prSet/>
      <dgm:spPr/>
      <dgm:t>
        <a:bodyPr/>
        <a:lstStyle/>
        <a:p>
          <a:r>
            <a:rPr lang="en-US" dirty="0"/>
            <a:t>Look at the theory related to the Finance Question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phldrT="2"/>
      <dgm:spPr/>
      <dgm:t>
        <a:bodyPr/>
        <a:lstStyle/>
        <a:p>
          <a:r>
            <a:rPr lang="en-US"/>
            <a:t>2</a:t>
          </a:r>
        </a:p>
      </dgm:t>
    </dgm:pt>
    <dgm:pt modelId="{1C383F32-22E8-4F62-A3E0-BDC3D5F48992}">
      <dgm:prSet/>
      <dgm:spPr/>
      <dgm:t>
        <a:bodyPr/>
        <a:lstStyle/>
        <a:p>
          <a:r>
            <a:rPr lang="en-US"/>
            <a:t>Look at example questions related to exam.</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phldrT="3"/>
      <dgm:spPr/>
      <dgm:t>
        <a:bodyPr/>
        <a:lstStyle/>
        <a:p>
          <a:r>
            <a:rPr lang="en-US"/>
            <a:t>3</a:t>
          </a:r>
        </a:p>
      </dgm:t>
    </dgm:pt>
    <dgm:pt modelId="{F8F5FC7C-4ABB-4142-A216-52B3B923020D}" type="pres">
      <dgm:prSet presAssocID="{01A66772-F185-4D58-B8BB-E9370D7A7A2B}" presName="Name0" presStyleCnt="0">
        <dgm:presLayoutVars>
          <dgm:animLvl val="lvl"/>
          <dgm:resizeHandles val="exact"/>
        </dgm:presLayoutVars>
      </dgm:prSet>
      <dgm:spPr/>
    </dgm:pt>
    <dgm:pt modelId="{6DE3A2F6-B7D1-4220-9ED2-194F6491EB8D}" type="pres">
      <dgm:prSet presAssocID="{40FC4FFE-8987-4A26-B7F4-8A516F18ADAE}" presName="compositeNode" presStyleCnt="0">
        <dgm:presLayoutVars>
          <dgm:bulletEnabled val="1"/>
        </dgm:presLayoutVars>
      </dgm:prSet>
      <dgm:spPr/>
    </dgm:pt>
    <dgm:pt modelId="{BB483310-65E6-4EFA-B6B0-666FDC7A62F6}" type="pres">
      <dgm:prSet presAssocID="{40FC4FFE-8987-4A26-B7F4-8A516F18ADAE}" presName="bgRect" presStyleLbl="bgAccFollowNode1" presStyleIdx="0" presStyleCnt="3"/>
      <dgm:spPr/>
    </dgm:pt>
    <dgm:pt modelId="{EA348795-740B-4C60-9796-AF10C54316D0}" type="pres">
      <dgm:prSet presAssocID="{5B62599A-5C9B-48E7-896E-EA782AC60C8B}" presName="sibTransNodeCircle" presStyleLbl="alignNode1" presStyleIdx="0" presStyleCnt="6">
        <dgm:presLayoutVars>
          <dgm:chMax val="0"/>
          <dgm:bulletEnabled/>
        </dgm:presLayoutVars>
      </dgm:prSet>
      <dgm:spPr/>
    </dgm:pt>
    <dgm:pt modelId="{5F1188DF-AD47-4A01-B2F1-6057464E9721}" type="pres">
      <dgm:prSet presAssocID="{40FC4FFE-8987-4A26-B7F4-8A516F18ADAE}" presName="bottomLine" presStyleLbl="alignNode1" presStyleIdx="1" presStyleCnt="6">
        <dgm:presLayoutVars/>
      </dgm:prSet>
      <dgm:spPr/>
    </dgm:pt>
    <dgm:pt modelId="{2F222F97-1E29-454F-ADE2-85295066C248}" type="pres">
      <dgm:prSet presAssocID="{40FC4FFE-8987-4A26-B7F4-8A516F18ADAE}" presName="nodeText" presStyleLbl="bgAccFollowNode1" presStyleIdx="0" presStyleCnt="3">
        <dgm:presLayoutVars>
          <dgm:bulletEnabled val="1"/>
        </dgm:presLayoutVars>
      </dgm:prSet>
      <dgm:spPr/>
    </dgm:pt>
    <dgm:pt modelId="{A1623638-9522-4818-88F5-5E0DB2403AC9}" type="pres">
      <dgm:prSet presAssocID="{5B62599A-5C9B-48E7-896E-EA782AC60C8B}" presName="sibTrans" presStyleCnt="0"/>
      <dgm:spPr/>
    </dgm:pt>
    <dgm:pt modelId="{2F58F3EE-37A1-4167-A58C-C174DE0B5357}" type="pres">
      <dgm:prSet presAssocID="{49225C73-1633-42F1-AB3B-7CB183E5F8B8}" presName="compositeNode" presStyleCnt="0">
        <dgm:presLayoutVars>
          <dgm:bulletEnabled val="1"/>
        </dgm:presLayoutVars>
      </dgm:prSet>
      <dgm:spPr/>
    </dgm:pt>
    <dgm:pt modelId="{39327C34-281B-44BC-AC19-23D10796B9A9}" type="pres">
      <dgm:prSet presAssocID="{49225C73-1633-42F1-AB3B-7CB183E5F8B8}" presName="bgRect" presStyleLbl="bgAccFollowNode1" presStyleIdx="1" presStyleCnt="3"/>
      <dgm:spPr/>
    </dgm:pt>
    <dgm:pt modelId="{A1AA0878-8331-410E-BDEB-B50E96F80426}" type="pres">
      <dgm:prSet presAssocID="{9646853A-8964-4519-A5B1-0B7D18B2983D}" presName="sibTransNodeCircle" presStyleLbl="alignNode1" presStyleIdx="2" presStyleCnt="6">
        <dgm:presLayoutVars>
          <dgm:chMax val="0"/>
          <dgm:bulletEnabled/>
        </dgm:presLayoutVars>
      </dgm:prSet>
      <dgm:spPr/>
    </dgm:pt>
    <dgm:pt modelId="{5AD99B95-F7E8-4235-B324-A87F27C0F632}" type="pres">
      <dgm:prSet presAssocID="{49225C73-1633-42F1-AB3B-7CB183E5F8B8}" presName="bottomLine" presStyleLbl="alignNode1" presStyleIdx="3" presStyleCnt="6">
        <dgm:presLayoutVars/>
      </dgm:prSet>
      <dgm:spPr/>
    </dgm:pt>
    <dgm:pt modelId="{846E178C-70D3-4966-B0C9-A81700987F7A}" type="pres">
      <dgm:prSet presAssocID="{49225C73-1633-42F1-AB3B-7CB183E5F8B8}" presName="nodeText" presStyleLbl="bgAccFollowNode1" presStyleIdx="1" presStyleCnt="3">
        <dgm:presLayoutVars>
          <dgm:bulletEnabled val="1"/>
        </dgm:presLayoutVars>
      </dgm:prSet>
      <dgm:spPr/>
    </dgm:pt>
    <dgm:pt modelId="{78467FE4-B73F-4ED3-A1B0-D7A0F6BBC4A2}" type="pres">
      <dgm:prSet presAssocID="{9646853A-8964-4519-A5B1-0B7D18B2983D}" presName="sibTrans" presStyleCnt="0"/>
      <dgm:spPr/>
    </dgm:pt>
    <dgm:pt modelId="{5A1449CC-67F3-42F9-941B-9C142165F65E}" type="pres">
      <dgm:prSet presAssocID="{1C383F32-22E8-4F62-A3E0-BDC3D5F48992}" presName="compositeNode" presStyleCnt="0">
        <dgm:presLayoutVars>
          <dgm:bulletEnabled val="1"/>
        </dgm:presLayoutVars>
      </dgm:prSet>
      <dgm:spPr/>
    </dgm:pt>
    <dgm:pt modelId="{57D4BCD8-B5DA-4C7F-A3BC-9346299D36A1}" type="pres">
      <dgm:prSet presAssocID="{1C383F32-22E8-4F62-A3E0-BDC3D5F48992}" presName="bgRect" presStyleLbl="bgAccFollowNode1" presStyleIdx="2" presStyleCnt="3"/>
      <dgm:spPr/>
    </dgm:pt>
    <dgm:pt modelId="{9464B5BB-217C-4CE6-AC41-5399BCCBA435}" type="pres">
      <dgm:prSet presAssocID="{8500F72A-2C6D-4FDF-9C1D-CA691380EB0B}" presName="sibTransNodeCircle" presStyleLbl="alignNode1" presStyleIdx="4" presStyleCnt="6">
        <dgm:presLayoutVars>
          <dgm:chMax val="0"/>
          <dgm:bulletEnabled/>
        </dgm:presLayoutVars>
      </dgm:prSet>
      <dgm:spPr/>
    </dgm:pt>
    <dgm:pt modelId="{DEFBC093-C022-48D8-BAA4-926C7D5AC0E8}" type="pres">
      <dgm:prSet presAssocID="{1C383F32-22E8-4F62-A3E0-BDC3D5F48992}" presName="bottomLine" presStyleLbl="alignNode1" presStyleIdx="5" presStyleCnt="6">
        <dgm:presLayoutVars/>
      </dgm:prSet>
      <dgm:spPr/>
    </dgm:pt>
    <dgm:pt modelId="{5094B65A-2E88-42F2-807B-354BE2F19169}" type="pres">
      <dgm:prSet presAssocID="{1C383F32-22E8-4F62-A3E0-BDC3D5F48992}" presName="nodeText" presStyleLbl="bgAccFollowNode1" presStyleIdx="2" presStyleCnt="3">
        <dgm:presLayoutVars>
          <dgm:bulletEnabled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A14D640F-0449-4AF1-A6E9-B49934F9771D}" type="presOf" srcId="{40FC4FFE-8987-4A26-B7F4-8A516F18ADAE}" destId="{2F222F97-1E29-454F-ADE2-85295066C248}" srcOrd="1" destOrd="0" presId="urn:microsoft.com/office/officeart/2016/7/layout/BasicLinearProcessNumbered"/>
    <dgm:cxn modelId="{DA2E372F-1756-4F04-A6D7-4BEF810221A9}" type="presOf" srcId="{1C383F32-22E8-4F62-A3E0-BDC3D5F48992}" destId="{5094B65A-2E88-42F2-807B-354BE2F19169}" srcOrd="1" destOrd="0" presId="urn:microsoft.com/office/officeart/2016/7/layout/BasicLinearProcessNumbered"/>
    <dgm:cxn modelId="{D2F93E37-2678-404C-8694-2EAFEC4C66EB}" type="presOf" srcId="{9646853A-8964-4519-A5B1-0B7D18B2983D}" destId="{A1AA0878-8331-410E-BDEB-B50E96F80426}" srcOrd="0" destOrd="0" presId="urn:microsoft.com/office/officeart/2016/7/layout/BasicLinearProcessNumbered"/>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58C36298-A27F-4538-9623-2450C12622E0}" type="presOf" srcId="{49225C73-1633-42F1-AB3B-7CB183E5F8B8}" destId="{846E178C-70D3-4966-B0C9-A81700987F7A}" srcOrd="1" destOrd="0" presId="urn:microsoft.com/office/officeart/2016/7/layout/BasicLinearProcessNumbered"/>
    <dgm:cxn modelId="{5BBDE0AC-4602-41A4-83F9-068107D377F9}" type="presOf" srcId="{1C383F32-22E8-4F62-A3E0-BDC3D5F48992}" destId="{57D4BCD8-B5DA-4C7F-A3BC-9346299D36A1}" srcOrd="0" destOrd="0" presId="urn:microsoft.com/office/officeart/2016/7/layout/BasicLinearProcessNumbered"/>
    <dgm:cxn modelId="{6F13D0B0-1051-4645-8732-82B67DA8AFF6}" type="presOf" srcId="{40FC4FFE-8987-4A26-B7F4-8A516F18ADAE}" destId="{BB483310-65E6-4EFA-B6B0-666FDC7A62F6}" srcOrd="0" destOrd="0" presId="urn:microsoft.com/office/officeart/2016/7/layout/BasicLinearProcessNumbered"/>
    <dgm:cxn modelId="{CA259FB8-D217-47AA-8B3F-F867E908D28F}" type="presOf" srcId="{49225C73-1633-42F1-AB3B-7CB183E5F8B8}" destId="{39327C34-281B-44BC-AC19-23D10796B9A9}" srcOrd="0" destOrd="0" presId="urn:microsoft.com/office/officeart/2016/7/layout/BasicLinearProcessNumbered"/>
    <dgm:cxn modelId="{517189CF-CFE3-4F31-B883-7836FBC896A4}" type="presOf" srcId="{8500F72A-2C6D-4FDF-9C1D-CA691380EB0B}" destId="{9464B5BB-217C-4CE6-AC41-5399BCCBA435}" srcOrd="0" destOrd="0" presId="urn:microsoft.com/office/officeart/2016/7/layout/BasicLinearProcessNumbered"/>
    <dgm:cxn modelId="{CEB625E6-06AD-40B6-88FC-CC0861062C57}" type="presOf" srcId="{01A66772-F185-4D58-B8BB-E9370D7A7A2B}" destId="{F8F5FC7C-4ABB-4142-A216-52B3B923020D}" srcOrd="0" destOrd="0" presId="urn:microsoft.com/office/officeart/2016/7/layout/BasicLinearProcessNumbered"/>
    <dgm:cxn modelId="{949274EE-5D63-410A-8B2A-F108A7515025}" type="presOf" srcId="{5B62599A-5C9B-48E7-896E-EA782AC60C8B}" destId="{EA348795-740B-4C60-9796-AF10C54316D0}" srcOrd="0" destOrd="0" presId="urn:microsoft.com/office/officeart/2016/7/layout/BasicLinearProcessNumbered"/>
    <dgm:cxn modelId="{DEAF6EBA-6F16-4035-A317-5E92F3121272}" type="presParOf" srcId="{F8F5FC7C-4ABB-4142-A216-52B3B923020D}" destId="{6DE3A2F6-B7D1-4220-9ED2-194F6491EB8D}" srcOrd="0" destOrd="0" presId="urn:microsoft.com/office/officeart/2016/7/layout/BasicLinearProcessNumbered"/>
    <dgm:cxn modelId="{7E85D5A3-7925-4C66-BB64-ABF860C44049}" type="presParOf" srcId="{6DE3A2F6-B7D1-4220-9ED2-194F6491EB8D}" destId="{BB483310-65E6-4EFA-B6B0-666FDC7A62F6}" srcOrd="0" destOrd="0" presId="urn:microsoft.com/office/officeart/2016/7/layout/BasicLinearProcessNumbered"/>
    <dgm:cxn modelId="{0F1CF7B5-8256-4F76-845A-636C37D5D42A}" type="presParOf" srcId="{6DE3A2F6-B7D1-4220-9ED2-194F6491EB8D}" destId="{EA348795-740B-4C60-9796-AF10C54316D0}" srcOrd="1" destOrd="0" presId="urn:microsoft.com/office/officeart/2016/7/layout/BasicLinearProcessNumbered"/>
    <dgm:cxn modelId="{B4426F14-D388-4B40-A817-01CE0C308F8B}" type="presParOf" srcId="{6DE3A2F6-B7D1-4220-9ED2-194F6491EB8D}" destId="{5F1188DF-AD47-4A01-B2F1-6057464E9721}" srcOrd="2" destOrd="0" presId="urn:microsoft.com/office/officeart/2016/7/layout/BasicLinearProcessNumbered"/>
    <dgm:cxn modelId="{0BBE2472-64D0-4A58-A6FA-EBD72E4A01BF}" type="presParOf" srcId="{6DE3A2F6-B7D1-4220-9ED2-194F6491EB8D}" destId="{2F222F97-1E29-454F-ADE2-85295066C248}" srcOrd="3" destOrd="0" presId="urn:microsoft.com/office/officeart/2016/7/layout/BasicLinearProcessNumbered"/>
    <dgm:cxn modelId="{259D56CF-9FE8-4799-9939-21E5110492DB}" type="presParOf" srcId="{F8F5FC7C-4ABB-4142-A216-52B3B923020D}" destId="{A1623638-9522-4818-88F5-5E0DB2403AC9}" srcOrd="1" destOrd="0" presId="urn:microsoft.com/office/officeart/2016/7/layout/BasicLinearProcessNumbered"/>
    <dgm:cxn modelId="{C12E1D8D-2D6A-467D-ADFB-464F7AF57179}" type="presParOf" srcId="{F8F5FC7C-4ABB-4142-A216-52B3B923020D}" destId="{2F58F3EE-37A1-4167-A58C-C174DE0B5357}" srcOrd="2" destOrd="0" presId="urn:microsoft.com/office/officeart/2016/7/layout/BasicLinearProcessNumbered"/>
    <dgm:cxn modelId="{D40FAE21-2E01-4A6A-B592-D3BF60300DB0}" type="presParOf" srcId="{2F58F3EE-37A1-4167-A58C-C174DE0B5357}" destId="{39327C34-281B-44BC-AC19-23D10796B9A9}" srcOrd="0" destOrd="0" presId="urn:microsoft.com/office/officeart/2016/7/layout/BasicLinearProcessNumbered"/>
    <dgm:cxn modelId="{BE0C87A8-BEB4-4EFC-BC07-CFC4B4CBA8DC}" type="presParOf" srcId="{2F58F3EE-37A1-4167-A58C-C174DE0B5357}" destId="{A1AA0878-8331-410E-BDEB-B50E96F80426}" srcOrd="1" destOrd="0" presId="urn:microsoft.com/office/officeart/2016/7/layout/BasicLinearProcessNumbered"/>
    <dgm:cxn modelId="{F25F9AE0-54FD-4729-A662-44D80E962EE2}" type="presParOf" srcId="{2F58F3EE-37A1-4167-A58C-C174DE0B5357}" destId="{5AD99B95-F7E8-4235-B324-A87F27C0F632}" srcOrd="2" destOrd="0" presId="urn:microsoft.com/office/officeart/2016/7/layout/BasicLinearProcessNumbered"/>
    <dgm:cxn modelId="{B5A0247B-2E5B-4C44-8124-EB9029EABB74}" type="presParOf" srcId="{2F58F3EE-37A1-4167-A58C-C174DE0B5357}" destId="{846E178C-70D3-4966-B0C9-A81700987F7A}" srcOrd="3" destOrd="0" presId="urn:microsoft.com/office/officeart/2016/7/layout/BasicLinearProcessNumbered"/>
    <dgm:cxn modelId="{3F1BD639-1108-49A4-ABAB-AC92C627105D}" type="presParOf" srcId="{F8F5FC7C-4ABB-4142-A216-52B3B923020D}" destId="{78467FE4-B73F-4ED3-A1B0-D7A0F6BBC4A2}" srcOrd="3" destOrd="0" presId="urn:microsoft.com/office/officeart/2016/7/layout/BasicLinearProcessNumbered"/>
    <dgm:cxn modelId="{DE2F84EC-4030-4EC7-A012-D59A1AD5768F}" type="presParOf" srcId="{F8F5FC7C-4ABB-4142-A216-52B3B923020D}" destId="{5A1449CC-67F3-42F9-941B-9C142165F65E}" srcOrd="4" destOrd="0" presId="urn:microsoft.com/office/officeart/2016/7/layout/BasicLinearProcessNumbered"/>
    <dgm:cxn modelId="{985B6349-C21A-42FB-AB02-D8BE2F557042}" type="presParOf" srcId="{5A1449CC-67F3-42F9-941B-9C142165F65E}" destId="{57D4BCD8-B5DA-4C7F-A3BC-9346299D36A1}" srcOrd="0" destOrd="0" presId="urn:microsoft.com/office/officeart/2016/7/layout/BasicLinearProcessNumbered"/>
    <dgm:cxn modelId="{D538B441-F0D2-4DDA-86BF-046BFED46CBC}" type="presParOf" srcId="{5A1449CC-67F3-42F9-941B-9C142165F65E}" destId="{9464B5BB-217C-4CE6-AC41-5399BCCBA435}" srcOrd="1" destOrd="0" presId="urn:microsoft.com/office/officeart/2016/7/layout/BasicLinearProcessNumbered"/>
    <dgm:cxn modelId="{03DACE85-75CA-4C6B-AEE3-6B63017C4B7D}" type="presParOf" srcId="{5A1449CC-67F3-42F9-941B-9C142165F65E}" destId="{DEFBC093-C022-48D8-BAA4-926C7D5AC0E8}" srcOrd="2" destOrd="0" presId="urn:microsoft.com/office/officeart/2016/7/layout/BasicLinearProcessNumbered"/>
    <dgm:cxn modelId="{FD267171-F652-43CE-817A-53C4BF757171}" type="presParOf" srcId="{5A1449CC-67F3-42F9-941B-9C142165F65E}" destId="{5094B65A-2E88-42F2-807B-354BE2F1916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83310-65E6-4EFA-B6B0-666FDC7A62F6}">
      <dsp:nvSpPr>
        <dsp:cNvPr id="0" name=""/>
        <dsp:cNvSpPr/>
      </dsp:nvSpPr>
      <dsp:spPr>
        <a:xfrm>
          <a:off x="0" y="0"/>
          <a:ext cx="3143249" cy="378608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a:t>Discuss the Revision Process</a:t>
          </a:r>
        </a:p>
      </dsp:txBody>
      <dsp:txXfrm>
        <a:off x="0" y="1438710"/>
        <a:ext cx="3143249" cy="2271648"/>
      </dsp:txXfrm>
    </dsp:sp>
    <dsp:sp modelId="{EA348795-740B-4C60-9796-AF10C54316D0}">
      <dsp:nvSpPr>
        <dsp:cNvPr id="0" name=""/>
        <dsp:cNvSpPr/>
      </dsp:nvSpPr>
      <dsp:spPr>
        <a:xfrm>
          <a:off x="1003712" y="378607"/>
          <a:ext cx="1135824" cy="1135824"/>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0050" y="544945"/>
        <a:ext cx="803148" cy="803148"/>
      </dsp:txXfrm>
    </dsp:sp>
    <dsp:sp modelId="{5F1188DF-AD47-4A01-B2F1-6057464E9721}">
      <dsp:nvSpPr>
        <dsp:cNvPr id="0" name=""/>
        <dsp:cNvSpPr/>
      </dsp:nvSpPr>
      <dsp:spPr>
        <a:xfrm>
          <a:off x="0" y="3786008"/>
          <a:ext cx="3143249" cy="72"/>
        </a:xfrm>
        <a:prstGeom prst="rect">
          <a:avLst/>
        </a:prstGeom>
        <a:solidFill>
          <a:schemeClr val="accent2">
            <a:hueOff val="465474"/>
            <a:satOff val="-4968"/>
            <a:lumOff val="39"/>
            <a:alphaOff val="0"/>
          </a:schemeClr>
        </a:solidFill>
        <a:ln w="15875" cap="flat" cmpd="sng" algn="ctr">
          <a:solidFill>
            <a:schemeClr val="accent2">
              <a:hueOff val="465474"/>
              <a:satOff val="-4968"/>
              <a:lumOff val="3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327C34-281B-44BC-AC19-23D10796B9A9}">
      <dsp:nvSpPr>
        <dsp:cNvPr id="0" name=""/>
        <dsp:cNvSpPr/>
      </dsp:nvSpPr>
      <dsp:spPr>
        <a:xfrm>
          <a:off x="3457574" y="0"/>
          <a:ext cx="3143249" cy="3786080"/>
        </a:xfrm>
        <a:prstGeom prst="rect">
          <a:avLst/>
        </a:prstGeom>
        <a:solidFill>
          <a:schemeClr val="accent2">
            <a:tint val="40000"/>
            <a:alpha val="90000"/>
            <a:hueOff val="1182181"/>
            <a:satOff val="-13773"/>
            <a:lumOff val="-616"/>
            <a:alphaOff val="0"/>
          </a:schemeClr>
        </a:solidFill>
        <a:ln w="15875" cap="flat" cmpd="sng" algn="ctr">
          <a:solidFill>
            <a:schemeClr val="accent2">
              <a:tint val="40000"/>
              <a:alpha val="90000"/>
              <a:hueOff val="1182181"/>
              <a:satOff val="-13773"/>
              <a:lumOff val="-6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dirty="0"/>
            <a:t>Look at the theory related to the Finance Question</a:t>
          </a:r>
        </a:p>
      </dsp:txBody>
      <dsp:txXfrm>
        <a:off x="3457574" y="1438710"/>
        <a:ext cx="3143249" cy="2271648"/>
      </dsp:txXfrm>
    </dsp:sp>
    <dsp:sp modelId="{A1AA0878-8331-410E-BDEB-B50E96F80426}">
      <dsp:nvSpPr>
        <dsp:cNvPr id="0" name=""/>
        <dsp:cNvSpPr/>
      </dsp:nvSpPr>
      <dsp:spPr>
        <a:xfrm>
          <a:off x="4461287" y="378607"/>
          <a:ext cx="1135824" cy="1135824"/>
        </a:xfrm>
        <a:prstGeom prst="ellipse">
          <a:avLst/>
        </a:prstGeom>
        <a:solidFill>
          <a:schemeClr val="accent2">
            <a:hueOff val="930948"/>
            <a:satOff val="-9937"/>
            <a:lumOff val="79"/>
            <a:alphaOff val="0"/>
          </a:schemeClr>
        </a:solidFill>
        <a:ln w="15875" cap="flat" cmpd="sng" algn="ctr">
          <a:solidFill>
            <a:schemeClr val="accent2">
              <a:hueOff val="930948"/>
              <a:satOff val="-9937"/>
              <a:lumOff val="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27625" y="544945"/>
        <a:ext cx="803148" cy="803148"/>
      </dsp:txXfrm>
    </dsp:sp>
    <dsp:sp modelId="{5AD99B95-F7E8-4235-B324-A87F27C0F632}">
      <dsp:nvSpPr>
        <dsp:cNvPr id="0" name=""/>
        <dsp:cNvSpPr/>
      </dsp:nvSpPr>
      <dsp:spPr>
        <a:xfrm>
          <a:off x="3457574" y="3786008"/>
          <a:ext cx="3143249" cy="72"/>
        </a:xfrm>
        <a:prstGeom prst="rect">
          <a:avLst/>
        </a:prstGeom>
        <a:solidFill>
          <a:schemeClr val="accent2">
            <a:hueOff val="1396422"/>
            <a:satOff val="-14905"/>
            <a:lumOff val="118"/>
            <a:alphaOff val="0"/>
          </a:schemeClr>
        </a:solidFill>
        <a:ln w="15875" cap="flat" cmpd="sng" algn="ctr">
          <a:solidFill>
            <a:schemeClr val="accent2">
              <a:hueOff val="1396422"/>
              <a:satOff val="-14905"/>
              <a:lumOff val="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D4BCD8-B5DA-4C7F-A3BC-9346299D36A1}">
      <dsp:nvSpPr>
        <dsp:cNvPr id="0" name=""/>
        <dsp:cNvSpPr/>
      </dsp:nvSpPr>
      <dsp:spPr>
        <a:xfrm>
          <a:off x="6915149" y="0"/>
          <a:ext cx="3143249" cy="3786080"/>
        </a:xfrm>
        <a:prstGeom prst="rect">
          <a:avLst/>
        </a:prstGeom>
        <a:solidFill>
          <a:schemeClr val="accent2">
            <a:tint val="40000"/>
            <a:alpha val="90000"/>
            <a:hueOff val="2364361"/>
            <a:satOff val="-27546"/>
            <a:lumOff val="-1233"/>
            <a:alphaOff val="0"/>
          </a:schemeClr>
        </a:solidFill>
        <a:ln w="15875" cap="flat" cmpd="sng" algn="ctr">
          <a:solidFill>
            <a:schemeClr val="accent2">
              <a:tint val="40000"/>
              <a:alpha val="90000"/>
              <a:hueOff val="2364361"/>
              <a:satOff val="-27546"/>
              <a:lumOff val="-12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1155700">
            <a:lnSpc>
              <a:spcPct val="90000"/>
            </a:lnSpc>
            <a:spcBef>
              <a:spcPct val="0"/>
            </a:spcBef>
            <a:spcAft>
              <a:spcPct val="35000"/>
            </a:spcAft>
            <a:buNone/>
          </a:pPr>
          <a:r>
            <a:rPr lang="en-US" sz="2600" kern="1200"/>
            <a:t>Look at example questions related to exam.</a:t>
          </a:r>
        </a:p>
      </dsp:txBody>
      <dsp:txXfrm>
        <a:off x="6915149" y="1438710"/>
        <a:ext cx="3143249" cy="2271648"/>
      </dsp:txXfrm>
    </dsp:sp>
    <dsp:sp modelId="{9464B5BB-217C-4CE6-AC41-5399BCCBA435}">
      <dsp:nvSpPr>
        <dsp:cNvPr id="0" name=""/>
        <dsp:cNvSpPr/>
      </dsp:nvSpPr>
      <dsp:spPr>
        <a:xfrm>
          <a:off x="7918862" y="378607"/>
          <a:ext cx="1135824" cy="1135824"/>
        </a:xfrm>
        <a:prstGeom prst="ellipse">
          <a:avLst/>
        </a:prstGeom>
        <a:solidFill>
          <a:schemeClr val="accent2">
            <a:hueOff val="1861896"/>
            <a:satOff val="-19874"/>
            <a:lumOff val="158"/>
            <a:alphaOff val="0"/>
          </a:schemeClr>
        </a:solidFill>
        <a:ln w="15875" cap="flat" cmpd="sng" algn="ctr">
          <a:solidFill>
            <a:schemeClr val="accent2">
              <a:hueOff val="1861896"/>
              <a:satOff val="-19874"/>
              <a:lumOff val="1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085200" y="544945"/>
        <a:ext cx="803148" cy="803148"/>
      </dsp:txXfrm>
    </dsp:sp>
    <dsp:sp modelId="{DEFBC093-C022-48D8-BAA4-926C7D5AC0E8}">
      <dsp:nvSpPr>
        <dsp:cNvPr id="0" name=""/>
        <dsp:cNvSpPr/>
      </dsp:nvSpPr>
      <dsp:spPr>
        <a:xfrm>
          <a:off x="6915149" y="3786008"/>
          <a:ext cx="3143249" cy="72"/>
        </a:xfrm>
        <a:prstGeom prst="rect">
          <a:avLst/>
        </a:prstGeom>
        <a:solidFill>
          <a:schemeClr val="accent2">
            <a:hueOff val="2327370"/>
            <a:satOff val="-24842"/>
            <a:lumOff val="197"/>
            <a:alphaOff val="0"/>
          </a:schemeClr>
        </a:solidFill>
        <a:ln w="15875" cap="flat" cmpd="sng" algn="ctr">
          <a:solidFill>
            <a:schemeClr val="accent2">
              <a:hueOff val="2327370"/>
              <a:satOff val="-24842"/>
              <a:lumOff val="1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10FC31-2AB3-4CBE-838E-55564FAE8ABD}" type="datetimeFigureOut">
              <a:rPr lang="en-GB" smtClean="0"/>
              <a:t>26/05/2026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4DE15-9253-4A15-8DA8-88B59CCBF0E0}" type="slidenum">
              <a:rPr lang="en-GB" smtClean="0"/>
              <a:t>‹#›</a:t>
            </a:fld>
            <a:endParaRPr lang="en-GB"/>
          </a:p>
        </p:txBody>
      </p:sp>
    </p:spTree>
    <p:extLst>
      <p:ext uri="{BB962C8B-B14F-4D97-AF65-F5344CB8AC3E}">
        <p14:creationId xmlns:p14="http://schemas.microsoft.com/office/powerpoint/2010/main" val="118261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41C8DB-2E9E-26FA-B981-A0727CE73C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6BB3BF-23F5-7D66-A017-60D49A4F2C08}"/>
              </a:ext>
            </a:extLst>
          </p:cNvPr>
          <p:cNvSpPr txBox="1">
            <a:spLocks noGrp="1"/>
          </p:cNvSpPr>
          <p:nvPr>
            <p:ph type="body" sz="quarter" idx="1"/>
          </p:nvPr>
        </p:nvSpPr>
        <p:spPr/>
        <p:txBody>
          <a:bodyPr/>
          <a:lstStyle/>
          <a:p>
            <a:pPr lvl="0"/>
            <a:r>
              <a:rPr lang="en-US"/>
              <a:t>I will go through note guidance in the next slide.</a:t>
            </a:r>
          </a:p>
          <a:p>
            <a:pPr lvl="0"/>
            <a:endParaRPr lang="en-US"/>
          </a:p>
          <a:p>
            <a:pPr lvl="0"/>
            <a:r>
              <a:rPr lang="en-US"/>
              <a:t>You could spend this afternoon planning this so that you can practice your approach tomorrow when you undertake the Mock examination.  The purpose of tomorrow’s Mock is to prepare you for the final exam, to time yourself under exam style conditions, so that any areas that you feel need development, you have time to correct before the exam next week.  When undertaking any examination, preparation is key.  </a:t>
            </a:r>
          </a:p>
        </p:txBody>
      </p:sp>
      <p:sp>
        <p:nvSpPr>
          <p:cNvPr id="4" name="Slide Number Placeholder 3">
            <a:extLst>
              <a:ext uri="{FF2B5EF4-FFF2-40B4-BE49-F238E27FC236}">
                <a16:creationId xmlns:a16="http://schemas.microsoft.com/office/drawing/2014/main" id="{919AFE23-62EC-A6FB-2CCC-3050DAAF3DB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502BBCD-6877-4706-AC00-61C6C830A49A}" type="slidenum">
              <a:rPr kumimoji="0" lang="en-US"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7</a:t>
            </a:fld>
            <a:endParaRPr kumimoji="0" lang="en-US"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11</a:t>
            </a:fld>
            <a:endParaRPr lang="en-GB"/>
          </a:p>
        </p:txBody>
      </p:sp>
    </p:spTree>
    <p:extLst>
      <p:ext uri="{BB962C8B-B14F-4D97-AF65-F5344CB8AC3E}">
        <p14:creationId xmlns:p14="http://schemas.microsoft.com/office/powerpoint/2010/main" val="1706812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Lab Grotesque"/>
              </a:rPr>
              <a:t>The Tuckman model was developed by Bruce Tuckman in 1965. It seeks to understand the dynamics of teams and how they develop. The model itself is based on four unique stages of team development, which are as follows: </a:t>
            </a:r>
          </a:p>
          <a:p>
            <a:pPr algn="l">
              <a:buFont typeface="Arial" panose="020B0604020202020204" pitchFamily="34" charset="0"/>
              <a:buChar char="•"/>
            </a:pPr>
            <a:r>
              <a:rPr lang="en-GB" b="0" i="0" dirty="0">
                <a:solidFill>
                  <a:srgbClr val="000000"/>
                </a:solidFill>
                <a:effectLst/>
                <a:latin typeface="Lab Grotesque"/>
              </a:rPr>
              <a:t>Forming</a:t>
            </a:r>
          </a:p>
          <a:p>
            <a:pPr algn="l">
              <a:buFont typeface="Arial" panose="020B0604020202020204" pitchFamily="34" charset="0"/>
              <a:buChar char="•"/>
            </a:pPr>
            <a:r>
              <a:rPr lang="en-GB" b="0" i="0" dirty="0">
                <a:solidFill>
                  <a:srgbClr val="000000"/>
                </a:solidFill>
                <a:effectLst/>
                <a:latin typeface="Lab Grotesque"/>
              </a:rPr>
              <a:t>Storming</a:t>
            </a:r>
          </a:p>
          <a:p>
            <a:pPr algn="l">
              <a:buFont typeface="Arial" panose="020B0604020202020204" pitchFamily="34" charset="0"/>
              <a:buChar char="•"/>
            </a:pPr>
            <a:r>
              <a:rPr lang="en-GB" b="0" i="0" dirty="0">
                <a:solidFill>
                  <a:srgbClr val="000000"/>
                </a:solidFill>
                <a:effectLst/>
                <a:latin typeface="Lab Grotesque"/>
              </a:rPr>
              <a:t>Norming</a:t>
            </a:r>
          </a:p>
          <a:p>
            <a:pPr algn="l">
              <a:buFont typeface="Arial" panose="020B0604020202020204" pitchFamily="34" charset="0"/>
              <a:buChar char="•"/>
            </a:pPr>
            <a:r>
              <a:rPr lang="en-GB" b="0" i="0" dirty="0">
                <a:solidFill>
                  <a:srgbClr val="000000"/>
                </a:solidFill>
                <a:effectLst/>
                <a:latin typeface="Lab Grotesque"/>
              </a:rPr>
              <a:t>Performing</a:t>
            </a:r>
          </a:p>
          <a:p>
            <a:pPr algn="l"/>
            <a:r>
              <a:rPr lang="en-GB" b="0" i="0" dirty="0">
                <a:solidFill>
                  <a:srgbClr val="000000"/>
                </a:solidFill>
                <a:effectLst/>
                <a:latin typeface="Lab Grotesque"/>
              </a:rPr>
              <a:t>Ten years later, Tuckman added one more stage to the process called adjourning. </a:t>
            </a:r>
          </a:p>
          <a:p>
            <a:pPr algn="l"/>
            <a:endParaRPr lang="en-GB" b="1" i="0" dirty="0">
              <a:solidFill>
                <a:srgbClr val="000000"/>
              </a:solidFill>
              <a:effectLst/>
              <a:latin typeface="Lab Grotesque"/>
            </a:endParaRPr>
          </a:p>
          <a:p>
            <a:pPr algn="l"/>
            <a:r>
              <a:rPr lang="en-GB" b="1" i="0" dirty="0">
                <a:solidFill>
                  <a:srgbClr val="000000"/>
                </a:solidFill>
                <a:effectLst/>
                <a:latin typeface="Lab Grotesque"/>
              </a:rPr>
              <a:t>The Five Phases of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effectLst/>
              <a:latin typeface="Libre Franklin"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Libre Franklin" pitchFamily="2" charset="0"/>
              </a:rPr>
              <a:t>What Happens at Tuckman's Forming Stage?</a:t>
            </a:r>
          </a:p>
          <a:p>
            <a:pPr algn="l"/>
            <a:endParaRPr lang="en-GB" b="0" i="0" dirty="0">
              <a:effectLst/>
              <a:latin typeface="Libre Franklin" panose="020B0604020202020204" pitchFamily="2" charset="0"/>
            </a:endParaRPr>
          </a:p>
          <a:p>
            <a:pPr algn="l"/>
            <a:r>
              <a:rPr lang="en-GB" b="0" i="0" dirty="0">
                <a:effectLst/>
                <a:latin typeface="Libre Franklin" panose="020B0604020202020204" pitchFamily="2" charset="0"/>
              </a:rPr>
              <a:t>In the beginning, when a new team forms, individuals will be unsure of the team's purpose, how they fit in, and whether they'll work well with one another. They may be anxious, curious, or excited to get going. However they feel, they'll be looking to the team leader for direction.</a:t>
            </a:r>
          </a:p>
          <a:p>
            <a:pPr algn="l"/>
            <a:r>
              <a:rPr lang="en-GB" b="0" i="0" dirty="0">
                <a:effectLst/>
                <a:latin typeface="Libre Franklin" panose="020B0604020202020204" pitchFamily="2" charset="0"/>
              </a:rPr>
              <a:t>This may take some time, as people get to know their new colleagues and one another's ways of working.</a:t>
            </a:r>
          </a:p>
          <a:p>
            <a:endParaRPr lang="en-GB" dirty="0"/>
          </a:p>
          <a:p>
            <a:pPr algn="l"/>
            <a:r>
              <a:rPr lang="en-GB" b="1" i="0" dirty="0">
                <a:effectLst/>
                <a:latin typeface="Libre Franklin" pitchFamily="2" charset="0"/>
              </a:rPr>
              <a:t>What Did Tuckman Mean by Storming?</a:t>
            </a:r>
          </a:p>
          <a:p>
            <a:pPr algn="l"/>
            <a:r>
              <a:rPr lang="en-GB" b="0" i="0" dirty="0">
                <a:effectLst/>
                <a:latin typeface="Libre Franklin" pitchFamily="2" charset="0"/>
              </a:rPr>
              <a:t>In the storming stage, people start to push against the established boundaries. Conflict or friction can also arise between team members as their true characters – and their preferred ways of working – surface and clash with other people's.</a:t>
            </a:r>
          </a:p>
          <a:p>
            <a:pPr algn="l"/>
            <a:r>
              <a:rPr lang="en-GB" b="0" i="0" dirty="0">
                <a:effectLst/>
                <a:latin typeface="Libre Franklin" pitchFamily="2" charset="0"/>
              </a:rPr>
              <a:t>At this stage team members may challenge your authority or management style, or even the team's mission. Left unchecked, this can lead to face-to-face confrontations or simmering online tensions.</a:t>
            </a:r>
          </a:p>
          <a:p>
            <a:pPr algn="l"/>
            <a:r>
              <a:rPr lang="en-GB" b="0" i="0" dirty="0">
                <a:effectLst/>
                <a:latin typeface="Libre Franklin" pitchFamily="2" charset="0"/>
              </a:rPr>
              <a:t>If roles and responsibilities aren't yet clear, individuals might begin to feel overwhelmed by their workload or frustrated at a lack of progress.</a:t>
            </a:r>
          </a:p>
          <a:p>
            <a:pPr algn="l"/>
            <a:endParaRPr lang="en-GB" b="1" i="0" dirty="0">
              <a:effectLst/>
              <a:latin typeface="Libre Franklin" pitchFamily="2" charset="0"/>
            </a:endParaRPr>
          </a:p>
          <a:p>
            <a:pPr algn="l"/>
            <a:r>
              <a:rPr lang="en-GB" b="1" i="0" dirty="0">
                <a:effectLst/>
                <a:latin typeface="Libre Franklin" pitchFamily="2" charset="0"/>
              </a:rPr>
              <a:t>How Do I Recognize the Norming Stage?</a:t>
            </a:r>
          </a:p>
          <a:p>
            <a:pPr algn="l"/>
            <a:r>
              <a:rPr lang="en-GB" b="0" i="0" dirty="0">
                <a:effectLst/>
                <a:latin typeface="Libre Franklin" pitchFamily="2" charset="0"/>
              </a:rPr>
              <a:t>Gradually, the team moves into the norming stage. People start to resolve their differences, appreciate one another's strengths, and respect your authority as a leader.</a:t>
            </a:r>
          </a:p>
          <a:p>
            <a:pPr algn="l"/>
            <a:r>
              <a:rPr lang="en-GB" b="0" i="0" dirty="0">
                <a:effectLst/>
                <a:latin typeface="Libre Franklin" pitchFamily="2" charset="0"/>
              </a:rPr>
              <a:t>Now that they know one another better, your team members will feel more comfortable asking for help and offering constructive feedback. They'll share a stronger commitment to the team's goals, and they should make good progress toward it.</a:t>
            </a:r>
          </a:p>
          <a:p>
            <a:pPr algn="l"/>
            <a:endParaRPr lang="en-GB" b="1" i="0" dirty="0">
              <a:effectLst/>
              <a:latin typeface="Libre Franklin" pitchFamily="2" charset="0"/>
            </a:endParaRPr>
          </a:p>
          <a:p>
            <a:pPr algn="l"/>
            <a:r>
              <a:rPr lang="en-GB" b="1" i="0" dirty="0">
                <a:effectLst/>
                <a:latin typeface="Libre Franklin" pitchFamily="2" charset="0"/>
              </a:rPr>
              <a:t>What Does the Performing Stage Look Like?</a:t>
            </a:r>
          </a:p>
          <a:p>
            <a:pPr algn="l"/>
            <a:r>
              <a:rPr lang="en-GB" b="0" i="0" dirty="0">
                <a:effectLst/>
                <a:latin typeface="Libre Franklin" pitchFamily="2" charset="0"/>
              </a:rPr>
              <a:t>Now your team is in flow and performing to its full potential. With hard work and structured processes, the team is likely to achieve its goals efficiently.</a:t>
            </a:r>
          </a:p>
          <a:p>
            <a:pPr algn="l"/>
            <a:r>
              <a:rPr lang="en-GB" b="0" i="0" dirty="0">
                <a:effectLst/>
                <a:latin typeface="Libre Franklin" pitchFamily="2" charset="0"/>
              </a:rPr>
              <a:t>Judith Stein, from MIT's HR department, says of this stage, "Roles on the team may have become more fluid, with members taking on various roles and responsibilities as needed. Differences among members are appreciated and used to enhance the team's performance." [2]</a:t>
            </a:r>
          </a:p>
          <a:p>
            <a:pPr algn="l"/>
            <a:endParaRPr lang="en-GB" b="1" i="0" dirty="0">
              <a:effectLst/>
              <a:latin typeface="Libre Franklin" pitchFamily="2" charset="0"/>
            </a:endParaRPr>
          </a:p>
          <a:p>
            <a:pPr algn="l"/>
            <a:r>
              <a:rPr lang="en-GB" b="1" i="0" dirty="0">
                <a:effectLst/>
                <a:latin typeface="Libre Franklin" pitchFamily="2" charset="0"/>
              </a:rPr>
              <a:t>What About Tuckman's Adjourning (or Mourning) Stage?</a:t>
            </a:r>
          </a:p>
          <a:p>
            <a:pPr algn="l"/>
            <a:r>
              <a:rPr lang="en-GB" b="0" i="0" dirty="0">
                <a:effectLst/>
                <a:latin typeface="Libre Franklin" pitchFamily="2" charset="0"/>
              </a:rPr>
              <a:t>Many teams reach this stage naturally. For example, projects come to an end, or permanent teams are disbanded and people redeployed.</a:t>
            </a:r>
          </a:p>
          <a:p>
            <a:pPr algn="l"/>
            <a:r>
              <a:rPr lang="en-GB" b="0" i="0" dirty="0">
                <a:effectLst/>
                <a:latin typeface="Libre Franklin" pitchFamily="2" charset="0"/>
              </a:rPr>
              <a:t>People who like routine, or who have developed close working relationships with colleagues, may find this time difficult.</a:t>
            </a:r>
          </a:p>
          <a:p>
            <a:pPr algn="l"/>
            <a:r>
              <a:rPr lang="en-GB" b="1" i="0" dirty="0">
                <a:effectLst/>
                <a:latin typeface="Libre Franklin" pitchFamily="2" charset="0"/>
              </a:rPr>
              <a:t> </a:t>
            </a:r>
            <a:endParaRPr lang="en-GB" dirty="0"/>
          </a:p>
          <a:p>
            <a:endParaRPr lang="en-GB" dirty="0"/>
          </a:p>
        </p:txBody>
      </p:sp>
      <p:sp>
        <p:nvSpPr>
          <p:cNvPr id="4" name="Slide Number Placeholder 3"/>
          <p:cNvSpPr>
            <a:spLocks noGrp="1"/>
          </p:cNvSpPr>
          <p:nvPr>
            <p:ph type="sldNum" sz="quarter" idx="5"/>
          </p:nvPr>
        </p:nvSpPr>
        <p:spPr/>
        <p:txBody>
          <a:bodyPr/>
          <a:lstStyle/>
          <a:p>
            <a:fld id="{2254DE15-9253-4A15-8DA8-88B59CCBF0E0}" type="slidenum">
              <a:rPr lang="en-GB" smtClean="0"/>
              <a:t>25</a:t>
            </a:fld>
            <a:endParaRPr lang="en-GB"/>
          </a:p>
        </p:txBody>
      </p:sp>
    </p:spTree>
    <p:extLst>
      <p:ext uri="{BB962C8B-B14F-4D97-AF65-F5344CB8AC3E}">
        <p14:creationId xmlns:p14="http://schemas.microsoft.com/office/powerpoint/2010/main" val="4202785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5/26/2026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5/26/2026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5/26/2026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5/26/2026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5/26/2026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5/26/2026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5/26/2026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5/26/2026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5/26/2026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8E00-3C3F-1187-FE2B-AAA26F6ACD52}"/>
              </a:ext>
            </a:extLst>
          </p:cNvPr>
          <p:cNvSpPr txBox="1">
            <a:spLocks noGrp="1"/>
          </p:cNvSpPr>
          <p:nvPr>
            <p:ph type="ctrTitle"/>
          </p:nvPr>
        </p:nvSpPr>
        <p:spPr>
          <a:xfrm>
            <a:off x="457200" y="4960135"/>
            <a:ext cx="7772400" cy="1463040"/>
          </a:xfrm>
        </p:spPr>
        <p:txBody>
          <a:bodyPr/>
          <a:lstStyle>
            <a:lvl1pPr algn="r">
              <a:defRPr spc="200"/>
            </a:lvl1pPr>
          </a:lstStyle>
          <a:p>
            <a:pPr lvl="0"/>
            <a:r>
              <a:rPr lang="en-US"/>
              <a:t>Click to edit Master title style</a:t>
            </a:r>
          </a:p>
        </p:txBody>
      </p:sp>
      <p:sp>
        <p:nvSpPr>
          <p:cNvPr id="3" name="Subtitle 2">
            <a:extLst>
              <a:ext uri="{FF2B5EF4-FFF2-40B4-BE49-F238E27FC236}">
                <a16:creationId xmlns:a16="http://schemas.microsoft.com/office/drawing/2014/main" id="{82884205-DBFC-3FDC-0204-85E7D812138F}"/>
              </a:ext>
            </a:extLst>
          </p:cNvPr>
          <p:cNvSpPr txBox="1">
            <a:spLocks noGrp="1"/>
          </p:cNvSpPr>
          <p:nvPr>
            <p:ph type="subTitle" idx="1"/>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FBBAE1C1-E207-07F7-EE02-3A8AAD5520BA}"/>
              </a:ext>
            </a:extLst>
          </p:cNvPr>
          <p:cNvSpPr txBox="1">
            <a:spLocks noGrp="1"/>
          </p:cNvSpPr>
          <p:nvPr>
            <p:ph type="dt" sz="half" idx="7"/>
          </p:nvPr>
        </p:nvSpPr>
        <p:spPr/>
        <p:txBody>
          <a:bodyPr/>
          <a:lstStyle>
            <a:lvl1pPr>
              <a:defRPr/>
            </a:lvl1pPr>
          </a:lstStyle>
          <a:p>
            <a:pPr lvl="0"/>
            <a:fld id="{CE6B2165-0D2C-481D-8B60-3F19BFDA2762}" type="datetime1">
              <a:rPr lang="en-GB"/>
              <a:pPr lvl="0"/>
              <a:t>26/05/2026</a:t>
            </a:fld>
            <a:endParaRPr lang="en-GB"/>
          </a:p>
        </p:txBody>
      </p:sp>
      <p:sp>
        <p:nvSpPr>
          <p:cNvPr id="5" name="Footer Placeholder 4">
            <a:extLst>
              <a:ext uri="{FF2B5EF4-FFF2-40B4-BE49-F238E27FC236}">
                <a16:creationId xmlns:a16="http://schemas.microsoft.com/office/drawing/2014/main" id="{BFD3BD91-02EC-2A95-400B-73F72BF0229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F5CBC4-BAF6-4EF2-AF43-23E8876EB421}"/>
              </a:ext>
            </a:extLst>
          </p:cNvPr>
          <p:cNvSpPr txBox="1">
            <a:spLocks noGrp="1"/>
          </p:cNvSpPr>
          <p:nvPr>
            <p:ph type="sldNum" sz="quarter" idx="8"/>
          </p:nvPr>
        </p:nvSpPr>
        <p:spPr/>
        <p:txBody>
          <a:bodyPr/>
          <a:lstStyle>
            <a:lvl1pPr>
              <a:defRPr/>
            </a:lvl1pPr>
          </a:lstStyle>
          <a:p>
            <a:pPr lvl="0"/>
            <a:fld id="{9D23B32D-F2ED-4842-864A-8AF2EE7D441B}" type="slidenum">
              <a:t>‹#›</a:t>
            </a:fld>
            <a:endParaRPr lang="en-GB"/>
          </a:p>
        </p:txBody>
      </p:sp>
      <p:cxnSp>
        <p:nvCxnSpPr>
          <p:cNvPr id="7" name="Straight Connector 12">
            <a:extLst>
              <a:ext uri="{FF2B5EF4-FFF2-40B4-BE49-F238E27FC236}">
                <a16:creationId xmlns:a16="http://schemas.microsoft.com/office/drawing/2014/main" id="{F09CA684-F6DB-2CB7-D192-B784BD30B63D}"/>
              </a:ext>
            </a:extLst>
          </p:cNvPr>
          <p:cNvCxnSpPr/>
          <p:nvPr/>
        </p:nvCxnSpPr>
        <p:spPr>
          <a:xfrm flipV="1">
            <a:off x="8386840" y="5264109"/>
            <a:ext cx="0" cy="914400"/>
          </a:xfrm>
          <a:prstGeom prst="straightConnector1">
            <a:avLst/>
          </a:prstGeom>
          <a:noFill/>
          <a:ln w="19046" cap="flat">
            <a:solidFill>
              <a:srgbClr val="9CBEBD"/>
            </a:solidFill>
            <a:prstDash val="solid"/>
            <a:miter/>
          </a:ln>
        </p:spPr>
      </p:cxnSp>
      <p:sp>
        <p:nvSpPr>
          <p:cNvPr id="8" name="Rectangle 9">
            <a:extLst>
              <a:ext uri="{FF2B5EF4-FFF2-40B4-BE49-F238E27FC236}">
                <a16:creationId xmlns:a16="http://schemas.microsoft.com/office/drawing/2014/main" id="{A7ADAE69-1D7A-38B0-0D44-616D9F7B9829}"/>
              </a:ext>
            </a:extLst>
          </p:cNvPr>
          <p:cNvSpPr/>
          <p:nvPr/>
        </p:nvSpPr>
        <p:spPr>
          <a:xfrm>
            <a:off x="0" y="0"/>
            <a:ext cx="12191996" cy="4572000"/>
          </a:xfrm>
          <a:prstGeom prst="rect">
            <a:avLst/>
          </a:prstGeom>
          <a:solidFill>
            <a:srgbClr val="9CBEB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6359084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5FC3C-D4AC-8234-AD9B-40933556E81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0E9C689-8D30-E559-F0B3-627BA5A9558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6CC295-5B99-57D1-18CD-669683EBEFAE}"/>
              </a:ext>
            </a:extLst>
          </p:cNvPr>
          <p:cNvSpPr txBox="1">
            <a:spLocks noGrp="1"/>
          </p:cNvSpPr>
          <p:nvPr>
            <p:ph type="dt" sz="half" idx="7"/>
          </p:nvPr>
        </p:nvSpPr>
        <p:spPr/>
        <p:txBody>
          <a:bodyPr/>
          <a:lstStyle>
            <a:lvl1pPr>
              <a:defRPr/>
            </a:lvl1pPr>
          </a:lstStyle>
          <a:p>
            <a:pPr lvl="0"/>
            <a:fld id="{C01355F3-EC0A-4D36-9EDB-1FF092D263AB}" type="datetime1">
              <a:rPr lang="en-GB"/>
              <a:pPr lvl="0"/>
              <a:t>26/05/2026</a:t>
            </a:fld>
            <a:endParaRPr lang="en-GB"/>
          </a:p>
        </p:txBody>
      </p:sp>
      <p:sp>
        <p:nvSpPr>
          <p:cNvPr id="5" name="Footer Placeholder 4">
            <a:extLst>
              <a:ext uri="{FF2B5EF4-FFF2-40B4-BE49-F238E27FC236}">
                <a16:creationId xmlns:a16="http://schemas.microsoft.com/office/drawing/2014/main" id="{8FE23F8A-F428-EBC1-9854-9CE721CC69A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E0E3B1B-6CAA-F261-1E52-06440607FC26}"/>
              </a:ext>
            </a:extLst>
          </p:cNvPr>
          <p:cNvSpPr txBox="1">
            <a:spLocks noGrp="1"/>
          </p:cNvSpPr>
          <p:nvPr>
            <p:ph type="sldNum" sz="quarter" idx="8"/>
          </p:nvPr>
        </p:nvSpPr>
        <p:spPr/>
        <p:txBody>
          <a:bodyPr/>
          <a:lstStyle>
            <a:lvl1pPr>
              <a:defRPr/>
            </a:lvl1pPr>
          </a:lstStyle>
          <a:p>
            <a:pPr lvl="0"/>
            <a:fld id="{9E0EF13A-5BD2-4183-8A97-1E55544D4A10}" type="slidenum">
              <a:t>‹#›</a:t>
            </a:fld>
            <a:endParaRPr lang="en-GB"/>
          </a:p>
        </p:txBody>
      </p:sp>
    </p:spTree>
    <p:extLst>
      <p:ext uri="{BB962C8B-B14F-4D97-AF65-F5344CB8AC3E}">
        <p14:creationId xmlns:p14="http://schemas.microsoft.com/office/powerpoint/2010/main" val="312895432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2CA9-CCFF-B2CD-286C-0F220AEEB554}"/>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Text Placeholder 2">
            <a:extLst>
              <a:ext uri="{FF2B5EF4-FFF2-40B4-BE49-F238E27FC236}">
                <a16:creationId xmlns:a16="http://schemas.microsoft.com/office/drawing/2014/main" id="{AD267312-DCE5-B920-DC74-FA2F4A1124DE}"/>
              </a:ext>
            </a:extLst>
          </p:cNvPr>
          <p:cNvSpPr txBox="1">
            <a:spLocks noGrp="1"/>
          </p:cNvSpPr>
          <p:nvPr>
            <p:ph type="body" idx="1"/>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5362B985-D240-7CB9-7256-84544F5A24E5}"/>
              </a:ext>
            </a:extLst>
          </p:cNvPr>
          <p:cNvSpPr txBox="1">
            <a:spLocks noGrp="1"/>
          </p:cNvSpPr>
          <p:nvPr>
            <p:ph type="dt" sz="half" idx="7"/>
          </p:nvPr>
        </p:nvSpPr>
        <p:spPr/>
        <p:txBody>
          <a:bodyPr/>
          <a:lstStyle>
            <a:lvl1pPr>
              <a:defRPr/>
            </a:lvl1pPr>
          </a:lstStyle>
          <a:p>
            <a:pPr lvl="0"/>
            <a:fld id="{575FC066-CBEE-4460-A60E-A40AC936AA93}" type="datetime1">
              <a:rPr lang="en-GB"/>
              <a:pPr lvl="0"/>
              <a:t>26/05/2026</a:t>
            </a:fld>
            <a:endParaRPr lang="en-GB"/>
          </a:p>
        </p:txBody>
      </p:sp>
      <p:sp>
        <p:nvSpPr>
          <p:cNvPr id="5" name="Footer Placeholder 4">
            <a:extLst>
              <a:ext uri="{FF2B5EF4-FFF2-40B4-BE49-F238E27FC236}">
                <a16:creationId xmlns:a16="http://schemas.microsoft.com/office/drawing/2014/main" id="{2BC96801-F541-C939-AAA8-980E5DA0390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A0D4DB3-FC99-35A9-26C7-B665CA7CC61B}"/>
              </a:ext>
            </a:extLst>
          </p:cNvPr>
          <p:cNvSpPr txBox="1">
            <a:spLocks noGrp="1"/>
          </p:cNvSpPr>
          <p:nvPr>
            <p:ph type="sldNum" sz="quarter" idx="8"/>
          </p:nvPr>
        </p:nvSpPr>
        <p:spPr/>
        <p:txBody>
          <a:bodyPr/>
          <a:lstStyle>
            <a:lvl1pPr>
              <a:defRPr/>
            </a:lvl1pPr>
          </a:lstStyle>
          <a:p>
            <a:pPr lvl="0"/>
            <a:fld id="{142D709D-B08D-4693-9AEA-D9DA7F988986}" type="slidenum">
              <a:t>‹#›</a:t>
            </a:fld>
            <a:endParaRPr lang="en-GB"/>
          </a:p>
        </p:txBody>
      </p:sp>
      <p:cxnSp>
        <p:nvCxnSpPr>
          <p:cNvPr id="7" name="Straight Connector 7">
            <a:extLst>
              <a:ext uri="{FF2B5EF4-FFF2-40B4-BE49-F238E27FC236}">
                <a16:creationId xmlns:a16="http://schemas.microsoft.com/office/drawing/2014/main" id="{CCF48B72-9A4B-9B15-6704-986C5103AB9F}"/>
              </a:ext>
            </a:extLst>
          </p:cNvPr>
          <p:cNvCxnSpPr/>
          <p:nvPr/>
        </p:nvCxnSpPr>
        <p:spPr>
          <a:xfrm flipV="1">
            <a:off x="8386840" y="5264109"/>
            <a:ext cx="0" cy="914400"/>
          </a:xfrm>
          <a:prstGeom prst="straightConnector1">
            <a:avLst/>
          </a:prstGeom>
          <a:noFill/>
          <a:ln w="19046" cap="flat">
            <a:solidFill>
              <a:srgbClr val="858157"/>
            </a:solidFill>
            <a:prstDash val="solid"/>
            <a:miter/>
          </a:ln>
        </p:spPr>
      </p:cxnSp>
      <p:cxnSp>
        <p:nvCxnSpPr>
          <p:cNvPr id="8" name="Straight Connector 11">
            <a:extLst>
              <a:ext uri="{FF2B5EF4-FFF2-40B4-BE49-F238E27FC236}">
                <a16:creationId xmlns:a16="http://schemas.microsoft.com/office/drawing/2014/main" id="{3F2C2357-38D7-F264-A70B-1380F1434B6D}"/>
              </a:ext>
            </a:extLst>
          </p:cNvPr>
          <p:cNvCxnSpPr/>
          <p:nvPr/>
        </p:nvCxnSpPr>
        <p:spPr>
          <a:xfrm flipV="1">
            <a:off x="8386840" y="5264109"/>
            <a:ext cx="0" cy="914400"/>
          </a:xfrm>
          <a:prstGeom prst="straightConnector1">
            <a:avLst/>
          </a:prstGeom>
          <a:noFill/>
          <a:ln w="19046" cap="flat">
            <a:solidFill>
              <a:srgbClr val="D2CB6C"/>
            </a:solidFill>
            <a:prstDash val="solid"/>
            <a:miter/>
          </a:ln>
        </p:spPr>
      </p:cxnSp>
      <p:sp>
        <p:nvSpPr>
          <p:cNvPr id="9" name="Rectangle 12">
            <a:extLst>
              <a:ext uri="{FF2B5EF4-FFF2-40B4-BE49-F238E27FC236}">
                <a16:creationId xmlns:a16="http://schemas.microsoft.com/office/drawing/2014/main" id="{2588C0AD-AFBD-E947-89CC-4043344588AF}"/>
              </a:ext>
            </a:extLst>
          </p:cNvPr>
          <p:cNvSpPr/>
          <p:nvPr/>
        </p:nvSpPr>
        <p:spPr>
          <a:xfrm>
            <a:off x="0" y="0"/>
            <a:ext cx="12191996" cy="4572000"/>
          </a:xfrm>
          <a:prstGeom prst="rect">
            <a:avLst/>
          </a:prstGeom>
          <a:solidFill>
            <a:srgbClr val="D2CB6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81670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5145C-0411-A8CC-3626-02F7BDB16577}"/>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EAB8312-0F4B-A2BC-44F9-20006B8EABB6}"/>
              </a:ext>
            </a:extLst>
          </p:cNvPr>
          <p:cNvSpPr txBox="1">
            <a:spLocks noGrp="1"/>
          </p:cNvSpPr>
          <p:nvPr>
            <p:ph idx="1"/>
          </p:nvPr>
        </p:nvSpPr>
        <p:spPr>
          <a:xfrm>
            <a:off x="1024128"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B03E441-66F2-D617-FD2C-BE18C32FF5EF}"/>
              </a:ext>
            </a:extLst>
          </p:cNvPr>
          <p:cNvSpPr txBox="1">
            <a:spLocks noGrp="1"/>
          </p:cNvSpPr>
          <p:nvPr>
            <p:ph idx="2"/>
          </p:nvPr>
        </p:nvSpPr>
        <p:spPr>
          <a:xfrm>
            <a:off x="5989320" y="2286000"/>
            <a:ext cx="475488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3DE859-5B17-F710-E451-575EEFD9448E}"/>
              </a:ext>
            </a:extLst>
          </p:cNvPr>
          <p:cNvSpPr txBox="1">
            <a:spLocks noGrp="1"/>
          </p:cNvSpPr>
          <p:nvPr>
            <p:ph type="dt" sz="half" idx="7"/>
          </p:nvPr>
        </p:nvSpPr>
        <p:spPr/>
        <p:txBody>
          <a:bodyPr/>
          <a:lstStyle>
            <a:lvl1pPr>
              <a:defRPr/>
            </a:lvl1pPr>
          </a:lstStyle>
          <a:p>
            <a:pPr lvl="0"/>
            <a:fld id="{5266DFB1-66CE-472F-BE7D-2DDBD28C9183}" type="datetime1">
              <a:rPr lang="en-GB"/>
              <a:pPr lvl="0"/>
              <a:t>26/05/2026</a:t>
            </a:fld>
            <a:endParaRPr lang="en-GB"/>
          </a:p>
        </p:txBody>
      </p:sp>
      <p:sp>
        <p:nvSpPr>
          <p:cNvPr id="6" name="Footer Placeholder 5">
            <a:extLst>
              <a:ext uri="{FF2B5EF4-FFF2-40B4-BE49-F238E27FC236}">
                <a16:creationId xmlns:a16="http://schemas.microsoft.com/office/drawing/2014/main" id="{B9BB0700-9289-1A2F-5A07-CBB130E1F29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1C9E59A-4127-5A47-2821-9EA1C7ED06AC}"/>
              </a:ext>
            </a:extLst>
          </p:cNvPr>
          <p:cNvSpPr txBox="1">
            <a:spLocks noGrp="1"/>
          </p:cNvSpPr>
          <p:nvPr>
            <p:ph type="sldNum" sz="quarter" idx="8"/>
          </p:nvPr>
        </p:nvSpPr>
        <p:spPr/>
        <p:txBody>
          <a:bodyPr/>
          <a:lstStyle>
            <a:lvl1pPr>
              <a:defRPr/>
            </a:lvl1pPr>
          </a:lstStyle>
          <a:p>
            <a:pPr lvl="0"/>
            <a:fld id="{516D4291-406C-437E-9153-0CA83722710E}" type="slidenum">
              <a:t>‹#›</a:t>
            </a:fld>
            <a:endParaRPr lang="en-GB"/>
          </a:p>
        </p:txBody>
      </p:sp>
    </p:spTree>
    <p:extLst>
      <p:ext uri="{BB962C8B-B14F-4D97-AF65-F5344CB8AC3E}">
        <p14:creationId xmlns:p14="http://schemas.microsoft.com/office/powerpoint/2010/main" val="792986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6E8166F8-F353-7263-F33C-7F9D8AAE072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66A6411-77A9-2587-96C3-9B6C8F6F7670}"/>
              </a:ext>
            </a:extLst>
          </p:cNvPr>
          <p:cNvSpPr txBox="1">
            <a:spLocks noGrp="1"/>
          </p:cNvSpPr>
          <p:nvPr>
            <p:ph type="body" idx="1"/>
          </p:nvPr>
        </p:nvSpPr>
        <p:spPr>
          <a:xfrm>
            <a:off x="1024128" y="2179636"/>
            <a:ext cx="4754880" cy="822960"/>
          </a:xfrm>
        </p:spPr>
        <p:txBody>
          <a:bodyPr lIns="137160" rIns="137160" anchor="ctr"/>
          <a:lstStyle>
            <a:lvl1pPr marL="0" indent="0">
              <a:spcBef>
                <a:spcPts val="0"/>
              </a:spcBef>
              <a:spcAft>
                <a:spcPts val="0"/>
              </a:spcAft>
              <a:buNone/>
              <a:defRPr sz="2300">
                <a:solidFill>
                  <a:srgbClr val="689C9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495D6CF3-2040-411C-781B-5BBEF190BC58}"/>
              </a:ext>
            </a:extLst>
          </p:cNvPr>
          <p:cNvSpPr txBox="1">
            <a:spLocks noGrp="1"/>
          </p:cNvSpPr>
          <p:nvPr>
            <p:ph idx="2"/>
          </p:nvPr>
        </p:nvSpPr>
        <p:spPr>
          <a:xfrm>
            <a:off x="1024128"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003063-1962-2F3A-4BB1-1580F3A9A3CE}"/>
              </a:ext>
            </a:extLst>
          </p:cNvPr>
          <p:cNvSpPr txBox="1">
            <a:spLocks noGrp="1"/>
          </p:cNvSpPr>
          <p:nvPr>
            <p:ph type="body" idx="3"/>
          </p:nvPr>
        </p:nvSpPr>
        <p:spPr>
          <a:xfrm>
            <a:off x="5990883" y="2179636"/>
            <a:ext cx="4754880" cy="822960"/>
          </a:xfrm>
        </p:spPr>
        <p:txBody>
          <a:bodyPr lIns="137160" rIns="137160" anchor="ctr"/>
          <a:lstStyle>
            <a:lvl1pPr marL="0" indent="0">
              <a:spcBef>
                <a:spcPts val="1800"/>
              </a:spcBef>
              <a:spcAft>
                <a:spcPts val="0"/>
              </a:spcAft>
              <a:buNone/>
              <a:defRPr sz="2300">
                <a:solidFill>
                  <a:srgbClr val="689C9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81EEDC6-BC8B-6B97-BC5B-307A11603AFC}"/>
              </a:ext>
            </a:extLst>
          </p:cNvPr>
          <p:cNvSpPr txBox="1">
            <a:spLocks noGrp="1"/>
          </p:cNvSpPr>
          <p:nvPr>
            <p:ph idx="4"/>
          </p:nvPr>
        </p:nvSpPr>
        <p:spPr>
          <a:xfrm>
            <a:off x="5990883" y="2967785"/>
            <a:ext cx="4754880" cy="334157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EF3AC49-C28C-0BD6-309E-E5B1ED47C45E}"/>
              </a:ext>
            </a:extLst>
          </p:cNvPr>
          <p:cNvSpPr txBox="1">
            <a:spLocks noGrp="1"/>
          </p:cNvSpPr>
          <p:nvPr>
            <p:ph type="dt" sz="half" idx="7"/>
          </p:nvPr>
        </p:nvSpPr>
        <p:spPr/>
        <p:txBody>
          <a:bodyPr/>
          <a:lstStyle>
            <a:lvl1pPr>
              <a:defRPr/>
            </a:lvl1pPr>
          </a:lstStyle>
          <a:p>
            <a:pPr lvl="0"/>
            <a:fld id="{E180C2D3-D781-4EAB-83F8-F1641A52E676}" type="datetime1">
              <a:rPr lang="en-GB"/>
              <a:pPr lvl="0"/>
              <a:t>26/05/2026</a:t>
            </a:fld>
            <a:endParaRPr lang="en-GB"/>
          </a:p>
        </p:txBody>
      </p:sp>
      <p:sp>
        <p:nvSpPr>
          <p:cNvPr id="8" name="Footer Placeholder 7">
            <a:extLst>
              <a:ext uri="{FF2B5EF4-FFF2-40B4-BE49-F238E27FC236}">
                <a16:creationId xmlns:a16="http://schemas.microsoft.com/office/drawing/2014/main" id="{6A3AEAC4-3986-D650-25F2-F4C4D0919327}"/>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D4CFDF6-3A69-74A3-CABA-8F549E8830BF}"/>
              </a:ext>
            </a:extLst>
          </p:cNvPr>
          <p:cNvSpPr txBox="1">
            <a:spLocks noGrp="1"/>
          </p:cNvSpPr>
          <p:nvPr>
            <p:ph type="sldNum" sz="quarter" idx="8"/>
          </p:nvPr>
        </p:nvSpPr>
        <p:spPr/>
        <p:txBody>
          <a:bodyPr/>
          <a:lstStyle>
            <a:lvl1pPr>
              <a:defRPr/>
            </a:lvl1pPr>
          </a:lstStyle>
          <a:p>
            <a:pPr lvl="0"/>
            <a:fld id="{DEE11CFE-0DF2-4914-BA3A-534E167408BE}" type="slidenum">
              <a:t>‹#›</a:t>
            </a:fld>
            <a:endParaRPr lang="en-GB"/>
          </a:p>
        </p:txBody>
      </p:sp>
    </p:spTree>
    <p:extLst>
      <p:ext uri="{BB962C8B-B14F-4D97-AF65-F5344CB8AC3E}">
        <p14:creationId xmlns:p14="http://schemas.microsoft.com/office/powerpoint/2010/main" val="20215902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57C25-8AA4-FEEE-44C7-BD9A2633A44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E7AA3B3-51AA-5C92-DB7C-9230DB4C55A9}"/>
              </a:ext>
            </a:extLst>
          </p:cNvPr>
          <p:cNvSpPr txBox="1">
            <a:spLocks noGrp="1"/>
          </p:cNvSpPr>
          <p:nvPr>
            <p:ph type="dt" sz="half" idx="7"/>
          </p:nvPr>
        </p:nvSpPr>
        <p:spPr/>
        <p:txBody>
          <a:bodyPr/>
          <a:lstStyle>
            <a:lvl1pPr>
              <a:defRPr/>
            </a:lvl1pPr>
          </a:lstStyle>
          <a:p>
            <a:pPr lvl="0"/>
            <a:fld id="{136FDDF7-1449-4313-BA7E-8175195FDFCB}" type="datetime1">
              <a:rPr lang="en-GB"/>
              <a:pPr lvl="0"/>
              <a:t>26/05/2026</a:t>
            </a:fld>
            <a:endParaRPr lang="en-GB"/>
          </a:p>
        </p:txBody>
      </p:sp>
      <p:sp>
        <p:nvSpPr>
          <p:cNvPr id="4" name="Footer Placeholder 3">
            <a:extLst>
              <a:ext uri="{FF2B5EF4-FFF2-40B4-BE49-F238E27FC236}">
                <a16:creationId xmlns:a16="http://schemas.microsoft.com/office/drawing/2014/main" id="{E2CEE21A-FA2E-8589-8838-36A9A69DA885}"/>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3AE6F45-9A3C-DF0E-C25C-26735DA40B1D}"/>
              </a:ext>
            </a:extLst>
          </p:cNvPr>
          <p:cNvSpPr txBox="1">
            <a:spLocks noGrp="1"/>
          </p:cNvSpPr>
          <p:nvPr>
            <p:ph type="sldNum" sz="quarter" idx="8"/>
          </p:nvPr>
        </p:nvSpPr>
        <p:spPr/>
        <p:txBody>
          <a:bodyPr/>
          <a:lstStyle>
            <a:lvl1pPr>
              <a:defRPr/>
            </a:lvl1pPr>
          </a:lstStyle>
          <a:p>
            <a:pPr lvl="0"/>
            <a:fld id="{296DBD3E-05A5-468D-B6D5-414E9A0163AE}" type="slidenum">
              <a:t>‹#›</a:t>
            </a:fld>
            <a:endParaRPr lang="en-GB"/>
          </a:p>
        </p:txBody>
      </p:sp>
    </p:spTree>
    <p:extLst>
      <p:ext uri="{BB962C8B-B14F-4D97-AF65-F5344CB8AC3E}">
        <p14:creationId xmlns:p14="http://schemas.microsoft.com/office/powerpoint/2010/main" val="2193379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4AB74B-44CE-62AD-07C7-38A18C3A75F2}"/>
              </a:ext>
            </a:extLst>
          </p:cNvPr>
          <p:cNvSpPr txBox="1">
            <a:spLocks noGrp="1"/>
          </p:cNvSpPr>
          <p:nvPr>
            <p:ph type="dt" sz="half" idx="7"/>
          </p:nvPr>
        </p:nvSpPr>
        <p:spPr/>
        <p:txBody>
          <a:bodyPr/>
          <a:lstStyle>
            <a:lvl1pPr>
              <a:defRPr/>
            </a:lvl1pPr>
          </a:lstStyle>
          <a:p>
            <a:pPr lvl="0"/>
            <a:fld id="{72C7DDE2-A81C-4288-ACEC-7B63C15EE4C5}" type="datetime1">
              <a:rPr lang="en-GB"/>
              <a:pPr lvl="0"/>
              <a:t>26/05/2026</a:t>
            </a:fld>
            <a:endParaRPr lang="en-GB"/>
          </a:p>
        </p:txBody>
      </p:sp>
      <p:sp>
        <p:nvSpPr>
          <p:cNvPr id="3" name="Footer Placeholder 2">
            <a:extLst>
              <a:ext uri="{FF2B5EF4-FFF2-40B4-BE49-F238E27FC236}">
                <a16:creationId xmlns:a16="http://schemas.microsoft.com/office/drawing/2014/main" id="{D01379CE-216A-8E20-4F05-564CB525943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994F027-99D7-F322-80E6-94B8A0C74E61}"/>
              </a:ext>
            </a:extLst>
          </p:cNvPr>
          <p:cNvSpPr txBox="1">
            <a:spLocks noGrp="1"/>
          </p:cNvSpPr>
          <p:nvPr>
            <p:ph type="sldNum" sz="quarter" idx="8"/>
          </p:nvPr>
        </p:nvSpPr>
        <p:spPr/>
        <p:txBody>
          <a:bodyPr/>
          <a:lstStyle>
            <a:lvl1pPr>
              <a:defRPr/>
            </a:lvl1pPr>
          </a:lstStyle>
          <a:p>
            <a:pPr lvl="0"/>
            <a:fld id="{C7677732-5C58-4B27-9A9A-DA5D66C09B80}" type="slidenum">
              <a:t>‹#›</a:t>
            </a:fld>
            <a:endParaRPr lang="en-GB"/>
          </a:p>
        </p:txBody>
      </p:sp>
    </p:spTree>
    <p:extLst>
      <p:ext uri="{BB962C8B-B14F-4D97-AF65-F5344CB8AC3E}">
        <p14:creationId xmlns:p14="http://schemas.microsoft.com/office/powerpoint/2010/main" val="951719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CCEFA888-E635-B954-9654-12C219ED582B}"/>
              </a:ext>
            </a:extLst>
          </p:cNvPr>
          <p:cNvSpPr txBox="1">
            <a:spLocks noGrp="1"/>
          </p:cNvSpPr>
          <p:nvPr>
            <p:ph type="title"/>
          </p:nvPr>
        </p:nvSpPr>
        <p:spPr>
          <a:xfrm>
            <a:off x="1024128" y="471510"/>
            <a:ext cx="4389120" cy="1737360"/>
          </a:xfrm>
        </p:spPr>
        <p:txBody>
          <a:bodyPr>
            <a:noAutofit/>
          </a:bodyPr>
          <a:lstStyle>
            <a:lvl1pPr>
              <a:defRPr sz="4000"/>
            </a:lvl1pPr>
          </a:lstStyle>
          <a:p>
            <a:pPr lvl="0"/>
            <a:r>
              <a:rPr lang="en-US"/>
              <a:t>Click to edit Master title style</a:t>
            </a:r>
          </a:p>
        </p:txBody>
      </p:sp>
      <p:sp>
        <p:nvSpPr>
          <p:cNvPr id="3" name="Content Placeholder 2">
            <a:extLst>
              <a:ext uri="{FF2B5EF4-FFF2-40B4-BE49-F238E27FC236}">
                <a16:creationId xmlns:a16="http://schemas.microsoft.com/office/drawing/2014/main" id="{42337B27-F244-EB7F-1011-18E2C459E170}"/>
              </a:ext>
            </a:extLst>
          </p:cNvPr>
          <p:cNvSpPr txBox="1">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CC09142-5DEE-99C5-EBBB-FBEDEEB5C9BC}"/>
              </a:ext>
            </a:extLst>
          </p:cNvPr>
          <p:cNvSpPr txBox="1">
            <a:spLocks noGrp="1"/>
          </p:cNvSpPr>
          <p:nvPr>
            <p:ph type="body" idx="2"/>
          </p:nvPr>
        </p:nvSpPr>
        <p:spPr>
          <a:xfrm>
            <a:off x="1024128" y="2257507"/>
            <a:ext cx="4389120" cy="3762289"/>
          </a:xfrm>
        </p:spPr>
        <p:txBody>
          <a:bodyPr lIns="91440" rIns="91440"/>
          <a:lstStyle>
            <a:lvl1pPr marL="0" indent="0">
              <a:lnSpc>
                <a:spcPct val="108000"/>
              </a:lnSpc>
              <a:spcBef>
                <a:spcPts val="6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CCC3BBB-9ED2-A298-1EFC-4213840CE012}"/>
              </a:ext>
            </a:extLst>
          </p:cNvPr>
          <p:cNvSpPr txBox="1">
            <a:spLocks noGrp="1"/>
          </p:cNvSpPr>
          <p:nvPr>
            <p:ph type="dt" sz="half" idx="7"/>
          </p:nvPr>
        </p:nvSpPr>
        <p:spPr/>
        <p:txBody>
          <a:bodyPr/>
          <a:lstStyle>
            <a:lvl1pPr>
              <a:defRPr/>
            </a:lvl1pPr>
          </a:lstStyle>
          <a:p>
            <a:pPr lvl="0"/>
            <a:fld id="{D36EC4A9-5F0F-46EC-83D5-8476586671CB}" type="datetime1">
              <a:rPr lang="en-GB"/>
              <a:pPr lvl="0"/>
              <a:t>26/05/2026</a:t>
            </a:fld>
            <a:endParaRPr lang="en-GB"/>
          </a:p>
        </p:txBody>
      </p:sp>
      <p:sp>
        <p:nvSpPr>
          <p:cNvPr id="6" name="Footer Placeholder 5">
            <a:extLst>
              <a:ext uri="{FF2B5EF4-FFF2-40B4-BE49-F238E27FC236}">
                <a16:creationId xmlns:a16="http://schemas.microsoft.com/office/drawing/2014/main" id="{90525230-9F90-EB2B-2696-32ADE03F7CC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5F604FB-DED5-8C46-98FB-0C312A47F84B}"/>
              </a:ext>
            </a:extLst>
          </p:cNvPr>
          <p:cNvSpPr txBox="1">
            <a:spLocks noGrp="1"/>
          </p:cNvSpPr>
          <p:nvPr>
            <p:ph type="sldNum" sz="quarter" idx="8"/>
          </p:nvPr>
        </p:nvSpPr>
        <p:spPr/>
        <p:txBody>
          <a:bodyPr/>
          <a:lstStyle>
            <a:lvl1pPr>
              <a:defRPr/>
            </a:lvl1pPr>
          </a:lstStyle>
          <a:p>
            <a:pPr lvl="0"/>
            <a:fld id="{8A8FEE47-0612-4ECA-8EE8-43BD599E0B08}" type="slidenum">
              <a:t>‹#›</a:t>
            </a:fld>
            <a:endParaRPr lang="en-GB"/>
          </a:p>
        </p:txBody>
      </p:sp>
    </p:spTree>
    <p:extLst>
      <p:ext uri="{BB962C8B-B14F-4D97-AF65-F5344CB8AC3E}">
        <p14:creationId xmlns:p14="http://schemas.microsoft.com/office/powerpoint/2010/main" val="12591429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63B59-1382-4628-1053-2D3092F0429B}"/>
              </a:ext>
            </a:extLst>
          </p:cNvPr>
          <p:cNvSpPr txBox="1">
            <a:spLocks noGrp="1"/>
          </p:cNvSpPr>
          <p:nvPr>
            <p:ph type="title"/>
          </p:nvPr>
        </p:nvSpPr>
        <p:spPr>
          <a:xfrm>
            <a:off x="457200" y="4960135"/>
            <a:ext cx="7772400" cy="1463040"/>
          </a:xfrm>
        </p:spPr>
        <p:txBody>
          <a:bodyPr/>
          <a:lstStyle>
            <a:lvl1pPr algn="r">
              <a:defRPr spc="200"/>
            </a:lvl1pPr>
          </a:lstStyle>
          <a:p>
            <a:pPr lvl="0"/>
            <a:r>
              <a:rPr lang="en-US"/>
              <a:t>Click to edit Master title style</a:t>
            </a:r>
          </a:p>
        </p:txBody>
      </p:sp>
      <p:sp>
        <p:nvSpPr>
          <p:cNvPr id="3" name="Picture Placeholder 2">
            <a:extLst>
              <a:ext uri="{FF2B5EF4-FFF2-40B4-BE49-F238E27FC236}">
                <a16:creationId xmlns:a16="http://schemas.microsoft.com/office/drawing/2014/main" id="{F9F93608-8245-AB29-6C30-6A158B3CC49D}"/>
              </a:ext>
            </a:extLst>
          </p:cNvPr>
          <p:cNvSpPr txBox="1">
            <a:spLocks noGrp="1"/>
          </p:cNvSpPr>
          <p:nvPr>
            <p:ph type="pic" idx="1"/>
          </p:nvPr>
        </p:nvSpPr>
        <p:spPr>
          <a:xfrm>
            <a:off x="0" y="0"/>
            <a:ext cx="12188952" cy="4572000"/>
          </a:xfrm>
          <a:solidFill>
            <a:srgbClr val="C4D8D7"/>
          </a:solidFill>
        </p:spPr>
        <p:txBody>
          <a:bodyPr lIns="457200" tIns="365760"/>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A8B87CE8-32D8-129D-8976-025F0F7082A8}"/>
              </a:ext>
            </a:extLst>
          </p:cNvPr>
          <p:cNvSpPr txBox="1">
            <a:spLocks noGrp="1"/>
          </p:cNvSpPr>
          <p:nvPr>
            <p:ph type="body" idx="2"/>
          </p:nvPr>
        </p:nvSpPr>
        <p:spPr>
          <a:xfrm>
            <a:off x="8610603" y="4960135"/>
            <a:ext cx="3200400" cy="1463040"/>
          </a:xfrm>
        </p:spPr>
        <p:txBody>
          <a:bodyPr lIns="91440" rIns="91440" anchor="ctr"/>
          <a:lstStyle>
            <a:lvl1pPr marL="0" indent="0">
              <a:lnSpc>
                <a:spcPct val="100000"/>
              </a:lnSpc>
              <a:spcBef>
                <a:spcPts val="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83EF6593-AAA2-AA51-D4F6-4EA5D12C2CC9}"/>
              </a:ext>
            </a:extLst>
          </p:cNvPr>
          <p:cNvSpPr txBox="1">
            <a:spLocks noGrp="1"/>
          </p:cNvSpPr>
          <p:nvPr>
            <p:ph type="dt" sz="half" idx="7"/>
          </p:nvPr>
        </p:nvSpPr>
        <p:spPr/>
        <p:txBody>
          <a:bodyPr/>
          <a:lstStyle>
            <a:lvl1pPr>
              <a:defRPr/>
            </a:lvl1pPr>
          </a:lstStyle>
          <a:p>
            <a:pPr lvl="0"/>
            <a:fld id="{3B044CC7-1EF0-48A7-A113-54DAD34F0A4A}" type="datetime1">
              <a:rPr lang="en-GB"/>
              <a:pPr lvl="0"/>
              <a:t>26/05/2026</a:t>
            </a:fld>
            <a:endParaRPr lang="en-GB"/>
          </a:p>
        </p:txBody>
      </p:sp>
      <p:sp>
        <p:nvSpPr>
          <p:cNvPr id="6" name="Footer Placeholder 5">
            <a:extLst>
              <a:ext uri="{FF2B5EF4-FFF2-40B4-BE49-F238E27FC236}">
                <a16:creationId xmlns:a16="http://schemas.microsoft.com/office/drawing/2014/main" id="{BAB8BC7D-3076-21C3-C7DC-AA2AF40D4A8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E5D1688-D354-FAA9-6A6F-00CE37C4E2DE}"/>
              </a:ext>
            </a:extLst>
          </p:cNvPr>
          <p:cNvSpPr txBox="1">
            <a:spLocks noGrp="1"/>
          </p:cNvSpPr>
          <p:nvPr>
            <p:ph type="sldNum" sz="quarter" idx="8"/>
          </p:nvPr>
        </p:nvSpPr>
        <p:spPr/>
        <p:txBody>
          <a:bodyPr/>
          <a:lstStyle>
            <a:lvl1pPr>
              <a:defRPr/>
            </a:lvl1pPr>
          </a:lstStyle>
          <a:p>
            <a:pPr lvl="0"/>
            <a:fld id="{8F66C279-FED0-49C5-994B-023B863DF720}" type="slidenum">
              <a:t>‹#›</a:t>
            </a:fld>
            <a:endParaRPr lang="en-GB"/>
          </a:p>
        </p:txBody>
      </p:sp>
      <p:cxnSp>
        <p:nvCxnSpPr>
          <p:cNvPr id="8" name="Straight Connector 7">
            <a:extLst>
              <a:ext uri="{FF2B5EF4-FFF2-40B4-BE49-F238E27FC236}">
                <a16:creationId xmlns:a16="http://schemas.microsoft.com/office/drawing/2014/main" id="{6E694DDF-CF3A-5AD9-D858-EE4D668ECE7C}"/>
              </a:ext>
            </a:extLst>
          </p:cNvPr>
          <p:cNvCxnSpPr/>
          <p:nvPr/>
        </p:nvCxnSpPr>
        <p:spPr>
          <a:xfrm flipV="1">
            <a:off x="8386840" y="5264109"/>
            <a:ext cx="0" cy="914400"/>
          </a:xfrm>
          <a:prstGeom prst="straightConnector1">
            <a:avLst/>
          </a:prstGeom>
          <a:noFill/>
          <a:ln w="19046" cap="flat">
            <a:solidFill>
              <a:srgbClr val="A9A57C"/>
            </a:solidFill>
            <a:prstDash val="solid"/>
            <a:miter/>
          </a:ln>
        </p:spPr>
      </p:cxnSp>
    </p:spTree>
    <p:extLst>
      <p:ext uri="{BB962C8B-B14F-4D97-AF65-F5344CB8AC3E}">
        <p14:creationId xmlns:p14="http://schemas.microsoft.com/office/powerpoint/2010/main" val="2988164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179-BD72-4BE9-F46F-11F5C886892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FE4284D-6156-BE80-E4DD-A594F117786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EBB9C96-4823-DAEC-981A-14B1AB0E5A0D}"/>
              </a:ext>
            </a:extLst>
          </p:cNvPr>
          <p:cNvSpPr txBox="1">
            <a:spLocks noGrp="1"/>
          </p:cNvSpPr>
          <p:nvPr>
            <p:ph type="dt" sz="half" idx="7"/>
          </p:nvPr>
        </p:nvSpPr>
        <p:spPr/>
        <p:txBody>
          <a:bodyPr/>
          <a:lstStyle>
            <a:lvl1pPr>
              <a:defRPr/>
            </a:lvl1pPr>
          </a:lstStyle>
          <a:p>
            <a:pPr lvl="0"/>
            <a:fld id="{09D70E7C-A66F-4001-B683-EEE47AA12E75}" type="datetime1">
              <a:rPr lang="en-GB"/>
              <a:pPr lvl="0"/>
              <a:t>26/05/2026</a:t>
            </a:fld>
            <a:endParaRPr lang="en-GB"/>
          </a:p>
        </p:txBody>
      </p:sp>
      <p:sp>
        <p:nvSpPr>
          <p:cNvPr id="5" name="Footer Placeholder 4">
            <a:extLst>
              <a:ext uri="{FF2B5EF4-FFF2-40B4-BE49-F238E27FC236}">
                <a16:creationId xmlns:a16="http://schemas.microsoft.com/office/drawing/2014/main" id="{9632A073-85EE-C2BD-106A-32C55C300C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ED2531-74E9-1A62-CFE1-BF30F34F34E3}"/>
              </a:ext>
            </a:extLst>
          </p:cNvPr>
          <p:cNvSpPr txBox="1">
            <a:spLocks noGrp="1"/>
          </p:cNvSpPr>
          <p:nvPr>
            <p:ph type="sldNum" sz="quarter" idx="8"/>
          </p:nvPr>
        </p:nvSpPr>
        <p:spPr/>
        <p:txBody>
          <a:bodyPr/>
          <a:lstStyle>
            <a:lvl1pPr>
              <a:defRPr/>
            </a:lvl1pPr>
          </a:lstStyle>
          <a:p>
            <a:pPr lvl="0"/>
            <a:fld id="{C44B60BD-D925-40DA-A516-E00C31FE1162}" type="slidenum">
              <a:t>‹#›</a:t>
            </a:fld>
            <a:endParaRPr lang="en-GB"/>
          </a:p>
        </p:txBody>
      </p:sp>
    </p:spTree>
    <p:extLst>
      <p:ext uri="{BB962C8B-B14F-4D97-AF65-F5344CB8AC3E}">
        <p14:creationId xmlns:p14="http://schemas.microsoft.com/office/powerpoint/2010/main" val="38332183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01A92F-70FE-8AE7-7626-D6DEDE092585}"/>
              </a:ext>
            </a:extLst>
          </p:cNvPr>
          <p:cNvSpPr txBox="1">
            <a:spLocks noGrp="1"/>
          </p:cNvSpPr>
          <p:nvPr>
            <p:ph type="title" orient="vert"/>
          </p:nvPr>
        </p:nvSpPr>
        <p:spPr>
          <a:xfrm>
            <a:off x="8724903" y="761996"/>
            <a:ext cx="2628899" cy="5410203"/>
          </a:xfrm>
        </p:spPr>
        <p:txBody>
          <a:bodyPr vert="eaVert" lIns="45720" tIns="91440" rIns="45720" bIns="91440"/>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9CA9695-8FB3-B121-7E24-AEF36F1A79C7}"/>
              </a:ext>
            </a:extLst>
          </p:cNvPr>
          <p:cNvSpPr txBox="1">
            <a:spLocks noGrp="1"/>
          </p:cNvSpPr>
          <p:nvPr>
            <p:ph type="body" orient="vert" idx="1"/>
          </p:nvPr>
        </p:nvSpPr>
        <p:spPr>
          <a:xfrm>
            <a:off x="990596" y="761996"/>
            <a:ext cx="7581903"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D326FF7-700F-E0FB-6673-4C506DB37422}"/>
              </a:ext>
            </a:extLst>
          </p:cNvPr>
          <p:cNvSpPr txBox="1">
            <a:spLocks noGrp="1"/>
          </p:cNvSpPr>
          <p:nvPr>
            <p:ph type="dt" sz="half" idx="7"/>
          </p:nvPr>
        </p:nvSpPr>
        <p:spPr/>
        <p:txBody>
          <a:bodyPr/>
          <a:lstStyle>
            <a:lvl1pPr>
              <a:defRPr/>
            </a:lvl1pPr>
          </a:lstStyle>
          <a:p>
            <a:pPr lvl="0"/>
            <a:fld id="{8AFB2FF3-978E-418C-AA65-1A04FFB231B1}" type="datetime1">
              <a:rPr lang="en-GB"/>
              <a:pPr lvl="0"/>
              <a:t>26/05/2026</a:t>
            </a:fld>
            <a:endParaRPr lang="en-GB"/>
          </a:p>
        </p:txBody>
      </p:sp>
      <p:sp>
        <p:nvSpPr>
          <p:cNvPr id="5" name="Footer Placeholder 4">
            <a:extLst>
              <a:ext uri="{FF2B5EF4-FFF2-40B4-BE49-F238E27FC236}">
                <a16:creationId xmlns:a16="http://schemas.microsoft.com/office/drawing/2014/main" id="{BF7755D7-347D-B829-E31D-C79A60A2F3A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9E7E4E-26B7-862B-982C-302F9292B1CE}"/>
              </a:ext>
            </a:extLst>
          </p:cNvPr>
          <p:cNvSpPr txBox="1">
            <a:spLocks noGrp="1"/>
          </p:cNvSpPr>
          <p:nvPr>
            <p:ph type="sldNum" sz="quarter" idx="8"/>
          </p:nvPr>
        </p:nvSpPr>
        <p:spPr/>
        <p:txBody>
          <a:bodyPr/>
          <a:lstStyle>
            <a:lvl1pPr>
              <a:defRPr/>
            </a:lvl1pPr>
          </a:lstStyle>
          <a:p>
            <a:pPr lvl="0"/>
            <a:fld id="{F8C9A4BD-AFAC-4F87-9312-A8345F1747CF}" type="slidenum">
              <a:t>‹#›</a:t>
            </a:fld>
            <a:endParaRPr lang="en-GB"/>
          </a:p>
        </p:txBody>
      </p:sp>
      <p:cxnSp>
        <p:nvCxnSpPr>
          <p:cNvPr id="7" name="Straight Connector 7">
            <a:extLst>
              <a:ext uri="{FF2B5EF4-FFF2-40B4-BE49-F238E27FC236}">
                <a16:creationId xmlns:a16="http://schemas.microsoft.com/office/drawing/2014/main" id="{2A9F0B18-FF0E-FC25-47EE-7122D6A78E10}"/>
              </a:ext>
            </a:extLst>
          </p:cNvPr>
          <p:cNvCxnSpPr/>
          <p:nvPr/>
        </p:nvCxnSpPr>
        <p:spPr>
          <a:xfrm rot="5399996" flipV="1">
            <a:off x="10058400" y="59262"/>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2618193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5/26/2026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1D04FE-CF59-2883-E6F4-BA0E2275761C}"/>
              </a:ext>
            </a:extLst>
          </p:cNvPr>
          <p:cNvSpPr txBox="1">
            <a:spLocks noGrp="1"/>
          </p:cNvSpPr>
          <p:nvPr>
            <p:ph type="title"/>
          </p:nvPr>
        </p:nvSpPr>
        <p:spPr>
          <a:xfrm>
            <a:off x="1024128" y="585216"/>
            <a:ext cx="9720072" cy="1499616"/>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4E9C067-5988-72F8-C2E0-4F6FF5BEA6A1}"/>
              </a:ext>
            </a:extLst>
          </p:cNvPr>
          <p:cNvSpPr txBox="1">
            <a:spLocks noGrp="1"/>
          </p:cNvSpPr>
          <p:nvPr>
            <p:ph type="body" idx="1"/>
          </p:nvPr>
        </p:nvSpPr>
        <p:spPr>
          <a:xfrm>
            <a:off x="1024128" y="2286000"/>
            <a:ext cx="9720072" cy="4023360"/>
          </a:xfrm>
          <a:prstGeom prst="rect">
            <a:avLst/>
          </a:prstGeom>
          <a:noFill/>
          <a:ln>
            <a:noFill/>
          </a:ln>
        </p:spPr>
        <p:txBody>
          <a:bodyPr vert="horz" wrap="square" lIns="45720" tIns="45720" rIns="4572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8994B9-7054-A03B-852C-5D946444C32C}"/>
              </a:ext>
            </a:extLst>
          </p:cNvPr>
          <p:cNvSpPr txBox="1">
            <a:spLocks noGrp="1"/>
          </p:cNvSpPr>
          <p:nvPr>
            <p:ph type="dt" sz="half" idx="2"/>
          </p:nvPr>
        </p:nvSpPr>
        <p:spPr>
          <a:xfrm>
            <a:off x="1024128" y="6470705"/>
            <a:ext cx="2154143"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Tw Cen MT Condensed"/>
              </a:defRPr>
            </a:lvl1pPr>
          </a:lstStyle>
          <a:p>
            <a:pPr lvl="0"/>
            <a:fld id="{291C7781-FE76-43EE-8BCD-46F853604110}" type="datetime1">
              <a:rPr lang="en-GB"/>
              <a:pPr lvl="0"/>
              <a:t>26/05/2026</a:t>
            </a:fld>
            <a:endParaRPr lang="en-GB"/>
          </a:p>
        </p:txBody>
      </p:sp>
      <p:sp>
        <p:nvSpPr>
          <p:cNvPr id="5" name="Footer Placeholder 4">
            <a:extLst>
              <a:ext uri="{FF2B5EF4-FFF2-40B4-BE49-F238E27FC236}">
                <a16:creationId xmlns:a16="http://schemas.microsoft.com/office/drawing/2014/main" id="{26701BDB-1FF1-0FC9-6570-59353853E71D}"/>
              </a:ext>
            </a:extLst>
          </p:cNvPr>
          <p:cNvSpPr txBox="1">
            <a:spLocks noGrp="1"/>
          </p:cNvSpPr>
          <p:nvPr>
            <p:ph type="ftr" sz="quarter" idx="3"/>
          </p:nvPr>
        </p:nvSpPr>
        <p:spPr>
          <a:xfrm>
            <a:off x="4842927" y="6470705"/>
            <a:ext cx="5901455" cy="274320"/>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all" spc="0" baseline="0">
                <a:solidFill>
                  <a:srgbClr val="FFFFFF"/>
                </a:solidFill>
                <a:uFillTx/>
                <a:latin typeface="Tw Cen MT Condensed"/>
              </a:defRPr>
            </a:lvl1pPr>
          </a:lstStyle>
          <a:p>
            <a:pPr lvl="0"/>
            <a:endParaRPr lang="en-GB"/>
          </a:p>
        </p:txBody>
      </p:sp>
      <p:sp>
        <p:nvSpPr>
          <p:cNvPr id="6" name="Slide Number Placeholder 5">
            <a:extLst>
              <a:ext uri="{FF2B5EF4-FFF2-40B4-BE49-F238E27FC236}">
                <a16:creationId xmlns:a16="http://schemas.microsoft.com/office/drawing/2014/main" id="{C4E85D5A-86D1-7D6E-9567-E1CFD0EF14C3}"/>
              </a:ext>
            </a:extLst>
          </p:cNvPr>
          <p:cNvSpPr txBox="1">
            <a:spLocks noGrp="1"/>
          </p:cNvSpPr>
          <p:nvPr>
            <p:ph type="sldNum" sz="quarter" idx="4"/>
          </p:nvPr>
        </p:nvSpPr>
        <p:spPr>
          <a:xfrm>
            <a:off x="10837331" y="6470705"/>
            <a:ext cx="973671" cy="27432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FFFFFF"/>
                </a:solidFill>
                <a:uFillTx/>
                <a:latin typeface="Tw Cen MT Condensed"/>
              </a:defRPr>
            </a:lvl1pPr>
          </a:lstStyle>
          <a:p>
            <a:pPr lvl="0"/>
            <a:fld id="{C34E9DE1-25F4-410A-A203-5A081D2879C6}" type="slidenum">
              <a:t>‹#›</a:t>
            </a:fld>
            <a:endParaRPr lang="en-GB"/>
          </a:p>
        </p:txBody>
      </p:sp>
      <p:cxnSp>
        <p:nvCxnSpPr>
          <p:cNvPr id="7" name="Straight Connector 7">
            <a:extLst>
              <a:ext uri="{FF2B5EF4-FFF2-40B4-BE49-F238E27FC236}">
                <a16:creationId xmlns:a16="http://schemas.microsoft.com/office/drawing/2014/main" id="{1F8E397A-1B89-EE9C-4028-3CA1FF5429C5}"/>
              </a:ext>
            </a:extLst>
          </p:cNvPr>
          <p:cNvCxnSpPr/>
          <p:nvPr/>
        </p:nvCxnSpPr>
        <p:spPr>
          <a:xfrm flipV="1">
            <a:off x="761996" y="826324"/>
            <a:ext cx="0" cy="914400"/>
          </a:xfrm>
          <a:prstGeom prst="straightConnector1">
            <a:avLst/>
          </a:prstGeom>
          <a:noFill/>
          <a:ln w="19046" cap="flat">
            <a:solidFill>
              <a:srgbClr val="9CBEBD"/>
            </a:solidFill>
            <a:prstDash val="solid"/>
            <a:miter/>
          </a:ln>
        </p:spPr>
      </p:cxnSp>
    </p:spTree>
    <p:extLst>
      <p:ext uri="{BB962C8B-B14F-4D97-AF65-F5344CB8AC3E}">
        <p14:creationId xmlns:p14="http://schemas.microsoft.com/office/powerpoint/2010/main" val="325839823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marL="0" marR="0" lvl="0" indent="0" algn="l" defTabSz="914400" rtl="0" fontAlgn="auto" hangingPunct="1">
        <a:lnSpc>
          <a:spcPct val="80000"/>
        </a:lnSpc>
        <a:spcBef>
          <a:spcPts val="0"/>
        </a:spcBef>
        <a:spcAft>
          <a:spcPts val="0"/>
        </a:spcAft>
        <a:buNone/>
        <a:tabLst/>
        <a:defRPr lang="en-US" sz="5000" b="0" i="0" u="none" strike="noStrike" kern="1200" cap="all" spc="100" baseline="0">
          <a:solidFill>
            <a:srgbClr val="FFFFFF"/>
          </a:solidFill>
          <a:uFillTx/>
          <a:latin typeface="Tw Cen MT Condensed"/>
        </a:defRPr>
      </a:lvl1pPr>
    </p:titleStyle>
    <p:bodyStyle>
      <a:lvl1pPr marL="91440" marR="0" lvl="0" indent="-91440" algn="l" defTabSz="914400" rtl="0" fontAlgn="auto" hangingPunct="1">
        <a:lnSpc>
          <a:spcPct val="90000"/>
        </a:lnSpc>
        <a:spcBef>
          <a:spcPts val="1200"/>
        </a:spcBef>
        <a:spcAft>
          <a:spcPts val="200"/>
        </a:spcAft>
        <a:buClr>
          <a:srgbClr val="9CBEBD"/>
        </a:buClr>
        <a:buSzPct val="100000"/>
        <a:buFont typeface="Tw Cen MT" pitchFamily="34"/>
        <a:buChar char=" "/>
        <a:tabLst/>
        <a:defRPr lang="en-US" sz="2200" b="0" i="0" u="none" strike="noStrike" kern="1200" cap="none" spc="0" baseline="0">
          <a:solidFill>
            <a:srgbClr val="FFFFFF"/>
          </a:solidFill>
          <a:uFillTx/>
          <a:latin typeface="Tw Cen MT"/>
        </a:defRPr>
      </a:lvl1pPr>
      <a:lvl2pPr marL="265176" marR="0" lvl="1"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800" b="0" i="0" u="none" strike="noStrike" kern="1200" cap="none" spc="0" baseline="0">
          <a:solidFill>
            <a:srgbClr val="FFFFFF"/>
          </a:solidFill>
          <a:uFillTx/>
          <a:latin typeface="Tw Cen MT"/>
        </a:defRPr>
      </a:lvl2pPr>
      <a:lvl3pPr marL="448056" marR="0" lvl="2"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3pPr>
      <a:lvl4pPr marL="594360" marR="0" lvl="3"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4pPr>
      <a:lvl5pPr marL="777240" marR="0" lvl="4" indent="-137160" algn="l" defTabSz="914400" rtl="0" fontAlgn="auto" hangingPunct="1">
        <a:lnSpc>
          <a:spcPct val="90000"/>
        </a:lnSpc>
        <a:spcBef>
          <a:spcPts val="200"/>
        </a:spcBef>
        <a:spcAft>
          <a:spcPts val="400"/>
        </a:spcAft>
        <a:buClr>
          <a:srgbClr val="9CBEBD"/>
        </a:buClr>
        <a:buSzPct val="100000"/>
        <a:buFont typeface="Wingdings 3" pitchFamily="18"/>
        <a:buChar char=""/>
        <a:tabLst/>
        <a:defRPr lang="en-US" sz="1400" b="0" i="0" u="none" strike="noStrike" kern="1200" cap="none" spc="0" baseline="0">
          <a:solidFill>
            <a:srgbClr val="FFFFFF"/>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11.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11.xml"/><Relationship Id="rId5" Type="http://schemas.openxmlformats.org/officeDocument/2006/relationships/image" Target="../media/image14.svg"/><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11.xml"/><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latin typeface="Arial" panose="020B0604020202020204" pitchFamily="34" charset="0"/>
                <a:cs typeface="Arial" panose="020B0604020202020204" pitchFamily="34" charset="0"/>
              </a:rPr>
              <a:t>revision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F1734E0-AE1D-4E23-8506-ACF68E8A42E3}"/>
              </a:ext>
            </a:extLst>
          </p:cNvPr>
          <p:cNvSpPr txBox="1"/>
          <p:nvPr/>
        </p:nvSpPr>
        <p:spPr>
          <a:xfrm>
            <a:off x="6729999" y="3578087"/>
            <a:ext cx="4532010"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Management Innovation and Sustainability</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2F376-00E3-CFE7-AF5B-1B333DF9E89C}"/>
              </a:ext>
            </a:extLst>
          </p:cNvPr>
          <p:cNvSpPr txBox="1">
            <a:spLocks noGrp="1"/>
          </p:cNvSpPr>
          <p:nvPr>
            <p:ph type="title"/>
          </p:nvPr>
        </p:nvSpPr>
        <p:spPr/>
        <p:txBody>
          <a:bodyPr/>
          <a:lstStyle/>
          <a:p>
            <a:pPr lvl="0"/>
            <a:r>
              <a:rPr lang="en-GB"/>
              <a:t>Coming up</a:t>
            </a:r>
          </a:p>
        </p:txBody>
      </p:sp>
      <p:grpSp>
        <p:nvGrpSpPr>
          <p:cNvPr id="3" name="Content Placeholder 2">
            <a:extLst>
              <a:ext uri="{FF2B5EF4-FFF2-40B4-BE49-F238E27FC236}">
                <a16:creationId xmlns:a16="http://schemas.microsoft.com/office/drawing/2014/main" id="{A21CC9DD-82AD-25AB-8A79-CF59A5CDE466}"/>
              </a:ext>
            </a:extLst>
          </p:cNvPr>
          <p:cNvGrpSpPr/>
          <p:nvPr/>
        </p:nvGrpSpPr>
        <p:grpSpPr>
          <a:xfrm>
            <a:off x="1186068" y="2730242"/>
            <a:ext cx="9395999" cy="3134234"/>
            <a:chOff x="1186068" y="2730242"/>
            <a:chExt cx="9395999" cy="3134234"/>
          </a:xfrm>
        </p:grpSpPr>
        <p:sp>
          <p:nvSpPr>
            <p:cNvPr id="4" name="Rectangle 3" descr="Questions">
              <a:extLst>
                <a:ext uri="{FF2B5EF4-FFF2-40B4-BE49-F238E27FC236}">
                  <a16:creationId xmlns:a16="http://schemas.microsoft.com/office/drawing/2014/main" id="{F12357F1-86D4-9DFA-18F8-C2745BE4632B}"/>
                </a:ext>
              </a:extLst>
            </p:cNvPr>
            <p:cNvSpPr/>
            <p:nvPr/>
          </p:nvSpPr>
          <p:spPr>
            <a:xfrm>
              <a:off x="2374065" y="2730242"/>
              <a:ext cx="1943996" cy="1943996"/>
            </a:xfrm>
            <a:prstGeom prst="rect">
              <a:avLst/>
            </a:prstGeom>
            <a:blipFill>
              <a:blip>
                <a:alphaModFix/>
                <a:extLst>
                  <a:ext uri="{96DAC541-7B7A-43D3-8B79-37D633B846F1}">
                    <asvg:svgBlip xmlns:asvg="http://schemas.microsoft.com/office/drawing/2016/SVG/main" r:embed="rId2"/>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Freeform: Shape 4">
              <a:extLst>
                <a:ext uri="{FF2B5EF4-FFF2-40B4-BE49-F238E27FC236}">
                  <a16:creationId xmlns:a16="http://schemas.microsoft.com/office/drawing/2014/main" id="{FA62D5F9-C5B7-E02D-EB4D-51AB36F9B19A}"/>
                </a:ext>
              </a:extLst>
            </p:cNvPr>
            <p:cNvSpPr/>
            <p:nvPr/>
          </p:nvSpPr>
          <p:spPr>
            <a:xfrm>
              <a:off x="1186068" y="5144478"/>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844548" rtl="0" eaLnBrk="1" fontAlgn="auto" latinLnBrk="0" hangingPunct="1">
                <a:lnSpc>
                  <a:spcPct val="90000"/>
                </a:lnSpc>
                <a:spcBef>
                  <a:spcPts val="0"/>
                </a:spcBef>
                <a:spcAft>
                  <a:spcPts val="800"/>
                </a:spcAft>
                <a:buClrTx/>
                <a:buSzTx/>
                <a:buFontTx/>
                <a:buNone/>
                <a:tabLst/>
                <a:defRPr sz="1800" b="0" i="0" u="none" strike="noStrike" kern="0" cap="none" spc="0" baseline="0">
                  <a:solidFill>
                    <a:srgbClr val="000000"/>
                  </a:solidFill>
                  <a:uFillTx/>
                </a:defRPr>
              </a:pPr>
              <a:r>
                <a:rPr kumimoji="0" lang="en-GB" sz="1900" b="0" i="0" u="none" strike="noStrike" kern="1200" cap="none" spc="0" normalizeH="0" baseline="0" noProof="0" dirty="0">
                  <a:ln>
                    <a:noFill/>
                  </a:ln>
                  <a:solidFill>
                    <a:srgbClr val="000000"/>
                  </a:solidFill>
                  <a:effectLst/>
                  <a:uLnTx/>
                  <a:uFillTx/>
                  <a:latin typeface="Tw Cen MT"/>
                  <a:ea typeface="+mn-ea"/>
                  <a:cs typeface="+mn-cs"/>
                </a:rPr>
                <a:t>Today we will be working on examples related to the exam questions.</a:t>
              </a:r>
              <a:endParaRPr kumimoji="0" lang="en-US" sz="1900" b="0" i="0" u="none" strike="noStrike" kern="1200" cap="none" spc="0" normalizeH="0" baseline="0" noProof="0" dirty="0">
                <a:ln>
                  <a:noFill/>
                </a:ln>
                <a:solidFill>
                  <a:srgbClr val="000000"/>
                </a:solidFill>
                <a:effectLst/>
                <a:uLnTx/>
                <a:uFillTx/>
                <a:latin typeface="Tw Cen MT"/>
                <a:ea typeface="+mn-ea"/>
                <a:cs typeface="+mn-cs"/>
              </a:endParaRPr>
            </a:p>
          </p:txBody>
        </p:sp>
        <p:sp>
          <p:nvSpPr>
            <p:cNvPr id="6" name="Rectangle 5" descr="Books">
              <a:extLst>
                <a:ext uri="{FF2B5EF4-FFF2-40B4-BE49-F238E27FC236}">
                  <a16:creationId xmlns:a16="http://schemas.microsoft.com/office/drawing/2014/main" id="{9F0549F1-7736-633E-9CEF-0124507DB65D}"/>
                </a:ext>
              </a:extLst>
            </p:cNvPr>
            <p:cNvSpPr/>
            <p:nvPr/>
          </p:nvSpPr>
          <p:spPr>
            <a:xfrm>
              <a:off x="7450064" y="2730242"/>
              <a:ext cx="1943996" cy="1943996"/>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0298DBCD-A745-A920-CA72-4DEC9DB8EBB0}"/>
                </a:ext>
              </a:extLst>
            </p:cNvPr>
            <p:cNvSpPr/>
            <p:nvPr/>
          </p:nvSpPr>
          <p:spPr>
            <a:xfrm>
              <a:off x="6262067" y="5144478"/>
              <a:ext cx="4320000" cy="719998"/>
            </a:xfrm>
            <a:custGeom>
              <a:avLst/>
              <a:gdLst>
                <a:gd name="f0" fmla="val 10800000"/>
                <a:gd name="f1" fmla="val 5400000"/>
                <a:gd name="f2" fmla="val 180"/>
                <a:gd name="f3" fmla="val w"/>
                <a:gd name="f4" fmla="val h"/>
                <a:gd name="f5" fmla="val 0"/>
                <a:gd name="f6" fmla="val 4320000"/>
                <a:gd name="f7" fmla="val 720000"/>
                <a:gd name="f8" fmla="+- 0 0 -90"/>
                <a:gd name="f9" fmla="*/ f3 1 4320000"/>
                <a:gd name="f10" fmla="*/ f4 1 720000"/>
                <a:gd name="f11" fmla="+- f7 0 f5"/>
                <a:gd name="f12" fmla="+- f6 0 f5"/>
                <a:gd name="f13" fmla="*/ f8 f0 1"/>
                <a:gd name="f14" fmla="*/ f12 1 4320000"/>
                <a:gd name="f15" fmla="*/ f11 1 720000"/>
                <a:gd name="f16" fmla="*/ 0 f12 1"/>
                <a:gd name="f17" fmla="*/ 0 f11 1"/>
                <a:gd name="f18" fmla="*/ 4320000 f12 1"/>
                <a:gd name="f19" fmla="*/ 720000 f11 1"/>
                <a:gd name="f20" fmla="*/ f13 1 f2"/>
                <a:gd name="f21" fmla="*/ f16 1 4320000"/>
                <a:gd name="f22" fmla="*/ f17 1 720000"/>
                <a:gd name="f23" fmla="*/ f18 1 4320000"/>
                <a:gd name="f24" fmla="*/ f19 1 7200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4320000" h="720000">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844548" rtl="0" eaLnBrk="1" fontAlgn="auto" latinLnBrk="0" hangingPunct="1">
                <a:lnSpc>
                  <a:spcPct val="90000"/>
                </a:lnSpc>
                <a:spcBef>
                  <a:spcPts val="0"/>
                </a:spcBef>
                <a:spcAft>
                  <a:spcPts val="800"/>
                </a:spcAft>
                <a:buClrTx/>
                <a:buSzTx/>
                <a:buFontTx/>
                <a:buNone/>
                <a:tabLst/>
                <a:defRPr sz="1800" b="0" i="0" u="none" strike="noStrike" kern="0" cap="none" spc="0" baseline="0">
                  <a:solidFill>
                    <a:srgbClr val="000000"/>
                  </a:solidFill>
                  <a:uFillTx/>
                </a:defRPr>
              </a:pPr>
              <a:r>
                <a:rPr kumimoji="0" lang="en-GB" sz="1900" b="0" i="0" u="none" strike="noStrike" kern="1200" cap="none" spc="0" normalizeH="0" baseline="0" noProof="0" dirty="0">
                  <a:ln>
                    <a:noFill/>
                  </a:ln>
                  <a:solidFill>
                    <a:srgbClr val="000000"/>
                  </a:solidFill>
                  <a:effectLst/>
                  <a:uLnTx/>
                  <a:uFillTx/>
                  <a:latin typeface="Tw Cen MT"/>
                  <a:ea typeface="+mn-ea"/>
                  <a:cs typeface="+mn-cs"/>
                </a:rPr>
                <a:t>All exam question examples will be available via the module Moodle page</a:t>
              </a:r>
              <a:endParaRPr kumimoji="0" lang="en-US" sz="1900" b="0" i="0" u="none" strike="noStrike" kern="1200" cap="none" spc="0" normalizeH="0" baseline="0" noProof="0" dirty="0">
                <a:ln>
                  <a:noFill/>
                </a:ln>
                <a:solidFill>
                  <a:srgbClr val="000000"/>
                </a:solidFill>
                <a:effectLst/>
                <a:uLnTx/>
                <a:uFillTx/>
                <a:latin typeface="Tw Cen MT"/>
                <a:ea typeface="+mn-ea"/>
                <a:cs typeface="+mn-cs"/>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Today’s Lecture will…..</a:t>
            </a:r>
          </a:p>
        </p:txBody>
      </p:sp>
      <p:cxnSp>
        <p:nvCxnSpPr>
          <p:cNvPr id="29" name="Straight Connector 28">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64298031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AEA3D1D-4A5F-B00E-5502-5791E824E10F}"/>
              </a:ext>
            </a:extLst>
          </p:cNvPr>
          <p:cNvSpPr>
            <a:spLocks noGrp="1"/>
          </p:cNvSpPr>
          <p:nvPr>
            <p:ph type="title"/>
          </p:nvPr>
        </p:nvSpPr>
        <p:spPr>
          <a:xfrm>
            <a:off x="5116783" y="516835"/>
            <a:ext cx="5977937" cy="1666501"/>
          </a:xfrm>
        </p:spPr>
        <p:txBody>
          <a:bodyPr>
            <a:normAutofit/>
          </a:bodyPr>
          <a:lstStyle/>
          <a:p>
            <a:r>
              <a:rPr lang="en-GB" sz="4000" dirty="0">
                <a:solidFill>
                  <a:srgbClr val="FFFFFF"/>
                </a:solidFill>
              </a:rPr>
              <a:t>Exam Information</a:t>
            </a:r>
          </a:p>
        </p:txBody>
      </p:sp>
      <p:pic>
        <p:nvPicPr>
          <p:cNvPr id="5" name="Picture 4" descr="A hand holding a pen and shading circles on a sheet">
            <a:extLst>
              <a:ext uri="{FF2B5EF4-FFF2-40B4-BE49-F238E27FC236}">
                <a16:creationId xmlns:a16="http://schemas.microsoft.com/office/drawing/2014/main" id="{13572046-EC6C-9944-45EE-405078B2AD95}"/>
              </a:ext>
            </a:extLst>
          </p:cNvPr>
          <p:cNvPicPr>
            <a:picLocks noChangeAspect="1"/>
          </p:cNvPicPr>
          <p:nvPr/>
        </p:nvPicPr>
        <p:blipFill rotWithShape="1">
          <a:blip r:embed="rId2"/>
          <a:srcRect l="42784" r="18313" b="-1"/>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F08B8B-A4C3-D1EC-6A38-0C33AEB9926D}"/>
              </a:ext>
            </a:extLst>
          </p:cNvPr>
          <p:cNvSpPr>
            <a:spLocks noGrp="1"/>
          </p:cNvSpPr>
          <p:nvPr>
            <p:ph idx="1"/>
          </p:nvPr>
        </p:nvSpPr>
        <p:spPr>
          <a:xfrm>
            <a:off x="5116784" y="2546224"/>
            <a:ext cx="5977938"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The exam will take place on Friday June 12</a:t>
            </a:r>
            <a:r>
              <a:rPr lang="en-GB" sz="1800" baseline="30000" dirty="0">
                <a:solidFill>
                  <a:srgbClr val="FFFFFF"/>
                </a:solidFill>
                <a:latin typeface="Arial" panose="020B0604020202020204" pitchFamily="34" charset="0"/>
                <a:cs typeface="Arial" panose="020B0604020202020204" pitchFamily="34" charset="0"/>
              </a:rPr>
              <a:t>th</a:t>
            </a:r>
            <a:r>
              <a:rPr lang="en-GB" sz="1800" dirty="0">
                <a:solidFill>
                  <a:srgbClr val="FFFFFF"/>
                </a:solidFill>
                <a:latin typeface="Arial" panose="020B0604020202020204" pitchFamily="34" charset="0"/>
                <a:cs typeface="Arial" panose="020B0604020202020204" pitchFamily="34" charset="0"/>
              </a:rPr>
              <a:t>  </a:t>
            </a:r>
          </a:p>
          <a:p>
            <a:r>
              <a:rPr lang="en-GB" sz="1800" dirty="0">
                <a:solidFill>
                  <a:srgbClr val="FFFFFF"/>
                </a:solidFill>
                <a:latin typeface="Arial" panose="020B0604020202020204" pitchFamily="34" charset="0"/>
                <a:cs typeface="Arial" panose="020B0604020202020204" pitchFamily="34" charset="0"/>
              </a:rPr>
              <a:t>Check the information from Registry in relation to the exact start time and room location.</a:t>
            </a:r>
          </a:p>
          <a:p>
            <a:r>
              <a:rPr lang="en-GB" sz="1800" dirty="0">
                <a:solidFill>
                  <a:srgbClr val="FFFFFF"/>
                </a:solidFill>
                <a:latin typeface="Arial" panose="020B0604020202020204" pitchFamily="34" charset="0"/>
                <a:cs typeface="Arial" panose="020B0604020202020204" pitchFamily="34" charset="0"/>
              </a:rPr>
              <a:t>Bring your student card to use as photo </a:t>
            </a:r>
            <a:r>
              <a:rPr lang="en-GB" sz="1800" dirty="0" err="1">
                <a:solidFill>
                  <a:srgbClr val="FFFFFF"/>
                </a:solidFill>
                <a:latin typeface="Arial" panose="020B0604020202020204" pitchFamily="34" charset="0"/>
                <a:cs typeface="Arial" panose="020B0604020202020204" pitchFamily="34" charset="0"/>
              </a:rPr>
              <a:t>i.d.</a:t>
            </a:r>
            <a:r>
              <a:rPr lang="en-GB" sz="1800" dirty="0">
                <a:solidFill>
                  <a:srgbClr val="FFFFFF"/>
                </a:solidFill>
                <a:latin typeface="Arial" panose="020B0604020202020204" pitchFamily="34" charset="0"/>
                <a:cs typeface="Arial" panose="020B0604020202020204" pitchFamily="34" charset="0"/>
              </a:rPr>
              <a:t>, if you do not have a student card, bring your driving licence or passport</a:t>
            </a:r>
          </a:p>
        </p:txBody>
      </p:sp>
    </p:spTree>
    <p:extLst>
      <p:ext uri="{BB962C8B-B14F-4D97-AF65-F5344CB8AC3E}">
        <p14:creationId xmlns:p14="http://schemas.microsoft.com/office/powerpoint/2010/main" val="24489473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BAFAC7C-C4DD-0C06-3858-E33DF9AEECD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Equipment</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918E83-8CE6-F747-FE4A-C8897BF6DB5F}"/>
              </a:ext>
            </a:extLst>
          </p:cNvPr>
          <p:cNvSpPr>
            <a:spLocks noGrp="1"/>
          </p:cNvSpPr>
          <p:nvPr>
            <p:ph idx="1"/>
          </p:nvPr>
        </p:nvSpPr>
        <p:spPr>
          <a:xfrm>
            <a:off x="643467" y="2546224"/>
            <a:ext cx="3448259" cy="3342747"/>
          </a:xfrm>
        </p:spPr>
        <p:txBody>
          <a:bodyPr>
            <a:normAutofit/>
          </a:bodyPr>
          <a:lstStyle/>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Ensure that you have calculator that you are familiar with – phones are not exam appropriate.  Check that your calculator batteries are working.</a:t>
            </a:r>
          </a:p>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800" dirty="0">
              <a:solidFill>
                <a:schemeClr val="tx1"/>
              </a:solidFill>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Check that you have pens, pencils etc – invigilators do not have spares!</a:t>
            </a:r>
          </a:p>
          <a:p>
            <a:pPr marL="0" indent="0" defTabSz="533396">
              <a:lnSpc>
                <a:spcPct val="90000"/>
              </a:lnSpc>
              <a:spcBef>
                <a:spcPts val="0"/>
              </a:spcBef>
              <a:spcAft>
                <a:spcPts val="500"/>
              </a:spcAft>
              <a:buNone/>
              <a:defRPr sz="1800" b="0" i="0" u="none" strike="noStrike" kern="0" cap="none" spc="0" baseline="0">
                <a:solidFill>
                  <a:srgbClr val="000000"/>
                </a:solidFill>
                <a:uFillTx/>
              </a:defRPr>
            </a:pPr>
            <a:endParaRPr lang="en-GB" sz="1800" dirty="0">
              <a:solidFill>
                <a:schemeClr val="tx1"/>
              </a:solidFill>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r>
              <a:rPr lang="en-GB" sz="1800" b="0" i="0" u="none" strike="noStrike" kern="1200" cap="none" spc="0" baseline="0" dirty="0">
                <a:solidFill>
                  <a:schemeClr val="tx1"/>
                </a:solidFill>
                <a:uFillTx/>
                <a:latin typeface="Tw Cen MT"/>
              </a:rPr>
              <a:t>REMEMBER – Your answers need to be legible!</a:t>
            </a:r>
            <a:endParaRPr lang="en-US" sz="1800" b="0" i="0" u="none" strike="noStrike" kern="1200" cap="none" spc="0" baseline="0" dirty="0">
              <a:solidFill>
                <a:schemeClr val="tx1"/>
              </a:solidFill>
              <a:uFillTx/>
              <a:latin typeface="Tw Cen MT"/>
            </a:endParaRPr>
          </a:p>
          <a:p>
            <a:pPr marL="0" indent="0" defTabSz="533396">
              <a:lnSpc>
                <a:spcPct val="90000"/>
              </a:lnSpc>
              <a:spcBef>
                <a:spcPts val="0"/>
              </a:spcBef>
              <a:spcAft>
                <a:spcPts val="500"/>
              </a:spcAft>
              <a:buNone/>
              <a:defRPr sz="1800" b="0" i="0" u="none" strike="noStrike" kern="0" cap="none" spc="0" baseline="0">
                <a:solidFill>
                  <a:srgbClr val="000000"/>
                </a:solidFill>
                <a:uFillTx/>
              </a:defRPr>
            </a:pPr>
            <a:endParaRPr lang="en-US" sz="1800" b="0" i="0" u="none" strike="noStrike" kern="1200" cap="none" spc="0" baseline="0" dirty="0">
              <a:solidFill>
                <a:schemeClr val="tx1"/>
              </a:solidFill>
              <a:uFillTx/>
              <a:latin typeface="Tw Cen MT"/>
            </a:endParaRPr>
          </a:p>
          <a:p>
            <a:pPr marL="0" marR="0" lvl="0" indent="0" algn="l"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US" sz="1800" b="0" i="0" u="none" strike="noStrike" kern="1200" cap="none" spc="0" baseline="0" dirty="0">
              <a:solidFill>
                <a:schemeClr val="tx1"/>
              </a:solidFill>
              <a:uFillTx/>
              <a:latin typeface="Tw Cen MT"/>
            </a:endParaRPr>
          </a:p>
        </p:txBody>
      </p:sp>
      <p:pic>
        <p:nvPicPr>
          <p:cNvPr id="5" name="Picture 4" descr="Magnifying glass on clear background">
            <a:extLst>
              <a:ext uri="{FF2B5EF4-FFF2-40B4-BE49-F238E27FC236}">
                <a16:creationId xmlns:a16="http://schemas.microsoft.com/office/drawing/2014/main" id="{7439DBB4-AF93-374C-D31F-13EA8B46F3FF}"/>
              </a:ext>
            </a:extLst>
          </p:cNvPr>
          <p:cNvPicPr>
            <a:picLocks noChangeAspect="1"/>
          </p:cNvPicPr>
          <p:nvPr/>
        </p:nvPicPr>
        <p:blipFill rotWithShape="1">
          <a:blip r:embed="rId2"/>
          <a:srcRect l="26457" r="177" b="-1"/>
          <a:stretch/>
        </p:blipFill>
        <p:spPr>
          <a:xfrm>
            <a:off x="4654296" y="10"/>
            <a:ext cx="7537703" cy="6857990"/>
          </a:xfrm>
          <a:prstGeom prst="rect">
            <a:avLst/>
          </a:prstGeom>
        </p:spPr>
      </p:pic>
    </p:spTree>
    <p:extLst>
      <p:ext uri="{BB962C8B-B14F-4D97-AF65-F5344CB8AC3E}">
        <p14:creationId xmlns:p14="http://schemas.microsoft.com/office/powerpoint/2010/main" val="25970013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Glasses on top of a book">
            <a:extLst>
              <a:ext uri="{FF2B5EF4-FFF2-40B4-BE49-F238E27FC236}">
                <a16:creationId xmlns:a16="http://schemas.microsoft.com/office/drawing/2014/main" id="{637B5840-5CC3-5805-28A0-0BC58B934F26}"/>
              </a:ext>
            </a:extLst>
          </p:cNvPr>
          <p:cNvPicPr>
            <a:picLocks noChangeAspect="1"/>
          </p:cNvPicPr>
          <p:nvPr/>
        </p:nvPicPr>
        <p:blipFill rotWithShape="1">
          <a:blip r:embed="rId2"/>
          <a:srcRect l="833" r="26165" b="-1"/>
          <a:stretch/>
        </p:blipFill>
        <p:spPr>
          <a:xfrm>
            <a:off x="16" y="10"/>
            <a:ext cx="7556889" cy="6857990"/>
          </a:xfrm>
          <a:prstGeom prst="rect">
            <a:avLst/>
          </a:prstGeom>
        </p:spPr>
      </p:pic>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6905"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327BC03-ED90-B041-D0AA-94DA756B9317}"/>
              </a:ext>
            </a:extLst>
          </p:cNvPr>
          <p:cNvSpPr>
            <a:spLocks noGrp="1"/>
          </p:cNvSpPr>
          <p:nvPr>
            <p:ph type="title"/>
          </p:nvPr>
        </p:nvSpPr>
        <p:spPr>
          <a:xfrm>
            <a:off x="8047939" y="640080"/>
            <a:ext cx="3659246" cy="2850320"/>
          </a:xfrm>
        </p:spPr>
        <p:txBody>
          <a:bodyPr vert="horz" lIns="91440" tIns="45720" rIns="91440" bIns="45720" rtlCol="0" anchor="b">
            <a:normAutofit/>
          </a:bodyPr>
          <a:lstStyle/>
          <a:p>
            <a:r>
              <a:rPr lang="en-US" sz="5400" dirty="0">
                <a:solidFill>
                  <a:srgbClr val="FFFFFF"/>
                </a:solidFill>
              </a:rPr>
              <a:t>Exam Information</a:t>
            </a:r>
          </a:p>
        </p:txBody>
      </p:sp>
      <p:sp>
        <p:nvSpPr>
          <p:cNvPr id="3" name="Content Placeholder 2">
            <a:extLst>
              <a:ext uri="{FF2B5EF4-FFF2-40B4-BE49-F238E27FC236}">
                <a16:creationId xmlns:a16="http://schemas.microsoft.com/office/drawing/2014/main" id="{27DE45B5-E9A7-B4FB-1EF4-4B4EAD52A27B}"/>
              </a:ext>
            </a:extLst>
          </p:cNvPr>
          <p:cNvSpPr>
            <a:spLocks noGrp="1"/>
          </p:cNvSpPr>
          <p:nvPr>
            <p:ph idx="1"/>
          </p:nvPr>
        </p:nvSpPr>
        <p:spPr>
          <a:xfrm>
            <a:off x="8047939" y="3812135"/>
            <a:ext cx="3659246" cy="2656903"/>
          </a:xfrm>
        </p:spPr>
        <p:txBody>
          <a:bodyPr vert="horz" lIns="91440" tIns="45720" rIns="91440" bIns="45720" rtlCol="0">
            <a:normAutofit/>
          </a:bodyPr>
          <a:lstStyle/>
          <a:p>
            <a:pPr marL="0" indent="0">
              <a:lnSpc>
                <a:spcPct val="100000"/>
              </a:lnSpc>
              <a:buNone/>
            </a:pPr>
            <a:r>
              <a:rPr lang="en-US" sz="1800" cap="all" spc="200" dirty="0">
                <a:solidFill>
                  <a:srgbClr val="FFFFFF"/>
                </a:solidFill>
              </a:rPr>
              <a:t>Answers must be written in the exam booklet – NOT THE QUESTION PAPER</a:t>
            </a:r>
          </a:p>
          <a:p>
            <a:pPr marL="0" indent="0">
              <a:lnSpc>
                <a:spcPct val="100000"/>
              </a:lnSpc>
              <a:buNone/>
            </a:pPr>
            <a:r>
              <a:rPr lang="en-US" sz="1800" cap="all" spc="200" dirty="0">
                <a:solidFill>
                  <a:srgbClr val="FFFFFF"/>
                </a:solidFill>
              </a:rPr>
              <a:t>Number your solutions so that they correspond with the question number</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85922"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84342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52F43-CEBA-3BD6-EDDC-3CD3D8C513EB}"/>
              </a:ext>
            </a:extLst>
          </p:cNvPr>
          <p:cNvSpPr txBox="1">
            <a:spLocks noGrp="1"/>
          </p:cNvSpPr>
          <p:nvPr>
            <p:ph type="title"/>
          </p:nvPr>
        </p:nvSpPr>
        <p:spPr/>
        <p:txBody>
          <a:bodyPr/>
          <a:lstStyle/>
          <a:p>
            <a:pPr lvl="0"/>
            <a:r>
              <a:rPr lang="en-GB"/>
              <a:t>Exam preparation </a:t>
            </a:r>
          </a:p>
        </p:txBody>
      </p:sp>
      <p:grpSp>
        <p:nvGrpSpPr>
          <p:cNvPr id="3" name="Content Placeholder 2">
            <a:extLst>
              <a:ext uri="{FF2B5EF4-FFF2-40B4-BE49-F238E27FC236}">
                <a16:creationId xmlns:a16="http://schemas.microsoft.com/office/drawing/2014/main" id="{13219532-9E69-B296-2437-B1459A46D9C9}"/>
              </a:ext>
            </a:extLst>
          </p:cNvPr>
          <p:cNvGrpSpPr/>
          <p:nvPr/>
        </p:nvGrpSpPr>
        <p:grpSpPr>
          <a:xfrm>
            <a:off x="1269243" y="2782801"/>
            <a:ext cx="9621670" cy="2826429"/>
            <a:chOff x="3028063" y="3444718"/>
            <a:chExt cx="7715477" cy="1705291"/>
          </a:xfrm>
        </p:grpSpPr>
        <p:sp>
          <p:nvSpPr>
            <p:cNvPr id="4" name="Rectangle 3" descr="Books">
              <a:extLst>
                <a:ext uri="{FF2B5EF4-FFF2-40B4-BE49-F238E27FC236}">
                  <a16:creationId xmlns:a16="http://schemas.microsoft.com/office/drawing/2014/main" id="{5D472732-AFB9-D46E-0D45-82C45C89BD75}"/>
                </a:ext>
              </a:extLst>
            </p:cNvPr>
            <p:cNvSpPr/>
            <p:nvPr/>
          </p:nvSpPr>
          <p:spPr>
            <a:xfrm>
              <a:off x="3262417" y="3504589"/>
              <a:ext cx="767282" cy="767282"/>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6">
              <a:extLst>
                <a:ext uri="{FF2B5EF4-FFF2-40B4-BE49-F238E27FC236}">
                  <a16:creationId xmlns:a16="http://schemas.microsoft.com/office/drawing/2014/main" id="{09A6ECA3-95A4-5364-FDD5-4EE0BFD67467}"/>
                </a:ext>
              </a:extLst>
            </p:cNvPr>
            <p:cNvSpPr/>
            <p:nvPr/>
          </p:nvSpPr>
          <p:spPr>
            <a:xfrm>
              <a:off x="3028063"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Plan out before the exam how you will allocate your time for each question.  </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8" name="Rectangle 7" descr="Bullseye">
              <a:extLst>
                <a:ext uri="{FF2B5EF4-FFF2-40B4-BE49-F238E27FC236}">
                  <a16:creationId xmlns:a16="http://schemas.microsoft.com/office/drawing/2014/main" id="{2C4064E5-9100-B3BB-FA24-C75B2493C001}"/>
                </a:ext>
              </a:extLst>
            </p:cNvPr>
            <p:cNvSpPr/>
            <p:nvPr/>
          </p:nvSpPr>
          <p:spPr>
            <a:xfrm>
              <a:off x="5500426" y="3444718"/>
              <a:ext cx="767282" cy="767282"/>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1F034525-188C-3408-C596-11AA3ED60ED5}"/>
                </a:ext>
              </a:extLst>
            </p:cNvPr>
            <p:cNvSpPr/>
            <p:nvPr/>
          </p:nvSpPr>
          <p:spPr>
            <a:xfrm>
              <a:off x="5031531"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Jot down the time that you aim to start each question</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sp>
          <p:nvSpPr>
            <p:cNvPr id="10" name="Rectangle 9" descr="Pencil">
              <a:extLst>
                <a:ext uri="{FF2B5EF4-FFF2-40B4-BE49-F238E27FC236}">
                  <a16:creationId xmlns:a16="http://schemas.microsoft.com/office/drawing/2014/main" id="{EC66FF7A-A683-E917-A1FF-AD2E4F68A9F2}"/>
                </a:ext>
              </a:extLst>
            </p:cNvPr>
            <p:cNvSpPr/>
            <p:nvPr/>
          </p:nvSpPr>
          <p:spPr>
            <a:xfrm>
              <a:off x="7503895" y="3444718"/>
              <a:ext cx="767282" cy="767282"/>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Freeform 10">
              <a:extLst>
                <a:ext uri="{FF2B5EF4-FFF2-40B4-BE49-F238E27FC236}">
                  <a16:creationId xmlns:a16="http://schemas.microsoft.com/office/drawing/2014/main" id="{55E592A8-83B5-2098-B3B7-490A0277CB31}"/>
                </a:ext>
              </a:extLst>
            </p:cNvPr>
            <p:cNvSpPr/>
            <p:nvPr/>
          </p:nvSpPr>
          <p:spPr>
            <a:xfrm>
              <a:off x="7035000"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b="0" i="0" u="none" strike="noStrike" kern="1200" cap="none" spc="0" normalizeH="0" baseline="0" noProof="0" dirty="0">
                  <a:ln>
                    <a:noFill/>
                  </a:ln>
                  <a:solidFill>
                    <a:srgbClr val="FFFFFF"/>
                  </a:solidFill>
                  <a:effectLst/>
                  <a:uLnTx/>
                  <a:uFillTx/>
                  <a:latin typeface="Tw Cen MT"/>
                  <a:ea typeface="+mn-ea"/>
                  <a:cs typeface="+mn-cs"/>
                </a:rPr>
                <a:t>Read through each question before putting pen to paper – possibly decide which question you will do first – remember to number the questions correctly!</a:t>
              </a:r>
              <a:endParaRPr kumimoji="0" lang="en-US" b="0" i="0" u="none" strike="noStrike" kern="1200" cap="none" spc="0" normalizeH="0" baseline="0" noProof="0" dirty="0">
                <a:ln>
                  <a:noFill/>
                </a:ln>
                <a:solidFill>
                  <a:srgbClr val="FFFFFF"/>
                </a:solidFill>
                <a:effectLst/>
                <a:uLnTx/>
                <a:uFillTx/>
                <a:latin typeface="Tw Cen MT"/>
                <a:ea typeface="+mn-ea"/>
                <a:cs typeface="+mn-cs"/>
              </a:endParaRPr>
            </a:p>
          </p:txBody>
        </p:sp>
        <p:sp>
          <p:nvSpPr>
            <p:cNvPr id="12" name="Rectangle 11" descr="Open Book">
              <a:extLst>
                <a:ext uri="{FF2B5EF4-FFF2-40B4-BE49-F238E27FC236}">
                  <a16:creationId xmlns:a16="http://schemas.microsoft.com/office/drawing/2014/main" id="{530E24C8-2471-EFBF-0A8D-4E2BDB9F2C39}"/>
                </a:ext>
              </a:extLst>
            </p:cNvPr>
            <p:cNvSpPr/>
            <p:nvPr/>
          </p:nvSpPr>
          <p:spPr>
            <a:xfrm>
              <a:off x="9507364" y="3444718"/>
              <a:ext cx="767282" cy="767282"/>
            </a:xfrm>
            <a:prstGeom prst="rect">
              <a:avLst/>
            </a:prstGeom>
            <a:blipFill>
              <a:blip>
                <a:alphaModFix/>
                <a:extLst>
                  <a:ext uri="{96DAC541-7B7A-43D3-8B79-37D633B846F1}">
                    <asvg:svgBlip xmlns:asvg="http://schemas.microsoft.com/office/drawing/2016/SVG/main" r:embed="rId6"/>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3" name="Freeform 12">
              <a:extLst>
                <a:ext uri="{FF2B5EF4-FFF2-40B4-BE49-F238E27FC236}">
                  <a16:creationId xmlns:a16="http://schemas.microsoft.com/office/drawing/2014/main" id="{80250761-85E6-7FF8-1493-D61A40CA8125}"/>
                </a:ext>
              </a:extLst>
            </p:cNvPr>
            <p:cNvSpPr/>
            <p:nvPr/>
          </p:nvSpPr>
          <p:spPr>
            <a:xfrm>
              <a:off x="9038459" y="4467977"/>
              <a:ext cx="1705081" cy="682032"/>
            </a:xfrm>
            <a:custGeom>
              <a:avLst/>
              <a:gdLst>
                <a:gd name="f0" fmla="val 10800000"/>
                <a:gd name="f1" fmla="val 5400000"/>
                <a:gd name="f2" fmla="val 180"/>
                <a:gd name="f3" fmla="val w"/>
                <a:gd name="f4" fmla="val h"/>
                <a:gd name="f5" fmla="val 0"/>
                <a:gd name="f6" fmla="val 1705078"/>
                <a:gd name="f7" fmla="val 682031"/>
                <a:gd name="f8" fmla="+- 0 0 -90"/>
                <a:gd name="f9" fmla="*/ f3 1 1705078"/>
                <a:gd name="f10" fmla="*/ f4 1 682031"/>
                <a:gd name="f11" fmla="+- f7 0 f5"/>
                <a:gd name="f12" fmla="+- f6 0 f5"/>
                <a:gd name="f13" fmla="*/ f8 f0 1"/>
                <a:gd name="f14" fmla="*/ f12 1 1705078"/>
                <a:gd name="f15" fmla="*/ f11 1 682031"/>
                <a:gd name="f16" fmla="*/ 0 f12 1"/>
                <a:gd name="f17" fmla="*/ 0 f11 1"/>
                <a:gd name="f18" fmla="*/ 1705078 f12 1"/>
                <a:gd name="f19" fmla="*/ 682031 f11 1"/>
                <a:gd name="f20" fmla="*/ f13 1 f2"/>
                <a:gd name="f21" fmla="*/ f16 1 1705078"/>
                <a:gd name="f22" fmla="*/ f17 1 682031"/>
                <a:gd name="f23" fmla="*/ f18 1 1705078"/>
                <a:gd name="f24" fmla="*/ f19 1 6820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705078" h="682031">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t" anchorCtr="1" compatLnSpc="1">
              <a:noAutofit/>
            </a:bodyPr>
            <a:lstStyle/>
            <a:p>
              <a:pPr marL="0" marR="0" lvl="0" indent="0" algn="ctr" defTabSz="488947"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r>
                <a:rPr kumimoji="0" lang="en-GB" sz="2000" b="0" i="0" u="none" strike="noStrike" kern="1200" cap="none" spc="0" normalizeH="0" baseline="0" noProof="0" dirty="0">
                  <a:ln>
                    <a:noFill/>
                  </a:ln>
                  <a:solidFill>
                    <a:srgbClr val="FFFFFF"/>
                  </a:solidFill>
                  <a:effectLst/>
                  <a:uLnTx/>
                  <a:uFillTx/>
                  <a:latin typeface="Tw Cen MT"/>
                  <a:ea typeface="+mn-ea"/>
                  <a:cs typeface="+mn-cs"/>
                </a:rPr>
                <a:t>Plan to leave time to read, consider your solutions</a:t>
              </a:r>
              <a:endParaRPr kumimoji="0" lang="en-US" sz="2000" b="0" i="0" u="none" strike="noStrike" kern="1200" cap="none" spc="0" normalizeH="0" baseline="0" noProof="0" dirty="0">
                <a:ln>
                  <a:noFill/>
                </a:ln>
                <a:solidFill>
                  <a:srgbClr val="FFFFFF"/>
                </a:solidFill>
                <a:effectLst/>
                <a:uLnTx/>
                <a:uFillTx/>
                <a:latin typeface="Tw Cen MT"/>
                <a:ea typeface="+mn-ea"/>
                <a:cs typeface="+mn-cs"/>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C127A-00AB-5FBD-DFFB-53A779B71F6A}"/>
              </a:ext>
            </a:extLst>
          </p:cNvPr>
          <p:cNvSpPr txBox="1">
            <a:spLocks noGrp="1"/>
          </p:cNvSpPr>
          <p:nvPr>
            <p:ph type="title"/>
          </p:nvPr>
        </p:nvSpPr>
        <p:spPr/>
        <p:txBody>
          <a:bodyPr/>
          <a:lstStyle/>
          <a:p>
            <a:pPr lvl="0"/>
            <a:r>
              <a:rPr lang="en-GB"/>
              <a:t>Planning answers – written element</a:t>
            </a:r>
          </a:p>
        </p:txBody>
      </p:sp>
      <p:grpSp>
        <p:nvGrpSpPr>
          <p:cNvPr id="3" name="Content Placeholder 2">
            <a:extLst>
              <a:ext uri="{FF2B5EF4-FFF2-40B4-BE49-F238E27FC236}">
                <a16:creationId xmlns:a16="http://schemas.microsoft.com/office/drawing/2014/main" id="{247E4793-4870-3277-6DC2-3AC2E050FFE1}"/>
              </a:ext>
            </a:extLst>
          </p:cNvPr>
          <p:cNvGrpSpPr/>
          <p:nvPr/>
        </p:nvGrpSpPr>
        <p:grpSpPr>
          <a:xfrm>
            <a:off x="1023935" y="2287673"/>
            <a:ext cx="9720264" cy="4019381"/>
            <a:chOff x="1023935" y="2287673"/>
            <a:chExt cx="9720264" cy="4019381"/>
          </a:xfrm>
        </p:grpSpPr>
        <p:sp>
          <p:nvSpPr>
            <p:cNvPr id="4" name="Freeform 3">
              <a:extLst>
                <a:ext uri="{FF2B5EF4-FFF2-40B4-BE49-F238E27FC236}">
                  <a16:creationId xmlns:a16="http://schemas.microsoft.com/office/drawing/2014/main" id="{5F141F46-EAFB-F8D2-DC62-72CBB7BF8A48}"/>
                </a:ext>
              </a:extLst>
            </p:cNvPr>
            <p:cNvSpPr/>
            <p:nvPr/>
          </p:nvSpPr>
          <p:spPr>
            <a:xfrm>
              <a:off x="1023935" y="2287673"/>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CBEB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Rectangle 4" descr="Quotes">
              <a:extLst>
                <a:ext uri="{FF2B5EF4-FFF2-40B4-BE49-F238E27FC236}">
                  <a16:creationId xmlns:a16="http://schemas.microsoft.com/office/drawing/2014/main" id="{B4C6876B-2442-749C-1629-1B1ADF7A4456}"/>
                </a:ext>
              </a:extLst>
            </p:cNvPr>
            <p:cNvSpPr/>
            <p:nvPr/>
          </p:nvSpPr>
          <p:spPr>
            <a:xfrm>
              <a:off x="1279913" y="2478060"/>
              <a:ext cx="465402" cy="465402"/>
            </a:xfrm>
            <a:prstGeom prst="rect">
              <a:avLst/>
            </a:prstGeom>
            <a:blipFill>
              <a:blip>
                <a:alphaModFix/>
                <a:extLst>
                  <a:ext uri="{96DAC541-7B7A-43D3-8B79-37D633B846F1}">
                    <asvg:svgBlip xmlns:asvg="http://schemas.microsoft.com/office/drawing/2016/SVG/main" r:embed="rId2"/>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Freeform 5">
              <a:extLst>
                <a:ext uri="{FF2B5EF4-FFF2-40B4-BE49-F238E27FC236}">
                  <a16:creationId xmlns:a16="http://schemas.microsoft.com/office/drawing/2014/main" id="{6E6258F5-C8C2-DB0D-4343-7A076FAC73EB}"/>
                </a:ext>
              </a:extLst>
            </p:cNvPr>
            <p:cNvSpPr/>
            <p:nvPr/>
          </p:nvSpPr>
          <p:spPr>
            <a:xfrm>
              <a:off x="2001283" y="2287673"/>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Keep the written elements brief, include the main points only – Just focus on answering the question.  Avoid getting side tracked by less important points, however interesting they may seem.  References and citations are not required</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7" name="Freeform 6">
              <a:extLst>
                <a:ext uri="{FF2B5EF4-FFF2-40B4-BE49-F238E27FC236}">
                  <a16:creationId xmlns:a16="http://schemas.microsoft.com/office/drawing/2014/main" id="{F46389B3-242B-C1C2-CD2A-FFEF5899A6C8}"/>
                </a:ext>
              </a:extLst>
            </p:cNvPr>
            <p:cNvSpPr/>
            <p:nvPr/>
          </p:nvSpPr>
          <p:spPr>
            <a:xfrm>
              <a:off x="1023935" y="3345405"/>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2CB6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8" name="Rectangle 7" descr="Pencil">
              <a:extLst>
                <a:ext uri="{FF2B5EF4-FFF2-40B4-BE49-F238E27FC236}">
                  <a16:creationId xmlns:a16="http://schemas.microsoft.com/office/drawing/2014/main" id="{4475058B-5A15-15BD-052B-4790271900FC}"/>
                </a:ext>
              </a:extLst>
            </p:cNvPr>
            <p:cNvSpPr/>
            <p:nvPr/>
          </p:nvSpPr>
          <p:spPr>
            <a:xfrm>
              <a:off x="1279913" y="3535792"/>
              <a:ext cx="465402" cy="465402"/>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D7CC1F83-7B8B-2E17-D397-300A09439978}"/>
                </a:ext>
              </a:extLst>
            </p:cNvPr>
            <p:cNvSpPr/>
            <p:nvPr/>
          </p:nvSpPr>
          <p:spPr>
            <a:xfrm>
              <a:off x="2001283" y="3345405"/>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Avoid a flowery or wordy style of writing, aim to write in a more straightforward manner so that you can cover all the material required.  Do your written answers make sense?</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10" name="Freeform 9">
              <a:extLst>
                <a:ext uri="{FF2B5EF4-FFF2-40B4-BE49-F238E27FC236}">
                  <a16:creationId xmlns:a16="http://schemas.microsoft.com/office/drawing/2014/main" id="{9688ABC8-F81C-5314-5BA4-B9F80B5839C3}"/>
                </a:ext>
              </a:extLst>
            </p:cNvPr>
            <p:cNvSpPr/>
            <p:nvPr/>
          </p:nvSpPr>
          <p:spPr>
            <a:xfrm>
              <a:off x="1023935" y="4403137"/>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5A39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Rectangle 10" descr="Document">
              <a:extLst>
                <a:ext uri="{FF2B5EF4-FFF2-40B4-BE49-F238E27FC236}">
                  <a16:creationId xmlns:a16="http://schemas.microsoft.com/office/drawing/2014/main" id="{0A968E7D-AF2A-EFBD-463E-BE263991A8F9}"/>
                </a:ext>
              </a:extLst>
            </p:cNvPr>
            <p:cNvSpPr/>
            <p:nvPr/>
          </p:nvSpPr>
          <p:spPr>
            <a:xfrm>
              <a:off x="1279913" y="4593524"/>
              <a:ext cx="465402" cy="465402"/>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2" name="Freeform 11">
              <a:extLst>
                <a:ext uri="{FF2B5EF4-FFF2-40B4-BE49-F238E27FC236}">
                  <a16:creationId xmlns:a16="http://schemas.microsoft.com/office/drawing/2014/main" id="{5231BD0C-3786-5543-BBCD-2445A5D24CD9}"/>
                </a:ext>
              </a:extLst>
            </p:cNvPr>
            <p:cNvSpPr/>
            <p:nvPr/>
          </p:nvSpPr>
          <p:spPr>
            <a:xfrm>
              <a:off x="2001283" y="4403137"/>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Don’t ‘save time’ by just writing down ‘everything you know’, when marks are given for critical analysis, argument, evaluation and selection</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sp>
          <p:nvSpPr>
            <p:cNvPr id="13" name="Freeform 12">
              <a:extLst>
                <a:ext uri="{FF2B5EF4-FFF2-40B4-BE49-F238E27FC236}">
                  <a16:creationId xmlns:a16="http://schemas.microsoft.com/office/drawing/2014/main" id="{432748AE-0E54-568C-2FE9-376B3249DAA6}"/>
                </a:ext>
              </a:extLst>
            </p:cNvPr>
            <p:cNvSpPr/>
            <p:nvPr/>
          </p:nvSpPr>
          <p:spPr>
            <a:xfrm>
              <a:off x="1023935" y="5460869"/>
              <a:ext cx="9720264" cy="846185"/>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C89F5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4" name="Rectangle 13" descr="Confused Person">
              <a:extLst>
                <a:ext uri="{FF2B5EF4-FFF2-40B4-BE49-F238E27FC236}">
                  <a16:creationId xmlns:a16="http://schemas.microsoft.com/office/drawing/2014/main" id="{B63F05B9-688C-5A25-E162-F6DF2BF7B568}"/>
                </a:ext>
              </a:extLst>
            </p:cNvPr>
            <p:cNvSpPr/>
            <p:nvPr/>
          </p:nvSpPr>
          <p:spPr>
            <a:xfrm>
              <a:off x="1279913" y="5651257"/>
              <a:ext cx="465402" cy="465402"/>
            </a:xfrm>
            <a:prstGeom prst="rect">
              <a:avLst/>
            </a:prstGeom>
            <a:blipFill>
              <a:blip>
                <a:alphaModFix/>
                <a:extLst>
                  <a:ext uri="{96DAC541-7B7A-43D3-8B79-37D633B846F1}">
                    <asvg:svgBlip xmlns:asvg="http://schemas.microsoft.com/office/drawing/2016/SVG/main" r:embed="rId5"/>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5" name="Freeform 14">
              <a:extLst>
                <a:ext uri="{FF2B5EF4-FFF2-40B4-BE49-F238E27FC236}">
                  <a16:creationId xmlns:a16="http://schemas.microsoft.com/office/drawing/2014/main" id="{069BCD63-AB86-61EE-B920-EC2541CD1698}"/>
                </a:ext>
              </a:extLst>
            </p:cNvPr>
            <p:cNvSpPr/>
            <p:nvPr/>
          </p:nvSpPr>
          <p:spPr>
            <a:xfrm>
              <a:off x="2001283" y="5460869"/>
              <a:ext cx="8742916" cy="846185"/>
            </a:xfrm>
            <a:custGeom>
              <a:avLst/>
              <a:gdLst>
                <a:gd name="f0" fmla="val 10800000"/>
                <a:gd name="f1" fmla="val 5400000"/>
                <a:gd name="f2" fmla="val 180"/>
                <a:gd name="f3" fmla="val w"/>
                <a:gd name="f4" fmla="val h"/>
                <a:gd name="f5" fmla="val 0"/>
                <a:gd name="f6" fmla="val 8742916"/>
                <a:gd name="f7" fmla="val 846186"/>
                <a:gd name="f8" fmla="+- 0 0 -90"/>
                <a:gd name="f9" fmla="*/ f3 1 8742916"/>
                <a:gd name="f10" fmla="*/ f4 1 846186"/>
                <a:gd name="f11" fmla="+- f7 0 f5"/>
                <a:gd name="f12" fmla="+- f6 0 f5"/>
                <a:gd name="f13" fmla="*/ f8 f0 1"/>
                <a:gd name="f14" fmla="*/ f12 1 8742916"/>
                <a:gd name="f15" fmla="*/ f11 1 846186"/>
                <a:gd name="f16" fmla="*/ 0 f12 1"/>
                <a:gd name="f17" fmla="*/ 0 f11 1"/>
                <a:gd name="f18" fmla="*/ 8742916 f12 1"/>
                <a:gd name="f19" fmla="*/ 846186 f11 1"/>
                <a:gd name="f20" fmla="*/ f13 1 f2"/>
                <a:gd name="f21" fmla="*/ f16 1 8742916"/>
                <a:gd name="f22" fmla="*/ f17 1 846186"/>
                <a:gd name="f23" fmla="*/ f18 1 8742916"/>
                <a:gd name="f24" fmla="*/ f19 1 84618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742916" h="846186">
                  <a:moveTo>
                    <a:pt x="f5" y="f5"/>
                  </a:moveTo>
                  <a:lnTo>
                    <a:pt x="f6" y="f5"/>
                  </a:lnTo>
                  <a:lnTo>
                    <a:pt x="f6" y="f7"/>
                  </a:lnTo>
                  <a:lnTo>
                    <a:pt x="f5" y="f7"/>
                  </a:lnTo>
                  <a:lnTo>
                    <a:pt x="f5" y="f5"/>
                  </a:lnTo>
                  <a:close/>
                </a:path>
              </a:pathLst>
            </a:custGeom>
            <a:noFill/>
            <a:ln cap="flat">
              <a:noFill/>
              <a:prstDash val="solid"/>
            </a:ln>
          </p:spPr>
          <p:txBody>
            <a:bodyPr vert="horz" wrap="square" lIns="89556" tIns="89556" rIns="89556" bIns="89556" anchor="ctr" anchorCtr="0" compatLnSpc="1">
              <a:noAutofit/>
            </a:bodyPr>
            <a:lstStyle/>
            <a:p>
              <a:pPr marL="0" marR="0" lvl="0" indent="0" algn="l" defTabSz="755651"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700" b="0" i="0" u="none" strike="noStrike" kern="1200" cap="none" spc="0" normalizeH="0" baseline="0" noProof="0">
                  <a:ln>
                    <a:noFill/>
                  </a:ln>
                  <a:solidFill>
                    <a:srgbClr val="2E2B21"/>
                  </a:solidFill>
                  <a:effectLst/>
                  <a:uLnTx/>
                  <a:uFillTx/>
                  <a:latin typeface="Tw Cen MT"/>
                  <a:ea typeface="+mn-ea"/>
                  <a:cs typeface="+mn-cs"/>
                </a:rPr>
                <a:t>Don’t panic about being overly neat – Just be legible</a:t>
              </a:r>
              <a:endParaRPr kumimoji="0" lang="en-US" sz="1700" b="0" i="0" u="none" strike="noStrike" kern="1200" cap="none" spc="0" normalizeH="0" baseline="0" noProof="0">
                <a:ln>
                  <a:noFill/>
                </a:ln>
                <a:solidFill>
                  <a:srgbClr val="2E2B21"/>
                </a:solidFill>
                <a:effectLst/>
                <a:uLnTx/>
                <a:uFillTx/>
                <a:latin typeface="Tw Cen MT"/>
                <a:ea typeface="+mn-ea"/>
                <a:cs typeface="+mn-cs"/>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E316-767D-6924-2D9C-B3391E71FAB8}"/>
              </a:ext>
            </a:extLst>
          </p:cNvPr>
          <p:cNvSpPr txBox="1">
            <a:spLocks noGrp="1"/>
          </p:cNvSpPr>
          <p:nvPr>
            <p:ph type="title"/>
          </p:nvPr>
        </p:nvSpPr>
        <p:spPr/>
        <p:txBody>
          <a:bodyPr/>
          <a:lstStyle/>
          <a:p>
            <a:pPr lvl="0"/>
            <a:r>
              <a:rPr lang="en-GB"/>
              <a:t>Answering exam questions</a:t>
            </a:r>
          </a:p>
        </p:txBody>
      </p:sp>
      <p:sp>
        <p:nvSpPr>
          <p:cNvPr id="3" name="Content Placeholder 2">
            <a:extLst>
              <a:ext uri="{FF2B5EF4-FFF2-40B4-BE49-F238E27FC236}">
                <a16:creationId xmlns:a16="http://schemas.microsoft.com/office/drawing/2014/main" id="{5A4F6D15-706C-D926-72B9-D367CCC77F64}"/>
              </a:ext>
            </a:extLst>
          </p:cNvPr>
          <p:cNvSpPr txBox="1">
            <a:spLocks noGrp="1"/>
          </p:cNvSpPr>
          <p:nvPr>
            <p:ph idx="1"/>
          </p:nvPr>
        </p:nvSpPr>
        <p:spPr/>
        <p:txBody>
          <a:bodyPr/>
          <a:lstStyle/>
          <a:p>
            <a:pPr lvl="0"/>
            <a:r>
              <a:rPr lang="en-GB" dirty="0"/>
              <a:t>Can’t answer any questions?</a:t>
            </a:r>
          </a:p>
          <a:p>
            <a:pPr lvl="0"/>
            <a:r>
              <a:rPr lang="en-GB" dirty="0"/>
              <a:t>This isn’t likely if you have revised the topics being covered.  However, if you feel you cannot answer the whole of a particular question, answer parts of it – there is the potential for marks to be achieved this way</a:t>
            </a:r>
          </a:p>
          <a:p>
            <a:pPr lvl="0"/>
            <a:r>
              <a:rPr lang="en-GB" dirty="0"/>
              <a:t>Avoid gimmicks, jokes, sweeping statements about life and the universe, lists of questions, waffling, repetition</a:t>
            </a:r>
          </a:p>
          <a:p>
            <a:pPr lvl="0"/>
            <a:r>
              <a:rPr lang="en-GB" dirty="0"/>
              <a:t>If you go blank for any reason, move onto another point rather than struggling.  You can always go back to the question later 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03A22-7F98-21F8-CB97-DEC8691CE21D}"/>
              </a:ext>
            </a:extLst>
          </p:cNvPr>
          <p:cNvSpPr txBox="1">
            <a:spLocks noGrp="1"/>
          </p:cNvSpPr>
          <p:nvPr>
            <p:ph type="title"/>
          </p:nvPr>
        </p:nvSpPr>
        <p:spPr/>
        <p:txBody>
          <a:bodyPr/>
          <a:lstStyle/>
          <a:p>
            <a:pPr lvl="0"/>
            <a:r>
              <a:rPr lang="en-GB"/>
              <a:t>What if I finish early?</a:t>
            </a:r>
          </a:p>
        </p:txBody>
      </p:sp>
      <p:grpSp>
        <p:nvGrpSpPr>
          <p:cNvPr id="3" name="Content Placeholder 2">
            <a:extLst>
              <a:ext uri="{FF2B5EF4-FFF2-40B4-BE49-F238E27FC236}">
                <a16:creationId xmlns:a16="http://schemas.microsoft.com/office/drawing/2014/main" id="{D39C2E98-F50E-C847-7780-696034B1D04E}"/>
              </a:ext>
            </a:extLst>
          </p:cNvPr>
          <p:cNvGrpSpPr/>
          <p:nvPr/>
        </p:nvGrpSpPr>
        <p:grpSpPr>
          <a:xfrm>
            <a:off x="1023935" y="2286493"/>
            <a:ext cx="9720264" cy="4021741"/>
            <a:chOff x="1023935" y="2286493"/>
            <a:chExt cx="9720264" cy="4021741"/>
          </a:xfrm>
        </p:grpSpPr>
        <p:sp>
          <p:nvSpPr>
            <p:cNvPr id="4" name="Freeform 3">
              <a:extLst>
                <a:ext uri="{FF2B5EF4-FFF2-40B4-BE49-F238E27FC236}">
                  <a16:creationId xmlns:a16="http://schemas.microsoft.com/office/drawing/2014/main" id="{7904AF64-DC36-F105-2448-B03DE982E55E}"/>
                </a:ext>
              </a:extLst>
            </p:cNvPr>
            <p:cNvSpPr/>
            <p:nvPr/>
          </p:nvSpPr>
          <p:spPr>
            <a:xfrm>
              <a:off x="1023935" y="2286493"/>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CBEB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5" name="Rectangle 4" descr="No sign">
              <a:extLst>
                <a:ext uri="{FF2B5EF4-FFF2-40B4-BE49-F238E27FC236}">
                  <a16:creationId xmlns:a16="http://schemas.microsoft.com/office/drawing/2014/main" id="{83F6C9C2-03FF-C70F-94B8-0EC8EFE49CF9}"/>
                </a:ext>
              </a:extLst>
            </p:cNvPr>
            <p:cNvSpPr/>
            <p:nvPr/>
          </p:nvSpPr>
          <p:spPr>
            <a:xfrm>
              <a:off x="1371526" y="2545031"/>
              <a:ext cx="631987" cy="631987"/>
            </a:xfrm>
            <a:prstGeom prst="rect">
              <a:avLst/>
            </a:prstGeom>
            <a:blipFill>
              <a:blip>
                <a:alphaModFix/>
                <a:extLst>
                  <a:ext uri="{96DAC541-7B7A-43D3-8B79-37D633B846F1}">
                    <asvg:svgBlip xmlns:asvg="http://schemas.microsoft.com/office/drawing/2016/SVG/main" r:embed="rId2"/>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6" name="Freeform 5">
              <a:extLst>
                <a:ext uri="{FF2B5EF4-FFF2-40B4-BE49-F238E27FC236}">
                  <a16:creationId xmlns:a16="http://schemas.microsoft.com/office/drawing/2014/main" id="{E46C5239-EBEB-CA1A-2F37-3A95A8CD6CE9}"/>
                </a:ext>
              </a:extLst>
            </p:cNvPr>
            <p:cNvSpPr/>
            <p:nvPr/>
          </p:nvSpPr>
          <p:spPr>
            <a:xfrm>
              <a:off x="2351114" y="2286493"/>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Do not leave the exam room too early.</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sp>
          <p:nvSpPr>
            <p:cNvPr id="7" name="Freeform 6">
              <a:extLst>
                <a:ext uri="{FF2B5EF4-FFF2-40B4-BE49-F238E27FC236}">
                  <a16:creationId xmlns:a16="http://schemas.microsoft.com/office/drawing/2014/main" id="{3B560E10-0206-71CC-978E-18A94E71129F}"/>
                </a:ext>
              </a:extLst>
            </p:cNvPr>
            <p:cNvSpPr/>
            <p:nvPr/>
          </p:nvSpPr>
          <p:spPr>
            <a:xfrm>
              <a:off x="1023935" y="3722824"/>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2CB6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8" name="Rectangle 7" descr="Checkmark">
              <a:extLst>
                <a:ext uri="{FF2B5EF4-FFF2-40B4-BE49-F238E27FC236}">
                  <a16:creationId xmlns:a16="http://schemas.microsoft.com/office/drawing/2014/main" id="{F7407C46-4E50-19DE-EE10-8B05A82C1405}"/>
                </a:ext>
              </a:extLst>
            </p:cNvPr>
            <p:cNvSpPr/>
            <p:nvPr/>
          </p:nvSpPr>
          <p:spPr>
            <a:xfrm>
              <a:off x="1371526" y="3981370"/>
              <a:ext cx="631987" cy="631987"/>
            </a:xfrm>
            <a:prstGeom prst="rect">
              <a:avLst/>
            </a:prstGeom>
            <a:blipFill>
              <a:blip>
                <a:alphaModFix/>
                <a:extLst>
                  <a:ext uri="{96DAC541-7B7A-43D3-8B79-37D633B846F1}">
                    <asvg:svgBlip xmlns:asvg="http://schemas.microsoft.com/office/drawing/2016/SVG/main" r:embed="rId3"/>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9" name="Freeform 8">
              <a:extLst>
                <a:ext uri="{FF2B5EF4-FFF2-40B4-BE49-F238E27FC236}">
                  <a16:creationId xmlns:a16="http://schemas.microsoft.com/office/drawing/2014/main" id="{D2467D87-1291-3410-E7D3-2104671D1E31}"/>
                </a:ext>
              </a:extLst>
            </p:cNvPr>
            <p:cNvSpPr/>
            <p:nvPr/>
          </p:nvSpPr>
          <p:spPr>
            <a:xfrm>
              <a:off x="2351114" y="3722824"/>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The exam has been written and designed to match the time available</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sp>
          <p:nvSpPr>
            <p:cNvPr id="10" name="Freeform 9">
              <a:extLst>
                <a:ext uri="{FF2B5EF4-FFF2-40B4-BE49-F238E27FC236}">
                  <a16:creationId xmlns:a16="http://schemas.microsoft.com/office/drawing/2014/main" id="{5F4143D9-222F-1228-CA33-EBBAD460F3FC}"/>
                </a:ext>
              </a:extLst>
            </p:cNvPr>
            <p:cNvSpPr/>
            <p:nvPr/>
          </p:nvSpPr>
          <p:spPr>
            <a:xfrm>
              <a:off x="1023935" y="5159163"/>
              <a:ext cx="9720264" cy="1149071"/>
            </a:xfrm>
            <a:custGeom>
              <a:avLst/>
              <a:gdLst>
                <a:gd name="f0" fmla="val 10800000"/>
                <a:gd name="f1" fmla="val 5400000"/>
                <a:gd name="f2" fmla="val 16200000"/>
                <a:gd name="f3" fmla="val w"/>
                <a:gd name="f4" fmla="val h"/>
                <a:gd name="f5" fmla="val ss"/>
                <a:gd name="f6" fmla="val 0"/>
                <a:gd name="f7" fmla="*/ 5419351 1 1725033"/>
                <a:gd name="f8" fmla="val 45"/>
                <a:gd name="f9" fmla="val 216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95A39D"/>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1" name="Rectangle 10" descr="Questions">
              <a:extLst>
                <a:ext uri="{FF2B5EF4-FFF2-40B4-BE49-F238E27FC236}">
                  <a16:creationId xmlns:a16="http://schemas.microsoft.com/office/drawing/2014/main" id="{B37DC665-A249-A556-AFCC-4F58EA4C2944}"/>
                </a:ext>
              </a:extLst>
            </p:cNvPr>
            <p:cNvSpPr/>
            <p:nvPr/>
          </p:nvSpPr>
          <p:spPr>
            <a:xfrm>
              <a:off x="1371526" y="5417701"/>
              <a:ext cx="631987" cy="631987"/>
            </a:xfrm>
            <a:prstGeom prst="rect">
              <a:avLst/>
            </a:prstGeom>
            <a:blipFill>
              <a:blip>
                <a:alphaModFix/>
                <a:extLst>
                  <a:ext uri="{96DAC541-7B7A-43D3-8B79-37D633B846F1}">
                    <asvg:svgBlip xmlns:asvg="http://schemas.microsoft.com/office/drawing/2016/SVG/main" r:embed="rId4"/>
                  </a:ext>
                </a:extLst>
              </a:blip>
              <a:stretch>
                <a:fillRect/>
              </a:stretch>
            </a:blip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000000"/>
                </a:solidFill>
                <a:effectLst/>
                <a:uLnTx/>
                <a:uFillTx/>
                <a:latin typeface="Calibri"/>
                <a:ea typeface="+mn-ea"/>
                <a:cs typeface="+mn-cs"/>
              </a:endParaRPr>
            </a:p>
          </p:txBody>
        </p:sp>
        <p:sp>
          <p:nvSpPr>
            <p:cNvPr id="12" name="Freeform 11">
              <a:extLst>
                <a:ext uri="{FF2B5EF4-FFF2-40B4-BE49-F238E27FC236}">
                  <a16:creationId xmlns:a16="http://schemas.microsoft.com/office/drawing/2014/main" id="{ACFD6360-7752-7B6E-47D9-EFBC50F217AA}"/>
                </a:ext>
              </a:extLst>
            </p:cNvPr>
            <p:cNvSpPr/>
            <p:nvPr/>
          </p:nvSpPr>
          <p:spPr>
            <a:xfrm>
              <a:off x="2351114" y="5159163"/>
              <a:ext cx="8393085" cy="1149071"/>
            </a:xfrm>
            <a:custGeom>
              <a:avLst/>
              <a:gdLst>
                <a:gd name="f0" fmla="val 10800000"/>
                <a:gd name="f1" fmla="val 5400000"/>
                <a:gd name="f2" fmla="val 180"/>
                <a:gd name="f3" fmla="val w"/>
                <a:gd name="f4" fmla="val h"/>
                <a:gd name="f5" fmla="val 0"/>
                <a:gd name="f6" fmla="val 8393086"/>
                <a:gd name="f7" fmla="val 1149069"/>
                <a:gd name="f8" fmla="+- 0 0 -90"/>
                <a:gd name="f9" fmla="*/ f3 1 8393086"/>
                <a:gd name="f10" fmla="*/ f4 1 1149069"/>
                <a:gd name="f11" fmla="+- f7 0 f5"/>
                <a:gd name="f12" fmla="+- f6 0 f5"/>
                <a:gd name="f13" fmla="*/ f8 f0 1"/>
                <a:gd name="f14" fmla="*/ f12 1 8393086"/>
                <a:gd name="f15" fmla="*/ f11 1 1149069"/>
                <a:gd name="f16" fmla="*/ 0 f12 1"/>
                <a:gd name="f17" fmla="*/ 0 f11 1"/>
                <a:gd name="f18" fmla="*/ 8393086 f12 1"/>
                <a:gd name="f19" fmla="*/ 1149069 f11 1"/>
                <a:gd name="f20" fmla="*/ f13 1 f2"/>
                <a:gd name="f21" fmla="*/ f16 1 8393086"/>
                <a:gd name="f22" fmla="*/ f17 1 1149069"/>
                <a:gd name="f23" fmla="*/ f18 1 8393086"/>
                <a:gd name="f24" fmla="*/ f19 1 114906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8393086" h="1149069">
                  <a:moveTo>
                    <a:pt x="f5" y="f5"/>
                  </a:moveTo>
                  <a:lnTo>
                    <a:pt x="f6" y="f5"/>
                  </a:lnTo>
                  <a:lnTo>
                    <a:pt x="f6" y="f7"/>
                  </a:lnTo>
                  <a:lnTo>
                    <a:pt x="f5" y="f7"/>
                  </a:lnTo>
                  <a:lnTo>
                    <a:pt x="f5" y="f5"/>
                  </a:lnTo>
                  <a:close/>
                </a:path>
              </a:pathLst>
            </a:custGeom>
            <a:noFill/>
            <a:ln cap="flat">
              <a:noFill/>
              <a:prstDash val="solid"/>
            </a:ln>
          </p:spPr>
          <p:txBody>
            <a:bodyPr vert="horz" wrap="square" lIns="121606" tIns="121606" rIns="121606" bIns="121606" anchor="ctr" anchorCtr="0" compatLnSpc="1">
              <a:noAutofit/>
            </a:bodyPr>
            <a:lstStyle/>
            <a:p>
              <a:pPr marL="0" marR="0" lvl="0" indent="0" algn="l" defTabSz="1111252"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500" b="0" i="0" u="none" strike="noStrike" kern="1200" cap="none" spc="0" normalizeH="0" baseline="0" noProof="0">
                  <a:ln>
                    <a:noFill/>
                  </a:ln>
                  <a:solidFill>
                    <a:srgbClr val="2E2B21"/>
                  </a:solidFill>
                  <a:effectLst/>
                  <a:uLnTx/>
                  <a:uFillTx/>
                  <a:latin typeface="Tw Cen MT"/>
                  <a:ea typeface="+mn-ea"/>
                  <a:cs typeface="+mn-cs"/>
                </a:rPr>
                <a:t>Use the time to review your answers and check whether you have missed any important points</a:t>
              </a:r>
              <a:endParaRPr kumimoji="0" lang="en-US" sz="2500" b="0" i="0" u="none" strike="noStrike" kern="1200" cap="none" spc="0" normalizeH="0" baseline="0" noProof="0">
                <a:ln>
                  <a:noFill/>
                </a:ln>
                <a:solidFill>
                  <a:srgbClr val="2E2B21"/>
                </a:solidFill>
                <a:effectLst/>
                <a:uLnTx/>
                <a:uFillTx/>
                <a:latin typeface="Tw Cen MT"/>
                <a:ea typeface="+mn-ea"/>
                <a:cs typeface="+mn-cs"/>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4DF7D71-1BA2-4FED-B02D-29CECC737FA3}"/>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Exam Questions</a:t>
            </a:r>
          </a:p>
        </p:txBody>
      </p:sp>
      <p:cxnSp>
        <p:nvCxnSpPr>
          <p:cNvPr id="28" name="Straight Connector 2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651B0-1E2F-48A1-B366-67FE6933E3B9}"/>
              </a:ext>
            </a:extLst>
          </p:cNvPr>
          <p:cNvSpPr>
            <a:spLocks noGrp="1"/>
          </p:cNvSpPr>
          <p:nvPr>
            <p:ph idx="1"/>
          </p:nvPr>
        </p:nvSpPr>
        <p:spPr>
          <a:xfrm>
            <a:off x="643467" y="2546224"/>
            <a:ext cx="3448259" cy="33427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3 compulsory questions</a:t>
            </a:r>
          </a:p>
          <a:p>
            <a:endParaRPr lang="en-GB" sz="1800" dirty="0">
              <a:solidFill>
                <a:srgbClr val="FFFFFF"/>
              </a:solidFill>
              <a:latin typeface="Arial" panose="020B0604020202020204" pitchFamily="34" charset="0"/>
              <a:cs typeface="Arial" panose="020B0604020202020204" pitchFamily="34" charset="0"/>
            </a:endParaRPr>
          </a:p>
          <a:p>
            <a:pPr lvl="1"/>
            <a:r>
              <a:rPr lang="en-GB" dirty="0">
                <a:solidFill>
                  <a:srgbClr val="FFFFFF"/>
                </a:solidFill>
                <a:latin typeface="Arial" panose="020B0604020202020204" pitchFamily="34" charset="0"/>
                <a:cs typeface="Arial" panose="020B0604020202020204" pitchFamily="34" charset="0"/>
              </a:rPr>
              <a:t>Finance</a:t>
            </a:r>
          </a:p>
          <a:p>
            <a:pPr lvl="1"/>
            <a:r>
              <a:rPr lang="en-GB" dirty="0">
                <a:solidFill>
                  <a:srgbClr val="FFFFFF"/>
                </a:solidFill>
                <a:latin typeface="Arial" panose="020B0604020202020204" pitchFamily="34" charset="0"/>
                <a:cs typeface="Arial" panose="020B0604020202020204" pitchFamily="34" charset="0"/>
              </a:rPr>
              <a:t>Change</a:t>
            </a:r>
          </a:p>
          <a:p>
            <a:pPr lvl="1"/>
            <a:r>
              <a:rPr lang="en-GB" dirty="0">
                <a:solidFill>
                  <a:srgbClr val="FFFFFF"/>
                </a:solidFill>
                <a:latin typeface="Arial" panose="020B0604020202020204" pitchFamily="34" charset="0"/>
                <a:cs typeface="Arial" panose="020B0604020202020204" pitchFamily="34" charset="0"/>
              </a:rPr>
              <a:t>Sustainability</a:t>
            </a:r>
          </a:p>
        </p:txBody>
      </p:sp>
      <p:pic>
        <p:nvPicPr>
          <p:cNvPr id="5" name="Picture 4" descr="Magnifying glass and question mark">
            <a:extLst>
              <a:ext uri="{FF2B5EF4-FFF2-40B4-BE49-F238E27FC236}">
                <a16:creationId xmlns:a16="http://schemas.microsoft.com/office/drawing/2014/main" id="{A06D159A-A694-A3A1-2D2C-F7A68C5B411E}"/>
              </a:ext>
            </a:extLst>
          </p:cNvPr>
          <p:cNvPicPr>
            <a:picLocks noChangeAspect="1"/>
          </p:cNvPicPr>
          <p:nvPr/>
        </p:nvPicPr>
        <p:blipFill rotWithShape="1">
          <a:blip r:embed="rId3"/>
          <a:srcRect l="20564" r="17611"/>
          <a:stretch/>
        </p:blipFill>
        <p:spPr>
          <a:xfrm>
            <a:off x="4654296" y="10"/>
            <a:ext cx="7537703" cy="6857990"/>
          </a:xfrm>
          <a:prstGeom prst="rect">
            <a:avLst/>
          </a:prstGeom>
        </p:spPr>
      </p:pic>
    </p:spTree>
    <p:extLst>
      <p:ext uri="{BB962C8B-B14F-4D97-AF65-F5344CB8AC3E}">
        <p14:creationId xmlns:p14="http://schemas.microsoft.com/office/powerpoint/2010/main" val="304446419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E2B21"/>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B102233-E9EF-8A83-36E3-967A6F34EBC4}"/>
              </a:ext>
            </a:extLst>
          </p:cNvPr>
          <p:cNvSpPr>
            <a:spLocks noMove="1" noResize="1"/>
          </p:cNvSpPr>
          <p:nvPr/>
        </p:nvSpPr>
        <p:spPr>
          <a:xfrm>
            <a:off x="0" y="0"/>
            <a:ext cx="5468550" cy="6858000"/>
          </a:xfrm>
          <a:prstGeom prst="rect">
            <a:avLst/>
          </a:prstGeom>
          <a:solidFill>
            <a:srgbClr val="689C9A"/>
          </a:solidFill>
          <a:ln cap="flat">
            <a:noFill/>
            <a:prstDash val="solid"/>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Tw Cen MT"/>
              <a:ea typeface="+mn-ea"/>
              <a:cs typeface="+mn-cs"/>
            </a:endParaRPr>
          </a:p>
        </p:txBody>
      </p:sp>
      <p:sp>
        <p:nvSpPr>
          <p:cNvPr id="3" name="Title 1">
            <a:extLst>
              <a:ext uri="{FF2B5EF4-FFF2-40B4-BE49-F238E27FC236}">
                <a16:creationId xmlns:a16="http://schemas.microsoft.com/office/drawing/2014/main" id="{794B90F6-1991-6315-1072-6616313B42AC}"/>
              </a:ext>
            </a:extLst>
          </p:cNvPr>
          <p:cNvSpPr txBox="1">
            <a:spLocks noGrp="1"/>
          </p:cNvSpPr>
          <p:nvPr>
            <p:ph type="title"/>
          </p:nvPr>
        </p:nvSpPr>
        <p:spPr>
          <a:xfrm>
            <a:off x="1024128" y="585216"/>
            <a:ext cx="3779087" cy="1499616"/>
          </a:xfrm>
        </p:spPr>
        <p:txBody>
          <a:bodyPr/>
          <a:lstStyle/>
          <a:p>
            <a:pPr lvl="0"/>
            <a:r>
              <a:rPr lang="en-US" sz="2800" spc="200"/>
              <a:t>Answering Exam Questions – Calculations</a:t>
            </a:r>
            <a:br>
              <a:rPr lang="en-US" sz="2800" b="1"/>
            </a:br>
            <a:endParaRPr lang="en-GB" sz="2800"/>
          </a:p>
        </p:txBody>
      </p:sp>
      <p:cxnSp>
        <p:nvCxnSpPr>
          <p:cNvPr id="4" name="Straight Connector 10">
            <a:extLst>
              <a:ext uri="{FF2B5EF4-FFF2-40B4-BE49-F238E27FC236}">
                <a16:creationId xmlns:a16="http://schemas.microsoft.com/office/drawing/2014/main" id="{F24FB1E6-0569-E48C-7D56-095DF270C2D2}"/>
              </a:ext>
            </a:extLst>
          </p:cNvPr>
          <p:cNvCxnSpPr>
            <a:cxnSpLocks noMove="1" noResize="1"/>
          </p:cNvCxnSpPr>
          <p:nvPr/>
        </p:nvCxnSpPr>
        <p:spPr>
          <a:xfrm flipV="1">
            <a:off x="761996" y="826324"/>
            <a:ext cx="0" cy="914400"/>
          </a:xfrm>
          <a:prstGeom prst="straightConnector1">
            <a:avLst/>
          </a:prstGeom>
          <a:noFill/>
          <a:ln w="19046" cap="flat">
            <a:solidFill>
              <a:srgbClr val="589195"/>
            </a:solidFill>
            <a:prstDash val="solid"/>
            <a:miter/>
          </a:ln>
        </p:spPr>
      </p:cxnSp>
      <p:sp>
        <p:nvSpPr>
          <p:cNvPr id="5" name="Content Placeholder 2">
            <a:extLst>
              <a:ext uri="{FF2B5EF4-FFF2-40B4-BE49-F238E27FC236}">
                <a16:creationId xmlns:a16="http://schemas.microsoft.com/office/drawing/2014/main" id="{6C2B302D-36B5-0177-BE1D-FF9A36B219C8}"/>
              </a:ext>
            </a:extLst>
          </p:cNvPr>
          <p:cNvSpPr txBox="1">
            <a:spLocks noGrp="1"/>
          </p:cNvSpPr>
          <p:nvPr>
            <p:ph idx="1"/>
          </p:nvPr>
        </p:nvSpPr>
        <p:spPr>
          <a:xfrm>
            <a:off x="1024128" y="2286000"/>
            <a:ext cx="3791715" cy="3931920"/>
          </a:xfrm>
        </p:spPr>
        <p:txBody>
          <a:bodyPr/>
          <a:lstStyle/>
          <a:p>
            <a:pPr marL="0" lvl="0" indent="0">
              <a:buNone/>
            </a:pPr>
            <a:r>
              <a:rPr lang="en-GB" dirty="0"/>
              <a:t>Check your figures to ensure that they are correct </a:t>
            </a:r>
          </a:p>
          <a:p>
            <a:pPr marL="0" lvl="0" indent="0">
              <a:buNone/>
            </a:pPr>
            <a:r>
              <a:rPr lang="en-GB" dirty="0"/>
              <a:t>Follow the methods covered in lectures – avoid short cuts!!!!</a:t>
            </a:r>
          </a:p>
          <a:p>
            <a:pPr marL="0" lvl="0" indent="0">
              <a:buNone/>
            </a:pPr>
            <a:r>
              <a:rPr lang="en-GB" dirty="0"/>
              <a:t>The written element should link to the results achieved in the calculations. </a:t>
            </a:r>
          </a:p>
          <a:p>
            <a:pPr lvl="0"/>
            <a:endParaRPr lang="en-GB" dirty="0"/>
          </a:p>
        </p:txBody>
      </p:sp>
      <p:pic>
        <p:nvPicPr>
          <p:cNvPr id="6" name="Picture 4">
            <a:extLst>
              <a:ext uri="{FF2B5EF4-FFF2-40B4-BE49-F238E27FC236}">
                <a16:creationId xmlns:a16="http://schemas.microsoft.com/office/drawing/2014/main" id="{9A8D1190-C177-8E18-7075-F15CFED1E41C}"/>
              </a:ext>
            </a:extLst>
          </p:cNvPr>
          <p:cNvPicPr>
            <a:picLocks noChangeAspect="1"/>
          </p:cNvPicPr>
          <p:nvPr/>
        </p:nvPicPr>
        <p:blipFill>
          <a:blip r:embed="rId2"/>
          <a:srcRect l="26471"/>
          <a:stretch>
            <a:fillRect/>
          </a:stretch>
        </p:blipFill>
        <p:spPr>
          <a:xfrm>
            <a:off x="5468550" y="9"/>
            <a:ext cx="6723455" cy="6857990"/>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08C850-9A63-CB09-2EDB-8505D937A79E}"/>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Finance Question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7C721F-E84A-397D-B8B1-C11E6C136994}"/>
              </a:ext>
            </a:extLst>
          </p:cNvPr>
          <p:cNvSpPr>
            <a:spLocks noGrp="1"/>
          </p:cNvSpPr>
          <p:nvPr>
            <p:ph idx="1"/>
          </p:nvPr>
        </p:nvSpPr>
        <p:spPr>
          <a:xfrm>
            <a:off x="395785" y="2546224"/>
            <a:ext cx="6679432" cy="3847752"/>
          </a:xfrm>
        </p:spPr>
        <p:txBody>
          <a:bodyPr>
            <a:normAutofit/>
          </a:bodyPr>
          <a:lstStyle/>
          <a:p>
            <a:pPr>
              <a:lnSpc>
                <a:spcPct val="100000"/>
              </a:lnSpc>
            </a:pPr>
            <a:r>
              <a:rPr lang="en-GB" sz="1500" dirty="0">
                <a:solidFill>
                  <a:srgbClr val="FFFFFF"/>
                </a:solidFill>
                <a:latin typeface="Arial" panose="020B0604020202020204" pitchFamily="34" charset="0"/>
                <a:cs typeface="Arial" panose="020B0604020202020204" pitchFamily="34" charset="0"/>
              </a:rPr>
              <a:t>Analyse the situation.   The analysis element is worth 20 marks, so you need to consider ten aspects.  For example:</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Reduction in Sales</a:t>
            </a:r>
            <a:r>
              <a:rPr lang="en-GB" sz="1500" b="0" i="0" dirty="0">
                <a:solidFill>
                  <a:srgbClr val="FFFFFF"/>
                </a:solidFill>
                <a:effectLst/>
                <a:latin typeface="Arial" panose="020B0604020202020204" pitchFamily="34" charset="0"/>
                <a:cs typeface="Arial" panose="020B0604020202020204" pitchFamily="34" charset="0"/>
              </a:rPr>
              <a:t> –this could be related to the selling price.  The organisation could determine the price at which they/retailers sell the product to buyers – this will prevent manipulation of the price.  </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After Sales Service</a:t>
            </a:r>
            <a:r>
              <a:rPr lang="en-GB" sz="1500" b="0" i="0" dirty="0">
                <a:solidFill>
                  <a:srgbClr val="FFFFFF"/>
                </a:solidFill>
                <a:effectLst/>
                <a:latin typeface="Arial" panose="020B0604020202020204" pitchFamily="34" charset="0"/>
                <a:cs typeface="Arial" panose="020B0604020202020204" pitchFamily="34" charset="0"/>
              </a:rPr>
              <a:t> – the quality of after sales services should conform to high standards.  </a:t>
            </a:r>
          </a:p>
          <a:p>
            <a:pPr rtl="0" fontAlgn="base">
              <a:lnSpc>
                <a:spcPct val="100000"/>
              </a:lnSpc>
            </a:pPr>
            <a:r>
              <a:rPr lang="en-GB" sz="1500" b="1" i="0" dirty="0">
                <a:solidFill>
                  <a:srgbClr val="FFFFFF"/>
                </a:solidFill>
                <a:effectLst/>
                <a:latin typeface="Arial" panose="020B0604020202020204" pitchFamily="34" charset="0"/>
                <a:cs typeface="Arial" panose="020B0604020202020204" pitchFamily="34" charset="0"/>
              </a:rPr>
              <a:t>Extent of Competition</a:t>
            </a:r>
            <a:r>
              <a:rPr lang="en-GB" sz="1500" b="0" i="0" dirty="0">
                <a:solidFill>
                  <a:srgbClr val="FFFFFF"/>
                </a:solidFill>
                <a:effectLst/>
                <a:latin typeface="Arial" panose="020B0604020202020204" pitchFamily="34" charset="0"/>
                <a:cs typeface="Arial" panose="020B0604020202020204" pitchFamily="34" charset="0"/>
              </a:rPr>
              <a:t> – If there are a large number of sellers for a similar product, buyers will have alternatives to choose from </a:t>
            </a:r>
          </a:p>
          <a:p>
            <a:pPr>
              <a:lnSpc>
                <a:spcPct val="100000"/>
              </a:lnSpc>
            </a:pPr>
            <a:endParaRPr lang="en-GB" sz="1500" dirty="0">
              <a:solidFill>
                <a:srgbClr val="FFFFFF"/>
              </a:solidFill>
            </a:endParaRPr>
          </a:p>
        </p:txBody>
      </p:sp>
      <p:pic>
        <p:nvPicPr>
          <p:cNvPr id="5" name="Picture 4" descr="Graph on document with pen">
            <a:extLst>
              <a:ext uri="{FF2B5EF4-FFF2-40B4-BE49-F238E27FC236}">
                <a16:creationId xmlns:a16="http://schemas.microsoft.com/office/drawing/2014/main" id="{EAF9AE5D-91EB-269E-FF1E-E37FAE5D14CE}"/>
              </a:ext>
            </a:extLst>
          </p:cNvPr>
          <p:cNvPicPr>
            <a:picLocks noChangeAspect="1"/>
          </p:cNvPicPr>
          <p:nvPr/>
        </p:nvPicPr>
        <p:blipFill rotWithShape="1">
          <a:blip r:embed="rId2"/>
          <a:srcRect l="34572" r="20849" b="-1"/>
          <a:stretch/>
        </p:blipFill>
        <p:spPr>
          <a:xfrm>
            <a:off x="7611902" y="10"/>
            <a:ext cx="4580097" cy="6857990"/>
          </a:xfrm>
          <a:prstGeom prst="rect">
            <a:avLst/>
          </a:prstGeom>
        </p:spPr>
      </p:pic>
    </p:spTree>
    <p:extLst>
      <p:ext uri="{BB962C8B-B14F-4D97-AF65-F5344CB8AC3E}">
        <p14:creationId xmlns:p14="http://schemas.microsoft.com/office/powerpoint/2010/main" val="119111922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Cardboard boxes on conveyor belt">
            <a:extLst>
              <a:ext uri="{FF2B5EF4-FFF2-40B4-BE49-F238E27FC236}">
                <a16:creationId xmlns:a16="http://schemas.microsoft.com/office/drawing/2014/main" id="{9B07B704-4A6C-208C-CCE4-BC0158710985}"/>
              </a:ext>
            </a:extLst>
          </p:cNvPr>
          <p:cNvPicPr>
            <a:picLocks noChangeAspect="1"/>
          </p:cNvPicPr>
          <p:nvPr/>
        </p:nvPicPr>
        <p:blipFill rotWithShape="1">
          <a:blip r:embed="rId2"/>
          <a:srcRect l="33356" r="22065" b="-1"/>
          <a:stretch/>
        </p:blipFill>
        <p:spPr>
          <a:xfrm>
            <a:off x="20" y="10"/>
            <a:ext cx="4580077" cy="6857990"/>
          </a:xfrm>
          <a:prstGeom prst="rect">
            <a:avLst/>
          </a:prstGeom>
        </p:spPr>
      </p:pic>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7ACDDE-811E-6BA2-D5EC-D37BF79EB4B4}"/>
              </a:ext>
            </a:extLst>
          </p:cNvPr>
          <p:cNvSpPr>
            <a:spLocks noGrp="1"/>
          </p:cNvSpPr>
          <p:nvPr>
            <p:ph idx="1"/>
          </p:nvPr>
        </p:nvSpPr>
        <p:spPr>
          <a:xfrm>
            <a:off x="5116784" y="2546224"/>
            <a:ext cx="6401926" cy="4004700"/>
          </a:xfrm>
        </p:spPr>
        <p:txBody>
          <a:bodyPr>
            <a:normAutofit/>
          </a:bodyPr>
          <a:lstStyle/>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Imitation Products</a:t>
            </a:r>
            <a:r>
              <a:rPr lang="en-GB" sz="1600" b="0" i="0" dirty="0">
                <a:solidFill>
                  <a:srgbClr val="FFFFFF"/>
                </a:solidFill>
                <a:effectLst/>
                <a:latin typeface="Arial" panose="020B0604020202020204" pitchFamily="34" charset="0"/>
                <a:cs typeface="Arial" panose="020B0604020202020204" pitchFamily="34" charset="0"/>
              </a:rPr>
              <a:t> – The presence of a number of imitation products in the market can make the genuine product vulnerable.  An average buyer may not be able to distinguish between the genuine product and the fake one. Steps should be taken to eliminate duplicate items on the market, this can be done by cautioning buyers on spurious goods.  The problem could also be legally approached.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Unavailability of Spare Parts</a:t>
            </a:r>
            <a:r>
              <a:rPr lang="en-GB" sz="1600" b="0" i="0" dirty="0">
                <a:solidFill>
                  <a:srgbClr val="FFFFFF"/>
                </a:solidFill>
                <a:effectLst/>
                <a:latin typeface="Arial" panose="020B0604020202020204" pitchFamily="34" charset="0"/>
                <a:cs typeface="Arial" panose="020B0604020202020204" pitchFamily="34" charset="0"/>
              </a:rPr>
              <a:t> – It is important to ensure that genuine spare parts are made available at a fair price.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Increase in raw material costs</a:t>
            </a:r>
            <a:r>
              <a:rPr lang="en-GB" sz="1600" b="0" i="0" dirty="0">
                <a:solidFill>
                  <a:srgbClr val="FFFFFF"/>
                </a:solidFill>
                <a:effectLst/>
                <a:latin typeface="Arial" panose="020B0604020202020204" pitchFamily="34" charset="0"/>
                <a:cs typeface="Arial" panose="020B0604020202020204" pitchFamily="34" charset="0"/>
              </a:rPr>
              <a:t> – the organisation could look at new suppliers,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High distribution costs</a:t>
            </a:r>
            <a:r>
              <a:rPr lang="en-GB" sz="1600" b="0" i="0" dirty="0">
                <a:solidFill>
                  <a:srgbClr val="FFFFFF"/>
                </a:solidFill>
                <a:effectLst/>
                <a:latin typeface="Arial" panose="020B0604020202020204" pitchFamily="34" charset="0"/>
                <a:cs typeface="Arial" panose="020B0604020202020204" pitchFamily="34" charset="0"/>
              </a:rPr>
              <a:t> – can these be reduced in some way,  </a:t>
            </a:r>
          </a:p>
          <a:p>
            <a:pPr rtl="0" fontAlgn="base">
              <a:lnSpc>
                <a:spcPct val="100000"/>
              </a:lnSpc>
            </a:pPr>
            <a:r>
              <a:rPr lang="en-GB" sz="1600" b="1" i="0" dirty="0">
                <a:solidFill>
                  <a:srgbClr val="FFFFFF"/>
                </a:solidFill>
                <a:effectLst/>
                <a:latin typeface="Arial" panose="020B0604020202020204" pitchFamily="34" charset="0"/>
                <a:cs typeface="Arial" panose="020B0604020202020204" pitchFamily="34" charset="0"/>
              </a:rPr>
              <a:t>Speed of Production</a:t>
            </a:r>
            <a:r>
              <a:rPr lang="en-GB" sz="1600" b="0" i="0" dirty="0">
                <a:solidFill>
                  <a:srgbClr val="FFFFFF"/>
                </a:solidFill>
                <a:effectLst/>
                <a:latin typeface="Arial" panose="020B0604020202020204" pitchFamily="34" charset="0"/>
                <a:cs typeface="Arial" panose="020B0604020202020204" pitchFamily="34" charset="0"/>
              </a:rPr>
              <a:t> – do new processes need to be introduced to increase production </a:t>
            </a:r>
          </a:p>
          <a:p>
            <a:pPr>
              <a:lnSpc>
                <a:spcPct val="100000"/>
              </a:lnSpc>
            </a:pPr>
            <a:endParaRPr lang="en-GB" sz="1100" dirty="0">
              <a:solidFill>
                <a:srgbClr val="FFFFFF"/>
              </a:solidFill>
            </a:endParaRPr>
          </a:p>
        </p:txBody>
      </p:sp>
    </p:spTree>
    <p:extLst>
      <p:ext uri="{BB962C8B-B14F-4D97-AF65-F5344CB8AC3E}">
        <p14:creationId xmlns:p14="http://schemas.microsoft.com/office/powerpoint/2010/main" val="218264737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White percentage symbol on red background">
            <a:extLst>
              <a:ext uri="{FF2B5EF4-FFF2-40B4-BE49-F238E27FC236}">
                <a16:creationId xmlns:a16="http://schemas.microsoft.com/office/drawing/2014/main" id="{1298197F-029E-0D9D-380E-3EC796A7E81D}"/>
              </a:ext>
            </a:extLst>
          </p:cNvPr>
          <p:cNvPicPr>
            <a:picLocks noChangeAspect="1"/>
          </p:cNvPicPr>
          <p:nvPr/>
        </p:nvPicPr>
        <p:blipFill rotWithShape="1">
          <a:blip r:embed="rId2"/>
          <a:srcRect l="45632" r="9788" b="-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D61C00C-B8FD-744F-3E6A-48C30BDF5D5B}"/>
              </a:ext>
            </a:extLst>
          </p:cNvPr>
          <p:cNvSpPr txBox="1"/>
          <p:nvPr/>
        </p:nvSpPr>
        <p:spPr>
          <a:xfrm>
            <a:off x="5116783" y="2546224"/>
            <a:ext cx="6497461" cy="3731746"/>
          </a:xfrm>
          <a:prstGeom prst="rect">
            <a:avLst/>
          </a:prstGeom>
        </p:spPr>
        <p:txBody>
          <a:bodyPr vert="horz" lIns="0" tIns="45720" rIns="0" bIns="45720" rtlCol="0">
            <a:normAutofit/>
          </a:bodyPr>
          <a:lstStyle/>
          <a:p>
            <a:pPr>
              <a:lnSpc>
                <a:spcPct val="90000"/>
              </a:lnSpc>
              <a:spcAft>
                <a:spcPts val="600"/>
              </a:spcAft>
              <a:buFont typeface="Calibri" panose="020F0502020204030204" pitchFamily="34" charset="0"/>
            </a:pPr>
            <a:r>
              <a:rPr lang="en-US" dirty="0">
                <a:solidFill>
                  <a:srgbClr val="FFFFFF"/>
                </a:solidFill>
                <a:effectLst/>
              </a:rPr>
              <a:t> </a:t>
            </a: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Demand for the product may be low due to economic struggles, particularly if the product is a luxury item. Therefore, sales income is less due to the reduced demand.  </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The sales price may have been reduced to encourage sales. </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r>
              <a:rPr lang="en-US" dirty="0">
                <a:solidFill>
                  <a:srgbClr val="FFFFFF"/>
                </a:solidFill>
                <a:effectLst/>
                <a:latin typeface="Arial" panose="020B0604020202020204" pitchFamily="34" charset="0"/>
                <a:cs typeface="Arial" panose="020B0604020202020204" pitchFamily="34" charset="0"/>
              </a:rPr>
              <a:t>Brexit may be affecting the sales on the continent or brought about increased costs</a:t>
            </a:r>
          </a:p>
          <a:p>
            <a:pPr lvl="0">
              <a:lnSpc>
                <a:spcPct val="90000"/>
              </a:lnSpc>
              <a:spcAft>
                <a:spcPts val="600"/>
              </a:spcAft>
            </a:pPr>
            <a:endParaRPr lang="en-US" dirty="0">
              <a:solidFill>
                <a:srgbClr val="FFFFFF"/>
              </a:solidFill>
              <a:latin typeface="Arial" panose="020B0604020202020204" pitchFamily="34" charset="0"/>
              <a:cs typeface="Arial" panose="020B0604020202020204" pitchFamily="34" charset="0"/>
            </a:endParaRPr>
          </a:p>
          <a:p>
            <a:pPr>
              <a:lnSpc>
                <a:spcPct val="90000"/>
              </a:lnSpc>
              <a:spcAft>
                <a:spcPts val="600"/>
              </a:spcAft>
            </a:pPr>
            <a:r>
              <a:rPr lang="en-US" sz="1800" dirty="0">
                <a:solidFill>
                  <a:srgbClr val="FFFFFF"/>
                </a:solidFill>
                <a:effectLst/>
                <a:latin typeface="Arial" panose="020B0604020202020204" pitchFamily="34" charset="0"/>
                <a:cs typeface="Arial" panose="020B0604020202020204" pitchFamily="34" charset="0"/>
              </a:rPr>
              <a:t>Production could be machine based and power cost increases could be affecting these costs</a:t>
            </a: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a:p>
            <a:pPr lvl="0">
              <a:lnSpc>
                <a:spcPct val="90000"/>
              </a:lnSpc>
              <a:spcAft>
                <a:spcPts val="600"/>
              </a:spcAft>
            </a:pPr>
            <a:endParaRPr lang="en-US" dirty="0">
              <a:solidFill>
                <a:srgbClr val="FFFFF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24518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Packages on conveyor belt">
            <a:extLst>
              <a:ext uri="{FF2B5EF4-FFF2-40B4-BE49-F238E27FC236}">
                <a16:creationId xmlns:a16="http://schemas.microsoft.com/office/drawing/2014/main" id="{72F1593D-AB0D-EAF9-9128-3F1221FD54C2}"/>
              </a:ext>
            </a:extLst>
          </p:cNvPr>
          <p:cNvPicPr>
            <a:picLocks noChangeAspect="1"/>
          </p:cNvPicPr>
          <p:nvPr/>
        </p:nvPicPr>
        <p:blipFill rotWithShape="1">
          <a:blip r:embed="rId2"/>
          <a:srcRect l="11643" r="43778" b="-1"/>
          <a:stretch/>
        </p:blipFill>
        <p:spPr>
          <a:xfrm>
            <a:off x="20" y="10"/>
            <a:ext cx="4580077" cy="6857990"/>
          </a:xfrm>
          <a:prstGeom prst="rect">
            <a:avLst/>
          </a:prstGeom>
        </p:spPr>
      </p:pic>
      <p:cxnSp>
        <p:nvCxnSpPr>
          <p:cNvPr id="15" name="Straight Connector 1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8EE8FB0-FD76-2482-DF58-147F0D0C84D3}"/>
              </a:ext>
            </a:extLst>
          </p:cNvPr>
          <p:cNvSpPr txBox="1"/>
          <p:nvPr/>
        </p:nvSpPr>
        <p:spPr>
          <a:xfrm>
            <a:off x="5116783" y="2463424"/>
            <a:ext cx="6715825" cy="3780428"/>
          </a:xfrm>
          <a:prstGeom prst="rect">
            <a:avLst/>
          </a:prstGeom>
        </p:spPr>
        <p:txBody>
          <a:bodyPr vert="horz" lIns="0" tIns="45720" rIns="0" bIns="45720" rtlCol="0">
            <a:noAutofit/>
          </a:bodyPr>
          <a:lstStyle/>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What must be considered as well is public opinion over the product being sold. There may be a downturn in demand and sales income due to negative reviews or allegations against the use of the product.</a:t>
            </a:r>
          </a:p>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Raw materials being phased out of use due to safety concerns; it becomes difficult to source material and increased spending is needed to source and transport materials.</a:t>
            </a:r>
          </a:p>
          <a:p>
            <a:pPr lvl="0">
              <a:lnSpc>
                <a:spcPct val="90000"/>
              </a:lnSpc>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pPr>
            <a:r>
              <a:rPr lang="en-US" sz="1400" dirty="0">
                <a:solidFill>
                  <a:srgbClr val="FFFFFF"/>
                </a:solidFill>
                <a:effectLst/>
                <a:latin typeface="Arial" panose="020B0604020202020204" pitchFamily="34" charset="0"/>
                <a:cs typeface="Arial" panose="020B0604020202020204" pitchFamily="34" charset="0"/>
              </a:rPr>
              <a:t>The materials being used to produce B could be new to market, these materials could be more expensive due to low availability. Costs could reduce in the future as the new material becomes more readily available (supply and demand). </a:t>
            </a:r>
          </a:p>
          <a:p>
            <a:pPr lvl="0">
              <a:lnSpc>
                <a:spcPct val="90000"/>
              </a:lnSpc>
              <a:spcAft>
                <a:spcPts val="800"/>
              </a:spcAft>
            </a:pPr>
            <a:endParaRPr lang="en-US" sz="1400" dirty="0">
              <a:solidFill>
                <a:srgbClr val="FFFFFF"/>
              </a:solidFill>
              <a:effectLst/>
              <a:latin typeface="Arial" panose="020B0604020202020204" pitchFamily="34" charset="0"/>
              <a:cs typeface="Arial" panose="020B0604020202020204" pitchFamily="34" charset="0"/>
            </a:endParaRPr>
          </a:p>
          <a:p>
            <a:pPr lvl="0">
              <a:lnSpc>
                <a:spcPct val="90000"/>
              </a:lnSpc>
              <a:spcAft>
                <a:spcPts val="800"/>
              </a:spcAft>
            </a:pPr>
            <a:r>
              <a:rPr lang="en-US" sz="1400" dirty="0">
                <a:solidFill>
                  <a:srgbClr val="FFFFFF"/>
                </a:solidFill>
                <a:effectLst/>
                <a:latin typeface="Arial" panose="020B0604020202020204" pitchFamily="34" charset="0"/>
                <a:cs typeface="Arial" panose="020B0604020202020204" pitchFamily="34" charset="0"/>
              </a:rPr>
              <a:t>It may be necessary to continue production if product is required to be used in conjunction with A and C. Or, if the bi-product from B’s production is used as part of the raw materials to produce A and/or C.  i.e. if B is orange juice and the rind is used to produce A (if A is marmalade), or if C is citrus pulp flour.  If this is the case, it may impact sales of A and C to discontinue production of B</a:t>
            </a:r>
            <a:r>
              <a:rPr lang="en-US" sz="1400" dirty="0">
                <a:solidFill>
                  <a:srgbClr val="FFFFFF"/>
                </a:solidFill>
                <a:effectLst/>
              </a:rPr>
              <a:t>.</a:t>
            </a:r>
          </a:p>
        </p:txBody>
      </p:sp>
    </p:spTree>
    <p:extLst>
      <p:ext uri="{BB962C8B-B14F-4D97-AF65-F5344CB8AC3E}">
        <p14:creationId xmlns:p14="http://schemas.microsoft.com/office/powerpoint/2010/main" val="314158110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Video 3" descr="Factories And Smoke">
            <a:extLst>
              <a:ext uri="{FF2B5EF4-FFF2-40B4-BE49-F238E27FC236}">
                <a16:creationId xmlns:a16="http://schemas.microsoft.com/office/drawing/2014/main" id="{55A3D376-92C2-268C-520C-1F30D306357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10"/>
            <a:ext cx="12191999" cy="6857990"/>
          </a:xfrm>
          <a:prstGeom prst="rect">
            <a:avLst/>
          </a:prstGeom>
        </p:spPr>
      </p:pic>
      <p:sp>
        <p:nvSpPr>
          <p:cNvPr id="12" name="Rectangle 11">
            <a:extLst>
              <a:ext uri="{FF2B5EF4-FFF2-40B4-BE49-F238E27FC236}">
                <a16:creationId xmlns:a16="http://schemas.microsoft.com/office/drawing/2014/main" id="{77D4E339-1FDC-4F64-BACC-DA1625A5A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52794" y="0"/>
            <a:ext cx="9339206" cy="6858000"/>
          </a:xfrm>
          <a:prstGeom prst="rect">
            <a:avLst/>
          </a:prstGeom>
          <a:gradFill flip="none" rotWithShape="1">
            <a:gsLst>
              <a:gs pos="58000">
                <a:schemeClr val="tx1">
                  <a:alpha val="35000"/>
                </a:schemeClr>
              </a:gs>
              <a:gs pos="33000">
                <a:schemeClr val="tx1">
                  <a:alpha val="20000"/>
                </a:schemeClr>
              </a:gs>
              <a:gs pos="0">
                <a:schemeClr val="tx1">
                  <a:alpha val="0"/>
                </a:schemeClr>
              </a:gs>
              <a:gs pos="100000">
                <a:schemeClr val="tx1">
                  <a:alpha val="4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22BBF8-671A-C94D-9781-6E0ED581C0AB}"/>
              </a:ext>
            </a:extLst>
          </p:cNvPr>
          <p:cNvSpPr>
            <a:spLocks noGrp="1"/>
          </p:cNvSpPr>
          <p:nvPr>
            <p:ph type="title"/>
          </p:nvPr>
        </p:nvSpPr>
        <p:spPr>
          <a:xfrm>
            <a:off x="4985517" y="3331444"/>
            <a:ext cx="6470692" cy="1229306"/>
          </a:xfrm>
        </p:spPr>
        <p:txBody>
          <a:bodyPr vert="horz" lIns="91440" tIns="45720" rIns="91440" bIns="45720" rtlCol="0" anchor="b">
            <a:normAutofit/>
          </a:bodyPr>
          <a:lstStyle/>
          <a:p>
            <a:r>
              <a:rPr lang="en-US" sz="5400" dirty="0">
                <a:solidFill>
                  <a:schemeClr val="bg1"/>
                </a:solidFill>
              </a:rPr>
              <a:t>Sustainability</a:t>
            </a:r>
          </a:p>
        </p:txBody>
      </p:sp>
      <p:cxnSp>
        <p:nvCxnSpPr>
          <p:cNvPr id="14" name="Straight Connector 13">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834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p:cTn id="16"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C85EC2D-3EAD-1C68-17A7-742CE971166A}"/>
              </a:ext>
            </a:extLst>
          </p:cNvPr>
          <p:cNvSpPr>
            <a:spLocks noGrp="1"/>
          </p:cNvSpPr>
          <p:nvPr>
            <p:ph type="title"/>
          </p:nvPr>
        </p:nvSpPr>
        <p:spPr>
          <a:xfrm>
            <a:off x="1097280" y="516835"/>
            <a:ext cx="5977937" cy="1666501"/>
          </a:xfrm>
        </p:spPr>
        <p:txBody>
          <a:bodyPr>
            <a:normAutofit/>
          </a:bodyPr>
          <a:lstStyle/>
          <a:p>
            <a:br>
              <a:rPr lang="en-GB" sz="37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br>
            <a:r>
              <a:rPr lang="en-GB" sz="37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Question </a:t>
            </a:r>
            <a:r>
              <a:rPr lang="en-GB" sz="3700" b="1" dirty="0">
                <a:solidFill>
                  <a:srgbClr val="FFFFFF"/>
                </a:solidFill>
                <a:latin typeface="Arial" panose="020B0604020202020204" pitchFamily="34" charset="0"/>
                <a:ea typeface="DengXian" panose="02010600030101010101" pitchFamily="2" charset="-122"/>
                <a:cs typeface="Arial" panose="020B0604020202020204" pitchFamily="34" charset="0"/>
              </a:rPr>
              <a:t>1</a:t>
            </a:r>
            <a:br>
              <a:rPr lang="en-GB" sz="37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br>
            <a:endParaRPr lang="en-GB" sz="37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7EE435-DF9A-B518-1A3A-4517E732A876}"/>
              </a:ext>
            </a:extLst>
          </p:cNvPr>
          <p:cNvSpPr>
            <a:spLocks noGrp="1"/>
          </p:cNvSpPr>
          <p:nvPr>
            <p:ph idx="1"/>
          </p:nvPr>
        </p:nvSpPr>
        <p:spPr>
          <a:xfrm>
            <a:off x="1097279" y="2546224"/>
            <a:ext cx="5977938" cy="3342747"/>
          </a:xfrm>
        </p:spPr>
        <p:txBody>
          <a:bodyPr>
            <a:normAutofit fontScale="85000" lnSpcReduction="20000"/>
          </a:bodyPr>
          <a:lstStyle/>
          <a:p>
            <a:pPr>
              <a:lnSpc>
                <a:spcPct val="100000"/>
              </a:lnSpc>
              <a:spcAft>
                <a:spcPts val="800"/>
              </a:spcAft>
            </a:pPr>
            <a:r>
              <a:rPr lang="en-CA" sz="1800" b="1" kern="1200" dirty="0">
                <a:effectLst/>
                <a:latin typeface="Arial" panose="020B0604020202020204" pitchFamily="34" charset="0"/>
                <a:ea typeface="DengXian" panose="02010600030101010101" pitchFamily="2" charset="-122"/>
                <a:cs typeface="Arial" panose="020B0604020202020204" pitchFamily="34" charset="0"/>
              </a:rPr>
              <a:t>Sustainability is defined as using, developing, and protecting resources at a rate that enables people to meet their current needs while providing for the needs of future generations.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0000"/>
              </a:lnSpc>
              <a:buFont typeface="+mj-lt"/>
              <a:buAutoNum type="alphaLcParenBoth"/>
            </a:pPr>
            <a:r>
              <a:rPr lang="en-CA" sz="1800" b="1" kern="1200" dirty="0">
                <a:effectLst/>
                <a:latin typeface="Arial" panose="020B0604020202020204" pitchFamily="34" charset="0"/>
                <a:ea typeface="DengXian" panose="02010600030101010101" pitchFamily="2" charset="-122"/>
                <a:cs typeface="Arial" panose="020B0604020202020204" pitchFamily="34" charset="0"/>
              </a:rPr>
              <a:t>Suggest what principles of sustainability should include if they are to be useful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0000"/>
              </a:lnSpc>
            </a:pPr>
            <a:r>
              <a:rPr lang="en-CA" sz="1800" b="1" kern="1200" dirty="0">
                <a:effectLst/>
                <a:latin typeface="Arial" panose="020B060402020202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0000"/>
              </a:lnSpc>
              <a:buFont typeface="+mj-lt"/>
              <a:buAutoNum type="alphaLcParenBoth"/>
            </a:pPr>
            <a:r>
              <a:rPr lang="en-CA" sz="1800" b="1" kern="1200" dirty="0">
                <a:effectLst/>
                <a:latin typeface="Arial" panose="020B0604020202020204" pitchFamily="34" charset="0"/>
                <a:ea typeface="DengXian" panose="02010600030101010101" pitchFamily="2" charset="-122"/>
                <a:cs typeface="Arial" panose="020B0604020202020204" pitchFamily="34" charset="0"/>
              </a:rPr>
              <a:t>Organisational activities are considered sustainable when they follow which principles?  Include examples to support your answer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0000"/>
              </a:lnSpc>
              <a:spcAft>
                <a:spcPts val="800"/>
              </a:spcAft>
            </a:pPr>
            <a:r>
              <a:rPr lang="en-GB" sz="1800" b="1" kern="1200" dirty="0">
                <a:effectLst/>
                <a:latin typeface="Arial" panose="020B0604020202020204" pitchFamily="34" charset="0"/>
                <a:ea typeface="DengXian" panose="02010600030101010101" pitchFamily="2" charset="-122"/>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800" dirty="0">
              <a:solidFill>
                <a:srgbClr val="FFFFFF"/>
              </a:solidFill>
            </a:endParaRPr>
          </a:p>
        </p:txBody>
      </p:sp>
      <p:pic>
        <p:nvPicPr>
          <p:cNvPr id="5" name="Picture 4" descr="Exclamation mark on a yellow background">
            <a:extLst>
              <a:ext uri="{FF2B5EF4-FFF2-40B4-BE49-F238E27FC236}">
                <a16:creationId xmlns:a16="http://schemas.microsoft.com/office/drawing/2014/main" id="{BCDD7BC3-97F1-A180-C78B-32AF0455417D}"/>
              </a:ext>
            </a:extLst>
          </p:cNvPr>
          <p:cNvPicPr>
            <a:picLocks noChangeAspect="1"/>
          </p:cNvPicPr>
          <p:nvPr/>
        </p:nvPicPr>
        <p:blipFill rotWithShape="1">
          <a:blip r:embed="rId2"/>
          <a:srcRect l="31414" r="18497"/>
          <a:stretch/>
        </p:blipFill>
        <p:spPr>
          <a:xfrm>
            <a:off x="7611902" y="10"/>
            <a:ext cx="4580097" cy="6857990"/>
          </a:xfrm>
          <a:prstGeom prst="rect">
            <a:avLst/>
          </a:prstGeom>
        </p:spPr>
      </p:pic>
    </p:spTree>
    <p:extLst>
      <p:ext uri="{BB962C8B-B14F-4D97-AF65-F5344CB8AC3E}">
        <p14:creationId xmlns:p14="http://schemas.microsoft.com/office/powerpoint/2010/main" val="415068992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7913-3384-9AA8-C71F-94E1D0720B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8CE74F-467A-5C2D-8363-3A882ED2C1D0}"/>
              </a:ext>
            </a:extLst>
          </p:cNvPr>
          <p:cNvSpPr>
            <a:spLocks noGrp="1"/>
          </p:cNvSpPr>
          <p:nvPr>
            <p:ph idx="1"/>
          </p:nvPr>
        </p:nvSpPr>
        <p:spPr/>
        <p:txBody>
          <a:bodyPr>
            <a:normAutofit fontScale="85000" lnSpcReduction="20000"/>
          </a:bodyPr>
          <a:lstStyle/>
          <a:p>
            <a:pPr marL="342900" lvl="0" indent="-342900" rtl="0">
              <a:lnSpc>
                <a:spcPct val="107000"/>
              </a:lnSpc>
              <a:spcAft>
                <a:spcPts val="800"/>
              </a:spcAft>
              <a:buFont typeface="+mj-lt"/>
              <a:buAutoNum type="alphaLcParenBoth"/>
            </a:pPr>
            <a:r>
              <a:rPr lang="en-CA" sz="1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Suggest what principles of sustainability should include if they are to be useful</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buNone/>
            </a:pPr>
            <a:r>
              <a:rPr lang="en-CA"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To be useful, principles of sustainability must be easily understood, be applicable in many contexts, be transferable across scales, translate well from fundamental values into applied policy and practical action, identify possibilities for radical transformative change and positive incremental change.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mj-lt"/>
              <a:buAutoNum type="alphaLcParenBoth"/>
            </a:pPr>
            <a:r>
              <a:rPr lang="en-CA" sz="18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Organisational activities are considered sustainable when they follow which principles?  Include examples to support your answer</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Use materials in continuous cycles.</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Use continuously reliable sources of energy.</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Encourage desirable human traits(equity; creativity; communication; coordination; appreciation;</a:t>
            </a:r>
          </a:p>
          <a:p>
            <a:pPr marL="228600">
              <a:lnSpc>
                <a:spcPct val="107000"/>
              </a:lnSpc>
              <a:spcAft>
                <a:spcPts val="800"/>
              </a:spcAft>
              <a:buNone/>
            </a:pPr>
            <a:r>
              <a:rPr lang="en-US"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intellectual and spiritual development).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473449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3C9AAF-E854-E80D-2FDA-890422D0FF20}"/>
              </a:ext>
            </a:extLst>
          </p:cNvPr>
          <p:cNvSpPr>
            <a:spLocks noGrp="1"/>
          </p:cNvSpPr>
          <p:nvPr>
            <p:ph type="title"/>
          </p:nvPr>
        </p:nvSpPr>
        <p:spPr>
          <a:xfrm>
            <a:off x="5116783" y="516835"/>
            <a:ext cx="5977937" cy="1666501"/>
          </a:xfrm>
        </p:spPr>
        <p:txBody>
          <a:bodyPr>
            <a:normAutofit/>
          </a:bodyPr>
          <a:lstStyle/>
          <a:p>
            <a:br>
              <a:rPr lang="en-CA" sz="37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br>
            <a:r>
              <a:rPr lang="en-CA" sz="37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Question 2</a:t>
            </a:r>
            <a:br>
              <a:rPr lang="en-GB" sz="37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br>
            <a:endParaRPr lang="en-GB" sz="3700" dirty="0">
              <a:solidFill>
                <a:srgbClr val="FFFFFF"/>
              </a:solidFill>
            </a:endParaRPr>
          </a:p>
        </p:txBody>
      </p:sp>
      <p:pic>
        <p:nvPicPr>
          <p:cNvPr id="5" name="Picture 4" descr="Different science and technology icons on a green background">
            <a:extLst>
              <a:ext uri="{FF2B5EF4-FFF2-40B4-BE49-F238E27FC236}">
                <a16:creationId xmlns:a16="http://schemas.microsoft.com/office/drawing/2014/main" id="{8FE674F3-E266-285D-30CD-4B159BB2AAE1}"/>
              </a:ext>
            </a:extLst>
          </p:cNvPr>
          <p:cNvPicPr>
            <a:picLocks noChangeAspect="1"/>
          </p:cNvPicPr>
          <p:nvPr/>
        </p:nvPicPr>
        <p:blipFill rotWithShape="1">
          <a:blip r:embed="rId2"/>
          <a:srcRect l="30241" r="1967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559721B-C347-09B4-C60A-FB95D14246CB}"/>
              </a:ext>
            </a:extLst>
          </p:cNvPr>
          <p:cNvSpPr>
            <a:spLocks noGrp="1"/>
          </p:cNvSpPr>
          <p:nvPr>
            <p:ph idx="1"/>
          </p:nvPr>
        </p:nvSpPr>
        <p:spPr>
          <a:xfrm>
            <a:off x="5116784" y="2546224"/>
            <a:ext cx="5977938" cy="3342747"/>
          </a:xfrm>
        </p:spPr>
        <p:txBody>
          <a:bodyPr>
            <a:normAutofit/>
          </a:bodyPr>
          <a:lstStyle/>
          <a:p>
            <a:pPr>
              <a:spcAft>
                <a:spcPts val="800"/>
              </a:spcAft>
            </a:pPr>
            <a:r>
              <a:rPr lang="en-CA" sz="1800" b="1" kern="12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Sustainability has gone from nice to necessary.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What are considered some of the main sustainability issues facing the world in 2024?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457200"/>
            <a:r>
              <a:rPr lang="en-GB" sz="1800" dirty="0">
                <a:solidFill>
                  <a:srgbClr val="FFFFFF"/>
                </a:solidFill>
                <a:effectLst/>
                <a:latin typeface="Arial" panose="020B0604020202020204" pitchFamily="34" charset="0"/>
                <a:ea typeface="DengXian" panose="02010600030101010101" pitchFamily="2" charset="-122"/>
                <a:cs typeface="Arial" panose="020B0604020202020204" pitchFamily="34" charset="0"/>
              </a:rPr>
              <a:t>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Aft>
                <a:spcPts val="800"/>
              </a:spcAft>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Suggest some of the elements that are considered to be solutions related to global sustainability. </a:t>
            </a:r>
          </a:p>
          <a:p>
            <a:pPr marL="342900" indent="-342900">
              <a:spcAft>
                <a:spcPts val="800"/>
              </a:spcAft>
              <a:buClr>
                <a:srgbClr val="000000"/>
              </a:buClr>
              <a:buFont typeface="+mj-lt"/>
              <a:buAutoNum type="alphaLcParenBoth"/>
            </a:pPr>
            <a:r>
              <a:rPr lang="en-GB" sz="1800" b="1" dirty="0">
                <a:solidFill>
                  <a:srgbClr val="FFFFFF"/>
                </a:solidFill>
                <a:effectLst/>
                <a:latin typeface="Arial" panose="020B0604020202020204" pitchFamily="34" charset="0"/>
                <a:ea typeface="DengXian" panose="02010600030101010101" pitchFamily="2" charset="-122"/>
                <a:cs typeface="Arial" panose="020B0604020202020204" pitchFamily="34" charset="0"/>
              </a:rPr>
              <a:t>What is the triple bottom line? </a:t>
            </a: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spcAft>
                <a:spcPts val="800"/>
              </a:spcAft>
              <a:buClr>
                <a:srgbClr val="000000"/>
              </a:buClr>
              <a:buFont typeface="+mj-lt"/>
              <a:buAutoNum type="alphaLcParenBoth"/>
            </a:pPr>
            <a:endParaRPr lang="en-GB" sz="1800" dirty="0">
              <a:solidFill>
                <a:srgbClr val="FFFFFF"/>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dirty="0">
              <a:solidFill>
                <a:srgbClr val="FFFFFF"/>
              </a:solidFill>
            </a:endParaRPr>
          </a:p>
        </p:txBody>
      </p:sp>
    </p:spTree>
    <p:extLst>
      <p:ext uri="{BB962C8B-B14F-4D97-AF65-F5344CB8AC3E}">
        <p14:creationId xmlns:p14="http://schemas.microsoft.com/office/powerpoint/2010/main" val="1071268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76A00-6C46-49E9-5BF2-913A055212E3}"/>
              </a:ext>
            </a:extLst>
          </p:cNvPr>
          <p:cNvSpPr>
            <a:spLocks noGrp="1"/>
          </p:cNvSpPr>
          <p:nvPr>
            <p:ph type="title"/>
          </p:nvPr>
        </p:nvSpPr>
        <p:spPr/>
        <p:txBody>
          <a:bodyPr>
            <a:normAutofit/>
          </a:bodyPr>
          <a:lstStyle/>
          <a:p>
            <a:r>
              <a:rPr lang="en-GB" sz="2800" b="1" dirty="0">
                <a:effectLst/>
                <a:latin typeface="Arial" panose="020B0604020202020204" pitchFamily="34" charset="0"/>
                <a:ea typeface="DengXian" panose="02010600030101010101" pitchFamily="2" charset="-122"/>
                <a:cs typeface="Arial" panose="020B0604020202020204" pitchFamily="34" charset="0"/>
              </a:rPr>
              <a:t>What are considered some of the main sustainability issues facing the world in 2025? </a:t>
            </a:r>
            <a:endParaRPr lang="en-GB" sz="2800" dirty="0"/>
          </a:p>
        </p:txBody>
      </p:sp>
      <p:sp>
        <p:nvSpPr>
          <p:cNvPr id="3" name="Content Placeholder 2">
            <a:extLst>
              <a:ext uri="{FF2B5EF4-FFF2-40B4-BE49-F238E27FC236}">
                <a16:creationId xmlns:a16="http://schemas.microsoft.com/office/drawing/2014/main" id="{197848DE-DD80-5291-7459-59AD06DDBA9E}"/>
              </a:ext>
            </a:extLst>
          </p:cNvPr>
          <p:cNvSpPr>
            <a:spLocks noGrp="1"/>
          </p:cNvSpPr>
          <p:nvPr>
            <p:ph idx="1"/>
          </p:nvPr>
        </p:nvSpPr>
        <p:spPr/>
        <p:txBody>
          <a:bodyPr>
            <a:normAutofit fontScale="25000" lnSpcReduction="20000"/>
          </a:bodyPr>
          <a:lstStyle/>
          <a:p>
            <a:pPr indent="2286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Depletion of finite resources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fuels, soil, minerals, species</a:t>
            </a:r>
          </a:p>
          <a:p>
            <a:pPr marL="457200" lvl="1" indent="0">
              <a:lnSpc>
                <a:spcPct val="107000"/>
              </a:lnSpc>
              <a:spcAft>
                <a:spcPts val="800"/>
              </a:spcAft>
              <a:buNone/>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Over-use of renewable resources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forests, fish &amp; wildlife, fertility, public funds</a:t>
            </a: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Pollution</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air, water, soil</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indent="4572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Inequity</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economic, political, social, gender</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indent="457200">
              <a:lnSpc>
                <a:spcPct val="110000"/>
              </a:lnSpc>
              <a:spcBef>
                <a:spcPts val="1200"/>
              </a:spcBef>
              <a:spcAft>
                <a:spcPts val="800"/>
              </a:spcAft>
              <a:buNone/>
            </a:pPr>
            <a:r>
              <a:rPr lang="en-US" sz="4800" kern="1200" dirty="0">
                <a:effectLst/>
                <a:latin typeface="Arial" panose="020B0604020202020204" pitchFamily="34" charset="0"/>
                <a:ea typeface="DengXian" panose="02010600030101010101" pitchFamily="2" charset="-122"/>
                <a:cs typeface="Arial" panose="020B0604020202020204" pitchFamily="34" charset="0"/>
              </a:rPr>
              <a:t>Species loss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Wingdings 3" panose="05040102010807070707" pitchFamily="18" charset="2"/>
              <a:buChar char=""/>
              <a:tabLst>
                <a:tab pos="914400" algn="l"/>
              </a:tabLst>
            </a:pPr>
            <a:r>
              <a:rPr lang="en-US" sz="4800" kern="1200" dirty="0">
                <a:effectLst/>
                <a:latin typeface="Arial" panose="020B0604020202020204" pitchFamily="34" charset="0"/>
                <a:ea typeface="DengXian" panose="02010600030101010101" pitchFamily="2" charset="-122"/>
                <a:cs typeface="Arial" panose="020B0604020202020204" pitchFamily="34" charset="0"/>
              </a:rPr>
              <a:t>endangered species and spaces</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buNone/>
            </a:pPr>
            <a:r>
              <a:rPr lang="en-GB" sz="4800" dirty="0">
                <a:effectLst/>
                <a:latin typeface="Arial" panose="020B0604020202020204" pitchFamily="34" charset="0"/>
                <a:ea typeface="DengXian" panose="02010600030101010101" pitchFamily="2" charset="-122"/>
                <a:cs typeface="Arial" panose="020B0604020202020204" pitchFamily="34" charset="0"/>
              </a:rPr>
              <a:t> </a:t>
            </a:r>
          </a:p>
          <a:p>
            <a:pPr marL="228600">
              <a:lnSpc>
                <a:spcPct val="107000"/>
              </a:lnSpc>
              <a:spcAft>
                <a:spcPts val="800"/>
              </a:spcAft>
              <a:buNone/>
            </a:pPr>
            <a:r>
              <a:rPr lang="en-GB" sz="4800" b="1" dirty="0">
                <a:effectLst/>
                <a:latin typeface="Arial" panose="020B0604020202020204" pitchFamily="34" charset="0"/>
                <a:ea typeface="DengXian" panose="02010600030101010101" pitchFamily="2" charset="-122"/>
                <a:cs typeface="Arial" panose="020B0604020202020204" pitchFamily="34" charset="0"/>
              </a:rPr>
              <a:t>Students would need to expand upon these points and include examples.  </a:t>
            </a:r>
            <a:endParaRPr lang="en-GB" sz="48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buNone/>
            </a:pPr>
            <a:r>
              <a:rPr lang="en-GB" sz="48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Tree>
    <p:extLst>
      <p:ext uri="{BB962C8B-B14F-4D97-AF65-F5344CB8AC3E}">
        <p14:creationId xmlns:p14="http://schemas.microsoft.com/office/powerpoint/2010/main" val="1109304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B1968-E2F7-B990-8115-B924EDDA3203}"/>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DengXian" panose="02010600030101010101" pitchFamily="2" charset="-122"/>
                <a:cs typeface="Arial" panose="020B0604020202020204" pitchFamily="34" charset="0"/>
              </a:rPr>
              <a:t>Suggest some of the elements that are considered to be solutions related to global sustainability. </a:t>
            </a:r>
            <a:endParaRPr lang="en-GB" dirty="0"/>
          </a:p>
        </p:txBody>
      </p:sp>
      <p:sp>
        <p:nvSpPr>
          <p:cNvPr id="3" name="Content Placeholder 2">
            <a:extLst>
              <a:ext uri="{FF2B5EF4-FFF2-40B4-BE49-F238E27FC236}">
                <a16:creationId xmlns:a16="http://schemas.microsoft.com/office/drawing/2014/main" id="{9E60F863-E5AB-8C8B-E5E6-41C58F6776D4}"/>
              </a:ext>
            </a:extLst>
          </p:cNvPr>
          <p:cNvSpPr>
            <a:spLocks noGrp="1"/>
          </p:cNvSpPr>
          <p:nvPr>
            <p:ph idx="1"/>
          </p:nvPr>
        </p:nvSpPr>
        <p:spPr/>
        <p:txBody>
          <a:bodyPr>
            <a:normAutofit/>
          </a:bodyPr>
          <a:lstStyle/>
          <a:p>
            <a:pPr marL="457200">
              <a:lnSpc>
                <a:spcPct val="107000"/>
              </a:lnSpc>
              <a:spcAft>
                <a:spcPts val="800"/>
              </a:spcAft>
              <a:buNone/>
            </a:pPr>
            <a:r>
              <a:rPr lang="en-US" sz="1400" b="1" dirty="0">
                <a:effectLst/>
                <a:latin typeface="Arial" panose="020B0604020202020204" pitchFamily="34" charset="0"/>
                <a:ea typeface="DengXian" panose="02010600030101010101" pitchFamily="2" charset="-122"/>
                <a:cs typeface="Arial" panose="020B0604020202020204" pitchFamily="34" charset="0"/>
              </a:rPr>
              <a:t>Examples can include</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Cyclical material use</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emulate natural cycles; 3 R’s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Safe reliable energy</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conservation, renewable energy, substitution, interim measures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spcAft>
                <a:spcPts val="800"/>
              </a:spcAft>
              <a:buNone/>
            </a:pPr>
            <a:r>
              <a:rPr lang="en-US" sz="1400" dirty="0">
                <a:effectLst/>
                <a:latin typeface="Arial" panose="020B0604020202020204" pitchFamily="34" charset="0"/>
                <a:ea typeface="DengXian" panose="02010600030101010101" pitchFamily="2" charset="-122"/>
                <a:cs typeface="Arial" panose="020B0604020202020204" pitchFamily="34" charset="0"/>
              </a:rPr>
              <a:t>Life-based interests</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marL="742950" lvl="1" indent="-285750">
              <a:lnSpc>
                <a:spcPct val="107000"/>
              </a:lnSpc>
              <a:spcAft>
                <a:spcPts val="800"/>
              </a:spcAft>
              <a:buFont typeface="+mj-lt"/>
              <a:buAutoNum type="alphaLcPeriod"/>
            </a:pPr>
            <a:r>
              <a:rPr lang="en-US" sz="1400" dirty="0">
                <a:effectLst/>
                <a:latin typeface="Arial" panose="020B0604020202020204" pitchFamily="34" charset="0"/>
                <a:ea typeface="DengXian" panose="02010600030101010101" pitchFamily="2" charset="-122"/>
                <a:cs typeface="Arial" panose="020B0604020202020204" pitchFamily="34" charset="0"/>
              </a:rPr>
              <a:t>health, creativity, communication, coordination, appreciation, learning, intellectual and spiritual development</a:t>
            </a:r>
            <a:endParaRPr lang="en-GB" sz="1400" dirty="0">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buNone/>
            </a:pPr>
            <a:r>
              <a:rPr lang="en-GB" sz="1400" dirty="0">
                <a:effectLst/>
                <a:latin typeface="Arial" panose="020B0604020202020204" pitchFamily="34" charset="0"/>
                <a:ea typeface="DengXian" panose="02010600030101010101" pitchFamily="2" charset="-122"/>
                <a:cs typeface="Arial" panose="020B0604020202020204" pitchFamily="34" charset="0"/>
              </a:rPr>
              <a:t> </a:t>
            </a:r>
          </a:p>
          <a:p>
            <a:endParaRPr lang="en-GB" dirty="0"/>
          </a:p>
        </p:txBody>
      </p:sp>
    </p:spTree>
    <p:extLst>
      <p:ext uri="{BB962C8B-B14F-4D97-AF65-F5344CB8AC3E}">
        <p14:creationId xmlns:p14="http://schemas.microsoft.com/office/powerpoint/2010/main" val="4272614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CA6D-CAD4-5741-0C6C-81CA19D53685}"/>
              </a:ext>
            </a:extLst>
          </p:cNvPr>
          <p:cNvSpPr>
            <a:spLocks noGrp="1"/>
          </p:cNvSpPr>
          <p:nvPr>
            <p:ph type="title"/>
          </p:nvPr>
        </p:nvSpPr>
        <p:spPr/>
        <p:txBody>
          <a:bodyPr/>
          <a:lstStyle/>
          <a:p>
            <a:r>
              <a:rPr lang="en-GB" sz="4800" b="1" dirty="0">
                <a:effectLst/>
                <a:latin typeface="Arial" panose="020B0604020202020204" pitchFamily="34" charset="0"/>
                <a:ea typeface="DengXian" panose="02010600030101010101" pitchFamily="2" charset="-122"/>
                <a:cs typeface="Arial" panose="020B0604020202020204" pitchFamily="34" charset="0"/>
              </a:rPr>
              <a:t>What is the triple bottom line? </a:t>
            </a:r>
            <a:endParaRPr lang="en-GB" dirty="0"/>
          </a:p>
        </p:txBody>
      </p:sp>
      <p:sp>
        <p:nvSpPr>
          <p:cNvPr id="3" name="Content Placeholder 2">
            <a:extLst>
              <a:ext uri="{FF2B5EF4-FFF2-40B4-BE49-F238E27FC236}">
                <a16:creationId xmlns:a16="http://schemas.microsoft.com/office/drawing/2014/main" id="{D7CD2CCD-9358-1E9F-BB8C-E097F479DBF2}"/>
              </a:ext>
            </a:extLst>
          </p:cNvPr>
          <p:cNvSpPr>
            <a:spLocks noGrp="1"/>
          </p:cNvSpPr>
          <p:nvPr>
            <p:ph idx="1"/>
          </p:nvPr>
        </p:nvSpPr>
        <p:spPr/>
        <p:txBody>
          <a:bodyPr>
            <a:normAutofit/>
          </a:bodyPr>
          <a:lstStyle/>
          <a:p>
            <a:pPr marL="228600">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The concept behind the triple bottom line is that companies should focus as much on social and environmental issues as they do on profits. The TBL consists of three elements: profit, people, and the planet. The triple bottom line aims to measure the financial, social, and environmental performance of a company over time. This is the triple bottom line.  The 3 P’s suggest that organisations need to consider these three elements when looking at sustainability.  It is important to remember that the appropriate consideration of the use of all resources must be undertaken in order for any organisations to survive into the future:  </a:t>
            </a:r>
            <a:r>
              <a:rPr lang="en-GB" sz="2000" dirty="0" err="1">
                <a:effectLst/>
                <a:latin typeface="Arial" panose="020B0604020202020204" pitchFamily="34" charset="0"/>
                <a:ea typeface="DengXian" panose="02010600030101010101" pitchFamily="2" charset="-122"/>
                <a:cs typeface="Arial" panose="020B0604020202020204" pitchFamily="34" charset="0"/>
              </a:rPr>
              <a:t>ie</a:t>
            </a:r>
            <a:r>
              <a:rPr lang="en-GB" sz="2000" dirty="0">
                <a:effectLst/>
                <a:latin typeface="Arial" panose="020B0604020202020204" pitchFamily="34" charset="0"/>
                <a:ea typeface="DengXian" panose="02010600030101010101" pitchFamily="2" charset="-122"/>
                <a:cs typeface="Arial" panose="020B0604020202020204" pitchFamily="34" charset="0"/>
              </a:rPr>
              <a:t>. Remain sustainable.  It would be very short sighted for an organisation not to consider its effects on the environment and people in its journey to achieve and maximise profit.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159727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descr="Foosball Playing">
            <a:extLst>
              <a:ext uri="{FF2B5EF4-FFF2-40B4-BE49-F238E27FC236}">
                <a16:creationId xmlns:a16="http://schemas.microsoft.com/office/drawing/2014/main" id="{509C8446-AA7A-84CF-7EAB-0BCA29FD459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F685C-74D0-27DF-6179-3AE9CDE337D2}"/>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GB" sz="3600" dirty="0">
                <a:solidFill>
                  <a:schemeClr val="bg1"/>
                </a:solidFill>
              </a:rPr>
              <a:t>Change</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9929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BF30F35-833A-264E-2249-0330E780DF68}"/>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Teams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85C3EA-AFDE-D250-5089-A0DF17DCD0DA}"/>
              </a:ext>
            </a:extLst>
          </p:cNvPr>
          <p:cNvSpPr>
            <a:spLocks noGrp="1"/>
          </p:cNvSpPr>
          <p:nvPr>
            <p:ph idx="1"/>
          </p:nvPr>
        </p:nvSpPr>
        <p:spPr>
          <a:xfrm>
            <a:off x="223157" y="2546224"/>
            <a:ext cx="4169229" cy="3914447"/>
          </a:xfrm>
        </p:spPr>
        <p:txBody>
          <a:bodyPr>
            <a:normAutofit/>
          </a:bodyPr>
          <a:lstStyle/>
          <a:p>
            <a:r>
              <a:rPr lang="en-GB" sz="1800" dirty="0">
                <a:solidFill>
                  <a:srgbClr val="FFFFFF"/>
                </a:solidFill>
                <a:latin typeface="Arial" panose="020B0604020202020204" pitchFamily="34" charset="0"/>
                <a:cs typeface="Arial" panose="020B0604020202020204" pitchFamily="34" charset="0"/>
              </a:rPr>
              <a:t>Consider the processes involved in the change process – consider a change model to help you answer the question</a:t>
            </a:r>
          </a:p>
          <a:p>
            <a:r>
              <a:rPr lang="en-GB" sz="1800" dirty="0">
                <a:solidFill>
                  <a:srgbClr val="FFFFFF"/>
                </a:solidFill>
                <a:latin typeface="Arial" panose="020B0604020202020204" pitchFamily="34" charset="0"/>
                <a:cs typeface="Arial" panose="020B0604020202020204" pitchFamily="34" charset="0"/>
              </a:rPr>
              <a:t>You are not evaluating the model; you are evaluating the change process using the model. </a:t>
            </a:r>
          </a:p>
          <a:p>
            <a:endParaRPr lang="en-GB" sz="1800" dirty="0">
              <a:solidFill>
                <a:srgbClr val="FFFFFF"/>
              </a:solidFill>
              <a:latin typeface="Arial" panose="020B0604020202020204" pitchFamily="34" charset="0"/>
              <a:cs typeface="Arial" panose="020B0604020202020204" pitchFamily="34" charset="0"/>
            </a:endParaRPr>
          </a:p>
        </p:txBody>
      </p:sp>
      <p:pic>
        <p:nvPicPr>
          <p:cNvPr id="5" name="Picture 4" descr="Calendar on table">
            <a:extLst>
              <a:ext uri="{FF2B5EF4-FFF2-40B4-BE49-F238E27FC236}">
                <a16:creationId xmlns:a16="http://schemas.microsoft.com/office/drawing/2014/main" id="{EC8C7C2B-0EB9-C123-1EDE-92834E7F4570}"/>
              </a:ext>
            </a:extLst>
          </p:cNvPr>
          <p:cNvPicPr>
            <a:picLocks noChangeAspect="1"/>
          </p:cNvPicPr>
          <p:nvPr/>
        </p:nvPicPr>
        <p:blipFill rotWithShape="1">
          <a:blip r:embed="rId3"/>
          <a:srcRect r="26633" b="-1"/>
          <a:stretch/>
        </p:blipFill>
        <p:spPr>
          <a:xfrm>
            <a:off x="4654296" y="10"/>
            <a:ext cx="7537703" cy="6857990"/>
          </a:xfrm>
          <a:prstGeom prst="rect">
            <a:avLst/>
          </a:prstGeom>
        </p:spPr>
      </p:pic>
    </p:spTree>
    <p:extLst>
      <p:ext uri="{BB962C8B-B14F-4D97-AF65-F5344CB8AC3E}">
        <p14:creationId xmlns:p14="http://schemas.microsoft.com/office/powerpoint/2010/main" val="263887556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E842B-F8C3-4759-40AD-8A21CC1BC1C5}"/>
              </a:ext>
            </a:extLst>
          </p:cNvPr>
          <p:cNvSpPr>
            <a:spLocks noGrp="1"/>
          </p:cNvSpPr>
          <p:nvPr>
            <p:ph type="title"/>
          </p:nvPr>
        </p:nvSpPr>
        <p:spPr/>
        <p:txBody>
          <a:bodyPr/>
          <a:lstStyle/>
          <a:p>
            <a:r>
              <a:rPr lang="en-GB" dirty="0"/>
              <a:t>Change</a:t>
            </a:r>
          </a:p>
        </p:txBody>
      </p:sp>
      <p:sp>
        <p:nvSpPr>
          <p:cNvPr id="3" name="Content Placeholder 2">
            <a:extLst>
              <a:ext uri="{FF2B5EF4-FFF2-40B4-BE49-F238E27FC236}">
                <a16:creationId xmlns:a16="http://schemas.microsoft.com/office/drawing/2014/main" id="{FA474E4C-0F36-0990-0817-25E0C1FFD65D}"/>
              </a:ext>
            </a:extLst>
          </p:cNvPr>
          <p:cNvSpPr>
            <a:spLocks noGrp="1"/>
          </p:cNvSpPr>
          <p:nvPr>
            <p:ph idx="1"/>
          </p:nvPr>
        </p:nvSpPr>
        <p:spPr/>
        <p:txBody>
          <a:bodyPr/>
          <a:lstStyle/>
          <a:p>
            <a:r>
              <a:rPr lang="en-GB" dirty="0"/>
              <a:t>Innovation is a driver of change, but what drives innovation?  </a:t>
            </a:r>
          </a:p>
          <a:p>
            <a:r>
              <a:rPr lang="en-GB" dirty="0"/>
              <a:t>What types of resistance could there be?</a:t>
            </a:r>
          </a:p>
          <a:p>
            <a:r>
              <a:rPr lang="en-GB" dirty="0"/>
              <a:t>How do organisations </a:t>
            </a:r>
            <a:r>
              <a:rPr lang="en-GB"/>
              <a:t>limit resistance to change?</a:t>
            </a:r>
          </a:p>
        </p:txBody>
      </p:sp>
    </p:spTree>
    <p:extLst>
      <p:ext uri="{BB962C8B-B14F-4D97-AF65-F5344CB8AC3E}">
        <p14:creationId xmlns:p14="http://schemas.microsoft.com/office/powerpoint/2010/main" val="24983732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B806-33F2-CC07-F239-F39DB3DE9096}"/>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nSpc>
                <a:spcPct val="90000"/>
              </a:lnSpc>
              <a:spcBef>
                <a:spcPct val="0"/>
              </a:spcBef>
            </a:pPr>
            <a:r>
              <a:rPr lang="en-US" sz="5400">
                <a:solidFill>
                  <a:schemeClr val="tx1"/>
                </a:solidFill>
                <a:latin typeface="+mj-lt"/>
                <a:ea typeface="+mj-ea"/>
                <a:cs typeface="+mj-cs"/>
              </a:rPr>
              <a:t>Any questions?</a:t>
            </a:r>
          </a:p>
        </p:txBody>
      </p:sp>
      <p:pic>
        <p:nvPicPr>
          <p:cNvPr id="4" name="Picture 6" descr="Infographic of a stressed male with microphones and speech bubbles pointing at him">
            <a:extLst>
              <a:ext uri="{FF2B5EF4-FFF2-40B4-BE49-F238E27FC236}">
                <a16:creationId xmlns:a16="http://schemas.microsoft.com/office/drawing/2014/main" id="{8DFC2E98-0DFA-624F-7B81-92048F21D4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488" r="2" b="1882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18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Integral">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2232</Words>
  <Application>Microsoft Office PowerPoint</Application>
  <PresentationFormat>Widescreen</PresentationFormat>
  <Paragraphs>172</Paragraphs>
  <Slides>27</Slides>
  <Notes>3</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27</vt:i4>
      </vt:variant>
    </vt:vector>
  </HeadingPairs>
  <TitlesOfParts>
    <vt:vector size="38" baseType="lpstr">
      <vt:lpstr>Lab Grotesque</vt:lpstr>
      <vt:lpstr>Arial</vt:lpstr>
      <vt:lpstr>Calibri</vt:lpstr>
      <vt:lpstr>Georgia Pro Cond Light</vt:lpstr>
      <vt:lpstr>Libre Franklin</vt:lpstr>
      <vt:lpstr>Speak Pro</vt:lpstr>
      <vt:lpstr>Tw Cen MT</vt:lpstr>
      <vt:lpstr>Tw Cen MT Condensed</vt:lpstr>
      <vt:lpstr>Wingdings 3</vt:lpstr>
      <vt:lpstr>RetrospectVTI</vt:lpstr>
      <vt:lpstr>Integral</vt:lpstr>
      <vt:lpstr>PowerPoint Presentation</vt:lpstr>
      <vt:lpstr>Coming up</vt:lpstr>
      <vt:lpstr>Today’s Lecture will…..</vt:lpstr>
      <vt:lpstr>Exam Information</vt:lpstr>
      <vt:lpstr>Equipment</vt:lpstr>
      <vt:lpstr>Exam Information</vt:lpstr>
      <vt:lpstr>Exam preparation </vt:lpstr>
      <vt:lpstr>Planning answers – written element</vt:lpstr>
      <vt:lpstr>Answering exam questions</vt:lpstr>
      <vt:lpstr>What if I finish early?</vt:lpstr>
      <vt:lpstr>Exam Questions</vt:lpstr>
      <vt:lpstr>Answering Exam Questions – Calculations </vt:lpstr>
      <vt:lpstr>Finance Question</vt:lpstr>
      <vt:lpstr>PowerPoint Presentation</vt:lpstr>
      <vt:lpstr>PowerPoint Presentation</vt:lpstr>
      <vt:lpstr>PowerPoint Presentation</vt:lpstr>
      <vt:lpstr>Sustainability</vt:lpstr>
      <vt:lpstr> Question 1 </vt:lpstr>
      <vt:lpstr>PowerPoint Presentation</vt:lpstr>
      <vt:lpstr> Question 2 </vt:lpstr>
      <vt:lpstr>What are considered some of the main sustainability issues facing the world in 2025? </vt:lpstr>
      <vt:lpstr>Suggest some of the elements that are considered to be solutions related to global sustainability. </vt:lpstr>
      <vt:lpstr>What is the triple bottom line? </vt:lpstr>
      <vt:lpstr>Change</vt:lpstr>
      <vt:lpstr>Teams</vt:lpstr>
      <vt:lpstr>Change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14</cp:revision>
  <dcterms:created xsi:type="dcterms:W3CDTF">2021-12-13T12:42:04Z</dcterms:created>
  <dcterms:modified xsi:type="dcterms:W3CDTF">2026-05-26T13:25:54Z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