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3447" autoAdjust="0"/>
  </p:normalViewPr>
  <p:slideViewPr>
    <p:cSldViewPr snapToGrid="0">
      <p:cViewPr varScale="1">
        <p:scale>
          <a:sx n="59" d="100"/>
          <a:sy n="59" d="100"/>
        </p:scale>
        <p:origin x="1500" y="52"/>
      </p:cViewPr>
      <p:guideLst/>
    </p:cSldViewPr>
  </p:slideViewPr>
  <p:outlineViewPr>
    <p:cViewPr>
      <p:scale>
        <a:sx n="33" d="100"/>
        <a:sy n="33" d="100"/>
      </p:scale>
      <p:origin x="0" y="-993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Margarita R. is a made-up character. She was recently diagnosed with type 2 diabetes at the age of 52. My main contention is that effective diabetes care links physiology, cardiovascular risk reduction, daily self-management, and ethical collaboration rather than only focusing on glucose levels. Therefore, Margarita's strategy incorporates appropriate medications, durable modifications, structured education, and routine monitoring for problems. NICE places a strong emphasis on providing personalised care that takes values, needs, and choices into account. This implies that suggestions ought to be discussed with Margarita rather than forced onto her.</a:t>
            </a:r>
            <a:endParaRPr dirty="0"/>
          </a:p>
          <a:p>
            <a:r>
              <a:rPr dirty="0"/>
              <a:t>[Sources]</a:t>
            </a:r>
          </a:p>
          <a:p>
            <a:r>
              <a:rPr dirty="0"/>
              <a:t>- https://www.nice.org.uk/guidance/ng28</a:t>
            </a:r>
          </a:p>
          <a:p>
            <a:r>
              <a:rPr dirty="0"/>
              <a:t>- https://www.nhs.uk/conditions/type-2-diabetes/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these baseline numbers are clinically plausible, they are purposefully fake. By dividing 87 by 1.62 squared, Margarita's BMI is determined to be 33.2 kg/sqm. Her clinic blood pressure has to be confirmed and managed, but her HbA1c shows that she has established </a:t>
            </a:r>
            <a:r>
              <a:rPr lang="en-GB" dirty="0" err="1"/>
              <a:t>hyperglycemia</a:t>
            </a:r>
            <a:r>
              <a:rPr lang="en-GB" dirty="0"/>
              <a:t>. Long-term cardiovascular and renal risk is increased by elevated blood pressure, weight, cholesterol, and glucose. Recording protective variables and Margarita's own objective is equally crucial. Her wish to walk to work and feel less exhausted provides the care team with a significant result around which to construct common objectives.</a:t>
            </a:r>
            <a:endParaRPr dirty="0"/>
          </a:p>
          <a:p>
            <a:r>
              <a:rPr dirty="0"/>
              <a:t>[Sources]</a:t>
            </a:r>
          </a:p>
          <a:p>
            <a:r>
              <a:rPr dirty="0"/>
              <a:t>- https://www.nice.org.uk/guidance/ng28</a:t>
            </a:r>
          </a:p>
          <a:p>
            <a:r>
              <a:rPr dirty="0"/>
              <a:t>- https://www.nice.org.uk/guidance/ng136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Glucose enters the bloodstream following the digestion of carbohydrates. Insulin is typically released by pancreatic beta cells in response to rising glucose levels. Insulin works on the liver to increase the storage of glycogen and decrease the synthesis of glucose. It facilitates the uptake of glucose in skeletal muscle and adipose tissue, including the translocation of GLUT4 transporters to the cell membrane. Insulin resistance develops in type 2 diabetes, and beta cells gradually lose their ability to compensate. Chronic </a:t>
            </a:r>
            <a:r>
              <a:rPr lang="en-GB" dirty="0" err="1"/>
              <a:t>hyperglycemia</a:t>
            </a:r>
            <a:r>
              <a:rPr lang="en-GB" dirty="0"/>
              <a:t> results from the liver continuing to release glucose while absorption is decreased. The care strategy is explained by this physiology: exercise increases muscle glucose utilisation, losing weight can increase insulin sensitivity, and medications target various aspects of this pathway. Both microvascular and macrovascular damage are exacerbated by persistent </a:t>
            </a:r>
            <a:r>
              <a:rPr lang="en-GB" dirty="0" err="1"/>
              <a:t>hyperglycemia</a:t>
            </a:r>
            <a:r>
              <a:rPr lang="en-GB" dirty="0"/>
              <a:t>.</a:t>
            </a:r>
            <a:endParaRPr dirty="0"/>
          </a:p>
          <a:p>
            <a:r>
              <a:rPr dirty="0"/>
              <a:t>[Sources]</a:t>
            </a:r>
          </a:p>
          <a:p>
            <a:r>
              <a:rPr dirty="0"/>
              <a:t>- Tortora, G.J. and Derrickson, B. (2021) Principles of Anatomy and Physiology. 16th </a:t>
            </a:r>
            <a:r>
              <a:rPr dirty="0" err="1"/>
              <a:t>edn</a:t>
            </a:r>
            <a:r>
              <a:rPr dirty="0"/>
              <a:t>. Wiley.</a:t>
            </a:r>
          </a:p>
          <a:p>
            <a:r>
              <a:rPr dirty="0"/>
              <a:t>- https://doi.org/10.1007/s00125-022-05787-2</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plan's first section focuses on improvements Margarita can maintain. Instead of a general restricted diet, advice should be culturally appropriate. By adding veggies and pulses, selecting wholegrains, modifying quantities, and cutting back on sugary drinks, a nutritionist can assist in making familiar meals more palatable. The UK recommends at least 150 minutes of moderate activity each week, with two days dedicated to strengthening exercises. This amount of activity should be gradually increased. Goals should avoid stigma, although a five to ten percent initial weight loss may improve glucose and cardiovascular risk. If she is qualified and interested, remission assistance should be considered and structured diabetic education should be provided.</a:t>
            </a:r>
            <a:endParaRPr dirty="0"/>
          </a:p>
          <a:p>
            <a:r>
              <a:rPr dirty="0"/>
              <a:t>[Sources]</a:t>
            </a:r>
          </a:p>
          <a:p>
            <a:r>
              <a:rPr dirty="0"/>
              <a:t>- https://www.nhs.uk/conditions/type-2-diabetes/treatment/</a:t>
            </a:r>
          </a:p>
          <a:p>
            <a:r>
              <a:rPr dirty="0"/>
              <a:t>- https://www.nice.org.uk/guidance/ng28</a:t>
            </a:r>
          </a:p>
          <a:p>
            <a:r>
              <a:rPr dirty="0"/>
              <a:t>- https://www.gov.uk/government/publications/physical-activity-guidelines-uk-chief-medical-officers-report</a:t>
            </a:r>
          </a:p>
          <a:p>
            <a:r>
              <a:rPr dirty="0"/>
              <a:t>- https://www.diabetes.org.uk/about-diabetes/type-2-diabetes/remission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recommendations are turned into a routine in the second section. Medication instructions must adhere to the prescriber's plan; independent dose adjustments should not be encouraged by the care plan. Rotating shifts might be made easier by using a weekly planner and connecting doses to meals. Although the frequency of expert reviews depends on risk, daily foot awareness is straightforward and crucial. Adults with type 2 diabetes should only utilise routine self-monitoring when necessary, such as when taking specific medications, when pregnant, or when there is a danger of </a:t>
            </a:r>
            <a:r>
              <a:rPr lang="en-GB" dirty="0" err="1"/>
              <a:t>hypoglycemia</a:t>
            </a:r>
            <a:r>
              <a:rPr lang="en-GB" dirty="0"/>
              <a:t>. Written, medication-specific instructions should be given on sick days. When taking diabetic medications, experiencing vomiting, diarrhoea, or fever calls for prompt medical attention. Urgent escalation is necessary for systemic disease or rapidly increasing foot irritation.</a:t>
            </a:r>
            <a:endParaRPr dirty="0"/>
          </a:p>
          <a:p>
            <a:r>
              <a:rPr dirty="0"/>
              <a:t>[Sources]</a:t>
            </a:r>
          </a:p>
          <a:p>
            <a:r>
              <a:rPr dirty="0"/>
              <a:t>- https://www.nice.org.uk/guidance/ng28</a:t>
            </a:r>
          </a:p>
          <a:p>
            <a:r>
              <a:rPr dirty="0"/>
              <a:t>- https://www.nice.org.uk/guidance/ng19</a:t>
            </a:r>
          </a:p>
          <a:p>
            <a:r>
              <a:rPr dirty="0"/>
              <a:t>- https://www.nhs.uk/conditions/type-2-diabetes/treatment/</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and ethics decide whether care is safe and useful; they are not additions to the plan. I would start by finding out what Margarita knows and what is most important to her. Teach-back assesses comprehension without putting her to the test or placing blame. If she chooses a different language, a qualified interpreter should be provided; family members shouldn't be utilised as stand-ins. Only with her permission may her partner be involved. Dignity, informed choice, participation, privacy, and secrecy are all supported by the NHS Constitution. For direct care, information should only be provided with those who have a clear understanding of its purpose. A person with ability may decline treatment even if experts disagree since capacity is a decision-specific concept.</a:t>
            </a:r>
            <a:endParaRPr dirty="0"/>
          </a:p>
          <a:p>
            <a:r>
              <a:rPr dirty="0"/>
              <a:t>[Sources]</a:t>
            </a:r>
          </a:p>
          <a:p>
            <a:r>
              <a:rPr dirty="0"/>
              <a:t>- https://www.gov.uk/government/publications/the-nhs-constitution-for-england/the-nhs-constitution-for-england</a:t>
            </a:r>
          </a:p>
          <a:p>
            <a:r>
              <a:rPr dirty="0"/>
              <a:t>- https://www.nice.org.uk/guidance/ng28</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Risk prioritisation prevents a long care plan from becoming an unmanageable checklist. Margarita’s highest-yield modifiable risks are raised HbA1c, blood pressure, weight, lipids, low activity and inconsistent adherence. Age and family history cannot be changed, but they strengthen the case for early prevention and careful monitoring. Diabetes can damage large vessels, increasing heart attack and stroke risk, and small vessels, contributing to kidney disease, retinopathy and neuropathy. Neuropathy, ischaemia and infection can combine to produce foot ulceration. The plan also recognises strengths: Margarita does not smoke, has support and has chosen a personally meaningful activity goal.</a:t>
            </a:r>
          </a:p>
          <a:p>
            <a:endParaRPr/>
          </a:p>
          <a:p>
            <a:r>
              <a:t>[Sources]</a:t>
            </a:r>
          </a:p>
          <a:p>
            <a:r>
              <a:t>- https://www.nhs.uk/conditions/type-2-diabetes/symptoms/</a:t>
            </a:r>
          </a:p>
          <a:p>
            <a:r>
              <a:t>- https://www.nice.org.uk/guidance/ng28</a:t>
            </a:r>
          </a:p>
          <a:p>
            <a:r>
              <a:t>- https://www.nice.org.uk/guidance/ng19</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Monitoring creates feedback and detects harm early. HbA1c is usually checked every three to six months until stable, with a target individualised to treatment, hypoglycaemia risk, comorbidity and preference. Annual review should include blood pressure, weight, lipids, renal function and albumin-to-creatinine ratio. Eye screening and foot surveillance follow their national or risk-based schedules. Medicine review must consider benefits, side effects, adherence and kidney function, as well as cardiovascular and renal protection. NICE updated its medicine recommendations in February 2026, so the prescriber should use the current pathway rather than an older fixed sequence. Each care-plan action needs an owner, review date and escalation threshold.</a:t>
            </a:r>
          </a:p>
          <a:p>
            <a:endParaRPr/>
          </a:p>
          <a:p>
            <a:r>
              <a:t>[Sources]</a:t>
            </a:r>
          </a:p>
          <a:p>
            <a:r>
              <a:t>- https://www.nice.org.uk/guidance/ng28</a:t>
            </a:r>
          </a:p>
          <a:p>
            <a:r>
              <a:t>- https://www.nice.org.uk/guidance/ng136</a:t>
            </a:r>
          </a:p>
          <a:p>
            <a:r>
              <a:t>- https://www.nice.org.uk/guidance/ng19</a:t>
            </a:r>
          </a:p>
          <a:p>
            <a:r>
              <a:t>- https://www.nhs.uk/conditions/type-2-diabetes/treatment/</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In conclusion, understanding insulin physiology helps explain why each intervention is included. The plan focuses first on the risks most likely to cause harm and most open to change, while preserving Margarita’s autonomy and daily priorities. Success is broader than one laboratory number. At the first three-to-six-month review, the team should look for improving HbA1c and blood pressure, tolerated medicines, progress toward the walking goal, completed screening, and Margarita’s confidence in self-management. If the plan is not working, the response should be curiosity and adjustment rather than blame.</a:t>
            </a:r>
          </a:p>
          <a:p>
            <a:endParaRPr/>
          </a:p>
          <a:p>
            <a:r>
              <a:t>[Sources]</a:t>
            </a:r>
          </a:p>
          <a:p>
            <a:r>
              <a:t>- https://www.nice.org.uk/guidance/ng28</a:t>
            </a:r>
          </a:p>
          <a:p>
            <a:r>
              <a:t>- https://www.gov.uk/government/publications/the-nhs-constitution-for-england/the-nhs-constitution-for-england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References are formatted in a concise UWTSD Harvard style suitable for a slide. The URLs and access date are included where space permits, and full source links are repeated in the notes on the relevant slides. Before submitting, verify lecturer preferences for punctuation and italics, insert your own cover details, record your narration, and confirm that the total duration is no more than 15 minutes.</a:t>
            </a:r>
          </a:p>
          <a:p>
            <a:endParaRPr/>
          </a:p>
          <a:p>
            <a:r>
              <a:t>[Sources]</a:t>
            </a:r>
          </a:p>
          <a:p>
            <a:r>
              <a:t>- https://www.nice.org.uk/guidance/ng28</a:t>
            </a:r>
          </a:p>
          <a:p>
            <a:r>
              <a:t>- https://www.nhs.uk/conditions/type-2-diabetes/treatment/</a:t>
            </a:r>
          </a:p>
          <a:p>
            <a:r>
              <a:t>- https://www.gov.uk/government/publications/the-nhs-constitution-for-england/the-nhs-constitution-for-england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C7F7F-3404-473E-A4E0-0E1EC7B41E7A}"/>
              </a:ext>
            </a:extLst>
          </p:cNvPr>
          <p:cNvSpPr>
            <a:spLocks noGrp="1"/>
          </p:cNvSpPr>
          <p:nvPr>
            <p:ph type="ctrTitle"/>
          </p:nvPr>
        </p:nvSpPr>
        <p:spPr>
          <a:xfrm>
            <a:off x="683568" y="1988840"/>
            <a:ext cx="7772400" cy="1470025"/>
          </a:xfrm>
        </p:spPr>
        <p:txBody>
          <a:bodyPr/>
          <a:lstStyle/>
          <a:p>
            <a:r>
              <a:t>Click to edit Master title style</a:t>
            </a:r>
          </a:p>
        </p:txBody>
      </p:sp>
      <p:sp>
        <p:nvSpPr>
          <p:cNvPr id="3" name="Subtitle 2">
            <a:extLst>
              <a:ext uri="{FF2B5EF4-FFF2-40B4-BE49-F238E27FC236}">
                <a16:creationId xmlns:a16="http://schemas.microsoft.com/office/drawing/2014/main" id="{E046105A-1C80-4F02-929B-137C3B27F1F3}"/>
              </a:ext>
            </a:extLst>
          </p:cNvPr>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t>Click to edit Master subtitle style</a:t>
            </a:r>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idx="10"/>
          </p:nvPr>
        </p:nvSpPr>
        <p:spPr>
          <a:xfrm>
            <a:off x="395288" y="6524625"/>
            <a:ext cx="971550" cy="219075"/>
          </a:xfrm>
        </p:spPr>
        <p:txBody>
          <a:bodyPr/>
          <a:lstStyle>
            <a:lvl1pPr>
              <a:buNone/>
              <a:defRPr/>
            </a:lvl1pPr>
          </a:lstStyle>
          <a:p>
            <a:pPr>
              <a:buNone/>
            </a:pPr>
            <a:fld id="{8EFCBBD8-CF39-48F7-8656-50407EDD0B37}" type="datetime1">
              <a:t>8/14/2026</a:t>
            </a:fld>
            <a:endParaRPr/>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idx="11"/>
          </p:nvPr>
        </p:nvSpPr>
        <p:spPr>
          <a:xfrm>
            <a:off x="4140200" y="6381750"/>
            <a:ext cx="2895600" cy="365125"/>
          </a:xfrm>
          <a:prstGeom prst="rect">
            <a:avLst/>
          </a:prstGeom>
        </p:spPr>
        <p:txBody>
          <a:bodyPr/>
          <a:lstStyle>
            <a:lvl1pPr>
              <a:spcBef>
                <a:spcPts val="0"/>
              </a:spcBef>
              <a:spcAft>
                <a:spcPts val="0"/>
              </a:spcAft>
              <a:buNone/>
              <a:defRPr>
                <a:latin typeface="+mn-lt"/>
                <a:ea typeface="+mn-lt"/>
                <a:cs typeface="+mn-lt"/>
              </a:defRPr>
            </a:lvl1pPr>
          </a:lstStyle>
          <a:p>
            <a:pPr>
              <a:buNone/>
            </a:pPr>
            <a:endParaRP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idx="12"/>
          </p:nvPr>
        </p:nvSpPr>
        <p:spPr/>
        <p:txBody>
          <a:bodyPr/>
          <a:lstStyle>
            <a:lvl1pPr>
              <a:buNone/>
              <a:defRPr/>
            </a:lvl1pPr>
          </a:lstStyle>
          <a:p>
            <a:pPr>
              <a:buNone/>
            </a:pPr>
            <a:fld id="{F905DF63-1FF9-46D5-8FED-1829CDB5D9EE}"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0405F-73A2-451F-BC2C-7FE4892B3608}"/>
              </a:ext>
            </a:extLst>
          </p:cNvPr>
          <p:cNvSpPr>
            <a:spLocks noGrp="1"/>
          </p:cNvSpPr>
          <p:nvPr>
            <p:ph type="title"/>
          </p:nvPr>
        </p:nvSpPr>
        <p:spPr/>
        <p:txBody>
          <a:bodyPr/>
          <a:lstStyle/>
          <a:p>
            <a:r>
              <a:t>Click to edit Master title style</a:t>
            </a:r>
          </a:p>
        </p:txBody>
      </p:sp>
      <p:sp>
        <p:nvSpPr>
          <p:cNvPr id="3" name="Content Placeholder 2">
            <a:extLst>
              <a:ext uri="{FF2B5EF4-FFF2-40B4-BE49-F238E27FC236}">
                <a16:creationId xmlns:a16="http://schemas.microsoft.com/office/drawing/2014/main" id="{C14470B9-E031-4CB6-A76F-8912D46F1A6D}"/>
              </a:ext>
            </a:extLst>
          </p:cNvPr>
          <p:cNvSpPr>
            <a:spLocks noGrp="1"/>
          </p:cNvSpPr>
          <p:nvPr>
            <p:ph idx="1"/>
          </p:nvPr>
        </p:nvSpPr>
        <p:spPr>
          <a:xfrm>
            <a:off x="457200" y="1600201"/>
            <a:ext cx="8229600" cy="3917032"/>
          </a:xfrm>
        </p:spPr>
        <p:txBody>
          <a:bodyPr/>
          <a:lstStyle/>
          <a:p>
            <a:pPr lvl="0">
              <a:buNone/>
            </a:pPr>
            <a:r>
              <a:t>Edit Master text styles</a:t>
            </a:r>
          </a:p>
          <a:p>
            <a:pPr lvl="1">
              <a:buNone/>
            </a:pPr>
            <a:r>
              <a:t>Second level</a:t>
            </a:r>
          </a:p>
          <a:p>
            <a:pPr lvl="2">
              <a:buNone/>
            </a:pPr>
            <a:r>
              <a:t>Third level</a:t>
            </a:r>
          </a:p>
          <a:p>
            <a:pPr lvl="3">
              <a:buNone/>
            </a:pPr>
            <a:r>
              <a:t>Fourth level</a:t>
            </a:r>
          </a:p>
          <a:p>
            <a:pPr lvl="4">
              <a:buNone/>
            </a:pPr>
            <a:r>
              <a:t>Fifth level</a:t>
            </a:r>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idx="10"/>
          </p:nvPr>
        </p:nvSpPr>
        <p:spPr/>
        <p:txBody>
          <a:bodyPr/>
          <a:lstStyle>
            <a:lvl1pPr>
              <a:buNone/>
              <a:defRPr/>
            </a:lvl1pPr>
          </a:lstStyle>
          <a:p>
            <a:pPr>
              <a:buNone/>
            </a:pPr>
            <a:fld id="{2303D31F-598B-47EE-BA37-93F097A3D676}" type="datetime1">
              <a:t>8/14/2026</a:t>
            </a:fld>
            <a:endParaRPr/>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idx="11"/>
          </p:nvPr>
        </p:nvSpPr>
        <p:spPr>
          <a:xfrm>
            <a:off x="3132138" y="6461125"/>
            <a:ext cx="2895600" cy="365125"/>
          </a:xfrm>
          <a:prstGeom prst="rect">
            <a:avLst/>
          </a:prstGeom>
        </p:spPr>
        <p:txBody>
          <a:bodyPr/>
          <a:lstStyle>
            <a:lvl1pPr>
              <a:spcBef>
                <a:spcPts val="0"/>
              </a:spcBef>
              <a:spcAft>
                <a:spcPts val="0"/>
              </a:spcAft>
              <a:buNone/>
              <a:defRPr>
                <a:latin typeface="+mn-lt"/>
                <a:ea typeface="+mn-lt"/>
                <a:cs typeface="+mn-lt"/>
              </a:defRPr>
            </a:lvl1pPr>
          </a:lstStyle>
          <a:p>
            <a:pPr>
              <a:buNone/>
            </a:pPr>
            <a:endParaRP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idx="12"/>
          </p:nvPr>
        </p:nvSpPr>
        <p:spPr/>
        <p:txBody>
          <a:bodyPr/>
          <a:lstStyle>
            <a:lvl1pPr>
              <a:buNone/>
              <a:defRPr/>
            </a:lvl1pPr>
          </a:lstStyle>
          <a:p>
            <a:pPr>
              <a:buNone/>
            </a:pPr>
            <a:fld id="{6550E941-99E4-4403-A917-B30FF69A9617}"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EE15D-86F2-4D68-8966-79FADC38E446}"/>
              </a:ext>
            </a:extLst>
          </p:cNvPr>
          <p:cNvSpPr>
            <a:spLocks noGrp="1"/>
          </p:cNvSpPr>
          <p:nvPr>
            <p:ph type="title"/>
          </p:nvPr>
        </p:nvSpPr>
        <p:spPr>
          <a:xfrm>
            <a:off x="683568" y="3993083"/>
            <a:ext cx="7772400" cy="1362075"/>
          </a:xfrm>
        </p:spPr>
        <p:txBody>
          <a:bodyPr anchor="t"/>
          <a:lstStyle>
            <a:lvl1pPr algn="l">
              <a:buNone/>
              <a:defRPr sz="4000" b="1" cap="all"/>
            </a:lvl1pPr>
          </a:lstStyle>
          <a:p>
            <a:r>
              <a:t>Click to edit Master title style</a:t>
            </a:r>
          </a:p>
        </p:txBody>
      </p:sp>
      <p:sp>
        <p:nvSpPr>
          <p:cNvPr id="3" name="Text Placeholder 2">
            <a:extLst>
              <a:ext uri="{FF2B5EF4-FFF2-40B4-BE49-F238E27FC236}">
                <a16:creationId xmlns:a16="http://schemas.microsoft.com/office/drawing/2014/main" id="{22C412CE-B750-447C-8A82-21235577185F}"/>
              </a:ext>
            </a:extLst>
          </p:cNvPr>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buNone/>
            </a:pPr>
            <a:r>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idx="10"/>
          </p:nvPr>
        </p:nvSpPr>
        <p:spPr/>
        <p:txBody>
          <a:bodyPr/>
          <a:lstStyle>
            <a:lvl1pPr>
              <a:buNone/>
              <a:defRPr/>
            </a:lvl1pPr>
          </a:lstStyle>
          <a:p>
            <a:pPr>
              <a:buNone/>
            </a:pPr>
            <a:fld id="{B07525B8-0A1E-48CE-AA7A-94CA5D59C5A5}" type="datetime1">
              <a:t>8/14/2026</a:t>
            </a:fld>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idx="11"/>
          </p:nvPr>
        </p:nvSpPr>
        <p:spPr/>
        <p:txBody>
          <a:bodyPr/>
          <a:lstStyle>
            <a:lvl1pPr>
              <a:buNone/>
              <a:defRPr/>
            </a:lvl1pPr>
          </a:lstStyle>
          <a:p>
            <a:pPr>
              <a:buNone/>
            </a:pPr>
            <a:fld id="{9F0CEAE2-E49E-4389-B4D7-B5A65611D1B7}"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26501-696F-4E98-A2BB-D6CC4E3A41CE}"/>
              </a:ext>
            </a:extLst>
          </p:cNvPr>
          <p:cNvSpPr>
            <a:spLocks noGrp="1"/>
          </p:cNvSpPr>
          <p:nvPr>
            <p:ph type="title"/>
          </p:nvPr>
        </p:nvSpPr>
        <p:spPr/>
        <p:txBody>
          <a:bodyPr/>
          <a:lstStyle/>
          <a:p>
            <a:r>
              <a:t>Click to edit Master title style</a:t>
            </a:r>
          </a:p>
        </p:txBody>
      </p:sp>
      <p:sp>
        <p:nvSpPr>
          <p:cNvPr id="3" name="Content Placeholder 2">
            <a:extLst>
              <a:ext uri="{FF2B5EF4-FFF2-40B4-BE49-F238E27FC236}">
                <a16:creationId xmlns:a16="http://schemas.microsoft.com/office/drawing/2014/main" id="{20522237-EF61-4B41-A587-2053CDFF7DEF}"/>
              </a:ext>
            </a:extLst>
          </p:cNvPr>
          <p:cNvSpPr>
            <a:spLocks noGrp="1"/>
          </p:cNvSpPr>
          <p:nvPr>
            <p:ph idx="1"/>
          </p:nvPr>
        </p:nvSpPr>
        <p:spPr>
          <a:xfrm>
            <a:off x="457200" y="1600201"/>
            <a:ext cx="4038600" cy="3989040"/>
          </a:xfrm>
        </p:spPr>
        <p:txBody>
          <a:bodyPr/>
          <a:lstStyle>
            <a:lvl1pPr>
              <a:buNone/>
              <a:defRPr sz="2800"/>
            </a:lvl1pPr>
            <a:lvl2pPr>
              <a:buNone/>
              <a:defRPr sz="2400"/>
            </a:lvl2pPr>
            <a:lvl3pPr>
              <a:buNone/>
              <a:defRPr sz="2000"/>
            </a:lvl3pPr>
            <a:lvl4pPr>
              <a:buNone/>
              <a:defRPr sz="1800"/>
            </a:lvl4pPr>
            <a:lvl5pPr>
              <a:buNone/>
              <a:defRPr sz="1800"/>
            </a:lvl5pPr>
            <a:lvl6pPr>
              <a:buNone/>
              <a:defRPr sz="1800"/>
            </a:lvl6pPr>
            <a:lvl7pPr>
              <a:buNone/>
              <a:defRPr sz="1800"/>
            </a:lvl7pPr>
            <a:lvl8pPr>
              <a:buNone/>
              <a:defRPr sz="1800"/>
            </a:lvl8pPr>
            <a:lvl9pPr>
              <a:buNone/>
              <a:defRPr sz="1800"/>
            </a:lvl9pPr>
          </a:lstStyle>
          <a:p>
            <a:pPr lvl="0">
              <a:buNone/>
            </a:pPr>
            <a:r>
              <a:t>Edit Master text styles</a:t>
            </a:r>
          </a:p>
          <a:p>
            <a:pPr lvl="1">
              <a:buNone/>
            </a:pPr>
            <a:r>
              <a:t>Second level</a:t>
            </a:r>
          </a:p>
          <a:p>
            <a:pPr lvl="2">
              <a:buNone/>
            </a:pPr>
            <a:r>
              <a:t>Third level</a:t>
            </a:r>
          </a:p>
          <a:p>
            <a:pPr lvl="3">
              <a:buNone/>
            </a:pPr>
            <a:r>
              <a:t>Fourth level</a:t>
            </a:r>
          </a:p>
          <a:p>
            <a:pPr lvl="4">
              <a:buNone/>
            </a:pPr>
            <a:r>
              <a:t>Fifth level</a:t>
            </a:r>
          </a:p>
        </p:txBody>
      </p:sp>
      <p:sp>
        <p:nvSpPr>
          <p:cNvPr id="4" name="Content Placeholder 3">
            <a:extLst>
              <a:ext uri="{FF2B5EF4-FFF2-40B4-BE49-F238E27FC236}">
                <a16:creationId xmlns:a16="http://schemas.microsoft.com/office/drawing/2014/main" id="{CF868039-664E-423C-8BD0-927C33BF7406}"/>
              </a:ext>
            </a:extLst>
          </p:cNvPr>
          <p:cNvSpPr>
            <a:spLocks noGrp="1"/>
          </p:cNvSpPr>
          <p:nvPr>
            <p:ph idx="2"/>
          </p:nvPr>
        </p:nvSpPr>
        <p:spPr>
          <a:xfrm>
            <a:off x="4648200" y="1600201"/>
            <a:ext cx="4038600" cy="3989040"/>
          </a:xfrm>
        </p:spPr>
        <p:txBody>
          <a:bodyPr/>
          <a:lstStyle>
            <a:lvl1pPr>
              <a:buNone/>
              <a:defRPr sz="2800"/>
            </a:lvl1pPr>
            <a:lvl2pPr>
              <a:buNone/>
              <a:defRPr sz="2400"/>
            </a:lvl2pPr>
            <a:lvl3pPr>
              <a:buNone/>
              <a:defRPr sz="2000"/>
            </a:lvl3pPr>
            <a:lvl4pPr>
              <a:buNone/>
              <a:defRPr sz="1800"/>
            </a:lvl4pPr>
            <a:lvl5pPr>
              <a:buNone/>
              <a:defRPr sz="1800"/>
            </a:lvl5pPr>
            <a:lvl6pPr>
              <a:buNone/>
              <a:defRPr sz="1800"/>
            </a:lvl6pPr>
            <a:lvl7pPr>
              <a:buNone/>
              <a:defRPr sz="1800"/>
            </a:lvl7pPr>
            <a:lvl8pPr>
              <a:buNone/>
              <a:defRPr sz="1800"/>
            </a:lvl8pPr>
            <a:lvl9pPr>
              <a:buNone/>
              <a:defRPr sz="1800"/>
            </a:lvl9pPr>
          </a:lstStyle>
          <a:p>
            <a:pPr lvl="0">
              <a:buNone/>
            </a:pPr>
            <a:r>
              <a:t>Edit Master text styles</a:t>
            </a:r>
          </a:p>
          <a:p>
            <a:pPr lvl="1">
              <a:buNone/>
            </a:pPr>
            <a:r>
              <a:t>Second level</a:t>
            </a:r>
          </a:p>
          <a:p>
            <a:pPr lvl="2">
              <a:buNone/>
            </a:pPr>
            <a:r>
              <a:t>Third level</a:t>
            </a:r>
          </a:p>
          <a:p>
            <a:pPr lvl="3">
              <a:buNone/>
            </a:pPr>
            <a:r>
              <a:t>Fourth level</a:t>
            </a:r>
          </a:p>
          <a:p>
            <a:pPr lvl="4">
              <a:buNone/>
            </a:pPr>
            <a:r>
              <a:t>Fifth level</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idx="10"/>
          </p:nvPr>
        </p:nvSpPr>
        <p:spPr/>
        <p:txBody>
          <a:bodyPr/>
          <a:lstStyle>
            <a:lvl1pPr>
              <a:buNone/>
              <a:defRPr/>
            </a:lvl1pPr>
          </a:lstStyle>
          <a:p>
            <a:pPr>
              <a:buNone/>
            </a:pPr>
            <a:fld id="{F7614AD2-EBEE-4B9C-B8EB-7B45076136C4}" type="datetime1">
              <a:t>8/14/2026</a:t>
            </a:fld>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idx="11"/>
          </p:nvPr>
        </p:nvSpPr>
        <p:spPr/>
        <p:txBody>
          <a:bodyPr/>
          <a:lstStyle>
            <a:lvl1pPr>
              <a:buNone/>
              <a:defRPr/>
            </a:lvl1pPr>
          </a:lstStyle>
          <a:p>
            <a:pPr>
              <a:buNone/>
            </a:pPr>
            <a:fld id="{386495F9-B3F5-4DDF-9323-6CEC80C52C17}"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EAA46-B0B1-438E-AA43-A324CBBB3B56}"/>
              </a:ext>
            </a:extLst>
          </p:cNvPr>
          <p:cNvSpPr>
            <a:spLocks noGrp="1"/>
          </p:cNvSpPr>
          <p:nvPr>
            <p:ph type="title"/>
          </p:nvPr>
        </p:nvSpPr>
        <p:spPr/>
        <p:txBody>
          <a:bodyPr/>
          <a:lstStyle>
            <a:lvl1pPr>
              <a:buNone/>
              <a:defRPr/>
            </a:lvl1pPr>
          </a:lstStyle>
          <a:p>
            <a:r>
              <a:t>Click to edit Master title style</a:t>
            </a:r>
          </a:p>
        </p:txBody>
      </p:sp>
      <p:sp>
        <p:nvSpPr>
          <p:cNvPr id="3" name="Text Placeholder 2">
            <a:extLst>
              <a:ext uri="{FF2B5EF4-FFF2-40B4-BE49-F238E27FC236}">
                <a16:creationId xmlns:a16="http://schemas.microsoft.com/office/drawing/2014/main" id="{DDB92FD8-3A33-44E0-9D52-92DE8B83F5C3}"/>
              </a:ext>
            </a:extLst>
          </p:cNvPr>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buNone/>
            </a:pPr>
            <a:r>
              <a:t>Edit Master text styles</a:t>
            </a:r>
          </a:p>
        </p:txBody>
      </p:sp>
      <p:sp>
        <p:nvSpPr>
          <p:cNvPr id="4" name="Content Placeholder 3">
            <a:extLst>
              <a:ext uri="{FF2B5EF4-FFF2-40B4-BE49-F238E27FC236}">
                <a16:creationId xmlns:a16="http://schemas.microsoft.com/office/drawing/2014/main" id="{5A592A86-1B37-44E6-867D-E58093D9178B}"/>
              </a:ext>
            </a:extLst>
          </p:cNvPr>
          <p:cNvSpPr>
            <a:spLocks noGrp="1"/>
          </p:cNvSpPr>
          <p:nvPr>
            <p:ph idx="2"/>
          </p:nvPr>
        </p:nvSpPr>
        <p:spPr>
          <a:xfrm>
            <a:off x="457200" y="2174875"/>
            <a:ext cx="4040188" cy="3414365"/>
          </a:xfrm>
        </p:spPr>
        <p:txBody>
          <a:bodyPr/>
          <a:lstStyle>
            <a:lvl1pPr>
              <a:buNone/>
              <a:defRPr sz="2400"/>
            </a:lvl1pPr>
            <a:lvl2pPr>
              <a:buNone/>
              <a:defRPr sz="2000"/>
            </a:lvl2pPr>
            <a:lvl3pPr>
              <a:buNone/>
              <a:defRPr sz="1800"/>
            </a:lvl3pPr>
            <a:lvl4pPr>
              <a:buNone/>
              <a:defRPr sz="1600"/>
            </a:lvl4pPr>
            <a:lvl5pPr>
              <a:buNone/>
              <a:defRPr sz="1600"/>
            </a:lvl5pPr>
            <a:lvl6pPr>
              <a:buNone/>
              <a:defRPr sz="1600"/>
            </a:lvl6pPr>
            <a:lvl7pPr>
              <a:buNone/>
              <a:defRPr sz="1600"/>
            </a:lvl7pPr>
            <a:lvl8pPr>
              <a:buNone/>
              <a:defRPr sz="1600"/>
            </a:lvl8pPr>
            <a:lvl9pPr>
              <a:buNone/>
              <a:defRPr sz="1600"/>
            </a:lvl9pPr>
          </a:lstStyle>
          <a:p>
            <a:pPr lvl="0">
              <a:buNone/>
            </a:pPr>
            <a:r>
              <a:t>Edit Master text styles</a:t>
            </a:r>
          </a:p>
          <a:p>
            <a:pPr lvl="1">
              <a:buNone/>
            </a:pPr>
            <a:r>
              <a:t>Second level</a:t>
            </a:r>
          </a:p>
          <a:p>
            <a:pPr lvl="2">
              <a:buNone/>
            </a:pPr>
            <a:r>
              <a:t>Third level</a:t>
            </a:r>
          </a:p>
          <a:p>
            <a:pPr lvl="3">
              <a:buNone/>
            </a:pPr>
            <a:r>
              <a:t>Fourth level</a:t>
            </a:r>
          </a:p>
          <a:p>
            <a:pPr lvl="4">
              <a:buNone/>
            </a:pPr>
            <a:r>
              <a:t>Fifth level</a:t>
            </a:r>
          </a:p>
        </p:txBody>
      </p:sp>
      <p:sp>
        <p:nvSpPr>
          <p:cNvPr id="5" name="Text Placeholder 4">
            <a:extLst>
              <a:ext uri="{FF2B5EF4-FFF2-40B4-BE49-F238E27FC236}">
                <a16:creationId xmlns:a16="http://schemas.microsoft.com/office/drawing/2014/main" id="{F8D26A10-5A3B-423D-90ED-3299D3805D25}"/>
              </a:ext>
            </a:extLst>
          </p:cNvPr>
          <p:cNvSpPr>
            <a:spLocks noGrp="1"/>
          </p:cNvSpPr>
          <p:nvPr>
            <p:ph type="body"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buNone/>
            </a:pPr>
            <a:r>
              <a:t>Edit Master text styles</a:t>
            </a:r>
          </a:p>
        </p:txBody>
      </p:sp>
      <p:sp>
        <p:nvSpPr>
          <p:cNvPr id="6" name="Content Placeholder 5">
            <a:extLst>
              <a:ext uri="{FF2B5EF4-FFF2-40B4-BE49-F238E27FC236}">
                <a16:creationId xmlns:a16="http://schemas.microsoft.com/office/drawing/2014/main" id="{BAF61EAD-0C91-4456-8661-7ABF96C269F7}"/>
              </a:ext>
            </a:extLst>
          </p:cNvPr>
          <p:cNvSpPr>
            <a:spLocks noGrp="1"/>
          </p:cNvSpPr>
          <p:nvPr>
            <p:ph idx="4"/>
          </p:nvPr>
        </p:nvSpPr>
        <p:spPr>
          <a:xfrm>
            <a:off x="4645025" y="2174875"/>
            <a:ext cx="4041775" cy="3414365"/>
          </a:xfrm>
        </p:spPr>
        <p:txBody>
          <a:bodyPr/>
          <a:lstStyle>
            <a:lvl1pPr>
              <a:buNone/>
              <a:defRPr sz="2400"/>
            </a:lvl1pPr>
            <a:lvl2pPr>
              <a:buNone/>
              <a:defRPr sz="2000"/>
            </a:lvl2pPr>
            <a:lvl3pPr>
              <a:buNone/>
              <a:defRPr sz="1800"/>
            </a:lvl3pPr>
            <a:lvl4pPr>
              <a:buNone/>
              <a:defRPr sz="1600"/>
            </a:lvl4pPr>
            <a:lvl5pPr>
              <a:buNone/>
              <a:defRPr sz="1600"/>
            </a:lvl5pPr>
            <a:lvl6pPr>
              <a:buNone/>
              <a:defRPr sz="1600"/>
            </a:lvl6pPr>
            <a:lvl7pPr>
              <a:buNone/>
              <a:defRPr sz="1600"/>
            </a:lvl7pPr>
            <a:lvl8pPr>
              <a:buNone/>
              <a:defRPr sz="1600"/>
            </a:lvl8pPr>
            <a:lvl9pPr>
              <a:buNone/>
              <a:defRPr sz="1600"/>
            </a:lvl9pPr>
          </a:lstStyle>
          <a:p>
            <a:pPr lvl="0">
              <a:buNone/>
            </a:pPr>
            <a:r>
              <a:t>Edit Master text styles</a:t>
            </a:r>
          </a:p>
          <a:p>
            <a:pPr lvl="1">
              <a:buNone/>
            </a:pPr>
            <a:r>
              <a:t>Second level</a:t>
            </a:r>
          </a:p>
          <a:p>
            <a:pPr lvl="2">
              <a:buNone/>
            </a:pPr>
            <a:r>
              <a:t>Third level</a:t>
            </a:r>
          </a:p>
          <a:p>
            <a:pPr lvl="3">
              <a:buNone/>
            </a:pPr>
            <a:r>
              <a:t>Fourth level</a:t>
            </a:r>
          </a:p>
          <a:p>
            <a:pPr lvl="4">
              <a:buNone/>
            </a:pPr>
            <a:r>
              <a:t>Fifth level</a:t>
            </a:r>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idx="10"/>
          </p:nvPr>
        </p:nvSpPr>
        <p:spPr/>
        <p:txBody>
          <a:bodyPr/>
          <a:lstStyle>
            <a:lvl1pPr>
              <a:buNone/>
              <a:defRPr/>
            </a:lvl1pPr>
          </a:lstStyle>
          <a:p>
            <a:pPr>
              <a:buNone/>
            </a:pPr>
            <a:fld id="{9453B735-BACA-4CF9-84E6-D7AD67CD6A41}" type="datetime1">
              <a:t>8/14/2026</a:t>
            </a:fld>
            <a:endParaRPr/>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idx="11"/>
          </p:nvPr>
        </p:nvSpPr>
        <p:spPr/>
        <p:txBody>
          <a:bodyPr/>
          <a:lstStyle>
            <a:lvl1pPr>
              <a:buNone/>
              <a:defRPr/>
            </a:lvl1pPr>
          </a:lstStyle>
          <a:p>
            <a:pPr>
              <a:buNone/>
            </a:pPr>
            <a:fld id="{0669F83E-C611-4B90-8FAE-1379528B23C3}"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88D93-A683-4B68-9421-7222FA6334AA}"/>
              </a:ext>
            </a:extLst>
          </p:cNvPr>
          <p:cNvSpPr>
            <a:spLocks noGrp="1"/>
          </p:cNvSpPr>
          <p:nvPr>
            <p:ph type="title"/>
          </p:nvPr>
        </p:nvSpPr>
        <p:spPr/>
        <p:txBody>
          <a:bodyPr/>
          <a:lstStyle/>
          <a:p>
            <a:r>
              <a:t>Click to edit Master title style</a:t>
            </a:r>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idx="10"/>
          </p:nvPr>
        </p:nvSpPr>
        <p:spPr/>
        <p:txBody>
          <a:bodyPr/>
          <a:lstStyle>
            <a:lvl1pPr>
              <a:buNone/>
              <a:defRPr/>
            </a:lvl1pPr>
          </a:lstStyle>
          <a:p>
            <a:pPr>
              <a:buNone/>
            </a:pPr>
            <a:fld id="{D58B45E6-64D3-4C5F-BDB6-A1B894EEEA29}" type="datetime1">
              <a:t>8/14/2026</a:t>
            </a:fld>
            <a:endParaRPr/>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idx="11"/>
          </p:nvPr>
        </p:nvSpPr>
        <p:spPr/>
        <p:txBody>
          <a:bodyPr/>
          <a:lstStyle>
            <a:lvl1pPr>
              <a:buNone/>
              <a:defRPr/>
            </a:lvl1pPr>
          </a:lstStyle>
          <a:p>
            <a:pPr>
              <a:buNone/>
            </a:pPr>
            <a:fld id="{FAF5663D-1B9D-48C8-BD8E-835F92F174D7}" type="slidenum">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idx="10"/>
          </p:nvPr>
        </p:nvSpPr>
        <p:spPr/>
        <p:txBody>
          <a:bodyPr/>
          <a:lstStyle>
            <a:lvl1pPr>
              <a:buNone/>
              <a:defRPr/>
            </a:lvl1pPr>
          </a:lstStyle>
          <a:p>
            <a:pPr>
              <a:buNone/>
            </a:pPr>
            <a:fld id="{D30023C4-5528-489E-A726-D14A340FF59E}" type="datetime1">
              <a:t>8/14/2026</a:t>
            </a:fld>
            <a:endParaRPr/>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idx="11"/>
          </p:nvPr>
        </p:nvSpPr>
        <p:spPr/>
        <p:txBody>
          <a:bodyPr/>
          <a:lstStyle>
            <a:lvl1pPr>
              <a:buNone/>
              <a:defRPr/>
            </a:lvl1pPr>
          </a:lstStyle>
          <a:p>
            <a:pPr>
              <a:buNone/>
            </a:pPr>
            <a:fld id="{AA1819AB-B9DA-41D7-8C91-5DE9528F5AA4}" type="slidenum">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F72DF-F84C-4A6F-9425-F9D99CC34DDF}"/>
              </a:ext>
            </a:extLst>
          </p:cNvPr>
          <p:cNvSpPr>
            <a:spLocks noGrp="1"/>
          </p:cNvSpPr>
          <p:nvPr>
            <p:ph type="title"/>
          </p:nvPr>
        </p:nvSpPr>
        <p:spPr>
          <a:xfrm>
            <a:off x="457200" y="273050"/>
            <a:ext cx="3008313" cy="1162050"/>
          </a:xfrm>
        </p:spPr>
        <p:txBody>
          <a:bodyPr anchor="b"/>
          <a:lstStyle>
            <a:lvl1pPr algn="l">
              <a:buNone/>
              <a:defRPr sz="2000" b="1"/>
            </a:lvl1pPr>
          </a:lstStyle>
          <a:p>
            <a:r>
              <a:t>Click to edit Master title style</a:t>
            </a:r>
          </a:p>
        </p:txBody>
      </p:sp>
      <p:sp>
        <p:nvSpPr>
          <p:cNvPr id="3" name="Content Placeholder 2">
            <a:extLst>
              <a:ext uri="{FF2B5EF4-FFF2-40B4-BE49-F238E27FC236}">
                <a16:creationId xmlns:a16="http://schemas.microsoft.com/office/drawing/2014/main" id="{9F7165DC-0882-4F70-B051-654D8CC828F0}"/>
              </a:ext>
            </a:extLst>
          </p:cNvPr>
          <p:cNvSpPr>
            <a:spLocks noGrp="1"/>
          </p:cNvSpPr>
          <p:nvPr>
            <p:ph idx="1"/>
          </p:nvPr>
        </p:nvSpPr>
        <p:spPr>
          <a:xfrm>
            <a:off x="3575050" y="273050"/>
            <a:ext cx="5111750" cy="5172173"/>
          </a:xfrm>
        </p:spPr>
        <p:txBody>
          <a:bodyPr/>
          <a:lstStyle>
            <a:lvl1pPr>
              <a:buNone/>
              <a:defRPr sz="3200"/>
            </a:lvl1pPr>
            <a:lvl2pPr>
              <a:buNone/>
              <a:defRPr sz="2800"/>
            </a:lvl2pPr>
            <a:lvl3pPr>
              <a:buNone/>
              <a:defRPr sz="2400"/>
            </a:lvl3pPr>
            <a:lvl4pPr>
              <a:buNone/>
              <a:defRPr sz="2000"/>
            </a:lvl4pPr>
            <a:lvl5pPr>
              <a:buNone/>
              <a:defRPr sz="2000"/>
            </a:lvl5pPr>
            <a:lvl6pPr>
              <a:buNone/>
              <a:defRPr sz="2000"/>
            </a:lvl6pPr>
            <a:lvl7pPr>
              <a:buNone/>
              <a:defRPr sz="2000"/>
            </a:lvl7pPr>
            <a:lvl8pPr>
              <a:buNone/>
              <a:defRPr sz="2000"/>
            </a:lvl8pPr>
            <a:lvl9pPr>
              <a:buNone/>
              <a:defRPr sz="2000"/>
            </a:lvl9pPr>
          </a:lstStyle>
          <a:p>
            <a:pPr lvl="0">
              <a:buNone/>
            </a:pPr>
            <a:r>
              <a:t>Edit Master text styles</a:t>
            </a:r>
          </a:p>
          <a:p>
            <a:pPr lvl="1">
              <a:buNone/>
            </a:pPr>
            <a:r>
              <a:t>Second level</a:t>
            </a:r>
          </a:p>
          <a:p>
            <a:pPr lvl="2">
              <a:buNone/>
            </a:pPr>
            <a:r>
              <a:t>Third level</a:t>
            </a:r>
          </a:p>
          <a:p>
            <a:pPr lvl="3">
              <a:buNone/>
            </a:pPr>
            <a:r>
              <a:t>Fourth level</a:t>
            </a:r>
          </a:p>
          <a:p>
            <a:pPr lvl="4">
              <a:buNone/>
            </a:pPr>
            <a:r>
              <a:t>Fifth level</a:t>
            </a:r>
          </a:p>
        </p:txBody>
      </p:sp>
      <p:sp>
        <p:nvSpPr>
          <p:cNvPr id="4" name="Text Placeholder 3">
            <a:extLst>
              <a:ext uri="{FF2B5EF4-FFF2-40B4-BE49-F238E27FC236}">
                <a16:creationId xmlns:a16="http://schemas.microsoft.com/office/drawing/2014/main" id="{30976EB6-E281-48DF-84E5-075FE0C8EA30}"/>
              </a:ext>
            </a:extLst>
          </p:cNvPr>
          <p:cNvSpPr>
            <a:spLocks noGrp="1"/>
          </p:cNvSpPr>
          <p:nvPr>
            <p:ph type="body"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buNone/>
            </a:pPr>
            <a:r>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idx="10"/>
          </p:nvPr>
        </p:nvSpPr>
        <p:spPr/>
        <p:txBody>
          <a:bodyPr/>
          <a:lstStyle>
            <a:lvl1pPr>
              <a:buNone/>
              <a:defRPr/>
            </a:lvl1pPr>
          </a:lstStyle>
          <a:p>
            <a:pPr>
              <a:buNone/>
            </a:pPr>
            <a:fld id="{0AF297A0-C124-4ADC-9EF2-B843F7980417}" type="datetime1">
              <a:t>8/14/2026</a:t>
            </a:fld>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idx="11"/>
          </p:nvPr>
        </p:nvSpPr>
        <p:spPr/>
        <p:txBody>
          <a:bodyPr/>
          <a:lstStyle>
            <a:lvl1pPr>
              <a:buNone/>
              <a:defRPr/>
            </a:lvl1pPr>
          </a:lstStyle>
          <a:p>
            <a:pPr>
              <a:buNone/>
            </a:pPr>
            <a:fld id="{EF707D33-CDDE-408A-A9D9-8533BBB69567}" type="slidenum">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5B574-37DF-46D9-966E-D9A525CE56BD}"/>
              </a:ext>
            </a:extLst>
          </p:cNvPr>
          <p:cNvSpPr>
            <a:spLocks noGrp="1"/>
          </p:cNvSpPr>
          <p:nvPr>
            <p:ph type="title"/>
          </p:nvPr>
        </p:nvSpPr>
        <p:spPr>
          <a:xfrm>
            <a:off x="1792288" y="4509120"/>
            <a:ext cx="5486400" cy="566738"/>
          </a:xfrm>
        </p:spPr>
        <p:txBody>
          <a:bodyPr anchor="b"/>
          <a:lstStyle>
            <a:lvl1pPr algn="l">
              <a:buNone/>
              <a:defRPr sz="2000" b="1"/>
            </a:lvl1pPr>
          </a:lstStyle>
          <a:p>
            <a:r>
              <a:t>Click to edit Master title style</a:t>
            </a:r>
          </a:p>
        </p:txBody>
      </p:sp>
      <p:sp>
        <p:nvSpPr>
          <p:cNvPr id="3" name="Picture Placeholder 2">
            <a:extLst>
              <a:ext uri="{FF2B5EF4-FFF2-40B4-BE49-F238E27FC236}">
                <a16:creationId xmlns:a16="http://schemas.microsoft.com/office/drawing/2014/main" id="{2FDC4A02-3021-41DB-8550-55EDBDB4EE43}"/>
              </a:ext>
            </a:extLst>
          </p:cNvPr>
          <p:cNvSpPr>
            <a:spLocks noGrp="1"/>
          </p:cNvSpPr>
          <p:nvPr>
            <p:ph type="pic" idx="1"/>
          </p:nvPr>
        </p:nvSpPr>
        <p:spPr>
          <a:xfrm>
            <a:off x="1792288" y="612775"/>
            <a:ext cx="5486400" cy="3824337"/>
          </a:xfrm>
        </p:spPr>
        <p:txBody>
          <a:bodyPr>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buNone/>
            </a:pPr>
            <a:r>
              <a:t>Click icon to add picture</a:t>
            </a:r>
          </a:p>
        </p:txBody>
      </p:sp>
      <p:sp>
        <p:nvSpPr>
          <p:cNvPr id="4" name="Text Placeholder 3">
            <a:extLst>
              <a:ext uri="{FF2B5EF4-FFF2-40B4-BE49-F238E27FC236}">
                <a16:creationId xmlns:a16="http://schemas.microsoft.com/office/drawing/2014/main" id="{F12FF935-FDA4-4E9B-97CC-3EAEED40A4AF}"/>
              </a:ext>
            </a:extLst>
          </p:cNvPr>
          <p:cNvSpPr>
            <a:spLocks noGrp="1"/>
          </p:cNvSpPr>
          <p:nvPr>
            <p:ph type="body"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buNone/>
            </a:pPr>
            <a:r>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idx="10"/>
          </p:nvPr>
        </p:nvSpPr>
        <p:spPr/>
        <p:txBody>
          <a:bodyPr/>
          <a:lstStyle>
            <a:lvl1pPr>
              <a:buNone/>
              <a:defRPr/>
            </a:lvl1pPr>
          </a:lstStyle>
          <a:p>
            <a:pPr>
              <a:buNone/>
            </a:pPr>
            <a:fld id="{BBFE7C81-BC59-49C4-B970-6020E639505B}" type="datetime1">
              <a:t>8/14/2026</a:t>
            </a:fld>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idx="11"/>
          </p:nvPr>
        </p:nvSpPr>
        <p:spPr/>
        <p:txBody>
          <a:bodyPr/>
          <a:lstStyle>
            <a:lvl1pPr>
              <a:buNone/>
              <a:defRPr/>
            </a:lvl1pPr>
          </a:lstStyle>
          <a:p>
            <a:pPr>
              <a:buNone/>
            </a:pPr>
            <a:fld id="{1C564236-0921-40F4-A526-D08299A9CEDF}" type="slidenum">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F0B93-51E8-44AA-A6B6-9406F1C0CFC5}"/>
              </a:ext>
            </a:extLst>
          </p:cNvPr>
          <p:cNvSpPr>
            <a:spLocks noGrp="1"/>
          </p:cNvSpPr>
          <p:nvPr>
            <p:ph type="title"/>
          </p:nvPr>
        </p:nvSpPr>
        <p:spPr/>
        <p:txBody>
          <a:bodyPr/>
          <a:lstStyle/>
          <a:p>
            <a:r>
              <a:t>Click to edit Master title style</a:t>
            </a:r>
          </a:p>
        </p:txBody>
      </p:sp>
      <p:sp>
        <p:nvSpPr>
          <p:cNvPr id="3" name="Vertical Text Placeholder 2">
            <a:extLst>
              <a:ext uri="{FF2B5EF4-FFF2-40B4-BE49-F238E27FC236}">
                <a16:creationId xmlns:a16="http://schemas.microsoft.com/office/drawing/2014/main" id="{884C4BFB-8016-4EA1-87A2-0E83A97B6E11}"/>
              </a:ext>
            </a:extLst>
          </p:cNvPr>
          <p:cNvSpPr>
            <a:spLocks noGrp="1"/>
          </p:cNvSpPr>
          <p:nvPr>
            <p:ph type="body" idx="1"/>
          </p:nvPr>
        </p:nvSpPr>
        <p:spPr/>
        <p:txBody>
          <a:bodyPr vert="eaVert"/>
          <a:lstStyle/>
          <a:p>
            <a:pPr lvl="0">
              <a:buNone/>
            </a:pPr>
            <a:r>
              <a:t>Edit Master text styles</a:t>
            </a:r>
          </a:p>
          <a:p>
            <a:pPr lvl="1">
              <a:buNone/>
            </a:pPr>
            <a:r>
              <a:t>Second level</a:t>
            </a:r>
          </a:p>
          <a:p>
            <a:pPr lvl="2">
              <a:buNone/>
            </a:pPr>
            <a:r>
              <a:t>Third level</a:t>
            </a:r>
          </a:p>
          <a:p>
            <a:pPr lvl="3">
              <a:buNone/>
            </a:pPr>
            <a:r>
              <a:t>Fourth level</a:t>
            </a:r>
          </a:p>
          <a:p>
            <a:pPr lvl="4">
              <a:buNone/>
            </a:pPr>
            <a:r>
              <a:t>Fifth level</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idx="10"/>
          </p:nvPr>
        </p:nvSpPr>
        <p:spPr/>
        <p:txBody>
          <a:bodyPr/>
          <a:lstStyle>
            <a:lvl1pPr>
              <a:buNone/>
              <a:defRPr/>
            </a:lvl1pPr>
          </a:lstStyle>
          <a:p>
            <a:pPr>
              <a:buNone/>
            </a:pPr>
            <a:fld id="{312EEDF0-64B3-49F7-80EF-7E736BE598CD}" type="datetime1">
              <a:t>8/14/2026</a:t>
            </a:fld>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idx="11"/>
          </p:nvPr>
        </p:nvSpPr>
        <p:spPr/>
        <p:txBody>
          <a:bodyPr/>
          <a:lstStyle>
            <a:lvl1pPr>
              <a:buNone/>
              <a:defRPr/>
            </a:lvl1pPr>
          </a:lstStyle>
          <a:p>
            <a:pPr>
              <a:buNone/>
            </a:pPr>
            <a:fld id="{C05FFBAA-7097-4EBF-8EC8-BA13F122F32E}" type="slidenum">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7F412E-99BF-48F3-8864-AB19F284E715}"/>
              </a:ext>
            </a:extLst>
          </p:cNvPr>
          <p:cNvSpPr>
            <a:spLocks noGrp="1"/>
          </p:cNvSpPr>
          <p:nvPr>
            <p:ph type="title"/>
          </p:nvPr>
        </p:nvSpPr>
        <p:spPr>
          <a:xfrm>
            <a:off x="6629400" y="274639"/>
            <a:ext cx="2057400" cy="5242594"/>
          </a:xfrm>
        </p:spPr>
        <p:txBody>
          <a:bodyPr vert="eaVert"/>
          <a:lstStyle/>
          <a:p>
            <a:r>
              <a:t>Click to edit Master title style</a:t>
            </a:r>
          </a:p>
        </p:txBody>
      </p:sp>
      <p:sp>
        <p:nvSpPr>
          <p:cNvPr id="3" name="Vertical Text Placeholder 2">
            <a:extLst>
              <a:ext uri="{FF2B5EF4-FFF2-40B4-BE49-F238E27FC236}">
                <a16:creationId xmlns:a16="http://schemas.microsoft.com/office/drawing/2014/main" id="{4829850C-7AD2-4EE6-8763-2F46270C038D}"/>
              </a:ext>
            </a:extLst>
          </p:cNvPr>
          <p:cNvSpPr>
            <a:spLocks noGrp="1"/>
          </p:cNvSpPr>
          <p:nvPr>
            <p:ph type="body" idx="1"/>
          </p:nvPr>
        </p:nvSpPr>
        <p:spPr>
          <a:xfrm>
            <a:off x="457200" y="274639"/>
            <a:ext cx="6019800" cy="5242594"/>
          </a:xfrm>
        </p:spPr>
        <p:txBody>
          <a:bodyPr vert="eaVert"/>
          <a:lstStyle/>
          <a:p>
            <a:pPr lvl="0">
              <a:buNone/>
            </a:pPr>
            <a:r>
              <a:t>Edit Master text styles</a:t>
            </a:r>
          </a:p>
          <a:p>
            <a:pPr lvl="1">
              <a:buNone/>
            </a:pPr>
            <a:r>
              <a:t>Second level</a:t>
            </a:r>
          </a:p>
          <a:p>
            <a:pPr lvl="2">
              <a:buNone/>
            </a:pPr>
            <a:r>
              <a:t>Third level</a:t>
            </a:r>
          </a:p>
          <a:p>
            <a:pPr lvl="3">
              <a:buNone/>
            </a:pPr>
            <a:r>
              <a:t>Fourth level</a:t>
            </a:r>
          </a:p>
          <a:p>
            <a:pPr lvl="4">
              <a:buNone/>
            </a:pPr>
            <a:r>
              <a:t>Fifth level</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idx="10"/>
          </p:nvPr>
        </p:nvSpPr>
        <p:spPr/>
        <p:txBody>
          <a:bodyPr/>
          <a:lstStyle>
            <a:lvl1pPr>
              <a:buNone/>
              <a:defRPr/>
            </a:lvl1pPr>
          </a:lstStyle>
          <a:p>
            <a:pPr>
              <a:buNone/>
            </a:pPr>
            <a:fld id="{AF471B8D-6ACC-4BC6-87AC-49C3135EE585}" type="datetime1">
              <a:t>8/14/2026</a:t>
            </a:fld>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idx="11"/>
          </p:nvPr>
        </p:nvSpPr>
        <p:spPr/>
        <p:txBody>
          <a:bodyPr/>
          <a:lstStyle>
            <a:lvl1pPr>
              <a:buNone/>
              <a:defRPr/>
            </a:lvl1pPr>
          </a:lstStyle>
          <a:p>
            <a:pPr>
              <a:buNone/>
            </a:pPr>
            <a:fld id="{3F27268F-FCE8-404C-B794-14F77261286D}"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63E748B-7A30-456A-9542-B8BF257E0337}"/>
              </a:ext>
            </a:extLst>
          </p:cNvPr>
          <p:cNvSpPr>
            <a:spLocks noGrp="1"/>
          </p:cNvSpPr>
          <p:nvPr>
            <p:ph type="title"/>
          </p:nvPr>
        </p:nvSpPr>
        <p:spPr>
          <a:xfrm>
            <a:off x="457200" y="274638"/>
            <a:ext cx="8229600" cy="1143000"/>
          </a:xfrm>
          <a:prstGeom prst="rect">
            <a:avLst/>
          </a:prstGeom>
          <a:noFill/>
          <a:ln>
            <a:noFill/>
          </a:ln>
        </p:spPr>
        <p:txBody>
          <a:bodyPr vert="horz" wrap="square" lIns="91440" tIns="45720" rIns="91440" bIns="45720" anchor="ctr"/>
          <a:lstStyle/>
          <a:p>
            <a:pPr lvl="0">
              <a:buNone/>
            </a:pPr>
            <a:r>
              <a:t>Click to edit Master title style</a:t>
            </a:r>
          </a:p>
        </p:txBody>
      </p:sp>
      <p:sp>
        <p:nvSpPr>
          <p:cNvPr id="1027" name="Text Placeholder 2">
            <a:extLst>
              <a:ext uri="{FF2B5EF4-FFF2-40B4-BE49-F238E27FC236}">
                <a16:creationId xmlns:a16="http://schemas.microsoft.com/office/drawing/2014/main" id="{1E96D183-EA3C-4D9F-B232-01FE78C4473D}"/>
              </a:ext>
            </a:extLst>
          </p:cNvPr>
          <p:cNvSpPr>
            <a:spLocks noGrp="1"/>
          </p:cNvSpPr>
          <p:nvPr>
            <p:ph type="body" idx="1"/>
          </p:nvPr>
        </p:nvSpPr>
        <p:spPr>
          <a:xfrm>
            <a:off x="457200" y="1600200"/>
            <a:ext cx="8229600" cy="3916363"/>
          </a:xfrm>
          <a:prstGeom prst="rect">
            <a:avLst/>
          </a:prstGeom>
          <a:noFill/>
          <a:ln>
            <a:noFill/>
          </a:ln>
        </p:spPr>
        <p:txBody>
          <a:bodyPr vert="horz" wrap="square" lIns="91440" tIns="45720" rIns="91440" bIns="45720" anchor="t"/>
          <a:lstStyle/>
          <a:p>
            <a:pPr lvl="0">
              <a:buNone/>
            </a:pPr>
            <a:r>
              <a:t>Edit Master text styles</a:t>
            </a:r>
          </a:p>
          <a:p>
            <a:pPr lvl="1">
              <a:buNone/>
            </a:pPr>
            <a:r>
              <a:t>Second level</a:t>
            </a:r>
          </a:p>
          <a:p>
            <a:pPr lvl="2">
              <a:buNone/>
            </a:pPr>
            <a:r>
              <a:t>Third level</a:t>
            </a:r>
          </a:p>
          <a:p>
            <a:pPr lvl="3">
              <a:buNone/>
            </a:pPr>
            <a:r>
              <a:t>Fourth level</a:t>
            </a:r>
          </a:p>
          <a:p>
            <a:pPr lvl="4">
              <a:buNone/>
            </a:pPr>
            <a:r>
              <a:t>Fifth level</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idx="2"/>
          </p:nvPr>
        </p:nvSpPr>
        <p:spPr>
          <a:xfrm>
            <a:off x="250825" y="6524625"/>
            <a:ext cx="971550" cy="219075"/>
          </a:xfrm>
          <a:prstGeom prst="rect">
            <a:avLst/>
          </a:prstGeom>
        </p:spPr>
        <p:txBody>
          <a:bodyPr vert="horz" lIns="91440" tIns="45720" rIns="91440" bIns="45720" anchor="ctr"/>
          <a:lstStyle>
            <a:lvl1pPr algn="ctr">
              <a:spcBef>
                <a:spcPts val="0"/>
              </a:spcBef>
              <a:spcAft>
                <a:spcPts val="0"/>
              </a:spcAft>
              <a:buNone/>
              <a:defRPr sz="1050">
                <a:solidFill>
                  <a:schemeClr val="tx1">
                    <a:tint val="75000"/>
                  </a:schemeClr>
                </a:solidFill>
                <a:latin typeface="+mn-lt"/>
                <a:ea typeface="+mn-lt"/>
                <a:cs typeface="+mn-lt"/>
              </a:defRPr>
            </a:lvl1pPr>
          </a:lstStyle>
          <a:p>
            <a:pPr>
              <a:buNone/>
            </a:pPr>
            <a:fld id="{9A9480EC-F3F6-4006-B02E-8C8A54398A24}" type="datetime1">
              <a:t>8/14/2026</a:t>
            </a:fld>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idx="4"/>
          </p:nvPr>
        </p:nvSpPr>
        <p:spPr>
          <a:xfrm>
            <a:off x="7956550" y="6381750"/>
            <a:ext cx="730250" cy="339725"/>
          </a:xfrm>
          <a:prstGeom prst="rect">
            <a:avLst/>
          </a:prstGeom>
        </p:spPr>
        <p:txBody>
          <a:bodyPr vert="horz" wrap="square" lIns="91440" tIns="45720" rIns="91440" bIns="45720" anchor="ctr"/>
          <a:lstStyle>
            <a:lvl1pPr algn="r">
              <a:buNone/>
              <a:defRPr sz="1200">
                <a:solidFill>
                  <a:srgbClr val="898989"/>
                </a:solidFill>
                <a:latin typeface="Myriad Pro"/>
                <a:ea typeface="Myriad Pro"/>
                <a:cs typeface="Myriad Pro"/>
              </a:defRPr>
            </a:lvl1pPr>
          </a:lstStyle>
          <a:p>
            <a:pPr>
              <a:buNone/>
            </a:pPr>
            <a:fld id="{AD58E4E2-7891-4D91-AF5F-9946CA6D74F2}"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p:txStyles>
    <p:titleStyle>
      <a:lvl1pPr algn="ctr">
        <a:spcBef>
          <a:spcPct val="0"/>
        </a:spcBef>
        <a:spcAft>
          <a:spcPct val="0"/>
        </a:spcAft>
        <a:buNone/>
        <a:defRPr sz="4400" kern="1200">
          <a:solidFill>
            <a:schemeClr val="tx1"/>
          </a:solidFill>
          <a:latin typeface="+mj-lt"/>
          <a:ea typeface="+mj-lt"/>
          <a:cs typeface="+mj-lt"/>
        </a:defRPr>
      </a:lvl1pPr>
      <a:lvl2pPr algn="ctr">
        <a:spcBef>
          <a:spcPct val="0"/>
        </a:spcBef>
        <a:spcAft>
          <a:spcPct val="0"/>
        </a:spcAft>
        <a:buNone/>
        <a:defRPr sz="4400">
          <a:solidFill>
            <a:schemeClr val="tx1"/>
          </a:solidFill>
          <a:latin typeface="Myriad Pro"/>
          <a:ea typeface="Myriad Pro"/>
          <a:cs typeface="Myriad Pro"/>
        </a:defRPr>
      </a:lvl2pPr>
      <a:lvl3pPr algn="ctr">
        <a:spcBef>
          <a:spcPct val="0"/>
        </a:spcBef>
        <a:spcAft>
          <a:spcPct val="0"/>
        </a:spcAft>
        <a:buNone/>
        <a:defRPr sz="4400">
          <a:solidFill>
            <a:schemeClr val="tx1"/>
          </a:solidFill>
          <a:latin typeface="Myriad Pro"/>
          <a:ea typeface="Myriad Pro"/>
          <a:cs typeface="Myriad Pro"/>
        </a:defRPr>
      </a:lvl3pPr>
      <a:lvl4pPr algn="ctr">
        <a:spcBef>
          <a:spcPct val="0"/>
        </a:spcBef>
        <a:spcAft>
          <a:spcPct val="0"/>
        </a:spcAft>
        <a:buNone/>
        <a:defRPr sz="4400">
          <a:solidFill>
            <a:schemeClr val="tx1"/>
          </a:solidFill>
          <a:latin typeface="Myriad Pro"/>
          <a:ea typeface="Myriad Pro"/>
          <a:cs typeface="Myriad Pro"/>
        </a:defRPr>
      </a:lvl4pPr>
      <a:lvl5pPr algn="ctr">
        <a:spcBef>
          <a:spcPct val="0"/>
        </a:spcBef>
        <a:spcAft>
          <a:spcPct val="0"/>
        </a:spcAft>
        <a:buNone/>
        <a:defRPr sz="4400">
          <a:solidFill>
            <a:schemeClr val="tx1"/>
          </a:solidFill>
          <a:latin typeface="Myriad Pro"/>
          <a:ea typeface="Myriad Pro"/>
          <a:cs typeface="Myriad Pro"/>
        </a:defRPr>
      </a:lvl5pPr>
      <a:lvl6pPr marL="457200" algn="ctr">
        <a:spcBef>
          <a:spcPct val="0"/>
        </a:spcBef>
        <a:spcAft>
          <a:spcPct val="0"/>
        </a:spcAft>
        <a:buNone/>
        <a:defRPr sz="4400">
          <a:solidFill>
            <a:schemeClr val="tx1"/>
          </a:solidFill>
          <a:latin typeface="Myriad Pro"/>
          <a:ea typeface="Myriad Pro"/>
          <a:cs typeface="Myriad Pro"/>
        </a:defRPr>
      </a:lvl6pPr>
      <a:lvl7pPr marL="914400" algn="ctr">
        <a:spcBef>
          <a:spcPct val="0"/>
        </a:spcBef>
        <a:spcAft>
          <a:spcPct val="0"/>
        </a:spcAft>
        <a:buNone/>
        <a:defRPr sz="4400">
          <a:solidFill>
            <a:schemeClr val="tx1"/>
          </a:solidFill>
          <a:latin typeface="Myriad Pro"/>
          <a:ea typeface="Myriad Pro"/>
          <a:cs typeface="Myriad Pro"/>
        </a:defRPr>
      </a:lvl7pPr>
      <a:lvl8pPr marL="1371600" algn="ctr">
        <a:spcBef>
          <a:spcPct val="0"/>
        </a:spcBef>
        <a:spcAft>
          <a:spcPct val="0"/>
        </a:spcAft>
        <a:buNone/>
        <a:defRPr sz="4400">
          <a:solidFill>
            <a:schemeClr val="tx1"/>
          </a:solidFill>
          <a:latin typeface="Myriad Pro"/>
          <a:ea typeface="Myriad Pro"/>
          <a:cs typeface="Myriad Pro"/>
        </a:defRPr>
      </a:lvl8pPr>
      <a:lvl9pPr marL="1828800" algn="ctr">
        <a:spcBef>
          <a:spcPct val="0"/>
        </a:spcBef>
        <a:spcAft>
          <a:spcPct val="0"/>
        </a:spcAft>
        <a:buNone/>
        <a:defRPr sz="4400">
          <a:solidFill>
            <a:schemeClr val="tx1"/>
          </a:solidFill>
          <a:latin typeface="Myriad Pro"/>
          <a:ea typeface="Myriad Pro"/>
          <a:cs typeface="Myriad Pro"/>
        </a:defRPr>
      </a:lvl9pPr>
    </p:titleStyle>
    <p:bodyStyle>
      <a:lvl1pPr marL="342900" indent="-342900" algn="l">
        <a:spcBef>
          <a:spcPct val="20000"/>
        </a:spcBef>
        <a:spcAft>
          <a:spcPct val="0"/>
        </a:spcAft>
        <a:buFont typeface="Arial"/>
        <a:buChar char="•"/>
        <a:defRPr sz="3200" kern="1200">
          <a:solidFill>
            <a:schemeClr val="tx1"/>
          </a:solidFill>
          <a:latin typeface="+mn-lt"/>
          <a:ea typeface="+mn-lt"/>
          <a:cs typeface="+mn-lt"/>
        </a:defRPr>
      </a:lvl1pPr>
      <a:lvl2pPr marL="742950" indent="-285750" algn="l">
        <a:spcBef>
          <a:spcPct val="20000"/>
        </a:spcBef>
        <a:spcAft>
          <a:spcPct val="0"/>
        </a:spcAft>
        <a:buFont typeface="Arial"/>
        <a:buChar char="–"/>
        <a:defRPr sz="2800" kern="1200">
          <a:solidFill>
            <a:schemeClr val="tx1"/>
          </a:solidFill>
          <a:latin typeface="+mn-lt"/>
          <a:ea typeface="+mn-lt"/>
          <a:cs typeface="+mn-lt"/>
        </a:defRPr>
      </a:lvl2pPr>
      <a:lvl3pPr marL="1143000" indent="-228600" algn="l">
        <a:spcBef>
          <a:spcPct val="20000"/>
        </a:spcBef>
        <a:spcAft>
          <a:spcPct val="0"/>
        </a:spcAft>
        <a:buFont typeface="Arial"/>
        <a:buChar char="•"/>
        <a:defRPr sz="2400" kern="1200">
          <a:solidFill>
            <a:schemeClr val="tx1"/>
          </a:solidFill>
          <a:latin typeface="+mn-lt"/>
          <a:ea typeface="+mn-lt"/>
          <a:cs typeface="+mn-lt"/>
        </a:defRPr>
      </a:lvl3pPr>
      <a:lvl4pPr marL="1600200" indent="-228600" algn="l">
        <a:spcBef>
          <a:spcPct val="20000"/>
        </a:spcBef>
        <a:spcAft>
          <a:spcPct val="0"/>
        </a:spcAft>
        <a:buFont typeface="Arial"/>
        <a:buChar char="–"/>
        <a:defRPr sz="2000" kern="1200">
          <a:solidFill>
            <a:schemeClr val="tx1"/>
          </a:solidFill>
          <a:latin typeface="+mn-lt"/>
          <a:ea typeface="+mn-lt"/>
          <a:cs typeface="+mn-lt"/>
        </a:defRPr>
      </a:lvl4pPr>
      <a:lvl5pPr marL="2057400" indent="-228600" algn="l">
        <a:spcBef>
          <a:spcPct val="20000"/>
        </a:spcBef>
        <a:spcAft>
          <a:spcPct val="0"/>
        </a:spcAft>
        <a:buFont typeface="Arial"/>
        <a:buChar char="»"/>
        <a:defRPr sz="2000" kern="1200">
          <a:solidFill>
            <a:schemeClr val="tx1"/>
          </a:solidFill>
          <a:latin typeface="+mn-lt"/>
          <a:ea typeface="+mn-lt"/>
          <a:cs typeface="+mn-lt"/>
        </a:defRPr>
      </a:lvl5pPr>
      <a:lvl6pPr marL="2514600" indent="-228600" algn="l" defTabSz="914400">
        <a:spcBef>
          <a:spcPct val="20000"/>
        </a:spcBef>
        <a:buFont typeface="Arial"/>
        <a:buChar char="•"/>
        <a:defRPr sz="2000" kern="1200">
          <a:solidFill>
            <a:schemeClr val="tx1"/>
          </a:solidFill>
          <a:latin typeface="+mn-lt"/>
          <a:ea typeface="+mn-lt"/>
          <a:cs typeface="+mn-lt"/>
        </a:defRPr>
      </a:lvl6pPr>
      <a:lvl7pPr marL="2971800" indent="-228600" algn="l" defTabSz="914400">
        <a:spcBef>
          <a:spcPct val="20000"/>
        </a:spcBef>
        <a:buFont typeface="Arial"/>
        <a:buChar char="•"/>
        <a:defRPr sz="2000" kern="1200">
          <a:solidFill>
            <a:schemeClr val="tx1"/>
          </a:solidFill>
          <a:latin typeface="+mn-lt"/>
          <a:ea typeface="+mn-lt"/>
          <a:cs typeface="+mn-lt"/>
        </a:defRPr>
      </a:lvl7pPr>
      <a:lvl8pPr marL="3429000" indent="-228600" algn="l" defTabSz="914400">
        <a:spcBef>
          <a:spcPct val="20000"/>
        </a:spcBef>
        <a:buFont typeface="Arial"/>
        <a:buChar char="•"/>
        <a:defRPr sz="2000" kern="1200">
          <a:solidFill>
            <a:schemeClr val="tx1"/>
          </a:solidFill>
          <a:latin typeface="+mn-lt"/>
          <a:ea typeface="+mn-lt"/>
          <a:cs typeface="+mn-lt"/>
        </a:defRPr>
      </a:lvl8pPr>
      <a:lvl9pPr marL="3886200" indent="-228600" algn="l" defTabSz="914400">
        <a:spcBef>
          <a:spcPct val="20000"/>
        </a:spcBef>
        <a:buFont typeface="Arial"/>
        <a:buChar char="•"/>
        <a:defRPr sz="2000" kern="1200">
          <a:solidFill>
            <a:schemeClr val="tx1"/>
          </a:solidFill>
          <a:latin typeface="+mn-lt"/>
          <a:ea typeface="+mn-lt"/>
          <a:cs typeface="+mn-lt"/>
        </a:defRPr>
      </a:lvl9pPr>
    </p:bodyStyle>
    <p:otherStyle>
      <a:lvl1pPr marL="0" algn="l" defTabSz="914400">
        <a:buNone/>
        <a:defRPr sz="1800" kern="1200">
          <a:solidFill>
            <a:schemeClr val="tx1"/>
          </a:solidFill>
          <a:latin typeface="+mn-lt"/>
          <a:ea typeface="+mn-lt"/>
          <a:cs typeface="+mn-lt"/>
        </a:defRPr>
      </a:lvl1pPr>
      <a:lvl2pPr marL="457200" algn="l" defTabSz="914400">
        <a:buNone/>
        <a:defRPr sz="1800" kern="1200">
          <a:solidFill>
            <a:schemeClr val="tx1"/>
          </a:solidFill>
          <a:latin typeface="+mn-lt"/>
          <a:ea typeface="+mn-lt"/>
          <a:cs typeface="+mn-lt"/>
        </a:defRPr>
      </a:lvl2pPr>
      <a:lvl3pPr marL="914400" algn="l" defTabSz="914400">
        <a:buNone/>
        <a:defRPr sz="1800" kern="1200">
          <a:solidFill>
            <a:schemeClr val="tx1"/>
          </a:solidFill>
          <a:latin typeface="+mn-lt"/>
          <a:ea typeface="+mn-lt"/>
          <a:cs typeface="+mn-lt"/>
        </a:defRPr>
      </a:lvl3pPr>
      <a:lvl4pPr marL="1371600" algn="l" defTabSz="914400">
        <a:buNone/>
        <a:defRPr sz="1800" kern="1200">
          <a:solidFill>
            <a:schemeClr val="tx1"/>
          </a:solidFill>
          <a:latin typeface="+mn-lt"/>
          <a:ea typeface="+mn-lt"/>
          <a:cs typeface="+mn-lt"/>
        </a:defRPr>
      </a:lvl4pPr>
      <a:lvl5pPr marL="1828800" algn="l" defTabSz="914400">
        <a:buNone/>
        <a:defRPr sz="1800" kern="1200">
          <a:solidFill>
            <a:schemeClr val="tx1"/>
          </a:solidFill>
          <a:latin typeface="+mn-lt"/>
          <a:ea typeface="+mn-lt"/>
          <a:cs typeface="+mn-lt"/>
        </a:defRPr>
      </a:lvl5pPr>
      <a:lvl6pPr marL="2286000" algn="l" defTabSz="914400">
        <a:buNone/>
        <a:defRPr sz="1800" kern="1200">
          <a:solidFill>
            <a:schemeClr val="tx1"/>
          </a:solidFill>
          <a:latin typeface="+mn-lt"/>
          <a:ea typeface="+mn-lt"/>
          <a:cs typeface="+mn-lt"/>
        </a:defRPr>
      </a:lvl6pPr>
      <a:lvl7pPr marL="2743200" algn="l" defTabSz="914400">
        <a:buNone/>
        <a:defRPr sz="1800" kern="1200">
          <a:solidFill>
            <a:schemeClr val="tx1"/>
          </a:solidFill>
          <a:latin typeface="+mn-lt"/>
          <a:ea typeface="+mn-lt"/>
          <a:cs typeface="+mn-lt"/>
        </a:defRPr>
      </a:lvl7pPr>
      <a:lvl8pPr marL="3200400" algn="l" defTabSz="914400">
        <a:buNone/>
        <a:defRPr sz="1800" kern="1200">
          <a:solidFill>
            <a:schemeClr val="tx1"/>
          </a:solidFill>
          <a:latin typeface="+mn-lt"/>
          <a:ea typeface="+mn-lt"/>
          <a:cs typeface="+mn-lt"/>
        </a:defRPr>
      </a:lvl8pPr>
      <a:lvl9pPr marL="3657600" algn="l" defTabSz="914400">
        <a:buNone/>
        <a:defRPr sz="1800" kern="12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a:extLst>
              <a:ext uri="{FF2B5EF4-FFF2-40B4-BE49-F238E27FC236}">
                <a16:creationId xmlns:a16="http://schemas.microsoft.com/office/drawing/2014/main" id="{E92F2194-3029-4CD9-8053-ABD98827DA29}"/>
              </a:ext>
            </a:extLst>
          </p:cNvPr>
          <p:cNvSpPr>
            <a:spLocks noGrp="1"/>
          </p:cNvSpPr>
          <p:nvPr>
            <p:ph type="subTitle" idx="1"/>
          </p:nvPr>
        </p:nvSpPr>
        <p:spPr>
          <a:xfrm>
            <a:off x="549275" y="1340768"/>
            <a:ext cx="8050709" cy="1584176"/>
          </a:xfrm>
        </p:spPr>
        <p:txBody>
          <a:bodyPr/>
          <a:lstStyle/>
          <a:p>
            <a:pPr algn="l">
              <a:buNone/>
            </a:pPr>
            <a:r>
              <a:rPr sz="2800" b="1" dirty="0">
                <a:solidFill>
                  <a:schemeClr val="bg1"/>
                </a:solidFill>
              </a:rPr>
              <a:t>BMHP5032 Introduction to Physiology</a:t>
            </a:r>
          </a:p>
          <a:p>
            <a:pPr algn="l">
              <a:buNone/>
            </a:pPr>
            <a:r>
              <a:rPr sz="2800" b="1" dirty="0">
                <a:solidFill>
                  <a:schemeClr val="bg1"/>
                </a:solidFill>
              </a:rPr>
              <a:t>Component 2 – Presentation</a:t>
            </a:r>
          </a:p>
          <a:p>
            <a:pPr algn="l">
              <a:buNone/>
            </a:pPr>
            <a:r>
              <a:rPr sz="2800" b="1" dirty="0">
                <a:solidFill>
                  <a:schemeClr val="bg1"/>
                </a:solidFill>
              </a:rPr>
              <a:t>Type 2 Diabetes Care Plan</a:t>
            </a:r>
          </a:p>
          <a:p>
            <a:pPr algn="l">
              <a:buNone/>
            </a:pPr>
            <a:endParaRPr sz="2800" b="1" dirty="0">
              <a:solidFill>
                <a:schemeClr val="bg1"/>
              </a:solidFill>
            </a:endParaRPr>
          </a:p>
          <a:p>
            <a:pPr algn="l">
              <a:buNone/>
            </a:pPr>
            <a:r>
              <a:rPr sz="2800" b="1" dirty="0">
                <a:solidFill>
                  <a:schemeClr val="bg1"/>
                </a:solidFill>
              </a:rPr>
              <a:t>Student ID: </a:t>
            </a:r>
            <a:r>
              <a:rPr lang="en-GB" sz="2800" b="1" dirty="0">
                <a:solidFill>
                  <a:schemeClr val="bg1"/>
                </a:solidFill>
              </a:rPr>
              <a:t>2430331</a:t>
            </a:r>
            <a:endParaRPr sz="2800" b="1" dirty="0">
              <a:solidFill>
                <a:schemeClr val="bg1"/>
              </a:solidFill>
            </a:endParaRPr>
          </a:p>
          <a:p>
            <a:pPr algn="l">
              <a:buNone/>
            </a:pPr>
            <a:r>
              <a:rPr sz="2800" b="1" dirty="0">
                <a:solidFill>
                  <a:schemeClr val="bg1"/>
                </a:solidFill>
              </a:rPr>
              <a:t>Student name: </a:t>
            </a:r>
            <a:r>
              <a:rPr lang="en-GB" sz="2800" b="1" dirty="0">
                <a:solidFill>
                  <a:schemeClr val="bg1"/>
                </a:solidFill>
              </a:rPr>
              <a:t>Hazel Rodriguez</a:t>
            </a:r>
            <a:endParaRPr sz="2800" b="1" dirty="0">
              <a:solidFill>
                <a:schemeClr val="bg1"/>
              </a:solidFill>
            </a:endParaRPr>
          </a:p>
          <a:p>
            <a:pPr algn="l">
              <a:buNone/>
            </a:pPr>
            <a:r>
              <a:rPr sz="2800" b="1" dirty="0">
                <a:solidFill>
                  <a:schemeClr val="bg1"/>
                </a:solidFill>
              </a:rPr>
              <a:t>Lecturer Name: </a:t>
            </a:r>
            <a:r>
              <a:rPr lang="en-GB" sz="2800" b="1" dirty="0">
                <a:solidFill>
                  <a:schemeClr val="bg1"/>
                </a:solidFill>
              </a:rPr>
              <a:t>Shaila Hussain</a:t>
            </a:r>
            <a:endParaRPr sz="2800" b="1" dirty="0">
              <a:solidFill>
                <a:schemeClr val="bg1"/>
              </a:solidFill>
            </a:endParaRPr>
          </a:p>
        </p:txBody>
      </p:sp>
      <p:sp>
        <p:nvSpPr>
          <p:cNvPr id="6149" name="Slide Number Placeholder 5">
            <a:extLst>
              <a:ext uri="{FF2B5EF4-FFF2-40B4-BE49-F238E27FC236}">
                <a16:creationId xmlns:a16="http://schemas.microsoft.com/office/drawing/2014/main" id="{54436962-5BA0-4D8A-A3EA-AA683B5BA93E}"/>
              </a:ext>
            </a:extLst>
          </p:cNvPr>
          <p:cNvSpPr>
            <a:spLocks noGrp="1"/>
          </p:cNvSpPr>
          <p:nvPr>
            <p:ph type="sldNum" idx="12"/>
          </p:nvPr>
        </p:nvSpPr>
        <p:spPr>
          <a:prstGeom prst="rect">
            <a:avLst/>
          </a:prstGeom>
          <a:noFill/>
        </p:spPr>
        <p:txBody>
          <a:bodyPr/>
          <a:lstStyle>
            <a:lvl1pPr>
              <a:spcBef>
                <a:spcPct val="20000"/>
              </a:spcBef>
              <a:buFont typeface="Arial"/>
              <a:buChar char="•"/>
              <a:defRPr sz="3200">
                <a:solidFill>
                  <a:schemeClr val="tx1"/>
                </a:solidFill>
                <a:latin typeface="Myriad Pro"/>
                <a:ea typeface="Myriad Pro"/>
                <a:cs typeface="Myriad Pro"/>
              </a:defRPr>
            </a:lvl1pPr>
            <a:lvl2pPr marL="742950" indent="-285750">
              <a:spcBef>
                <a:spcPct val="20000"/>
              </a:spcBef>
              <a:buFont typeface="Arial"/>
              <a:buChar char="–"/>
              <a:defRPr sz="2800">
                <a:solidFill>
                  <a:schemeClr val="tx1"/>
                </a:solidFill>
                <a:latin typeface="Myriad Pro"/>
                <a:ea typeface="Myriad Pro"/>
                <a:cs typeface="Myriad Pro"/>
              </a:defRPr>
            </a:lvl2pPr>
            <a:lvl3pPr marL="1143000" indent="-228600">
              <a:spcBef>
                <a:spcPct val="20000"/>
              </a:spcBef>
              <a:buFont typeface="Arial"/>
              <a:buChar char="•"/>
              <a:defRPr sz="2400">
                <a:solidFill>
                  <a:schemeClr val="tx1"/>
                </a:solidFill>
                <a:latin typeface="Myriad Pro"/>
                <a:ea typeface="Myriad Pro"/>
                <a:cs typeface="Myriad Pro"/>
              </a:defRPr>
            </a:lvl3pPr>
            <a:lvl4pPr marL="1600200" indent="-228600">
              <a:spcBef>
                <a:spcPct val="20000"/>
              </a:spcBef>
              <a:buFont typeface="Arial"/>
              <a:buChar char="–"/>
              <a:defRPr sz="2000">
                <a:solidFill>
                  <a:schemeClr val="tx1"/>
                </a:solidFill>
                <a:latin typeface="Myriad Pro"/>
                <a:ea typeface="Myriad Pro"/>
                <a:cs typeface="Myriad Pro"/>
              </a:defRPr>
            </a:lvl4pPr>
            <a:lvl5pPr marL="2057400" indent="-228600">
              <a:spcBef>
                <a:spcPct val="20000"/>
              </a:spcBef>
              <a:buFont typeface="Arial"/>
              <a:buChar char="»"/>
              <a:defRPr sz="2000">
                <a:solidFill>
                  <a:schemeClr val="tx1"/>
                </a:solidFill>
                <a:latin typeface="Myriad Pro"/>
                <a:ea typeface="Myriad Pro"/>
                <a:cs typeface="Myriad Pro"/>
              </a:defRPr>
            </a:lvl5pPr>
            <a:lvl6pPr marL="2514600" indent="-228600">
              <a:spcBef>
                <a:spcPct val="20000"/>
              </a:spcBef>
              <a:spcAft>
                <a:spcPct val="0"/>
              </a:spcAft>
              <a:buFont typeface="Arial"/>
              <a:buChar char="»"/>
              <a:defRPr sz="2000">
                <a:solidFill>
                  <a:schemeClr val="tx1"/>
                </a:solidFill>
                <a:latin typeface="Myriad Pro"/>
                <a:ea typeface="Myriad Pro"/>
                <a:cs typeface="Myriad Pro"/>
              </a:defRPr>
            </a:lvl6pPr>
            <a:lvl7pPr marL="2971800" indent="-228600">
              <a:spcBef>
                <a:spcPct val="20000"/>
              </a:spcBef>
              <a:spcAft>
                <a:spcPct val="0"/>
              </a:spcAft>
              <a:buFont typeface="Arial"/>
              <a:buChar char="»"/>
              <a:defRPr sz="2000">
                <a:solidFill>
                  <a:schemeClr val="tx1"/>
                </a:solidFill>
                <a:latin typeface="Myriad Pro"/>
                <a:ea typeface="Myriad Pro"/>
                <a:cs typeface="Myriad Pro"/>
              </a:defRPr>
            </a:lvl7pPr>
            <a:lvl8pPr marL="3429000" indent="-228600">
              <a:spcBef>
                <a:spcPct val="20000"/>
              </a:spcBef>
              <a:spcAft>
                <a:spcPct val="0"/>
              </a:spcAft>
              <a:buFont typeface="Arial"/>
              <a:buChar char="»"/>
              <a:defRPr sz="2000">
                <a:solidFill>
                  <a:schemeClr val="tx1"/>
                </a:solidFill>
                <a:latin typeface="Myriad Pro"/>
                <a:ea typeface="Myriad Pro"/>
                <a:cs typeface="Myriad Pro"/>
              </a:defRPr>
            </a:lvl8pPr>
            <a:lvl9pPr marL="3886200" indent="-228600">
              <a:spcBef>
                <a:spcPct val="20000"/>
              </a:spcBef>
              <a:spcAft>
                <a:spcPct val="0"/>
              </a:spcAft>
              <a:buFont typeface="Arial"/>
              <a:buChar char="»"/>
              <a:defRPr sz="2000">
                <a:solidFill>
                  <a:schemeClr val="tx1"/>
                </a:solidFill>
                <a:latin typeface="Myriad Pro"/>
                <a:ea typeface="Myriad Pro"/>
                <a:cs typeface="Myriad Pro"/>
              </a:defRPr>
            </a:lvl9pPr>
          </a:lstStyle>
          <a:p>
            <a:pPr>
              <a:spcBef>
                <a:spcPct val="0"/>
              </a:spcBef>
              <a:buFontTx/>
              <a:buNone/>
            </a:pPr>
            <a:fld id="{B6282CF4-F11D-4118-ADBB-5F84001E3BD5}" type="slidenum">
              <a:rPr sz="1200">
                <a:solidFill>
                  <a:srgbClr val="898989"/>
                </a:solidFill>
              </a:rPr>
              <a:t>1</a:t>
            </a:fld>
            <a:endParaRPr sz="1200">
              <a:solidFill>
                <a:srgbClr val="898989"/>
              </a:solidFill>
            </a:endParaRPr>
          </a:p>
        </p:txBody>
      </p:sp>
      <p:pic>
        <p:nvPicPr>
          <p:cNvPr id="26" name="Audio 25">
            <a:hlinkClick r:id="" action="ppaction://media"/>
            <a:extLst>
              <a:ext uri="{FF2B5EF4-FFF2-40B4-BE49-F238E27FC236}">
                <a16:creationId xmlns:a16="http://schemas.microsoft.com/office/drawing/2014/main" id="{55C21348-D459-2CE5-16DA-966372424D2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69907505"/>
      </p:ext>
    </p:extLst>
  </p:cSld>
  <p:clrMapOvr>
    <a:masterClrMapping/>
  </p:clrMapOvr>
  <mc:AlternateContent xmlns:mc="http://schemas.openxmlformats.org/markup-compatibility/2006" xmlns:p14="http://schemas.microsoft.com/office/powerpoint/2010/main">
    <mc:Choice Requires="p14">
      <p:transition spd="slow" p14:dur="2000" advTm="52116"/>
    </mc:Choice>
    <mc:Fallback xmlns="">
      <p:transition spd="slow" advTm="521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sz="3600" b="1" dirty="0"/>
              <a:t>A person-</a:t>
            </a:r>
            <a:r>
              <a:rPr sz="3600" b="1" dirty="0" err="1"/>
              <a:t>centred</a:t>
            </a:r>
            <a:r>
              <a:rPr sz="3600" b="1" dirty="0"/>
              <a:t> plan for type 2 diabetes</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nchor="ctr"/>
          <a:lstStyle/>
          <a:p>
            <a:pPr>
              <a:spcBef>
                <a:spcPts val="1200"/>
              </a:spcBef>
              <a:buFont typeface="Arial"/>
              <a:buChar char="•"/>
            </a:pPr>
            <a:r>
              <a:rPr sz="2000" dirty="0">
                <a:solidFill>
                  <a:srgbClr val="0070C0"/>
                </a:solidFill>
              </a:rPr>
              <a:t>Fictional case: Margarita R., 52, lives in London with her partner</a:t>
            </a:r>
          </a:p>
          <a:p>
            <a:pPr lvl="1">
              <a:spcBef>
                <a:spcPts val="1400"/>
              </a:spcBef>
              <a:buNone/>
            </a:pPr>
            <a:r>
              <a:rPr sz="1700" dirty="0">
                <a:solidFill>
                  <a:schemeClr val="tx1"/>
                </a:solidFill>
              </a:rPr>
              <a:t>Recently diagnosed type 2 diabetes after fatigue and thirst</a:t>
            </a:r>
          </a:p>
          <a:p>
            <a:pPr lvl="1">
              <a:spcBef>
                <a:spcPts val="1400"/>
              </a:spcBef>
              <a:buNone/>
            </a:pPr>
            <a:r>
              <a:rPr sz="1700" dirty="0">
                <a:solidFill>
                  <a:schemeClr val="tx1"/>
                </a:solidFill>
              </a:rPr>
              <a:t>Priority: reduce glucose and cardiovascular risk without overwhelming daily life</a:t>
            </a:r>
          </a:p>
          <a:p>
            <a:pPr lvl="1">
              <a:spcBef>
                <a:spcPts val="1400"/>
              </a:spcBef>
              <a:buNone/>
            </a:pPr>
            <a:r>
              <a:rPr sz="1700" dirty="0">
                <a:solidFill>
                  <a:schemeClr val="tx1"/>
                </a:solidFill>
              </a:rPr>
              <a:t>Care will combine education, healthy living, medicines and complication screening</a:t>
            </a:r>
          </a:p>
          <a:p>
            <a:pPr lvl="1">
              <a:spcBef>
                <a:spcPts val="1600"/>
              </a:spcBef>
              <a:buNone/>
            </a:pPr>
            <a:r>
              <a:rPr sz="1500" i="1" dirty="0">
                <a:solidFill>
                  <a:schemeClr val="tx1"/>
                </a:solidFill>
              </a:rPr>
              <a:t>Shared decisions will reflect Margarita’s goals, culture and preferences (NICE, 2026)</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idx="10"/>
          </p:nvPr>
        </p:nvSpPr>
        <p:spPr/>
        <p:txBody>
          <a:bodyPr/>
          <a:lstStyle/>
          <a:p>
            <a:pPr>
              <a:buNone/>
            </a:pPr>
            <a:fld id="{2303D31F-598B-47EE-BA37-93F097A3D676}" type="datetime1">
              <a:rPr lang="en-US"/>
              <a:t>8/14/2026</a:t>
            </a:fld>
            <a:endParaRPr/>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idx="12"/>
          </p:nvPr>
        </p:nvSpPr>
        <p:spPr/>
        <p:txBody>
          <a:bodyPr/>
          <a:lstStyle/>
          <a:p>
            <a:pPr>
              <a:buNone/>
            </a:pPr>
            <a:fld id="{6550E941-99E4-4403-A917-B30FF69A9617}" type="slidenum">
              <a:rPr/>
              <a:t>2</a:t>
            </a:fld>
            <a:endParaRPr/>
          </a:p>
        </p:txBody>
      </p:sp>
      <p:pic>
        <p:nvPicPr>
          <p:cNvPr id="35" name="Audio 34">
            <a:hlinkClick r:id="" action="ppaction://media"/>
            <a:extLst>
              <a:ext uri="{FF2B5EF4-FFF2-40B4-BE49-F238E27FC236}">
                <a16:creationId xmlns:a16="http://schemas.microsoft.com/office/drawing/2014/main" id="{C316BA24-0CC0-FABF-BE95-8E33BAA17AE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28563295"/>
      </p:ext>
    </p:extLst>
  </p:cSld>
  <p:clrMapOvr>
    <a:masterClrMapping/>
  </p:clrMapOvr>
  <mc:AlternateContent xmlns:mc="http://schemas.openxmlformats.org/markup-compatibility/2006" xmlns:p14="http://schemas.microsoft.com/office/powerpoint/2010/main">
    <mc:Choice Requires="p14">
      <p:transition spd="slow" p14:dur="2000" advTm="107381"/>
    </mc:Choice>
    <mc:Fallback xmlns="">
      <p:transition spd="slow" advTm="107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sz="3600" b="1"/>
              <a:t>Margarita’s cardiometabolic baseline</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p:txBody>
          <a:bodyPr anchor="ctr"/>
          <a:lstStyle/>
          <a:p>
            <a:pPr>
              <a:spcBef>
                <a:spcPts val="1200"/>
              </a:spcBef>
              <a:buFont typeface="Arial"/>
              <a:buChar char="•"/>
            </a:pPr>
            <a:r>
              <a:rPr sz="1900" dirty="0">
                <a:solidFill>
                  <a:srgbClr val="0070C0"/>
                </a:solidFill>
              </a:rPr>
              <a:t>52-year-old woman; British Colombian; school catering assistant</a:t>
            </a:r>
          </a:p>
          <a:p>
            <a:pPr>
              <a:spcBef>
                <a:spcPts val="1200"/>
              </a:spcBef>
              <a:buFont typeface="Arial"/>
              <a:buChar char="•"/>
            </a:pPr>
            <a:r>
              <a:rPr sz="1900" dirty="0">
                <a:solidFill>
                  <a:srgbClr val="0070C0"/>
                </a:solidFill>
              </a:rPr>
              <a:t>Height 1.62 m; weight 87 kg; BMI 33.2 kg/m²</a:t>
            </a:r>
          </a:p>
          <a:p>
            <a:pPr lvl="1">
              <a:spcBef>
                <a:spcPts val="1400"/>
              </a:spcBef>
              <a:buNone/>
            </a:pPr>
            <a:r>
              <a:rPr sz="1600" dirty="0">
                <a:solidFill>
                  <a:schemeClr val="tx1"/>
                </a:solidFill>
              </a:rPr>
              <a:t>HbA1c 58 mmol/mol (7.5%): above the diabetes threshold</a:t>
            </a:r>
          </a:p>
          <a:p>
            <a:pPr lvl="1">
              <a:spcBef>
                <a:spcPts val="1400"/>
              </a:spcBef>
              <a:buNone/>
            </a:pPr>
            <a:r>
              <a:rPr sz="1600" dirty="0">
                <a:solidFill>
                  <a:schemeClr val="tx1"/>
                </a:solidFill>
              </a:rPr>
              <a:t>Blood pressure 148/92 mmHg: clinic hypertension range</a:t>
            </a:r>
          </a:p>
          <a:p>
            <a:pPr lvl="1">
              <a:spcBef>
                <a:spcPts val="1400"/>
              </a:spcBef>
              <a:buNone/>
            </a:pPr>
            <a:r>
              <a:rPr sz="1600" dirty="0">
                <a:solidFill>
                  <a:schemeClr val="tx1"/>
                </a:solidFill>
              </a:rPr>
              <a:t>Non-HDL cholesterol 4.3 mmol/L; eGFR 82 mL/min/1.73m²</a:t>
            </a:r>
          </a:p>
          <a:p>
            <a:pPr lvl="1">
              <a:spcBef>
                <a:spcPts val="1600"/>
              </a:spcBef>
              <a:buNone/>
            </a:pPr>
            <a:r>
              <a:rPr sz="1500" i="1" dirty="0">
                <a:solidFill>
                  <a:schemeClr val="tx1"/>
                </a:solidFill>
              </a:rPr>
              <a:t>No ulcer, neuropathy or retinopathy identified at baseline</a:t>
            </a:r>
          </a:p>
          <a:p>
            <a:pPr lvl="1">
              <a:spcBef>
                <a:spcPts val="1600"/>
              </a:spcBef>
              <a:buNone/>
            </a:pPr>
            <a:r>
              <a:rPr sz="1500" i="1" dirty="0">
                <a:solidFill>
                  <a:schemeClr val="tx1"/>
                </a:solidFill>
              </a:rPr>
              <a:t>Personal goal: feel less tired and walk to work three days weekly</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idx="10"/>
          </p:nvPr>
        </p:nvSpPr>
        <p:spPr/>
        <p:txBody>
          <a:bodyPr/>
          <a:lstStyle/>
          <a:p>
            <a:pPr>
              <a:buNone/>
            </a:pPr>
            <a:fld id="{2303D31F-598B-47EE-BA37-93F097A3D676}" type="datetime1">
              <a:rPr lang="en-US"/>
              <a:t>8/14/2026</a:t>
            </a:fld>
            <a:endParaRPr/>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idx="12"/>
          </p:nvPr>
        </p:nvSpPr>
        <p:spPr/>
        <p:txBody>
          <a:bodyPr/>
          <a:lstStyle/>
          <a:p>
            <a:pPr>
              <a:buNone/>
            </a:pPr>
            <a:fld id="{6550E941-99E4-4403-A917-B30FF69A9617}" type="slidenum">
              <a:rPr/>
              <a:t>3</a:t>
            </a:fld>
            <a:endParaRPr/>
          </a:p>
        </p:txBody>
      </p:sp>
      <p:pic>
        <p:nvPicPr>
          <p:cNvPr id="23" name="Audio 22">
            <a:hlinkClick r:id="" action="ppaction://media"/>
            <a:extLst>
              <a:ext uri="{FF2B5EF4-FFF2-40B4-BE49-F238E27FC236}">
                <a16:creationId xmlns:a16="http://schemas.microsoft.com/office/drawing/2014/main" id="{2265B369-1395-E28A-F1BF-C517D411309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323019882"/>
      </p:ext>
    </p:extLst>
  </p:cSld>
  <p:clrMapOvr>
    <a:masterClrMapping/>
  </p:clrMapOvr>
  <mc:AlternateContent xmlns:mc="http://schemas.openxmlformats.org/markup-compatibility/2006" xmlns:p14="http://schemas.microsoft.com/office/powerpoint/2010/main">
    <mc:Choice Requires="p14">
      <p:transition spd="slow" p14:dur="2000" advTm="133824"/>
    </mc:Choice>
    <mc:Fallback xmlns="">
      <p:transition spd="slow" advTm="1338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A7FA772-8F1C-4D42-89B7-C4724A20AE01}"/>
              </a:ext>
            </a:extLst>
          </p:cNvPr>
          <p:cNvSpPr>
            <a:spLocks noGrp="1"/>
          </p:cNvSpPr>
          <p:nvPr>
            <p:ph type="title"/>
          </p:nvPr>
        </p:nvSpPr>
        <p:spPr>
          <a:xfrm>
            <a:off x="457200" y="44624"/>
            <a:ext cx="8229600" cy="1143000"/>
          </a:xfrm>
        </p:spPr>
        <p:txBody>
          <a:bodyPr/>
          <a:lstStyle/>
          <a:p>
            <a:pPr algn="ctr">
              <a:buNone/>
            </a:pPr>
            <a:r>
              <a:rPr sz="3600" b="1" dirty="0"/>
              <a:t>How insulin regulates blood glucose</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p:txBody>
          <a:bodyPr anchor="ctr"/>
          <a:lstStyle/>
          <a:p>
            <a:pPr>
              <a:spcBef>
                <a:spcPts val="1200"/>
              </a:spcBef>
              <a:buFont typeface="Arial"/>
              <a:buChar char="•"/>
            </a:pPr>
            <a:r>
              <a:rPr sz="1900" dirty="0">
                <a:solidFill>
                  <a:srgbClr val="0070C0"/>
                </a:solidFill>
              </a:rPr>
              <a:t>MEAL → glucose enters blood → pancreas senses rise</a:t>
            </a:r>
          </a:p>
          <a:p>
            <a:pPr lvl="1">
              <a:spcBef>
                <a:spcPts val="1400"/>
              </a:spcBef>
              <a:buNone/>
            </a:pPr>
            <a:endParaRPr sz="1900" dirty="0">
              <a:solidFill>
                <a:srgbClr val="0070C0"/>
              </a:solidFill>
            </a:endParaRPr>
          </a:p>
          <a:p>
            <a:pPr lvl="1">
              <a:spcBef>
                <a:spcPts val="1400"/>
              </a:spcBef>
              <a:buNone/>
            </a:pPr>
            <a:r>
              <a:rPr sz="1600" dirty="0">
                <a:solidFill>
                  <a:schemeClr val="tx1"/>
                </a:solidFill>
              </a:rPr>
              <a:t>PANCREAS: β-cells release insulin</a:t>
            </a:r>
          </a:p>
          <a:p>
            <a:pPr lvl="1">
              <a:spcBef>
                <a:spcPts val="1400"/>
              </a:spcBef>
              <a:buNone/>
            </a:pPr>
            <a:r>
              <a:rPr sz="1600" dirty="0">
                <a:solidFill>
                  <a:schemeClr val="tx1"/>
                </a:solidFill>
              </a:rPr>
              <a:t>LIVER: stores glycogen and reduces glucose output</a:t>
            </a:r>
          </a:p>
          <a:p>
            <a:pPr lvl="1">
              <a:spcBef>
                <a:spcPts val="1400"/>
              </a:spcBef>
              <a:buNone/>
            </a:pPr>
            <a:r>
              <a:rPr sz="1600" dirty="0">
                <a:solidFill>
                  <a:schemeClr val="tx1"/>
                </a:solidFill>
              </a:rPr>
              <a:t>MUSCLE: GLUT4 increases glucose uptake</a:t>
            </a:r>
          </a:p>
          <a:p>
            <a:pPr lvl="1">
              <a:spcBef>
                <a:spcPts val="1600"/>
              </a:spcBef>
              <a:buNone/>
            </a:pPr>
            <a:r>
              <a:rPr sz="1500" i="1" dirty="0">
                <a:solidFill>
                  <a:schemeClr val="tx1"/>
                </a:solidFill>
              </a:rPr>
              <a:t>ADIPOSE TISSUE: stores energy and restrains lipolysis</a:t>
            </a:r>
          </a:p>
          <a:p>
            <a:pPr lvl="1">
              <a:spcBef>
                <a:spcPts val="1600"/>
              </a:spcBef>
              <a:buNone/>
            </a:pPr>
            <a:endParaRPr sz="1500" i="1" dirty="0">
              <a:solidFill>
                <a:schemeClr val="tx1"/>
              </a:solidFill>
            </a:endParaRPr>
          </a:p>
          <a:p>
            <a:pPr lvl="1">
              <a:spcBef>
                <a:spcPts val="1600"/>
              </a:spcBef>
              <a:buNone/>
            </a:pPr>
            <a:r>
              <a:rPr sz="1500" i="1" dirty="0">
                <a:solidFill>
                  <a:schemeClr val="tx1"/>
                </a:solidFill>
              </a:rPr>
              <a:t>TYPE 2 DIABETES</a:t>
            </a:r>
          </a:p>
          <a:p>
            <a:pPr lvl="1">
              <a:spcBef>
                <a:spcPts val="1600"/>
              </a:spcBef>
              <a:buNone/>
            </a:pPr>
            <a:r>
              <a:rPr sz="1500" i="1" dirty="0">
                <a:solidFill>
                  <a:schemeClr val="tx1"/>
                </a:solidFill>
              </a:rPr>
              <a:t>Insulin resistance + progressive β-cell dysfunction</a:t>
            </a:r>
          </a:p>
          <a:p>
            <a:pPr lvl="1">
              <a:spcBef>
                <a:spcPts val="1600"/>
              </a:spcBef>
              <a:buNone/>
            </a:pPr>
            <a:r>
              <a:rPr sz="1500" i="1" dirty="0">
                <a:solidFill>
                  <a:schemeClr val="tx1"/>
                </a:solidFill>
              </a:rPr>
              <a:t>→ uptake falls; liver output stays high</a:t>
            </a:r>
          </a:p>
          <a:p>
            <a:pPr lvl="1">
              <a:spcBef>
                <a:spcPts val="1600"/>
              </a:spcBef>
              <a:buNone/>
            </a:pPr>
            <a:r>
              <a:rPr sz="1500" i="1" dirty="0">
                <a:solidFill>
                  <a:schemeClr val="tx1"/>
                </a:solidFill>
              </a:rPr>
              <a:t>→ chronic </a:t>
            </a:r>
            <a:r>
              <a:rPr sz="1500" i="1" dirty="0" err="1">
                <a:solidFill>
                  <a:schemeClr val="tx1"/>
                </a:solidFill>
              </a:rPr>
              <a:t>hyperglycaemia</a:t>
            </a:r>
            <a:r>
              <a:rPr sz="1500" i="1" dirty="0">
                <a:solidFill>
                  <a:schemeClr val="tx1"/>
                </a:solidFill>
              </a:rPr>
              <a:t> injures vessels, nerves, eyes and kidneys</a:t>
            </a:r>
          </a:p>
          <a:p>
            <a:pPr lvl="1">
              <a:spcBef>
                <a:spcPts val="1600"/>
              </a:spcBef>
              <a:buNone/>
            </a:pPr>
            <a:r>
              <a:rPr sz="1500" i="1" dirty="0">
                <a:solidFill>
                  <a:schemeClr val="tx1"/>
                </a:solidFill>
              </a:rPr>
              <a:t>(Tortora and Derrickson, 2021; Davies et al., 2022)</a:t>
            </a:r>
          </a:p>
        </p:txBody>
      </p:sp>
      <p:pic>
        <p:nvPicPr>
          <p:cNvPr id="8" name="Audio 7">
            <a:hlinkClick r:id="" action="ppaction://media"/>
            <a:extLst>
              <a:ext uri="{FF2B5EF4-FFF2-40B4-BE49-F238E27FC236}">
                <a16:creationId xmlns:a16="http://schemas.microsoft.com/office/drawing/2014/main" id="{21FA88AE-4F65-696F-2ECD-1CD9C6607D8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446427416"/>
      </p:ext>
    </p:extLst>
  </p:cSld>
  <p:clrMapOvr>
    <a:masterClrMapping/>
  </p:clrMapOvr>
  <mc:AlternateContent xmlns:mc="http://schemas.openxmlformats.org/markup-compatibility/2006" xmlns:p14="http://schemas.microsoft.com/office/powerpoint/2010/main">
    <mc:Choice Requires="p14">
      <p:transition spd="slow" p14:dur="2000" advTm="154505"/>
    </mc:Choice>
    <mc:Fallback xmlns="">
      <p:transition spd="slow" advTm="1545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sz="3600" b="1" dirty="0"/>
              <a:t>Care Plan 1: sustainable change</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p:txBody>
          <a:bodyPr anchor="ctr"/>
          <a:lstStyle/>
          <a:p>
            <a:pPr>
              <a:spcBef>
                <a:spcPts val="1400"/>
              </a:spcBef>
              <a:buFont typeface="Arial"/>
              <a:buChar char="•"/>
            </a:pPr>
            <a:r>
              <a:rPr sz="2000">
                <a:solidFill>
                  <a:srgbClr val="0070C0"/>
                </a:solidFill>
              </a:rPr>
              <a:t>Diet: culturally appropriate plate method; more vegetables, pulses and wholegrains; reduce sugary drinks and large refined-carbohydrate portions</a:t>
            </a:r>
          </a:p>
          <a:p>
            <a:pPr lvl="1">
              <a:spcBef>
                <a:spcPts val="1800"/>
              </a:spcBef>
              <a:buNone/>
            </a:pPr>
            <a:r>
              <a:rPr sz="1800">
                <a:solidFill>
                  <a:schemeClr val="tx1"/>
                </a:solidFill>
              </a:rPr>
              <a:t>Activity: build towards ≥150 minutes moderate activity weekly plus strength work on 2 days</a:t>
            </a:r>
          </a:p>
          <a:p>
            <a:pPr lvl="1">
              <a:spcBef>
                <a:spcPts val="1800"/>
              </a:spcBef>
              <a:buNone/>
            </a:pPr>
            <a:r>
              <a:rPr sz="1800">
                <a:solidFill>
                  <a:schemeClr val="tx1"/>
                </a:solidFill>
              </a:rPr>
              <a:t>Weight: agree an initial 5–10% reduction; discuss NHS remission support if eligible</a:t>
            </a:r>
          </a:p>
          <a:p>
            <a:pPr lvl="1">
              <a:spcBef>
                <a:spcPts val="1800"/>
              </a:spcBef>
              <a:buNone/>
            </a:pPr>
            <a:r>
              <a:rPr sz="1800">
                <a:solidFill>
                  <a:schemeClr val="tx1"/>
                </a:solidFill>
              </a:rPr>
              <a:t>Smoking: does not smoke; maintain. Alcohol: within UK low-risk guidance</a:t>
            </a:r>
          </a:p>
          <a:p>
            <a:pPr lvl="1">
              <a:spcBef>
                <a:spcPts val="2000"/>
              </a:spcBef>
              <a:buNone/>
            </a:pPr>
            <a:r>
              <a:rPr sz="1600" i="1">
                <a:solidFill>
                  <a:schemeClr val="tx1"/>
                </a:solidFill>
              </a:rPr>
              <a:t>Sleep/stress: consistent routine; assess mood and diabetes distress</a:t>
            </a:r>
          </a:p>
          <a:p>
            <a:pPr lvl="1">
              <a:spcBef>
                <a:spcPts val="2000"/>
              </a:spcBef>
              <a:buNone/>
            </a:pPr>
            <a:r>
              <a:rPr sz="1600" i="1">
                <a:solidFill>
                  <a:schemeClr val="tx1"/>
                </a:solidFill>
              </a:rPr>
              <a:t>Refer to structured diabetes education and a registered dietitian</a:t>
            </a:r>
          </a:p>
          <a:p>
            <a:pPr lvl="1">
              <a:spcBef>
                <a:spcPts val="2000"/>
              </a:spcBef>
              <a:buNone/>
            </a:pPr>
            <a:r>
              <a:rPr sz="1600" i="1">
                <a:solidFill>
                  <a:schemeClr val="tx1"/>
                </a:solidFill>
              </a:rPr>
              <a:t>(NHS, 2025; NICE, 2026; UK CMOs, 2019)</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idx="10"/>
          </p:nvPr>
        </p:nvSpPr>
        <p:spPr/>
        <p:txBody>
          <a:bodyPr/>
          <a:lstStyle/>
          <a:p>
            <a:pPr>
              <a:buNone/>
            </a:pPr>
            <a:fld id="{2303D31F-598B-47EE-BA37-93F097A3D676}" type="datetime1">
              <a:rPr lang="en-US"/>
              <a:t>8/14/2026</a:t>
            </a:fld>
            <a:endParaRPr/>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idx="12"/>
          </p:nvPr>
        </p:nvSpPr>
        <p:spPr/>
        <p:txBody>
          <a:bodyPr/>
          <a:lstStyle/>
          <a:p>
            <a:pPr>
              <a:buNone/>
            </a:pPr>
            <a:fld id="{6550E941-99E4-4403-A917-B30FF69A9617}" type="slidenum">
              <a:rPr/>
              <a:t>5</a:t>
            </a:fld>
            <a:endParaRPr/>
          </a:p>
        </p:txBody>
      </p:sp>
      <p:pic>
        <p:nvPicPr>
          <p:cNvPr id="8" name="Audio 7">
            <a:hlinkClick r:id="" action="ppaction://media"/>
            <a:extLst>
              <a:ext uri="{FF2B5EF4-FFF2-40B4-BE49-F238E27FC236}">
                <a16:creationId xmlns:a16="http://schemas.microsoft.com/office/drawing/2014/main" id="{9F2F249D-1980-D52A-15C9-73BC02BAF88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4203998"/>
      </p:ext>
    </p:extLst>
  </p:cSld>
  <p:clrMapOvr>
    <a:masterClrMapping/>
  </p:clrMapOvr>
  <mc:AlternateContent xmlns:mc="http://schemas.openxmlformats.org/markup-compatibility/2006" xmlns:p14="http://schemas.microsoft.com/office/powerpoint/2010/main">
    <mc:Choice Requires="p14">
      <p:transition spd="slow" p14:dur="2000" advTm="112143"/>
    </mc:Choice>
    <mc:Fallback xmlns="">
      <p:transition spd="slow" advTm="1121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sz="3600" b="1" dirty="0"/>
              <a:t>Care Plan 2: a workable daily routine</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nchor="ctr"/>
          <a:lstStyle/>
          <a:p>
            <a:pPr>
              <a:spcBef>
                <a:spcPts val="1400"/>
              </a:spcBef>
              <a:buFont typeface="Arial"/>
              <a:buChar char="•"/>
            </a:pPr>
            <a:r>
              <a:rPr sz="2000" dirty="0">
                <a:solidFill>
                  <a:srgbClr val="0070C0"/>
                </a:solidFill>
              </a:rPr>
              <a:t>Link prescribed medicines to meals; use a weekly </a:t>
            </a:r>
            <a:r>
              <a:rPr sz="2000" dirty="0" err="1">
                <a:solidFill>
                  <a:srgbClr val="0070C0"/>
                </a:solidFill>
              </a:rPr>
              <a:t>organiser</a:t>
            </a:r>
            <a:endParaRPr sz="2000" dirty="0">
              <a:solidFill>
                <a:srgbClr val="0070C0"/>
              </a:solidFill>
            </a:endParaRPr>
          </a:p>
          <a:p>
            <a:pPr lvl="1">
              <a:spcBef>
                <a:spcPts val="1800"/>
              </a:spcBef>
              <a:buNone/>
            </a:pPr>
            <a:r>
              <a:rPr sz="1800" dirty="0">
                <a:solidFill>
                  <a:schemeClr val="tx1"/>
                </a:solidFill>
              </a:rPr>
              <a:t>Check feet daily and wear well-fitting footwear</a:t>
            </a:r>
          </a:p>
          <a:p>
            <a:pPr lvl="1">
              <a:spcBef>
                <a:spcPts val="1800"/>
              </a:spcBef>
              <a:buNone/>
            </a:pPr>
            <a:r>
              <a:rPr sz="1800" dirty="0">
                <a:solidFill>
                  <a:schemeClr val="tx1"/>
                </a:solidFill>
              </a:rPr>
              <a:t>Plan lunch and take a 10-minute walk after meals</a:t>
            </a:r>
          </a:p>
          <a:p>
            <a:pPr lvl="1">
              <a:spcBef>
                <a:spcPts val="1800"/>
              </a:spcBef>
              <a:buNone/>
            </a:pPr>
            <a:r>
              <a:rPr sz="1800" dirty="0">
                <a:solidFill>
                  <a:schemeClr val="tx1"/>
                </a:solidFill>
              </a:rPr>
              <a:t>Monitor glucose only when clinically indicated</a:t>
            </a:r>
          </a:p>
          <a:p>
            <a:pPr lvl="1">
              <a:spcBef>
                <a:spcPts val="2000"/>
              </a:spcBef>
              <a:buNone/>
            </a:pPr>
            <a:r>
              <a:rPr sz="1600" i="1" dirty="0">
                <a:solidFill>
                  <a:schemeClr val="tx1"/>
                </a:solidFill>
              </a:rPr>
              <a:t>Review adherence and side effects each evening</a:t>
            </a:r>
          </a:p>
          <a:p>
            <a:pPr lvl="1">
              <a:spcBef>
                <a:spcPts val="2000"/>
              </a:spcBef>
              <a:buNone/>
            </a:pPr>
            <a:r>
              <a:rPr sz="1600" i="1" dirty="0">
                <a:solidFill>
                  <a:schemeClr val="tx1"/>
                </a:solidFill>
              </a:rPr>
              <a:t>Vomiting, </a:t>
            </a:r>
            <a:r>
              <a:rPr sz="1600" i="1" dirty="0" err="1">
                <a:solidFill>
                  <a:schemeClr val="tx1"/>
                </a:solidFill>
              </a:rPr>
              <a:t>diarrhoea</a:t>
            </a:r>
            <a:r>
              <a:rPr sz="1600" i="1" dirty="0">
                <a:solidFill>
                  <a:schemeClr val="tx1"/>
                </a:solidFill>
              </a:rPr>
              <a:t> or fever: seek sick-day advice</a:t>
            </a:r>
          </a:p>
          <a:p>
            <a:pPr lvl="1">
              <a:spcBef>
                <a:spcPts val="2000"/>
              </a:spcBef>
              <a:buNone/>
            </a:pPr>
            <a:r>
              <a:rPr sz="1600" i="1" dirty="0">
                <a:solidFill>
                  <a:schemeClr val="tx1"/>
                </a:solidFill>
              </a:rPr>
              <a:t>Urgent help for severe illness or a worsening foot problem</a:t>
            </a:r>
          </a:p>
          <a:p>
            <a:pPr lvl="1">
              <a:spcBef>
                <a:spcPts val="2000"/>
              </a:spcBef>
              <a:buNone/>
            </a:pPr>
            <a:r>
              <a:rPr sz="1600" i="1" dirty="0">
                <a:solidFill>
                  <a:schemeClr val="tx1"/>
                </a:solidFill>
              </a:rPr>
              <a:t>(NHS, 2025; NICE, 2019)</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idx="10"/>
          </p:nvPr>
        </p:nvSpPr>
        <p:spPr/>
        <p:txBody>
          <a:bodyPr/>
          <a:lstStyle/>
          <a:p>
            <a:pPr>
              <a:buNone/>
            </a:pPr>
            <a:fld id="{2303D31F-598B-47EE-BA37-93F097A3D676}" type="datetime1">
              <a:rPr lang="en-US"/>
              <a:t>8/14/2026</a:t>
            </a:fld>
            <a:endParaRPr/>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idx="12"/>
          </p:nvPr>
        </p:nvSpPr>
        <p:spPr/>
        <p:txBody>
          <a:bodyPr/>
          <a:lstStyle/>
          <a:p>
            <a:pPr>
              <a:buNone/>
            </a:pPr>
            <a:fld id="{6550E941-99E4-4403-A917-B30FF69A9617}" type="slidenum">
              <a:rPr/>
              <a:t>6</a:t>
            </a:fld>
            <a:endParaRPr/>
          </a:p>
        </p:txBody>
      </p:sp>
      <p:pic>
        <p:nvPicPr>
          <p:cNvPr id="8" name="Audio 7">
            <a:hlinkClick r:id="" action="ppaction://media"/>
            <a:extLst>
              <a:ext uri="{FF2B5EF4-FFF2-40B4-BE49-F238E27FC236}">
                <a16:creationId xmlns:a16="http://schemas.microsoft.com/office/drawing/2014/main" id="{C8E9F535-A287-BD1B-4B8B-D364997517A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773911049"/>
      </p:ext>
    </p:extLst>
  </p:cSld>
  <p:clrMapOvr>
    <a:masterClrMapping/>
  </p:clrMapOvr>
  <mc:AlternateContent xmlns:mc="http://schemas.openxmlformats.org/markup-compatibility/2006" xmlns:p14="http://schemas.microsoft.com/office/powerpoint/2010/main">
    <mc:Choice Requires="p14">
      <p:transition spd="slow" p14:dur="2000" advTm="99729"/>
    </mc:Choice>
    <mc:Fallback xmlns="">
      <p:transition spd="slow" advTm="99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sz="3600" b="1" dirty="0"/>
              <a:t>Care Plan 3: communication and ethics</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anchor="ctr"/>
          <a:lstStyle/>
          <a:p>
            <a:pPr>
              <a:spcBef>
                <a:spcPts val="1400"/>
              </a:spcBef>
              <a:buFont typeface="Arial"/>
              <a:buChar char="•"/>
            </a:pPr>
            <a:r>
              <a:rPr sz="1900" dirty="0">
                <a:solidFill>
                  <a:srgbClr val="0070C0"/>
                </a:solidFill>
              </a:rPr>
              <a:t>Ask what matters to Margarita; agree one or two SMART goals at each review</a:t>
            </a:r>
          </a:p>
          <a:p>
            <a:pPr lvl="1">
              <a:spcBef>
                <a:spcPts val="1800"/>
              </a:spcBef>
              <a:buNone/>
            </a:pPr>
            <a:r>
              <a:rPr sz="1700" dirty="0">
                <a:solidFill>
                  <a:schemeClr val="tx1"/>
                </a:solidFill>
              </a:rPr>
              <a:t>Use plain language, teach-back and a preferred-language interpreter—not relatives</a:t>
            </a:r>
          </a:p>
          <a:p>
            <a:pPr lvl="1">
              <a:spcBef>
                <a:spcPts val="1800"/>
              </a:spcBef>
              <a:buNone/>
            </a:pPr>
            <a:r>
              <a:rPr sz="1700" dirty="0">
                <a:solidFill>
                  <a:schemeClr val="tx1"/>
                </a:solidFill>
              </a:rPr>
              <a:t>Provide written and digital information in an accessible format</a:t>
            </a:r>
          </a:p>
          <a:p>
            <a:pPr lvl="1">
              <a:spcBef>
                <a:spcPts val="1800"/>
              </a:spcBef>
              <a:buNone/>
            </a:pPr>
            <a:r>
              <a:rPr sz="1700" dirty="0">
                <a:solidFill>
                  <a:schemeClr val="tx1"/>
                </a:solidFill>
              </a:rPr>
              <a:t>Involve her partner only with explicit consent; document choices and review them</a:t>
            </a:r>
          </a:p>
          <a:p>
            <a:pPr lvl="1">
              <a:spcBef>
                <a:spcPts val="2000"/>
              </a:spcBef>
              <a:buNone/>
            </a:pPr>
            <a:r>
              <a:rPr sz="1500" i="1" dirty="0">
                <a:solidFill>
                  <a:schemeClr val="tx1"/>
                </a:solidFill>
              </a:rPr>
              <a:t>Respect autonomy, cultural food practices, dignity and the right to refuse</a:t>
            </a:r>
          </a:p>
          <a:p>
            <a:pPr lvl="1">
              <a:spcBef>
                <a:spcPts val="2000"/>
              </a:spcBef>
              <a:buNone/>
            </a:pPr>
            <a:r>
              <a:rPr sz="1500" i="1" dirty="0">
                <a:solidFill>
                  <a:schemeClr val="tx1"/>
                </a:solidFill>
              </a:rPr>
              <a:t>Share only information necessary for safe care; explain confidentiality limits</a:t>
            </a:r>
          </a:p>
          <a:p>
            <a:pPr lvl="1">
              <a:spcBef>
                <a:spcPts val="2000"/>
              </a:spcBef>
              <a:buNone/>
            </a:pPr>
            <a:r>
              <a:rPr sz="1500" i="1" dirty="0">
                <a:solidFill>
                  <a:schemeClr val="tx1"/>
                </a:solidFill>
              </a:rPr>
              <a:t>Check capacity for each decision and avoid stigma or blame</a:t>
            </a:r>
          </a:p>
          <a:p>
            <a:pPr lvl="1">
              <a:spcBef>
                <a:spcPts val="2000"/>
              </a:spcBef>
              <a:buNone/>
            </a:pPr>
            <a:r>
              <a:rPr sz="1500" i="1" dirty="0">
                <a:solidFill>
                  <a:schemeClr val="tx1"/>
                </a:solidFill>
              </a:rPr>
              <a:t>Coordinate GP, diabetes nurse, pharmacist, dietitian, podiatry and eye screening</a:t>
            </a:r>
          </a:p>
          <a:p>
            <a:pPr lvl="1">
              <a:spcBef>
                <a:spcPts val="2000"/>
              </a:spcBef>
              <a:buNone/>
            </a:pPr>
            <a:r>
              <a:rPr sz="1500" i="1" dirty="0">
                <a:solidFill>
                  <a:schemeClr val="tx1"/>
                </a:solidFill>
              </a:rPr>
              <a:t>(NICE, 2026; DHSC, 2023)</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idx="10"/>
          </p:nvPr>
        </p:nvSpPr>
        <p:spPr/>
        <p:txBody>
          <a:bodyPr/>
          <a:lstStyle/>
          <a:p>
            <a:pPr>
              <a:buNone/>
            </a:pPr>
            <a:fld id="{2303D31F-598B-47EE-BA37-93F097A3D676}" type="datetime1">
              <a:rPr lang="en-US"/>
              <a:t>8/14/2026</a:t>
            </a:fld>
            <a:endParaRPr/>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idx="12"/>
          </p:nvPr>
        </p:nvSpPr>
        <p:spPr/>
        <p:txBody>
          <a:bodyPr/>
          <a:lstStyle/>
          <a:p>
            <a:pPr>
              <a:buNone/>
            </a:pPr>
            <a:fld id="{6550E941-99E4-4403-A917-B30FF69A9617}" type="slidenum">
              <a:rPr/>
              <a:t>7</a:t>
            </a:fld>
            <a:endParaRPr/>
          </a:p>
        </p:txBody>
      </p:sp>
      <p:pic>
        <p:nvPicPr>
          <p:cNvPr id="8" name="Audio 7">
            <a:hlinkClick r:id="" action="ppaction://media"/>
            <a:extLst>
              <a:ext uri="{FF2B5EF4-FFF2-40B4-BE49-F238E27FC236}">
                <a16:creationId xmlns:a16="http://schemas.microsoft.com/office/drawing/2014/main" id="{C51533EC-571B-D959-2197-3609AF62E10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165127"/>
      </p:ext>
    </p:extLst>
  </p:cSld>
  <p:clrMapOvr>
    <a:masterClrMapping/>
  </p:clrMapOvr>
  <mc:AlternateContent xmlns:mc="http://schemas.openxmlformats.org/markup-compatibility/2006" xmlns:p14="http://schemas.microsoft.com/office/powerpoint/2010/main">
    <mc:Choice Requires="p14">
      <p:transition spd="slow" p14:dur="2000" advTm="79525"/>
    </mc:Choice>
    <mc:Fallback xmlns="">
      <p:transition spd="slow" advTm="79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9A53279-FDAD-4E6A-A6C1-5984996628C1}"/>
              </a:ext>
            </a:extLst>
          </p:cNvPr>
          <p:cNvSpPr>
            <a:spLocks noGrp="1"/>
          </p:cNvSpPr>
          <p:nvPr>
            <p:ph type="title"/>
          </p:nvPr>
        </p:nvSpPr>
        <p:spPr>
          <a:xfrm>
            <a:off x="457200" y="44624"/>
            <a:ext cx="8229600" cy="1143000"/>
          </a:xfrm>
        </p:spPr>
        <p:txBody>
          <a:bodyPr/>
          <a:lstStyle/>
          <a:p>
            <a:pPr algn="ctr">
              <a:buNone/>
            </a:pPr>
            <a:r>
              <a:rPr sz="3600" b="1" dirty="0" err="1"/>
              <a:t>Prioritising</a:t>
            </a:r>
            <a:r>
              <a:rPr sz="3600" b="1" dirty="0"/>
              <a:t> Margarita’s risks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p:txBody>
          <a:bodyPr anchor="ctr"/>
          <a:lstStyle/>
          <a:p>
            <a:pPr>
              <a:spcBef>
                <a:spcPts val="1400"/>
              </a:spcBef>
              <a:buFont typeface="Arial"/>
              <a:buChar char="•"/>
            </a:pPr>
            <a:r>
              <a:rPr sz="1800" dirty="0">
                <a:solidFill>
                  <a:srgbClr val="0070C0"/>
                </a:solidFill>
              </a:rPr>
              <a:t>HIGH / MODIFIABLE: HbA1c, blood pressure, obesity and lipids</a:t>
            </a:r>
          </a:p>
          <a:p>
            <a:pPr lvl="1">
              <a:spcBef>
                <a:spcPts val="1800"/>
              </a:spcBef>
              <a:buNone/>
            </a:pPr>
            <a:r>
              <a:rPr sz="1700" dirty="0">
                <a:solidFill>
                  <a:schemeClr val="tx1"/>
                </a:solidFill>
              </a:rPr>
              <a:t>Low activity, refined-carbohydrate meals and missed doses</a:t>
            </a:r>
          </a:p>
          <a:p>
            <a:pPr lvl="1">
              <a:spcBef>
                <a:spcPts val="1800"/>
              </a:spcBef>
              <a:buNone/>
            </a:pPr>
            <a:r>
              <a:rPr sz="1700" dirty="0">
                <a:solidFill>
                  <a:schemeClr val="tx1"/>
                </a:solidFill>
              </a:rPr>
              <a:t>LESS MODIFIABLE: age 52, family history</a:t>
            </a:r>
          </a:p>
          <a:p>
            <a:pPr lvl="1">
              <a:spcBef>
                <a:spcPts val="1800"/>
              </a:spcBef>
              <a:buNone/>
            </a:pPr>
            <a:r>
              <a:rPr sz="1700" dirty="0">
                <a:solidFill>
                  <a:schemeClr val="tx1"/>
                </a:solidFill>
              </a:rPr>
              <a:t>POTENTIAL HARM: cardiovascular and kidney disease, retinopathy, neuropathy and foot ulceration</a:t>
            </a:r>
          </a:p>
          <a:p>
            <a:pPr lvl="1">
              <a:spcBef>
                <a:spcPts val="2000"/>
              </a:spcBef>
              <a:buNone/>
            </a:pPr>
            <a:r>
              <a:rPr sz="1500" i="1" dirty="0">
                <a:solidFill>
                  <a:schemeClr val="tx1"/>
                </a:solidFill>
              </a:rPr>
              <a:t>PROTECTIVE: supportive partner, no smoking, motivated goal</a:t>
            </a:r>
          </a:p>
          <a:p>
            <a:pPr lvl="1">
              <a:spcBef>
                <a:spcPts val="2000"/>
              </a:spcBef>
              <a:buNone/>
            </a:pPr>
            <a:r>
              <a:rPr sz="1500" i="1" dirty="0">
                <a:solidFill>
                  <a:schemeClr val="tx1"/>
                </a:solidFill>
              </a:rPr>
              <a:t>(NHS, 2024; NICE, 2026)</a:t>
            </a:r>
          </a:p>
        </p:txBody>
      </p:sp>
      <p:pic>
        <p:nvPicPr>
          <p:cNvPr id="6" name="Audio 5">
            <a:hlinkClick r:id="" action="ppaction://media"/>
            <a:extLst>
              <a:ext uri="{FF2B5EF4-FFF2-40B4-BE49-F238E27FC236}">
                <a16:creationId xmlns:a16="http://schemas.microsoft.com/office/drawing/2014/main" id="{B5CAEA55-C48F-DA7D-6CF4-872459E923F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642543611"/>
      </p:ext>
    </p:extLst>
  </p:cSld>
  <p:clrMapOvr>
    <a:masterClrMapping/>
  </p:clrMapOvr>
  <mc:AlternateContent xmlns:mc="http://schemas.openxmlformats.org/markup-compatibility/2006" xmlns:p14="http://schemas.microsoft.com/office/powerpoint/2010/main">
    <mc:Choice Requires="p14">
      <p:transition spd="slow" p14:dur="2000" advTm="61825"/>
    </mc:Choice>
    <mc:Fallback xmlns="">
      <p:transition spd="slow" advTm="61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sz="3600" b="1" dirty="0"/>
              <a:t>Monitoring and review</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p:txBody>
          <a:bodyPr anchor="ctr"/>
          <a:lstStyle/>
          <a:p>
            <a:pPr>
              <a:spcBef>
                <a:spcPts val="1000"/>
              </a:spcBef>
              <a:buFont typeface="Arial"/>
              <a:buChar char="•"/>
            </a:pPr>
            <a:r>
              <a:rPr sz="1700" dirty="0">
                <a:solidFill>
                  <a:srgbClr val="0070C0"/>
                </a:solidFill>
              </a:rPr>
              <a:t>HbA1c every 3–6 months until stable; agree an individual target</a:t>
            </a:r>
          </a:p>
          <a:p>
            <a:pPr>
              <a:spcBef>
                <a:spcPts val="1000"/>
              </a:spcBef>
              <a:buFont typeface="Arial"/>
              <a:buChar char="•"/>
            </a:pPr>
            <a:r>
              <a:rPr sz="1700" dirty="0">
                <a:solidFill>
                  <a:srgbClr val="0070C0"/>
                </a:solidFill>
              </a:rPr>
              <a:t>At least annual: BP, weight/BMI, lipids, kidney function and urine ACR</a:t>
            </a:r>
          </a:p>
          <a:p>
            <a:pPr lvl="1">
              <a:spcBef>
                <a:spcPts val="1400"/>
              </a:spcBef>
              <a:buNone/>
            </a:pPr>
            <a:r>
              <a:rPr sz="1500" dirty="0">
                <a:solidFill>
                  <a:schemeClr val="tx1"/>
                </a:solidFill>
              </a:rPr>
              <a:t>Retinal screening at diagnosis, then according to the NHS </a:t>
            </a:r>
            <a:r>
              <a:rPr sz="1500" dirty="0" err="1">
                <a:solidFill>
                  <a:schemeClr val="tx1"/>
                </a:solidFill>
              </a:rPr>
              <a:t>programme</a:t>
            </a:r>
            <a:endParaRPr sz="1500" dirty="0">
              <a:solidFill>
                <a:schemeClr val="tx1"/>
              </a:solidFill>
            </a:endParaRPr>
          </a:p>
          <a:p>
            <a:pPr lvl="1">
              <a:spcBef>
                <a:spcPts val="1400"/>
              </a:spcBef>
              <a:buNone/>
            </a:pPr>
            <a:r>
              <a:rPr sz="1500" dirty="0">
                <a:solidFill>
                  <a:schemeClr val="tx1"/>
                </a:solidFill>
              </a:rPr>
              <a:t>Foot risk assessment at diagnosis and review frequency matched to risk</a:t>
            </a:r>
          </a:p>
          <a:p>
            <a:pPr lvl="1">
              <a:spcBef>
                <a:spcPts val="1400"/>
              </a:spcBef>
              <a:buNone/>
            </a:pPr>
            <a:r>
              <a:rPr sz="1500" dirty="0">
                <a:solidFill>
                  <a:schemeClr val="tx1"/>
                </a:solidFill>
              </a:rPr>
              <a:t>Review medicines: benefit, side effects, adherence, renal function and cardiovascular/renal protection</a:t>
            </a:r>
          </a:p>
          <a:p>
            <a:pPr lvl="1">
              <a:spcBef>
                <a:spcPts val="1600"/>
              </a:spcBef>
              <a:buNone/>
            </a:pPr>
            <a:r>
              <a:rPr sz="1400" i="1" dirty="0">
                <a:solidFill>
                  <a:schemeClr val="tx1"/>
                </a:solidFill>
              </a:rPr>
              <a:t>Manage BP and lipids using NICE guidance; calculate QRISK3 where appropriate</a:t>
            </a:r>
          </a:p>
          <a:p>
            <a:pPr lvl="1">
              <a:spcBef>
                <a:spcPts val="1600"/>
              </a:spcBef>
              <a:buNone/>
            </a:pPr>
            <a:r>
              <a:rPr sz="1400" i="1" dirty="0">
                <a:solidFill>
                  <a:schemeClr val="tx1"/>
                </a:solidFill>
              </a:rPr>
              <a:t>Give vaccination, oral-health, driving and sick-day advice</a:t>
            </a:r>
          </a:p>
          <a:p>
            <a:pPr lvl="1">
              <a:spcBef>
                <a:spcPts val="1600"/>
              </a:spcBef>
              <a:buNone/>
            </a:pPr>
            <a:r>
              <a:rPr sz="1400" i="1" dirty="0">
                <a:solidFill>
                  <a:schemeClr val="tx1"/>
                </a:solidFill>
              </a:rPr>
              <a:t>Document goals, responsible professional, review date and escalation triggers</a:t>
            </a:r>
          </a:p>
          <a:p>
            <a:pPr lvl="1">
              <a:spcBef>
                <a:spcPts val="1600"/>
              </a:spcBef>
              <a:buNone/>
            </a:pPr>
            <a:r>
              <a:rPr sz="1400" i="1" dirty="0">
                <a:solidFill>
                  <a:schemeClr val="tx1"/>
                </a:solidFill>
              </a:rPr>
              <a:t>(NICE, 2019; NICE, 2023; NICE, 2026; NHS, 2025)</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idx="10"/>
          </p:nvPr>
        </p:nvSpPr>
        <p:spPr/>
        <p:txBody>
          <a:bodyPr/>
          <a:lstStyle/>
          <a:p>
            <a:pPr>
              <a:buNone/>
            </a:pPr>
            <a:fld id="{2303D31F-598B-47EE-BA37-93F097A3D676}" type="datetime1">
              <a:rPr lang="en-US"/>
              <a:t>8/14/2026</a:t>
            </a:fld>
            <a:endParaRPr/>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idx="12"/>
          </p:nvPr>
        </p:nvSpPr>
        <p:spPr/>
        <p:txBody>
          <a:bodyPr/>
          <a:lstStyle/>
          <a:p>
            <a:pPr>
              <a:buNone/>
            </a:pPr>
            <a:fld id="{6550E941-99E4-4403-A917-B30FF69A9617}" type="slidenum">
              <a:rPr/>
              <a:t>9</a:t>
            </a:fld>
            <a:endParaRPr/>
          </a:p>
        </p:txBody>
      </p:sp>
      <p:pic>
        <p:nvPicPr>
          <p:cNvPr id="8" name="Audio 7">
            <a:hlinkClick r:id="" action="ppaction://media"/>
            <a:extLst>
              <a:ext uri="{FF2B5EF4-FFF2-40B4-BE49-F238E27FC236}">
                <a16:creationId xmlns:a16="http://schemas.microsoft.com/office/drawing/2014/main" id="{16D9C279-1F83-E6EE-EDAC-817B629C684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976972165"/>
      </p:ext>
    </p:extLst>
  </p:cSld>
  <p:clrMapOvr>
    <a:masterClrMapping/>
  </p:clrMapOvr>
  <mc:AlternateContent xmlns:mc="http://schemas.openxmlformats.org/markup-compatibility/2006" xmlns:p14="http://schemas.microsoft.com/office/powerpoint/2010/main">
    <mc:Choice Requires="p14">
      <p:transition spd="slow" p14:dur="2000" advTm="84705"/>
    </mc:Choice>
    <mc:Fallback xmlns="">
      <p:transition spd="slow" advTm="84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sz="3600" b="1" dirty="0"/>
              <a:t>A safe, </a:t>
            </a:r>
            <a:r>
              <a:rPr sz="3600" b="1" dirty="0" err="1"/>
              <a:t>personalised</a:t>
            </a:r>
            <a:r>
              <a:rPr sz="3600" b="1" dirty="0"/>
              <a:t> plan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nchor="ctr"/>
          <a:lstStyle/>
          <a:p>
            <a:pPr>
              <a:spcBef>
                <a:spcPts val="1400"/>
              </a:spcBef>
              <a:buFont typeface="Arial"/>
              <a:buChar char="•"/>
            </a:pPr>
            <a:r>
              <a:rPr sz="2000" dirty="0">
                <a:solidFill>
                  <a:srgbClr val="0070C0"/>
                </a:solidFill>
              </a:rPr>
              <a:t>Insulin resistance explains why food, activity, weight and medicines affect glucose</a:t>
            </a:r>
          </a:p>
          <a:p>
            <a:pPr lvl="1">
              <a:spcBef>
                <a:spcPts val="1800"/>
              </a:spcBef>
              <a:buNone/>
            </a:pPr>
            <a:r>
              <a:rPr sz="1700" dirty="0">
                <a:solidFill>
                  <a:schemeClr val="tx1"/>
                </a:solidFill>
              </a:rPr>
              <a:t>Margarita’s immediate priorities are HbA1c, blood pressure, weight and adherence</a:t>
            </a:r>
          </a:p>
          <a:p>
            <a:pPr lvl="1">
              <a:spcBef>
                <a:spcPts val="1800"/>
              </a:spcBef>
              <a:buNone/>
            </a:pPr>
            <a:r>
              <a:rPr sz="1700" dirty="0">
                <a:solidFill>
                  <a:schemeClr val="tx1"/>
                </a:solidFill>
              </a:rPr>
              <a:t>Sustainable change is more likely when goals fit her culture, work and preferences</a:t>
            </a:r>
          </a:p>
          <a:p>
            <a:pPr lvl="1">
              <a:spcBef>
                <a:spcPts val="1800"/>
              </a:spcBef>
              <a:buNone/>
            </a:pPr>
            <a:r>
              <a:rPr sz="1700" dirty="0">
                <a:solidFill>
                  <a:schemeClr val="tx1"/>
                </a:solidFill>
              </a:rPr>
              <a:t>Routine surveillance can detect eye, kidney, nerve, foot and cardiovascular harm early</a:t>
            </a:r>
          </a:p>
          <a:p>
            <a:pPr lvl="1">
              <a:spcBef>
                <a:spcPts val="2000"/>
              </a:spcBef>
              <a:buNone/>
            </a:pPr>
            <a:r>
              <a:rPr sz="1500" i="1" dirty="0">
                <a:solidFill>
                  <a:schemeClr val="tx1"/>
                </a:solidFill>
              </a:rPr>
              <a:t>Consent, confidentiality, dignity and shared decisions are part of clinical safety</a:t>
            </a:r>
          </a:p>
          <a:p>
            <a:pPr lvl="1">
              <a:spcBef>
                <a:spcPts val="2000"/>
              </a:spcBef>
              <a:buNone/>
            </a:pPr>
            <a:endParaRPr sz="1500" i="1" dirty="0">
              <a:solidFill>
                <a:schemeClr val="tx1"/>
              </a:solidFill>
            </a:endParaRPr>
          </a:p>
          <a:p>
            <a:pPr lvl="1">
              <a:spcBef>
                <a:spcPts val="2000"/>
              </a:spcBef>
              <a:buNone/>
            </a:pPr>
            <a:r>
              <a:rPr sz="1500" i="1" dirty="0">
                <a:solidFill>
                  <a:schemeClr val="tx1"/>
                </a:solidFill>
              </a:rPr>
              <a:t>SUCCESS AT 3–6 MONTHS</a:t>
            </a:r>
          </a:p>
          <a:p>
            <a:pPr lvl="1">
              <a:spcBef>
                <a:spcPts val="2000"/>
              </a:spcBef>
              <a:buNone/>
            </a:pPr>
            <a:r>
              <a:rPr sz="1500" i="1" dirty="0">
                <a:solidFill>
                  <a:schemeClr val="tx1"/>
                </a:solidFill>
              </a:rPr>
              <a:t>Improving HbA1c and BP, medicines tolerated, agreed activity achieved, screening attended—and Margarita feels able to manage her condition.</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idx="10"/>
          </p:nvPr>
        </p:nvSpPr>
        <p:spPr/>
        <p:txBody>
          <a:bodyPr/>
          <a:lstStyle/>
          <a:p>
            <a:pPr>
              <a:buNone/>
            </a:pPr>
            <a:fld id="{2303D31F-598B-47EE-BA37-93F097A3D676}" type="datetime1">
              <a:rPr lang="en-US"/>
              <a:t>8/14/2026</a:t>
            </a:fld>
            <a:endParaRPr/>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idx="12"/>
          </p:nvPr>
        </p:nvSpPr>
        <p:spPr/>
        <p:txBody>
          <a:bodyPr/>
          <a:lstStyle/>
          <a:p>
            <a:pPr>
              <a:buNone/>
            </a:pPr>
            <a:fld id="{6550E941-99E4-4403-A917-B30FF69A9617}" type="slidenum">
              <a:rPr/>
              <a:t>10</a:t>
            </a:fld>
            <a:endParaRPr/>
          </a:p>
        </p:txBody>
      </p:sp>
      <p:pic>
        <p:nvPicPr>
          <p:cNvPr id="8" name="Audio 7">
            <a:hlinkClick r:id="" action="ppaction://media"/>
            <a:extLst>
              <a:ext uri="{FF2B5EF4-FFF2-40B4-BE49-F238E27FC236}">
                <a16:creationId xmlns:a16="http://schemas.microsoft.com/office/drawing/2014/main" id="{4EFAAD12-E348-456B-23B2-659B51C8F07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15865707"/>
      </p:ext>
    </p:extLst>
  </p:cSld>
  <p:clrMapOvr>
    <a:masterClrMapping/>
  </p:clrMapOvr>
  <mc:AlternateContent xmlns:mc="http://schemas.openxmlformats.org/markup-compatibility/2006" xmlns:p14="http://schemas.microsoft.com/office/powerpoint/2010/main">
    <mc:Choice Requires="p14">
      <p:transition spd="slow" p14:dur="2000" advTm="51162"/>
    </mc:Choice>
    <mc:Fallback xmlns="">
      <p:transition spd="slow" advTm="511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C2225-6E08-4DE4-94B8-A8708DE63622}"/>
              </a:ext>
            </a:extLst>
          </p:cNvPr>
          <p:cNvSpPr>
            <a:spLocks noGrp="1"/>
          </p:cNvSpPr>
          <p:nvPr>
            <p:ph type="title"/>
          </p:nvPr>
        </p:nvSpPr>
        <p:spPr/>
        <p:txBody>
          <a:bodyPr/>
          <a:lstStyle/>
          <a:p>
            <a:r>
              <a:rPr sz="3600" b="1"/>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p:txBody>
          <a:bodyPr anchor="ctr"/>
          <a:lstStyle/>
          <a:p>
            <a:pPr>
              <a:spcBef>
                <a:spcPts val="1600"/>
              </a:spcBef>
              <a:buFont typeface="Arial"/>
              <a:buChar char="•"/>
            </a:pPr>
            <a:r>
              <a:rPr sz="2000">
                <a:solidFill>
                  <a:srgbClr val="0070C0"/>
                </a:solidFill>
              </a:rPr>
              <a:t>Davies, M.J. et al. (2022) ‘Management of hyperglycaemia’, Diabetologia, 65, pp. 1925–1966.</a:t>
            </a:r>
          </a:p>
          <a:p>
            <a:pPr lvl="1">
              <a:spcBef>
                <a:spcPts val="2000"/>
              </a:spcBef>
              <a:buNone/>
            </a:pPr>
            <a:r>
              <a:rPr sz="1700">
                <a:solidFill>
                  <a:schemeClr val="tx1"/>
                </a:solidFill>
              </a:rPr>
              <a:t>DHSC (2023) The NHS Constitution for England. gov.uk.</a:t>
            </a:r>
          </a:p>
          <a:p>
            <a:pPr lvl="1">
              <a:spcBef>
                <a:spcPts val="2000"/>
              </a:spcBef>
              <a:buNone/>
            </a:pPr>
            <a:r>
              <a:rPr sz="1700">
                <a:solidFill>
                  <a:schemeClr val="tx1"/>
                </a:solidFill>
              </a:rPr>
              <a:t>NHS (2025) Treatment for type 2 diabetes. nhs.uk.</a:t>
            </a:r>
          </a:p>
          <a:p>
            <a:pPr lvl="1">
              <a:spcBef>
                <a:spcPts val="2000"/>
              </a:spcBef>
              <a:buNone/>
            </a:pPr>
            <a:r>
              <a:rPr sz="1700">
                <a:solidFill>
                  <a:schemeClr val="tx1"/>
                </a:solidFill>
              </a:rPr>
              <a:t>NICE (2019) Diabetic foot problems (NG19). nice.org.uk/guidance/ng19.</a:t>
            </a:r>
          </a:p>
          <a:p>
            <a:pPr lvl="1">
              <a:spcBef>
                <a:spcPts val="2000"/>
              </a:spcBef>
              <a:buNone/>
            </a:pPr>
            <a:r>
              <a:rPr sz="1700">
                <a:solidFill>
                  <a:schemeClr val="tx1"/>
                </a:solidFill>
              </a:rPr>
              <a:t>NICE (2023) Hypertension in adults (NG136). nice.org.uk/guidance/ng136.</a:t>
            </a:r>
          </a:p>
          <a:p>
            <a:pPr lvl="1">
              <a:spcBef>
                <a:spcPts val="2000"/>
              </a:spcBef>
              <a:buNone/>
            </a:pPr>
            <a:r>
              <a:rPr sz="1700">
                <a:solidFill>
                  <a:schemeClr val="tx1"/>
                </a:solidFill>
              </a:rPr>
              <a:t>NICE (2026) Type 2 diabetes in adults (NG28). nice.org.uk/guidance/ng28.</a:t>
            </a:r>
          </a:p>
          <a:p>
            <a:pPr lvl="1">
              <a:spcBef>
                <a:spcPts val="2000"/>
              </a:spcBef>
              <a:buNone/>
            </a:pPr>
            <a:r>
              <a:rPr sz="1700">
                <a:solidFill>
                  <a:schemeClr val="tx1"/>
                </a:solidFill>
              </a:rPr>
              <a:t>Tortora, G.J. and Derrickson, B. (2021) Principles of Anatomy and Physiology. 16th edn. Wiley.</a:t>
            </a:r>
          </a:p>
          <a:p>
            <a:pPr lvl="1">
              <a:spcBef>
                <a:spcPts val="2000"/>
              </a:spcBef>
              <a:buNone/>
            </a:pPr>
            <a:r>
              <a:rPr sz="1700">
                <a:solidFill>
                  <a:schemeClr val="tx1"/>
                </a:solidFill>
              </a:rPr>
              <a:t>UK CMOs (2019) Physical activity guidelines. gov.uk.</a:t>
            </a:r>
          </a:p>
        </p:txBody>
      </p:sp>
      <p:sp>
        <p:nvSpPr>
          <p:cNvPr id="4" name="Date Placeholder 3">
            <a:extLst>
              <a:ext uri="{FF2B5EF4-FFF2-40B4-BE49-F238E27FC236}">
                <a16:creationId xmlns:a16="http://schemas.microsoft.com/office/drawing/2014/main" id="{2427461E-B89C-4672-BCBD-51E379836775}"/>
              </a:ext>
            </a:extLst>
          </p:cNvPr>
          <p:cNvSpPr>
            <a:spLocks noGrp="1"/>
          </p:cNvSpPr>
          <p:nvPr>
            <p:ph type="dt" idx="10"/>
          </p:nvPr>
        </p:nvSpPr>
        <p:spPr/>
        <p:txBody>
          <a:bodyPr/>
          <a:lstStyle/>
          <a:p>
            <a:pPr>
              <a:buNone/>
            </a:pPr>
            <a:fld id="{2303D31F-598B-47EE-BA37-93F097A3D676}" type="datetime1">
              <a:rPr lang="en-US"/>
              <a:t>8/14/2026</a:t>
            </a:fld>
            <a:endParaRPr/>
          </a:p>
        </p:txBody>
      </p:sp>
      <p:sp>
        <p:nvSpPr>
          <p:cNvPr id="5" name="Slide Number Placeholder 4">
            <a:extLst>
              <a:ext uri="{FF2B5EF4-FFF2-40B4-BE49-F238E27FC236}">
                <a16:creationId xmlns:a16="http://schemas.microsoft.com/office/drawing/2014/main" id="{02FA6974-B849-46FC-A9C7-E20C71670E06}"/>
              </a:ext>
            </a:extLst>
          </p:cNvPr>
          <p:cNvSpPr>
            <a:spLocks noGrp="1"/>
          </p:cNvSpPr>
          <p:nvPr>
            <p:ph type="sldNum" idx="12"/>
          </p:nvPr>
        </p:nvSpPr>
        <p:spPr/>
        <p:txBody>
          <a:bodyPr/>
          <a:lstStyle/>
          <a:p>
            <a:pPr>
              <a:buNone/>
            </a:pPr>
            <a:fld id="{6550E941-99E4-4403-A917-B30FF69A9617}" type="slidenum">
              <a:rPr/>
              <a:t>11</a:t>
            </a:fld>
            <a:endParaRPr/>
          </a:p>
        </p:txBody>
      </p:sp>
      <p:pic>
        <p:nvPicPr>
          <p:cNvPr id="8" name="Audio 7">
            <a:hlinkClick r:id="" action="ppaction://media"/>
            <a:extLst>
              <a:ext uri="{FF2B5EF4-FFF2-40B4-BE49-F238E27FC236}">
                <a16:creationId xmlns:a16="http://schemas.microsoft.com/office/drawing/2014/main" id="{43121270-E77B-FE81-BCF8-3E9C8B549C2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21817562"/>
      </p:ext>
    </p:extLst>
  </p:cSld>
  <p:clrMapOvr>
    <a:masterClrMapping/>
  </p:clrMapOvr>
  <mc:AlternateContent xmlns:mc="http://schemas.openxmlformats.org/markup-compatibility/2006" xmlns:p14="http://schemas.microsoft.com/office/powerpoint/2010/main">
    <mc:Choice Requires="p14">
      <p:transition spd="slow" p14:dur="2000" advTm="40148"/>
    </mc:Choice>
    <mc:Fallback xmlns="">
      <p:transition spd="slow" advTm="40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Custom 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a:solidFill>
            <a:schemeClr val="phClr">
              <a:shade val="95000"/>
              <a:satMod val="105000"/>
            </a:schemeClr>
          </a:solidFill>
          <a:prstDash val="solid"/>
        </a:ln>
        <a:ln w="25400">
          <a:solidFill>
            <a:schemeClr val="phClr"/>
          </a:solidFill>
          <a:prstDash val="solid"/>
        </a:ln>
        <a:ln w="38100">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Custom 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a:solidFill>
            <a:schemeClr val="phClr">
              <a:shade val="95000"/>
              <a:satMod val="105000"/>
            </a:schemeClr>
          </a:solidFill>
          <a:prstDash val="solid"/>
        </a:ln>
        <a:ln w="25400">
          <a:solidFill>
            <a:schemeClr val="phClr"/>
          </a:solidFill>
          <a:prstDash val="solid"/>
        </a:ln>
        <a:ln w="38100">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TotalTime>
  <Words>2606</Words>
  <Application>Microsoft Office PowerPoint</Application>
  <DocSecurity>0</DocSecurity>
  <PresentationFormat>On-screen Show (4:3)</PresentationFormat>
  <Paragraphs>164</Paragraphs>
  <Slides>11</Slides>
  <Notes>11</Notes>
  <HiddenSlides>0</HiddenSlides>
  <MMClips>11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Myriad Pro</vt:lpstr>
      <vt:lpstr>20140311PresentationUWTSDTemplate</vt:lpstr>
      <vt:lpstr>PowerPoint Presentation</vt:lpstr>
      <vt:lpstr>A person-centred plan for type 2 diabetes</vt:lpstr>
      <vt:lpstr>Margarita’s cardiometabolic baseline</vt:lpstr>
      <vt:lpstr>How insulin regulates blood glucose</vt:lpstr>
      <vt:lpstr>Care Plan 1: sustainable change</vt:lpstr>
      <vt:lpstr>Care Plan 2: a workable daily routine</vt:lpstr>
      <vt:lpstr>Care Plan 3: communication and ethics</vt:lpstr>
      <vt:lpstr>Prioritising Margarita’s risks</vt:lpstr>
      <vt:lpstr>Monitoring and review</vt:lpstr>
      <vt:lpstr>A safe, personalised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Hazel Ignacia Rodriguez Torres (2430331)</cp:lastModifiedBy>
  <cp:revision>2</cp:revision>
  <dcterms:created xsi:type="dcterms:W3CDTF">2026-08-14T10:39:38Z</dcterms:created>
  <dcterms:modified xsi:type="dcterms:W3CDTF">2026-08-14T12:28:02Z</dcterms:modified>
</cp:coreProperties>
</file>