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65"/>
  </p:notesMasterIdLst>
  <p:sldIdLst>
    <p:sldId id="256" r:id="rId6"/>
    <p:sldId id="362" r:id="rId7"/>
    <p:sldId id="317" r:id="rId8"/>
    <p:sldId id="367" r:id="rId9"/>
    <p:sldId id="368" r:id="rId10"/>
    <p:sldId id="370" r:id="rId11"/>
    <p:sldId id="314" r:id="rId12"/>
    <p:sldId id="371" r:id="rId13"/>
    <p:sldId id="318" r:id="rId14"/>
    <p:sldId id="287" r:id="rId15"/>
    <p:sldId id="324" r:id="rId16"/>
    <p:sldId id="372" r:id="rId17"/>
    <p:sldId id="319" r:id="rId18"/>
    <p:sldId id="320" r:id="rId19"/>
    <p:sldId id="321" r:id="rId20"/>
    <p:sldId id="322" r:id="rId21"/>
    <p:sldId id="343" r:id="rId22"/>
    <p:sldId id="344" r:id="rId23"/>
    <p:sldId id="349" r:id="rId24"/>
    <p:sldId id="326" r:id="rId25"/>
    <p:sldId id="350" r:id="rId26"/>
    <p:sldId id="363" r:id="rId27"/>
    <p:sldId id="331" r:id="rId28"/>
    <p:sldId id="332" r:id="rId29"/>
    <p:sldId id="281" r:id="rId30"/>
    <p:sldId id="282" r:id="rId31"/>
    <p:sldId id="283" r:id="rId32"/>
    <p:sldId id="333" r:id="rId33"/>
    <p:sldId id="327" r:id="rId34"/>
    <p:sldId id="328" r:id="rId35"/>
    <p:sldId id="329" r:id="rId36"/>
    <p:sldId id="383" r:id="rId37"/>
    <p:sldId id="381" r:id="rId38"/>
    <p:sldId id="334" r:id="rId39"/>
    <p:sldId id="336" r:id="rId40"/>
    <p:sldId id="335" r:id="rId41"/>
    <p:sldId id="382" r:id="rId42"/>
    <p:sldId id="337" r:id="rId43"/>
    <p:sldId id="351" r:id="rId44"/>
    <p:sldId id="352" r:id="rId45"/>
    <p:sldId id="353" r:id="rId46"/>
    <p:sldId id="338" r:id="rId47"/>
    <p:sldId id="346" r:id="rId48"/>
    <p:sldId id="378" r:id="rId49"/>
    <p:sldId id="379" r:id="rId50"/>
    <p:sldId id="377" r:id="rId51"/>
    <p:sldId id="340" r:id="rId52"/>
    <p:sldId id="342" r:id="rId53"/>
    <p:sldId id="341" r:id="rId54"/>
    <p:sldId id="345" r:id="rId55"/>
    <p:sldId id="354" r:id="rId56"/>
    <p:sldId id="355" r:id="rId57"/>
    <p:sldId id="289" r:id="rId58"/>
    <p:sldId id="357" r:id="rId59"/>
    <p:sldId id="358" r:id="rId60"/>
    <p:sldId id="359" r:id="rId61"/>
    <p:sldId id="356" r:id="rId62"/>
    <p:sldId id="360" r:id="rId63"/>
    <p:sldId id="361"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5" d="100"/>
          <a:sy n="85" d="100"/>
        </p:scale>
        <p:origin x="32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39A356-388F-4802-A4EA-6F2FAC75F4BF}" type="datetimeFigureOut">
              <a:rPr lang="en-GB" smtClean="0"/>
              <a:t>22/03/2022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3C0572-F74C-4D40-AA17-4910CFFB75E5}" type="slidenum">
              <a:rPr lang="en-GB" smtClean="0"/>
              <a:t>‹#›</a:t>
            </a:fld>
            <a:endParaRPr lang="en-GB"/>
          </a:p>
        </p:txBody>
      </p:sp>
    </p:spTree>
    <p:extLst>
      <p:ext uri="{BB962C8B-B14F-4D97-AF65-F5344CB8AC3E}">
        <p14:creationId xmlns:p14="http://schemas.microsoft.com/office/powerpoint/2010/main" val="52672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rbla/a-z-list-of-collections/thomas-phillips-collect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Miles and Harford's partnership represents a tangential link between the university and slave ownership, the figure of Thomas Phillips offers a concrete one.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Phillips, who also founded Llandovery school in Carmarthenshire, was a major benefactor of St David's College, endowing several scholarships and donating it 20,000 books – </a:t>
            </a:r>
            <a:r>
              <a:rPr lang="en-GB" sz="1200" b="0" i="0" u="sng" kern="1200" dirty="0">
                <a:solidFill>
                  <a:schemeClr val="tx1"/>
                </a:solidFill>
                <a:effectLst/>
                <a:latin typeface="+mn-lt"/>
                <a:ea typeface="+mn-ea"/>
                <a:cs typeface="+mn-cs"/>
                <a:hlinkClick r:id="rId3"/>
              </a:rPr>
              <a:t>a contribution which marks one of the foundations of the university library's special collections</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learned and well-travelled surgeon for the British East India Company, Phillips's various business interests included ownership of the Camden Park plantation in St Vincent – a property for which he, like Miles and other slave owners, received compensation upon the abolition of slavery in 1836.</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4D10-D9D9-4096-8693-D7CA5373165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1252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845F73-D985-4B82-8F3C-8B18883B7B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3348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845F73-D985-4B82-8F3C-8B18883B7B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3348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845F73-D985-4B82-8F3C-8B18883B7B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9711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845F73-D985-4B82-8F3C-8B18883B7B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3348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0CD7-10A0-40D7-AA03-B3C9547499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C95428-B93C-4658-93AD-699A64CFF3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E766E7-4E4A-465D-AB70-F1B0C2183A01}"/>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5" name="Footer Placeholder 4">
            <a:extLst>
              <a:ext uri="{FF2B5EF4-FFF2-40B4-BE49-F238E27FC236}">
                <a16:creationId xmlns:a16="http://schemas.microsoft.com/office/drawing/2014/main" id="{9CF0D1E8-B554-4469-8DC1-0304FCE1BE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61FA3-3CB7-4ABD-B1EF-BDAAAC9BE041}"/>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3156052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1273D-9285-48AF-A5E8-323C22943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32B63E-7D9D-4722-A09B-0A0D565CDA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566252-932D-42A5-9D8E-62D5588BEB41}"/>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5" name="Footer Placeholder 4">
            <a:extLst>
              <a:ext uri="{FF2B5EF4-FFF2-40B4-BE49-F238E27FC236}">
                <a16:creationId xmlns:a16="http://schemas.microsoft.com/office/drawing/2014/main" id="{16B1DD27-E6D7-443F-8A63-EDE83FCB5E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E68A21-5FC3-40F0-B562-3FA7D23F2D8E}"/>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1330532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A7A11-BBD4-493A-A1B7-25AFC57221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CEAD42-A71B-4A3F-8288-5F6DBDF711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B2BA8A-68E0-4FE5-8355-25D477ED09EB}"/>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5" name="Footer Placeholder 4">
            <a:extLst>
              <a:ext uri="{FF2B5EF4-FFF2-40B4-BE49-F238E27FC236}">
                <a16:creationId xmlns:a16="http://schemas.microsoft.com/office/drawing/2014/main" id="{7A6A35E0-038A-4856-A82C-2EAB8B40F8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C6D8E-92DF-4D47-8E29-1BC9DBEA9141}"/>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3376909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A8E20-CCCD-4BBA-A554-DCF8F622E5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103BE2-A00E-4051-A9E6-0816603232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2D5CDC-4A20-4570-9C99-BDF7DBFA14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CCBF1A-E443-4998-9DB2-BF8D80884E94}"/>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6" name="Footer Placeholder 5">
            <a:extLst>
              <a:ext uri="{FF2B5EF4-FFF2-40B4-BE49-F238E27FC236}">
                <a16:creationId xmlns:a16="http://schemas.microsoft.com/office/drawing/2014/main" id="{83A16A9F-FBA5-427A-927E-E4F2092067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244A3-F663-41C9-AD29-D2FECF19E17B}"/>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1143340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A8CD0-8D90-4D59-A475-16EBC49FB8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7DECD7-310D-49F5-B33E-EBCBC16859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C0BCBC-E334-4281-9AB2-EB645CE7FE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979C3C-FCDA-4757-9DD3-8C9DD48F4E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D106E8-0E26-424C-A0C5-0429A470B3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BFA66B-E7DB-44FA-A804-8B2D95A0C616}"/>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8" name="Footer Placeholder 7">
            <a:extLst>
              <a:ext uri="{FF2B5EF4-FFF2-40B4-BE49-F238E27FC236}">
                <a16:creationId xmlns:a16="http://schemas.microsoft.com/office/drawing/2014/main" id="{B7A0F9D2-A6F3-456D-9872-972519E911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93DAC4-C015-44E1-8D79-30B8461C8A52}"/>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1673904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A6D2-61B3-4ACC-94E3-A8029C4655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42BEAA-8C51-42CF-9A65-C3FE94C0E27F}"/>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4" name="Footer Placeholder 3">
            <a:extLst>
              <a:ext uri="{FF2B5EF4-FFF2-40B4-BE49-F238E27FC236}">
                <a16:creationId xmlns:a16="http://schemas.microsoft.com/office/drawing/2014/main" id="{500C81B1-30F9-4BA9-904C-69F1464C21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B43166-802B-4090-8990-AA5460190FA3}"/>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1758920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50C4D7-1FF5-4E72-8670-FD80A1627F8E}"/>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3" name="Footer Placeholder 2">
            <a:extLst>
              <a:ext uri="{FF2B5EF4-FFF2-40B4-BE49-F238E27FC236}">
                <a16:creationId xmlns:a16="http://schemas.microsoft.com/office/drawing/2014/main" id="{F1FC03AA-74EB-4D11-A77B-1BBE7A327A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20C980-C645-4043-8D38-B6CB1C8C6B42}"/>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2179037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DB63-24E9-47C9-A815-535D5A1FA5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00AE5A-8852-4FCA-88BA-8C61E8BED5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920B84-4494-4F5C-9B84-3223317004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710FA4-22FA-4B68-93A7-6A7B0AB605FB}"/>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6" name="Footer Placeholder 5">
            <a:extLst>
              <a:ext uri="{FF2B5EF4-FFF2-40B4-BE49-F238E27FC236}">
                <a16:creationId xmlns:a16="http://schemas.microsoft.com/office/drawing/2014/main" id="{C7DFD85C-2226-443D-9EF6-C51A022282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4CB28C-7681-412A-9AAD-6A6AC6EDAD54}"/>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2891682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79887-5BAD-46E7-9C9F-47E9F4C922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F61100-A3AB-4E32-8B7E-61C5F012AA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F97CEA-B234-4CBC-AADE-7ECED510F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2DC9DB-A762-4E9B-BEB2-E54341A7D309}"/>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6" name="Footer Placeholder 5">
            <a:extLst>
              <a:ext uri="{FF2B5EF4-FFF2-40B4-BE49-F238E27FC236}">
                <a16:creationId xmlns:a16="http://schemas.microsoft.com/office/drawing/2014/main" id="{6C88F302-C9C4-47B2-AD2F-E95F8EF0B6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2DFAF9-1A5C-4EC7-8E6A-162932BB8885}"/>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1186193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A3EA-0E83-4FF9-8B59-30E6A49066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86EC17-D605-44ED-99F0-36B98BC8BA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0DAA7C-5F81-476E-81A2-6AF079B8D443}"/>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5" name="Footer Placeholder 4">
            <a:extLst>
              <a:ext uri="{FF2B5EF4-FFF2-40B4-BE49-F238E27FC236}">
                <a16:creationId xmlns:a16="http://schemas.microsoft.com/office/drawing/2014/main" id="{72E44073-6D36-4F82-9D36-168EA23DE5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939535-B772-45EC-B427-8EE8DF7336B7}"/>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2361076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DC9741-B0EA-47FE-B68B-9E88372D68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05D377-A9CD-4178-BF7E-48499B7A71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F2B6F0-C129-4B5B-AD1E-1ABB2990498C}"/>
              </a:ext>
            </a:extLst>
          </p:cNvPr>
          <p:cNvSpPr>
            <a:spLocks noGrp="1"/>
          </p:cNvSpPr>
          <p:nvPr>
            <p:ph type="dt" sz="half" idx="10"/>
          </p:nvPr>
        </p:nvSpPr>
        <p:spPr/>
        <p:txBody>
          <a:bodyPr/>
          <a:lstStyle/>
          <a:p>
            <a:fld id="{4F1C693D-7BA0-41FA-ABFC-81CC31BBA5C9}" type="datetimeFigureOut">
              <a:rPr lang="en-GB" smtClean="0"/>
              <a:t>22/03/2022</a:t>
            </a:fld>
            <a:endParaRPr lang="en-GB"/>
          </a:p>
        </p:txBody>
      </p:sp>
      <p:sp>
        <p:nvSpPr>
          <p:cNvPr id="5" name="Footer Placeholder 4">
            <a:extLst>
              <a:ext uri="{FF2B5EF4-FFF2-40B4-BE49-F238E27FC236}">
                <a16:creationId xmlns:a16="http://schemas.microsoft.com/office/drawing/2014/main" id="{9E049EDD-A7EC-43CC-930F-599F00B5E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0CC03E-5C3B-42AB-8BC8-F60C48BCEAA3}"/>
              </a:ext>
            </a:extLst>
          </p:cNvPr>
          <p:cNvSpPr>
            <a:spLocks noGrp="1"/>
          </p:cNvSpPr>
          <p:nvPr>
            <p:ph type="sldNum" sz="quarter" idx="12"/>
          </p:nvPr>
        </p:nvSpPr>
        <p:spPr/>
        <p:txBody>
          <a:bodyPr/>
          <a:lstStyle/>
          <a:p>
            <a:fld id="{7BD61D61-8D2B-4864-B4EA-B52875052D64}" type="slidenum">
              <a:rPr lang="en-GB" smtClean="0"/>
              <a:t>‹#›</a:t>
            </a:fld>
            <a:endParaRPr lang="en-GB"/>
          </a:p>
        </p:txBody>
      </p:sp>
    </p:spTree>
    <p:extLst>
      <p:ext uri="{BB962C8B-B14F-4D97-AF65-F5344CB8AC3E}">
        <p14:creationId xmlns:p14="http://schemas.microsoft.com/office/powerpoint/2010/main" val="1368469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3/22/2022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81621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856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3/22/2022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78177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09960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51812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237562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307020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713707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254050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362630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3/22/2022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0444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3/22/2022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376603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3/22/2022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594371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310377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26983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01370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3/22/2022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27031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EE204D-E870-4D5E-8B36-D32562E814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771B83-B1C3-426C-A2AA-5B9D6AC0CA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3C39F6-6DB4-4E84-A82C-43F075163C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1C693D-7BA0-41FA-ABFC-81CC31BBA5C9}" type="datetimeFigureOut">
              <a:rPr lang="en-GB" smtClean="0"/>
              <a:t>22/03/2022</a:t>
            </a:fld>
            <a:endParaRPr lang="en-GB"/>
          </a:p>
        </p:txBody>
      </p:sp>
      <p:sp>
        <p:nvSpPr>
          <p:cNvPr id="5" name="Footer Placeholder 4">
            <a:extLst>
              <a:ext uri="{FF2B5EF4-FFF2-40B4-BE49-F238E27FC236}">
                <a16:creationId xmlns:a16="http://schemas.microsoft.com/office/drawing/2014/main" id="{EA275DC1-2E50-4169-93BA-6907F661ED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9E712C-CD14-4799-8505-C330AFFFAA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D61D61-8D2B-4864-B4EA-B52875052D64}" type="slidenum">
              <a:rPr lang="en-GB" smtClean="0"/>
              <a:t>‹#›</a:t>
            </a:fld>
            <a:endParaRPr lang="en-GB"/>
          </a:p>
        </p:txBody>
      </p:sp>
    </p:spTree>
    <p:extLst>
      <p:ext uri="{BB962C8B-B14F-4D97-AF65-F5344CB8AC3E}">
        <p14:creationId xmlns:p14="http://schemas.microsoft.com/office/powerpoint/2010/main" val="468546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3/22/2022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5735306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www.ucl.ac.uk/lb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 Id="rId6" Type="http://schemas.openxmlformats.org/officeDocument/2006/relationships/image" Target="cid:C456B961-AC8A-498E-8FEF-5F3EFA86FA17" TargetMode="External"/><Relationship Id="rId5" Type="http://schemas.openxmlformats.org/officeDocument/2006/relationships/image" Target="../media/image12.jpeg"/><Relationship Id="rId4" Type="http://schemas.openxmlformats.org/officeDocument/2006/relationships/image" Target="cid:8B2C4E6E-BA89-485A-91F0-A6A86A2F4D1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8.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8.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39.png"/><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13.xml"/><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3.xml"/><Relationship Id="rId4" Type="http://schemas.openxmlformats.org/officeDocument/2006/relationships/image" Target="../media/image62.png"/></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13.xml"/><Relationship Id="rId4" Type="http://schemas.openxmlformats.org/officeDocument/2006/relationships/image" Target="../media/image67.png"/></Relationships>
</file>

<file path=ppt/slides/_rels/slide4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69.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yolocaust.de/" TargetMode="External"/><Relationship Id="rId1" Type="http://schemas.openxmlformats.org/officeDocument/2006/relationships/slideLayout" Target="../slideLayouts/slideLayout13.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57.xml.rels><?xml version="1.0" encoding="UTF-8" standalone="yes"?>
<Relationships xmlns="http://schemas.openxmlformats.org/package/2006/relationships"><Relationship Id="rId3" Type="http://schemas.openxmlformats.org/officeDocument/2006/relationships/hyperlink" Target="https://www.facebook.com/auschwitzmemorial/" TargetMode="External"/><Relationship Id="rId2" Type="http://schemas.openxmlformats.org/officeDocument/2006/relationships/image" Target="../media/image73.emf"/><Relationship Id="rId1" Type="http://schemas.openxmlformats.org/officeDocument/2006/relationships/slideLayout" Target="../slideLayouts/slideLayout13.xml"/><Relationship Id="rId5" Type="http://schemas.openxmlformats.org/officeDocument/2006/relationships/hyperlink" Target="https://www.instagram.com/auschwitzmemorial/" TargetMode="External"/><Relationship Id="rId4" Type="http://schemas.openxmlformats.org/officeDocument/2006/relationships/hyperlink" Target="https://twitter.com/AuschwitzMuseum" TargetMode="External"/></Relationships>
</file>

<file path=ppt/slides/_rels/slide58.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752A4-1A41-4FE2-81DC-8644DAE4474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D0D8B1C-B242-4B70-85D0-1949517D6C1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57476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9E3E0-EE92-45E8-9971-DF8155717E98}"/>
              </a:ext>
            </a:extLst>
          </p:cNvPr>
          <p:cNvSpPr>
            <a:spLocks noGrp="1"/>
          </p:cNvSpPr>
          <p:nvPr>
            <p:ph type="title"/>
          </p:nvPr>
        </p:nvSpPr>
        <p:spPr/>
        <p:txBody>
          <a:bodyPr/>
          <a:lstStyle/>
          <a:p>
            <a:r>
              <a:rPr lang="en-US" dirty="0"/>
              <a:t>PART 2: Difficult HERITAGE and the holocaust</a:t>
            </a:r>
            <a:endParaRPr lang="en-GB" dirty="0"/>
          </a:p>
        </p:txBody>
      </p:sp>
      <p:sp>
        <p:nvSpPr>
          <p:cNvPr id="3" name="Content Placeholder 2">
            <a:extLst>
              <a:ext uri="{FF2B5EF4-FFF2-40B4-BE49-F238E27FC236}">
                <a16:creationId xmlns:a16="http://schemas.microsoft.com/office/drawing/2014/main" id="{AC37E53A-7C98-4A6D-9C53-A7EB401D05C7}"/>
              </a:ext>
            </a:extLst>
          </p:cNvPr>
          <p:cNvSpPr>
            <a:spLocks noGrp="1"/>
          </p:cNvSpPr>
          <p:nvPr>
            <p:ph idx="1"/>
          </p:nvPr>
        </p:nvSpPr>
        <p:spPr/>
        <p:txBody>
          <a:bodyPr/>
          <a:lstStyle/>
          <a:p>
            <a:endParaRPr lang="en-GB" dirty="0"/>
          </a:p>
          <a:p>
            <a:r>
              <a:rPr lang="en-GB" sz="2800" dirty="0"/>
              <a:t>What is difficult heritage?</a:t>
            </a:r>
          </a:p>
        </p:txBody>
      </p:sp>
    </p:spTree>
    <p:extLst>
      <p:ext uri="{BB962C8B-B14F-4D97-AF65-F5344CB8AC3E}">
        <p14:creationId xmlns:p14="http://schemas.microsoft.com/office/powerpoint/2010/main" val="212330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DIFFICULT HERITAGE</a:t>
            </a:r>
            <a:endParaRPr lang="en-GB" dirty="0"/>
          </a:p>
        </p:txBody>
      </p:sp>
      <p:sp>
        <p:nvSpPr>
          <p:cNvPr id="3" name="Content Placeholder 2"/>
          <p:cNvSpPr>
            <a:spLocks noGrp="1"/>
          </p:cNvSpPr>
          <p:nvPr>
            <p:ph idx="1"/>
          </p:nvPr>
        </p:nvSpPr>
        <p:spPr>
          <a:xfrm>
            <a:off x="942512" y="1775012"/>
            <a:ext cx="5533592" cy="6396645"/>
          </a:xfrm>
        </p:spPr>
        <p:txBody>
          <a:bodyPr>
            <a:normAutofit/>
          </a:bodyPr>
          <a:lstStyle/>
          <a:p>
            <a:pPr marL="0" indent="0">
              <a:buNone/>
            </a:pPr>
            <a:r>
              <a:rPr lang="en-GB" sz="3200" dirty="0"/>
              <a:t>This book … looks at what I call ‘difficult heritage’ – that is, a past that is recognised as </a:t>
            </a:r>
            <a:r>
              <a:rPr lang="en-GB" sz="3200" dirty="0">
                <a:solidFill>
                  <a:srgbClr val="FF0000"/>
                </a:solidFill>
              </a:rPr>
              <a:t>meaningful in the present </a:t>
            </a:r>
            <a:r>
              <a:rPr lang="en-GB" sz="3200" dirty="0"/>
              <a:t>but that is also </a:t>
            </a:r>
            <a:r>
              <a:rPr lang="en-GB" sz="3200" dirty="0">
                <a:solidFill>
                  <a:srgbClr val="7030A0"/>
                </a:solidFill>
              </a:rPr>
              <a:t>contested </a:t>
            </a:r>
            <a:r>
              <a:rPr lang="en-GB" sz="3200" dirty="0"/>
              <a:t>and </a:t>
            </a:r>
            <a:r>
              <a:rPr lang="en-GB" sz="3200" dirty="0">
                <a:solidFill>
                  <a:srgbClr val="7030A0"/>
                </a:solidFill>
              </a:rPr>
              <a:t>awkward</a:t>
            </a:r>
            <a:r>
              <a:rPr lang="en-GB" sz="3200" dirty="0"/>
              <a:t> for public reconciliation with a positive, self-affirming contemporary identity. </a:t>
            </a:r>
          </a:p>
          <a:p>
            <a:pPr marL="0" indent="0">
              <a:buNone/>
            </a:pPr>
            <a:endParaRPr lang="en-GB" dirty="0"/>
          </a:p>
        </p:txBody>
      </p:sp>
      <p:pic>
        <p:nvPicPr>
          <p:cNvPr id="4" name="Picture 3"/>
          <p:cNvPicPr>
            <a:picLocks noChangeAspect="1"/>
          </p:cNvPicPr>
          <p:nvPr/>
        </p:nvPicPr>
        <p:blipFill>
          <a:blip r:embed="rId2"/>
          <a:stretch>
            <a:fillRect/>
          </a:stretch>
        </p:blipFill>
        <p:spPr>
          <a:xfrm>
            <a:off x="7771957" y="2404653"/>
            <a:ext cx="3372219" cy="3951819"/>
          </a:xfrm>
          <a:prstGeom prst="rect">
            <a:avLst/>
          </a:prstGeom>
        </p:spPr>
      </p:pic>
    </p:spTree>
    <p:extLst>
      <p:ext uri="{BB962C8B-B14F-4D97-AF65-F5344CB8AC3E}">
        <p14:creationId xmlns:p14="http://schemas.microsoft.com/office/powerpoint/2010/main" val="2503748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DIFFICULT HERITAGE</a:t>
            </a:r>
            <a:endParaRPr lang="en-GB" dirty="0"/>
          </a:p>
        </p:txBody>
      </p:sp>
      <p:sp>
        <p:nvSpPr>
          <p:cNvPr id="3" name="Content Placeholder 2"/>
          <p:cNvSpPr>
            <a:spLocks noGrp="1"/>
          </p:cNvSpPr>
          <p:nvPr>
            <p:ph idx="1"/>
          </p:nvPr>
        </p:nvSpPr>
        <p:spPr>
          <a:xfrm>
            <a:off x="294969" y="230677"/>
            <a:ext cx="5801032" cy="6396645"/>
          </a:xfrm>
          <a:solidFill>
            <a:schemeClr val="bg1"/>
          </a:solidFill>
        </p:spPr>
        <p:txBody>
          <a:bodyPr lIns="360000" tIns="360000" rIns="360000" bIns="360000">
            <a:normAutofit fontScale="25000" lnSpcReduction="20000"/>
          </a:bodyPr>
          <a:lstStyle/>
          <a:p>
            <a:pPr marL="0" indent="0">
              <a:buNone/>
            </a:pPr>
            <a:r>
              <a:rPr lang="en-GB" sz="9600" dirty="0"/>
              <a:t>‘Difficult heritage’ may also be troublesome because it threatens to </a:t>
            </a:r>
            <a:r>
              <a:rPr lang="en-GB" sz="9600" dirty="0">
                <a:solidFill>
                  <a:srgbClr val="FF0000"/>
                </a:solidFill>
              </a:rPr>
              <a:t>break through into the present in disruptive ways</a:t>
            </a:r>
            <a:r>
              <a:rPr lang="en-GB" sz="9600" dirty="0"/>
              <a:t> … Looking at heritage that is unsettling and awkward, rather than at that which can be celebrated or at least comfortably acknowledged as part of a nation’s or city’s valued history … throw[s] into relief some of the </a:t>
            </a:r>
            <a:r>
              <a:rPr lang="en-GB" sz="9600" dirty="0">
                <a:solidFill>
                  <a:srgbClr val="FF0000"/>
                </a:solidFill>
              </a:rPr>
              <a:t>dilemmas about its public representation and reception</a:t>
            </a:r>
            <a:r>
              <a:rPr lang="en-GB" sz="9600" dirty="0"/>
              <a:t>. Doing so highlights and unsettles cultural assumptions about and entanglements between identity and memory, and past, present and future. It also raises questions about practices of selection, preservation, cultural comparison and witnessing</a:t>
            </a:r>
            <a:r>
              <a:rPr lang="en-GB" sz="4000" dirty="0"/>
              <a:t>.</a:t>
            </a:r>
          </a:p>
          <a:p>
            <a:pPr marL="0" indent="0">
              <a:buNone/>
            </a:pPr>
            <a:endParaRPr lang="en-GB" dirty="0"/>
          </a:p>
        </p:txBody>
      </p:sp>
      <p:pic>
        <p:nvPicPr>
          <p:cNvPr id="4" name="Picture 3"/>
          <p:cNvPicPr>
            <a:picLocks noChangeAspect="1"/>
          </p:cNvPicPr>
          <p:nvPr/>
        </p:nvPicPr>
        <p:blipFill>
          <a:blip r:embed="rId2"/>
          <a:stretch>
            <a:fillRect/>
          </a:stretch>
        </p:blipFill>
        <p:spPr>
          <a:xfrm>
            <a:off x="7771957" y="2404653"/>
            <a:ext cx="3372219" cy="3951819"/>
          </a:xfrm>
          <a:prstGeom prst="rect">
            <a:avLst/>
          </a:prstGeom>
        </p:spPr>
      </p:pic>
    </p:spTree>
    <p:extLst>
      <p:ext uri="{BB962C8B-B14F-4D97-AF65-F5344CB8AC3E}">
        <p14:creationId xmlns:p14="http://schemas.microsoft.com/office/powerpoint/2010/main" val="1626848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459B1-DABC-49E9-B38F-05051A2171DE}"/>
              </a:ext>
            </a:extLst>
          </p:cNvPr>
          <p:cNvSpPr>
            <a:spLocks noGrp="1"/>
          </p:cNvSpPr>
          <p:nvPr>
            <p:ph type="title"/>
          </p:nvPr>
        </p:nvSpPr>
        <p:spPr/>
        <p:txBody>
          <a:bodyPr/>
          <a:lstStyle/>
          <a:p>
            <a:r>
              <a:rPr lang="en-US" dirty="0"/>
              <a:t>DIFFICULT HERITAGE AND Wales</a:t>
            </a:r>
            <a:endParaRPr lang="en-GB" dirty="0"/>
          </a:p>
        </p:txBody>
      </p:sp>
      <p:sp>
        <p:nvSpPr>
          <p:cNvPr id="3" name="Content Placeholder 2">
            <a:extLst>
              <a:ext uri="{FF2B5EF4-FFF2-40B4-BE49-F238E27FC236}">
                <a16:creationId xmlns:a16="http://schemas.microsoft.com/office/drawing/2014/main" id="{B19B7AA8-B437-4041-A0CB-DB55C6328D2A}"/>
              </a:ext>
            </a:extLst>
          </p:cNvPr>
          <p:cNvSpPr>
            <a:spLocks noGrp="1"/>
          </p:cNvSpPr>
          <p:nvPr>
            <p:ph idx="1"/>
          </p:nvPr>
        </p:nvSpPr>
        <p:spPr/>
        <p:txBody>
          <a:bodyPr>
            <a:normAutofit/>
          </a:bodyPr>
          <a:lstStyle/>
          <a:p>
            <a:r>
              <a:rPr lang="en-US" sz="2800" dirty="0"/>
              <a:t>How might Macdonald’s formulation apply to Wales?</a:t>
            </a:r>
          </a:p>
          <a:p>
            <a:endParaRPr lang="en-US" sz="2800" dirty="0"/>
          </a:p>
          <a:p>
            <a:r>
              <a:rPr lang="en-US" sz="2800" dirty="0"/>
              <a:t>What elements of ‘difficult heritage’ might be present in Wales?</a:t>
            </a:r>
          </a:p>
          <a:p>
            <a:endParaRPr lang="en-US" sz="2800" dirty="0"/>
          </a:p>
          <a:p>
            <a:r>
              <a:rPr lang="en-US" sz="2800" dirty="0"/>
              <a:t>How might ‘difficult heritage’ relate to last week’s topic?  </a:t>
            </a:r>
            <a:endParaRPr lang="en-GB" sz="2800" dirty="0"/>
          </a:p>
        </p:txBody>
      </p:sp>
    </p:spTree>
    <p:extLst>
      <p:ext uri="{BB962C8B-B14F-4D97-AF65-F5344CB8AC3E}">
        <p14:creationId xmlns:p14="http://schemas.microsoft.com/office/powerpoint/2010/main" val="2562946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8897-6167-4287-A72A-5D7206DF727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66CCF7B-8E9E-4439-BD0F-95E54A1EE22F}"/>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E27BD921-76A5-4BE0-AE92-B758361F1CE7}"/>
              </a:ext>
            </a:extLst>
          </p:cNvPr>
          <p:cNvPicPr>
            <a:picLocks noChangeAspect="1"/>
          </p:cNvPicPr>
          <p:nvPr/>
        </p:nvPicPr>
        <p:blipFill rotWithShape="1">
          <a:blip r:embed="rId2"/>
          <a:srcRect l="33259" t="16989" r="34559"/>
          <a:stretch/>
        </p:blipFill>
        <p:spPr>
          <a:xfrm>
            <a:off x="299198" y="764373"/>
            <a:ext cx="3893574" cy="5692877"/>
          </a:xfrm>
          <a:prstGeom prst="rect">
            <a:avLst/>
          </a:prstGeom>
        </p:spPr>
      </p:pic>
      <p:pic>
        <p:nvPicPr>
          <p:cNvPr id="7" name="Picture 6">
            <a:extLst>
              <a:ext uri="{FF2B5EF4-FFF2-40B4-BE49-F238E27FC236}">
                <a16:creationId xmlns:a16="http://schemas.microsoft.com/office/drawing/2014/main" id="{4665411B-0641-4D75-B61E-4027AF0F3153}"/>
              </a:ext>
            </a:extLst>
          </p:cNvPr>
          <p:cNvPicPr>
            <a:picLocks noChangeAspect="1"/>
          </p:cNvPicPr>
          <p:nvPr/>
        </p:nvPicPr>
        <p:blipFill rotWithShape="1">
          <a:blip r:embed="rId3"/>
          <a:srcRect t="11146" r="509"/>
          <a:stretch/>
        </p:blipFill>
        <p:spPr>
          <a:xfrm>
            <a:off x="4814662" y="410005"/>
            <a:ext cx="6691538" cy="3569109"/>
          </a:xfrm>
          <a:prstGeom prst="rect">
            <a:avLst/>
          </a:prstGeom>
        </p:spPr>
      </p:pic>
      <p:pic>
        <p:nvPicPr>
          <p:cNvPr id="9" name="Picture 8">
            <a:extLst>
              <a:ext uri="{FF2B5EF4-FFF2-40B4-BE49-F238E27FC236}">
                <a16:creationId xmlns:a16="http://schemas.microsoft.com/office/drawing/2014/main" id="{10EBE2B9-82EB-4955-BDCF-EFBFEF622B2F}"/>
              </a:ext>
            </a:extLst>
          </p:cNvPr>
          <p:cNvPicPr>
            <a:picLocks noChangeAspect="1"/>
          </p:cNvPicPr>
          <p:nvPr/>
        </p:nvPicPr>
        <p:blipFill rotWithShape="1">
          <a:blip r:embed="rId4"/>
          <a:srcRect l="15922" t="33549" r="509" b="3656"/>
          <a:stretch/>
        </p:blipFill>
        <p:spPr>
          <a:xfrm>
            <a:off x="5823155" y="3668302"/>
            <a:ext cx="5683045" cy="2550383"/>
          </a:xfrm>
          <a:prstGeom prst="rect">
            <a:avLst/>
          </a:prstGeom>
        </p:spPr>
      </p:pic>
    </p:spTree>
    <p:extLst>
      <p:ext uri="{BB962C8B-B14F-4D97-AF65-F5344CB8AC3E}">
        <p14:creationId xmlns:p14="http://schemas.microsoft.com/office/powerpoint/2010/main" val="1237699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 name="Picture 6"/>
          <p:cNvPicPr>
            <a:picLocks noChangeAspect="1"/>
          </p:cNvPicPr>
          <p:nvPr/>
        </p:nvPicPr>
        <p:blipFill rotWithShape="1">
          <a:blip r:embed="rId3"/>
          <a:srcRect t="10755" b="4733"/>
          <a:stretch/>
        </p:blipFill>
        <p:spPr>
          <a:xfrm>
            <a:off x="0" y="-152400"/>
            <a:ext cx="7315200" cy="4752528"/>
          </a:xfrm>
          <a:prstGeom prst="rect">
            <a:avLst/>
          </a:prstGeom>
        </p:spPr>
      </p:pic>
      <p:sp>
        <p:nvSpPr>
          <p:cNvPr id="9" name="Content Placeholder 8"/>
          <p:cNvSpPr>
            <a:spLocks noGrp="1"/>
          </p:cNvSpPr>
          <p:nvPr>
            <p:ph idx="1"/>
          </p:nvPr>
        </p:nvSpPr>
        <p:spPr>
          <a:xfrm>
            <a:off x="217546" y="4800600"/>
            <a:ext cx="8229600" cy="3917032"/>
          </a:xfrm>
        </p:spPr>
        <p:txBody>
          <a:bodyPr>
            <a:normAutofit/>
          </a:bodyPr>
          <a:lstStyle/>
          <a:p>
            <a:pPr marL="0" indent="0">
              <a:buNone/>
            </a:pPr>
            <a:r>
              <a:rPr lang="en-GB" sz="2000" dirty="0">
                <a:hlinkClick r:id="rId4"/>
              </a:rPr>
              <a:t>https://www.ucl.ac.uk/lbs</a:t>
            </a:r>
            <a:endParaRPr lang="en-GB" sz="2000" dirty="0"/>
          </a:p>
        </p:txBody>
      </p:sp>
      <p:pic>
        <p:nvPicPr>
          <p:cNvPr id="10" name="Content Placeholder 7"/>
          <p:cNvPicPr>
            <a:picLocks noChangeAspect="1"/>
          </p:cNvPicPr>
          <p:nvPr/>
        </p:nvPicPr>
        <p:blipFill>
          <a:blip r:embed="rId5"/>
          <a:stretch>
            <a:fillRect/>
          </a:stretch>
        </p:blipFill>
        <p:spPr>
          <a:xfrm>
            <a:off x="5249270" y="711461"/>
            <a:ext cx="3903260" cy="4733865"/>
          </a:xfrm>
          <a:prstGeom prst="rect">
            <a:avLst/>
          </a:prstGeom>
        </p:spPr>
      </p:pic>
      <p:pic>
        <p:nvPicPr>
          <p:cNvPr id="3" name="Picture 2"/>
          <p:cNvPicPr>
            <a:picLocks noChangeAspect="1"/>
          </p:cNvPicPr>
          <p:nvPr/>
        </p:nvPicPr>
        <p:blipFill rotWithShape="1">
          <a:blip r:embed="rId6"/>
          <a:srcRect l="6294" t="14660" r="31100" b="14658"/>
          <a:stretch/>
        </p:blipFill>
        <p:spPr>
          <a:xfrm>
            <a:off x="8188976" y="3342602"/>
            <a:ext cx="4003024" cy="3474323"/>
          </a:xfrm>
          <a:prstGeom prst="rect">
            <a:avLst/>
          </a:prstGeom>
        </p:spPr>
      </p:pic>
      <p:sp>
        <p:nvSpPr>
          <p:cNvPr id="8" name="Title 1">
            <a:extLst>
              <a:ext uri="{FF2B5EF4-FFF2-40B4-BE49-F238E27FC236}">
                <a16:creationId xmlns:a16="http://schemas.microsoft.com/office/drawing/2014/main" id="{EDC44EF9-7713-4D33-8CFF-32D37FCD27B9}"/>
              </a:ext>
            </a:extLst>
          </p:cNvPr>
          <p:cNvSpPr txBox="1">
            <a:spLocks/>
          </p:cNvSpPr>
          <p:nvPr/>
        </p:nvSpPr>
        <p:spPr>
          <a:xfrm>
            <a:off x="-421624" y="5484611"/>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DIFFICULT HERITAGE AND LAMPETER</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2010787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statue of a person&#10;&#10;Description automatically generated with medium confidence">
            <a:extLst>
              <a:ext uri="{FF2B5EF4-FFF2-40B4-BE49-F238E27FC236}">
                <a16:creationId xmlns:a16="http://schemas.microsoft.com/office/drawing/2014/main" id="{B94CE3EE-EF63-4DAD-80D5-2B99C4EFD4D2}"/>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655" r="1655"/>
          <a:stretch/>
        </p:blipFill>
        <p:spPr>
          <a:xfrm>
            <a:off x="159190" y="216600"/>
            <a:ext cx="3994521" cy="5565963"/>
          </a:xfrm>
          <a:prstGeom prst="rect">
            <a:avLst/>
          </a:prstGeom>
        </p:spPr>
      </p:pic>
      <p:pic>
        <p:nvPicPr>
          <p:cNvPr id="5" name="Content Placeholder 3" descr="A picture containing floor, indoor, chair, furniture&#10;&#10;Description automatically generated">
            <a:extLst>
              <a:ext uri="{FF2B5EF4-FFF2-40B4-BE49-F238E27FC236}">
                <a16:creationId xmlns:a16="http://schemas.microsoft.com/office/drawing/2014/main" id="{AF7DF188-29D6-4C1B-AFCF-B13330818B0A}"/>
              </a:ext>
            </a:extLst>
          </p:cNvPr>
          <p:cNvPicPr>
            <a:picLocks noChangeAspect="1"/>
          </p:cNvPicPr>
          <p:nvPr/>
        </p:nvPicPr>
        <p:blipFill rotWithShape="1">
          <a:blip r:embed="rId3" r:link="rId4">
            <a:extLst>
              <a:ext uri="{28A0092B-C50C-407E-A947-70E740481C1C}">
                <a14:useLocalDpi xmlns:a14="http://schemas.microsoft.com/office/drawing/2010/main" val="0"/>
              </a:ext>
            </a:extLst>
          </a:blip>
          <a:srcRect l="2398" r="1841"/>
          <a:stretch>
            <a:fillRect/>
          </a:stretch>
        </p:blipFill>
        <p:spPr bwMode="auto">
          <a:xfrm>
            <a:off x="4272441" y="216600"/>
            <a:ext cx="3612877" cy="5030463"/>
          </a:xfrm>
          <a:prstGeom prst="rect">
            <a:avLst/>
          </a:prstGeom>
          <a:noFill/>
        </p:spPr>
      </p:pic>
      <p:pic>
        <p:nvPicPr>
          <p:cNvPr id="6" name="Content Placeholder 3" descr="A picture containing indoor&#10;&#10;Description automatically generated">
            <a:extLst>
              <a:ext uri="{FF2B5EF4-FFF2-40B4-BE49-F238E27FC236}">
                <a16:creationId xmlns:a16="http://schemas.microsoft.com/office/drawing/2014/main" id="{74525BB2-2479-48AC-968B-669E0953A328}"/>
              </a:ext>
            </a:extLst>
          </p:cNvPr>
          <p:cNvPicPr>
            <a:picLocks noChangeAspect="1"/>
          </p:cNvPicPr>
          <p:nvPr/>
        </p:nvPicPr>
        <p:blipFill rotWithShape="1">
          <a:blip r:embed="rId5" r:link="rId6">
            <a:extLst>
              <a:ext uri="{28A0092B-C50C-407E-A947-70E740481C1C}">
                <a14:useLocalDpi xmlns:a14="http://schemas.microsoft.com/office/drawing/2010/main" val="0"/>
              </a:ext>
            </a:extLst>
          </a:blip>
          <a:srcRect r="4310"/>
          <a:stretch>
            <a:fillRect/>
          </a:stretch>
        </p:blipFill>
        <p:spPr bwMode="auto">
          <a:xfrm>
            <a:off x="8038291" y="216599"/>
            <a:ext cx="3610233" cy="5030463"/>
          </a:xfrm>
          <a:prstGeom prst="rect">
            <a:avLst/>
          </a:prstGeom>
          <a:noFill/>
        </p:spPr>
      </p:pic>
      <p:sp>
        <p:nvSpPr>
          <p:cNvPr id="7" name="Title 6">
            <a:extLst>
              <a:ext uri="{FF2B5EF4-FFF2-40B4-BE49-F238E27FC236}">
                <a16:creationId xmlns:a16="http://schemas.microsoft.com/office/drawing/2014/main" id="{8D0384E8-D156-417A-B0B9-2801E9762547}"/>
              </a:ext>
            </a:extLst>
          </p:cNvPr>
          <p:cNvSpPr>
            <a:spLocks noGrp="1"/>
          </p:cNvSpPr>
          <p:nvPr>
            <p:ph type="title"/>
          </p:nvPr>
        </p:nvSpPr>
        <p:spPr/>
        <p:txBody>
          <a:bodyPr/>
          <a:lstStyle/>
          <a:p>
            <a:endParaRPr lang="en-GB" dirty="0"/>
          </a:p>
        </p:txBody>
      </p:sp>
      <p:sp>
        <p:nvSpPr>
          <p:cNvPr id="12" name="Title 1">
            <a:extLst>
              <a:ext uri="{FF2B5EF4-FFF2-40B4-BE49-F238E27FC236}">
                <a16:creationId xmlns:a16="http://schemas.microsoft.com/office/drawing/2014/main" id="{1A25DC94-81BE-4D5E-B9DA-EE186CD28702}"/>
              </a:ext>
            </a:extLst>
          </p:cNvPr>
          <p:cNvSpPr txBox="1">
            <a:spLocks/>
          </p:cNvSpPr>
          <p:nvPr/>
        </p:nvSpPr>
        <p:spPr>
          <a:xfrm>
            <a:off x="-421624" y="5484611"/>
            <a:ext cx="12613624" cy="1293028"/>
          </a:xfrm>
          <a:prstGeom prst="rect">
            <a:avLst/>
          </a:prstGeom>
        </p:spPr>
        <p:txBody>
          <a:bodyPr vert="horz" lIns="91440" tIns="45720" rIns="91440" bIns="45720" rtlCol="0" anchor="ctr">
            <a:normAutofit fontScale="925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DIFFICULT HERITAGE AND LAMPETER – removing the Phillips statue (with thanks to Andy Bevan)</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1524330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459B1-DABC-49E9-B38F-05051A2171DE}"/>
              </a:ext>
            </a:extLst>
          </p:cNvPr>
          <p:cNvSpPr>
            <a:spLocks noGrp="1"/>
          </p:cNvSpPr>
          <p:nvPr>
            <p:ph type="title"/>
          </p:nvPr>
        </p:nvSpPr>
        <p:spPr/>
        <p:txBody>
          <a:bodyPr/>
          <a:lstStyle/>
          <a:p>
            <a:r>
              <a:rPr lang="en-US" dirty="0"/>
              <a:t>DIFFICULT HERITAGE AND the HOLOCAUST</a:t>
            </a:r>
            <a:endParaRPr lang="en-GB" dirty="0"/>
          </a:p>
        </p:txBody>
      </p:sp>
      <p:sp>
        <p:nvSpPr>
          <p:cNvPr id="3" name="Content Placeholder 2">
            <a:extLst>
              <a:ext uri="{FF2B5EF4-FFF2-40B4-BE49-F238E27FC236}">
                <a16:creationId xmlns:a16="http://schemas.microsoft.com/office/drawing/2014/main" id="{B19B7AA8-B437-4041-A0CB-DB55C6328D2A}"/>
              </a:ext>
            </a:extLst>
          </p:cNvPr>
          <p:cNvSpPr>
            <a:spLocks noGrp="1"/>
          </p:cNvSpPr>
          <p:nvPr>
            <p:ph idx="1"/>
          </p:nvPr>
        </p:nvSpPr>
        <p:spPr/>
        <p:txBody>
          <a:bodyPr>
            <a:normAutofit/>
          </a:bodyPr>
          <a:lstStyle/>
          <a:p>
            <a:r>
              <a:rPr lang="en-US" sz="2800" dirty="0"/>
              <a:t>What makes the Holocaust particularly ‘difficult’ heritage?</a:t>
            </a:r>
          </a:p>
          <a:p>
            <a:endParaRPr lang="en-US" sz="2800" dirty="0"/>
          </a:p>
          <a:p>
            <a:r>
              <a:rPr lang="en-US" sz="2800" dirty="0"/>
              <a:t>What interpretive challenges might be associated with efforts to represent the Holocaust at heritage institutions? </a:t>
            </a:r>
            <a:endParaRPr lang="en-GB" sz="2800" dirty="0"/>
          </a:p>
        </p:txBody>
      </p:sp>
    </p:spTree>
    <p:extLst>
      <p:ext uri="{BB962C8B-B14F-4D97-AF65-F5344CB8AC3E}">
        <p14:creationId xmlns:p14="http://schemas.microsoft.com/office/powerpoint/2010/main" val="1731589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4680" y="672884"/>
            <a:ext cx="9635319" cy="6236232"/>
          </a:xfrm>
          <a:prstGeom prst="rect">
            <a:avLst/>
          </a:prstGeom>
          <a:noFill/>
        </p:spPr>
        <p:txBody>
          <a:bodyPr wrap="square" lIns="540000" tIns="360000" rIns="540000" bIns="360000"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t>“In 1944, the Nazis blew up the gas chambers and crematoria at Auschwitz, but the ruins remain … the Warsaw ghetto, after the famous insurrection in the spring of 1943, was razed to the ground, but thanks to the superhuman efforts of a number of fighter-historians who made certain in that rubble, often many metres deeps, or smuggled beyond the wall, testimony survived, other historians could rediscover, how day by day, the ghetto lived and dies</a:t>
            </a:r>
            <a:r>
              <a:rPr kumimoji="0" lang="en-GB" sz="2400" b="1"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2400" b="1" i="0" u="none" strike="noStrike" kern="1200" cap="none" spc="0" normalizeH="0" baseline="0" noProof="0" dirty="0">
                <a:ln>
                  <a:noFill/>
                </a:ln>
                <a:solidFill>
                  <a:srgbClr val="FFC000"/>
                </a:solidFill>
                <a:effectLst/>
                <a:uLnTx/>
                <a:uFillTx/>
                <a:latin typeface="Century Gothic" panose="020B0502020202020204"/>
                <a:ea typeface="+mn-ea"/>
                <a:cs typeface="+mn-cs"/>
              </a:rPr>
              <a:t>All the archives in the Lagers* were burned during the last days of the war, and that was truly an irremediable loss, so that even today there is discussion as to whether the victims were four, six, or eight million</a:t>
            </a:r>
            <a:r>
              <a:rPr kumimoji="0" lang="en-GB" sz="2400" b="1"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Primo Levi, </a:t>
            </a:r>
            <a:r>
              <a:rPr kumimoji="0" lang="en-GB" sz="1400" b="0" i="1" u="none" strike="noStrike" kern="1200" cap="none" spc="0" normalizeH="0" baseline="0" noProof="0" dirty="0">
                <a:ln>
                  <a:noFill/>
                </a:ln>
                <a:solidFill>
                  <a:prstClr val="white"/>
                </a:solidFill>
                <a:effectLst/>
                <a:uLnTx/>
                <a:uFillTx/>
                <a:latin typeface="Century Gothic" panose="020B0502020202020204"/>
                <a:ea typeface="+mn-ea"/>
                <a:cs typeface="+mn-cs"/>
              </a:rPr>
              <a:t>The Drowned and the Saved </a:t>
            </a: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(London: Abacus, 1988), p.2</a:t>
            </a: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*Lager = “konzentrationslager” (concentration camp)  </a:t>
            </a: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3" name="Picture 2"/>
          <p:cNvPicPr>
            <a:picLocks noChangeAspect="1"/>
          </p:cNvPicPr>
          <p:nvPr/>
        </p:nvPicPr>
        <p:blipFill>
          <a:blip r:embed="rId2"/>
          <a:stretch>
            <a:fillRect/>
          </a:stretch>
        </p:blipFill>
        <p:spPr>
          <a:xfrm>
            <a:off x="10102243" y="131545"/>
            <a:ext cx="1971477" cy="3013124"/>
          </a:xfrm>
          <a:prstGeom prst="rect">
            <a:avLst/>
          </a:prstGeom>
        </p:spPr>
      </p:pic>
      <p:pic>
        <p:nvPicPr>
          <p:cNvPr id="4" name="Picture 3"/>
          <p:cNvPicPr>
            <a:picLocks noChangeAspect="1"/>
          </p:cNvPicPr>
          <p:nvPr/>
        </p:nvPicPr>
        <p:blipFill>
          <a:blip r:embed="rId3"/>
          <a:stretch>
            <a:fillRect/>
          </a:stretch>
        </p:blipFill>
        <p:spPr>
          <a:xfrm>
            <a:off x="10102243" y="3799960"/>
            <a:ext cx="1944937" cy="3058040"/>
          </a:xfrm>
          <a:prstGeom prst="rect">
            <a:avLst/>
          </a:prstGeom>
        </p:spPr>
      </p:pic>
      <p:sp>
        <p:nvSpPr>
          <p:cNvPr id="7" name="Rectangle 6"/>
          <p:cNvSpPr/>
          <p:nvPr/>
        </p:nvSpPr>
        <p:spPr>
          <a:xfrm>
            <a:off x="10257946" y="3144669"/>
            <a:ext cx="1633530" cy="646331"/>
          </a:xfrm>
          <a:prstGeom prst="rect">
            <a:avLst/>
          </a:prstGeom>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entury Gothic" panose="020B0502020202020204"/>
                <a:ea typeface="+mn-ea"/>
                <a:cs typeface="+mn-cs"/>
              </a:rPr>
              <a:t>Primo Levi (1919–1987)</a:t>
            </a:r>
          </a:p>
        </p:txBody>
      </p:sp>
    </p:spTree>
    <p:extLst>
      <p:ext uri="{BB962C8B-B14F-4D97-AF65-F5344CB8AC3E}">
        <p14:creationId xmlns:p14="http://schemas.microsoft.com/office/powerpoint/2010/main" val="4216342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176A4-FD84-4934-B27F-FF5BFD540984}"/>
              </a:ext>
            </a:extLst>
          </p:cNvPr>
          <p:cNvSpPr>
            <a:spLocks noGrp="1"/>
          </p:cNvSpPr>
          <p:nvPr>
            <p:ph type="title"/>
          </p:nvPr>
        </p:nvSpPr>
        <p:spPr/>
        <p:txBody>
          <a:bodyPr>
            <a:noAutofit/>
          </a:bodyPr>
          <a:lstStyle/>
          <a:p>
            <a:r>
              <a:rPr lang="en-US" sz="2400" dirty="0"/>
              <a:t>Nikolaus Wachsmann, 'Lived Experience and the Holocaust: Spaces, Senses and Emotions in Auschwitz,’ </a:t>
            </a:r>
            <a:r>
              <a:rPr lang="en-US" sz="2400" i="1" dirty="0"/>
              <a:t>Journal of the British Academy</a:t>
            </a:r>
            <a:r>
              <a:rPr lang="en-US" sz="2400" dirty="0"/>
              <a:t>, 9 (January 2021): 27–58.</a:t>
            </a:r>
            <a:endParaRPr lang="en-GB" sz="2400" dirty="0"/>
          </a:p>
        </p:txBody>
      </p:sp>
      <p:sp>
        <p:nvSpPr>
          <p:cNvPr id="3" name="Content Placeholder 2">
            <a:extLst>
              <a:ext uri="{FF2B5EF4-FFF2-40B4-BE49-F238E27FC236}">
                <a16:creationId xmlns:a16="http://schemas.microsoft.com/office/drawing/2014/main" id="{ADA0674C-57F9-4732-9B4F-E37728FFD9B6}"/>
              </a:ext>
            </a:extLst>
          </p:cNvPr>
          <p:cNvSpPr>
            <a:spLocks noGrp="1"/>
          </p:cNvSpPr>
          <p:nvPr>
            <p:ph idx="1"/>
          </p:nvPr>
        </p:nvSpPr>
        <p:spPr/>
        <p:txBody>
          <a:bodyPr>
            <a:normAutofit/>
          </a:bodyPr>
          <a:lstStyle/>
          <a:p>
            <a:r>
              <a:rPr lang="en-US" sz="2800" dirty="0"/>
              <a:t>How does Wachsmann explain the complexities of experience at Auschwitz?</a:t>
            </a:r>
          </a:p>
          <a:p>
            <a:endParaRPr lang="en-US" sz="2800" dirty="0"/>
          </a:p>
          <a:p>
            <a:r>
              <a:rPr lang="en-US" sz="2800" dirty="0"/>
              <a:t>How might these complexities relate to representational and commemorative challenges for scholars and heritage practitioners? </a:t>
            </a:r>
            <a:endParaRPr lang="en-GB" sz="2800" dirty="0"/>
          </a:p>
        </p:txBody>
      </p:sp>
    </p:spTree>
    <p:extLst>
      <p:ext uri="{BB962C8B-B14F-4D97-AF65-F5344CB8AC3E}">
        <p14:creationId xmlns:p14="http://schemas.microsoft.com/office/powerpoint/2010/main" val="2639953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176A4-FD84-4934-B27F-FF5BFD540984}"/>
              </a:ext>
            </a:extLst>
          </p:cNvPr>
          <p:cNvSpPr>
            <a:spLocks noGrp="1"/>
          </p:cNvSpPr>
          <p:nvPr>
            <p:ph type="title"/>
          </p:nvPr>
        </p:nvSpPr>
        <p:spPr/>
        <p:txBody>
          <a:bodyPr>
            <a:noAutofit/>
          </a:bodyPr>
          <a:lstStyle/>
          <a:p>
            <a:r>
              <a:rPr lang="en-US" sz="2400" dirty="0"/>
              <a:t>Nikolaus Wachsmann, 'Lived Experience and the Holocaust: Spaces, Senses and Emotions in Auschwitz,’ </a:t>
            </a:r>
            <a:r>
              <a:rPr lang="en-US" sz="2400" i="1" dirty="0"/>
              <a:t>Journal of the British Academy</a:t>
            </a:r>
            <a:r>
              <a:rPr lang="en-US" sz="2400" dirty="0"/>
              <a:t>, 9 (January 2021): 27–58.</a:t>
            </a:r>
            <a:endParaRPr lang="en-GB" sz="2400" dirty="0"/>
          </a:p>
        </p:txBody>
      </p:sp>
      <p:sp>
        <p:nvSpPr>
          <p:cNvPr id="3" name="Content Placeholder 2">
            <a:extLst>
              <a:ext uri="{FF2B5EF4-FFF2-40B4-BE49-F238E27FC236}">
                <a16:creationId xmlns:a16="http://schemas.microsoft.com/office/drawing/2014/main" id="{ADA0674C-57F9-4732-9B4F-E37728FFD9B6}"/>
              </a:ext>
            </a:extLst>
          </p:cNvPr>
          <p:cNvSpPr>
            <a:spLocks noGrp="1"/>
          </p:cNvSpPr>
          <p:nvPr>
            <p:ph idx="1"/>
          </p:nvPr>
        </p:nvSpPr>
        <p:spPr>
          <a:xfrm>
            <a:off x="685800" y="2194560"/>
            <a:ext cx="8148484" cy="4024125"/>
          </a:xfrm>
        </p:spPr>
        <p:txBody>
          <a:bodyPr>
            <a:normAutofit fontScale="92500" lnSpcReduction="10000"/>
          </a:bodyPr>
          <a:lstStyle/>
          <a:p>
            <a:pPr marL="0" indent="0">
              <a:buNone/>
            </a:pPr>
            <a:r>
              <a:rPr lang="en-GB" sz="2800" dirty="0"/>
              <a:t>How do you interpret the following quotation and what representational and commemorative dilemmas might it pose?</a:t>
            </a:r>
          </a:p>
          <a:p>
            <a:pPr marL="0" indent="0">
              <a:buNone/>
            </a:pPr>
            <a:endParaRPr lang="en-GB" sz="2800" dirty="0"/>
          </a:p>
          <a:p>
            <a:pPr marL="0" indent="0">
              <a:buNone/>
            </a:pPr>
            <a:r>
              <a:rPr lang="en-GB" sz="4400" dirty="0"/>
              <a:t>‘It is for you to imagine the reality.’</a:t>
            </a:r>
          </a:p>
          <a:p>
            <a:pPr marL="0" indent="0">
              <a:buNone/>
            </a:pPr>
            <a:endParaRPr lang="en-GB" sz="2800" dirty="0"/>
          </a:p>
          <a:p>
            <a:pPr>
              <a:buFontTx/>
              <a:buChar char="-"/>
            </a:pPr>
            <a:r>
              <a:rPr lang="en-GB" sz="1800" dirty="0"/>
              <a:t>Zalmen Gradowski (1910 –1944, pictured with wife Sonia, 1935) secret diary entry, cited by Waschmann, ‘Lived Experience and the Holocaust,’ p. 1</a:t>
            </a:r>
          </a:p>
          <a:p>
            <a:pPr marL="0" indent="0">
              <a:buNone/>
            </a:pPr>
            <a:endParaRPr lang="en-US" sz="2800" dirty="0"/>
          </a:p>
        </p:txBody>
      </p:sp>
      <p:pic>
        <p:nvPicPr>
          <p:cNvPr id="4" name="Picture 3">
            <a:extLst>
              <a:ext uri="{FF2B5EF4-FFF2-40B4-BE49-F238E27FC236}">
                <a16:creationId xmlns:a16="http://schemas.microsoft.com/office/drawing/2014/main" id="{B394C92F-76EA-4FCA-B1E8-148FB2849941}"/>
              </a:ext>
            </a:extLst>
          </p:cNvPr>
          <p:cNvPicPr>
            <a:picLocks noChangeAspect="1"/>
          </p:cNvPicPr>
          <p:nvPr/>
        </p:nvPicPr>
        <p:blipFill>
          <a:blip r:embed="rId2"/>
          <a:stretch>
            <a:fillRect/>
          </a:stretch>
        </p:blipFill>
        <p:spPr>
          <a:xfrm>
            <a:off x="9170038" y="2194560"/>
            <a:ext cx="2879418" cy="4024126"/>
          </a:xfrm>
          <a:prstGeom prst="rect">
            <a:avLst/>
          </a:prstGeom>
        </p:spPr>
      </p:pic>
    </p:spTree>
    <p:extLst>
      <p:ext uri="{BB962C8B-B14F-4D97-AF65-F5344CB8AC3E}">
        <p14:creationId xmlns:p14="http://schemas.microsoft.com/office/powerpoint/2010/main" val="1502795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4851237"/>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rPr>
              <a:t>Two key approaches have predominated in writing and thinking about the Holocaust: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FF0000"/>
                </a:solidFill>
                <a:effectLst/>
                <a:uLnTx/>
                <a:uFillTx/>
                <a:latin typeface="Century Gothic" panose="020B0502020202020204"/>
                <a:ea typeface="+mn-ea"/>
                <a:cs typeface="+mn-cs"/>
              </a:rPr>
              <a:t>REALIST </a:t>
            </a:r>
            <a:r>
              <a:rPr kumimoji="0" lang="en-GB" sz="4400" b="1" i="0" u="none" strike="noStrike" kern="1200" cap="none" spc="0" normalizeH="0" baseline="0" noProof="0" dirty="0">
                <a:ln>
                  <a:noFill/>
                </a:ln>
                <a:solidFill>
                  <a:prstClr val="white"/>
                </a:solidFill>
                <a:effectLst/>
                <a:uLnTx/>
                <a:uFillTx/>
                <a:latin typeface="Century Gothic" panose="020B0502020202020204"/>
                <a:ea typeface="+mn-ea"/>
                <a:cs typeface="+mn-cs"/>
              </a:rPr>
              <a:t>vs </a:t>
            </a:r>
            <a:r>
              <a:rPr kumimoji="0" lang="en-GB" sz="4400" b="1" i="0" u="none" strike="noStrike" kern="1200" cap="none" spc="0" normalizeH="0" baseline="0" noProof="0" dirty="0">
                <a:ln>
                  <a:noFill/>
                </a:ln>
                <a:solidFill>
                  <a:srgbClr val="FFC000"/>
                </a:solidFill>
                <a:effectLst/>
                <a:uLnTx/>
                <a:uFillTx/>
                <a:latin typeface="Century Gothic" panose="020B0502020202020204"/>
                <a:ea typeface="+mn-ea"/>
                <a:cs typeface="+mn-cs"/>
              </a:rPr>
              <a:t>ANTIREALIST</a:t>
            </a:r>
            <a:endParaRPr kumimoji="0" lang="en-GB" sz="2800" b="0" i="0" u="none" strike="noStrike" kern="1200" cap="none" spc="0" normalizeH="0" baseline="0" noProof="0" dirty="0">
              <a:ln>
                <a:noFill/>
              </a:ln>
              <a:solidFill>
                <a:srgbClr val="FFC000"/>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742950" marR="0" lvl="2"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p:cNvSpPr/>
          <p:nvPr/>
        </p:nvSpPr>
        <p:spPr>
          <a:xfrm>
            <a:off x="483797" y="2070490"/>
            <a:ext cx="2079789" cy="2800767"/>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3600" b="0" i="0" u="none" strike="noStrike" kern="1200" cap="none" spc="0" normalizeH="0" baseline="0" noProof="0" dirty="0">
                <a:ln>
                  <a:noFill/>
                </a:ln>
                <a:solidFill>
                  <a:srgbClr val="FF0000"/>
                </a:solidFill>
                <a:effectLst/>
                <a:uLnTx/>
                <a:uFillTx/>
                <a:latin typeface="Century Gothic" panose="020B0502020202020204"/>
                <a:ea typeface="+mn-ea"/>
                <a:cs typeface="+mn-cs"/>
              </a:rPr>
              <a:t>The banality of evil</a:t>
            </a: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2800" b="0" i="0" u="none" strike="noStrike" kern="1200" cap="none" spc="0" normalizeH="0" baseline="0" noProof="0" dirty="0">
                <a:ln>
                  <a:noFill/>
                </a:ln>
                <a:solidFill>
                  <a:srgbClr val="FF0000"/>
                </a:solidFill>
                <a:effectLst/>
                <a:uLnTx/>
                <a:uFillTx/>
                <a:latin typeface="Century Gothic" panose="020B0502020202020204"/>
                <a:ea typeface="+mn-ea"/>
                <a:cs typeface="+mn-cs"/>
              </a:rPr>
              <a:t>Hannah Arendt</a:t>
            </a: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p:txBody>
      </p:sp>
      <p:sp>
        <p:nvSpPr>
          <p:cNvPr id="4" name="Rectangle 3"/>
          <p:cNvSpPr/>
          <p:nvPr/>
        </p:nvSpPr>
        <p:spPr>
          <a:xfrm>
            <a:off x="9534617" y="2070491"/>
            <a:ext cx="2423229" cy="3477875"/>
          </a:xfrm>
          <a:prstGeom prst="rect">
            <a:avLst/>
          </a:prstGeom>
        </p:spPr>
        <p:txBody>
          <a:bodyPr wrap="square">
            <a:spAutoFit/>
          </a:bodyPr>
          <a:lstStyle/>
          <a:p>
            <a:pPr marL="0" marR="0" lvl="1" indent="0" algn="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3200" b="0" i="0" u="none" strike="noStrike" kern="1200" cap="none" spc="0" normalizeH="0" baseline="0" noProof="0" dirty="0">
                <a:ln>
                  <a:noFill/>
                </a:ln>
                <a:solidFill>
                  <a:srgbClr val="FFC000"/>
                </a:solidFill>
                <a:effectLst/>
                <a:uLnTx/>
                <a:uFillTx/>
                <a:latin typeface="Century Gothic" panose="020B0502020202020204"/>
                <a:ea typeface="+mn-ea"/>
                <a:cs typeface="+mn-cs"/>
              </a:rPr>
              <a:t>Auschwitz cannot be explained nor realised</a:t>
            </a:r>
            <a:r>
              <a:rPr kumimoji="0" lang="en-GB" sz="32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0" marR="0" lvl="1" indent="0" algn="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2000" b="0" i="0" u="none" strike="noStrike" kern="1200" cap="none" spc="0" normalizeH="0" baseline="0" noProof="0" dirty="0">
                <a:ln>
                  <a:noFill/>
                </a:ln>
                <a:solidFill>
                  <a:srgbClr val="FFC000"/>
                </a:solidFill>
                <a:effectLst/>
                <a:uLnTx/>
                <a:uFillTx/>
                <a:latin typeface="Century Gothic" panose="020B0502020202020204"/>
                <a:ea typeface="+mn-ea"/>
                <a:cs typeface="+mn-cs"/>
              </a:rPr>
              <a:t>Elie Wiesel</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7" name="Picture 6"/>
          <p:cNvPicPr>
            <a:picLocks noChangeAspect="1"/>
          </p:cNvPicPr>
          <p:nvPr/>
        </p:nvPicPr>
        <p:blipFill>
          <a:blip r:embed="rId2"/>
          <a:stretch>
            <a:fillRect/>
          </a:stretch>
        </p:blipFill>
        <p:spPr>
          <a:xfrm>
            <a:off x="7772521" y="2820788"/>
            <a:ext cx="1685782" cy="2761666"/>
          </a:xfrm>
          <a:prstGeom prst="rect">
            <a:avLst/>
          </a:prstGeom>
        </p:spPr>
      </p:pic>
      <p:pic>
        <p:nvPicPr>
          <p:cNvPr id="8" name="Picture 7"/>
          <p:cNvPicPr>
            <a:picLocks noChangeAspect="1"/>
          </p:cNvPicPr>
          <p:nvPr/>
        </p:nvPicPr>
        <p:blipFill>
          <a:blip r:embed="rId3"/>
          <a:stretch>
            <a:fillRect/>
          </a:stretch>
        </p:blipFill>
        <p:spPr>
          <a:xfrm>
            <a:off x="2841477" y="2820788"/>
            <a:ext cx="1863100" cy="2727578"/>
          </a:xfrm>
          <a:prstGeom prst="rect">
            <a:avLst/>
          </a:prstGeom>
        </p:spPr>
      </p:pic>
      <p:pic>
        <p:nvPicPr>
          <p:cNvPr id="9" name="Picture 8"/>
          <p:cNvPicPr>
            <a:picLocks noChangeAspect="1"/>
          </p:cNvPicPr>
          <p:nvPr/>
        </p:nvPicPr>
        <p:blipFill>
          <a:blip r:embed="rId4"/>
          <a:stretch>
            <a:fillRect/>
          </a:stretch>
        </p:blipFill>
        <p:spPr>
          <a:xfrm>
            <a:off x="4138931" y="4292480"/>
            <a:ext cx="2005090" cy="2565519"/>
          </a:xfrm>
          <a:prstGeom prst="rect">
            <a:avLst/>
          </a:prstGeom>
        </p:spPr>
      </p:pic>
      <p:pic>
        <p:nvPicPr>
          <p:cNvPr id="10" name="Picture 9"/>
          <p:cNvPicPr>
            <a:picLocks noChangeAspect="1"/>
          </p:cNvPicPr>
          <p:nvPr/>
        </p:nvPicPr>
        <p:blipFill rotWithShape="1">
          <a:blip r:embed="rId5"/>
          <a:srcRect l="52843" b="-1024"/>
          <a:stretch/>
        </p:blipFill>
        <p:spPr>
          <a:xfrm>
            <a:off x="6173234" y="4292481"/>
            <a:ext cx="1975759" cy="2707396"/>
          </a:xfrm>
          <a:prstGeom prst="rect">
            <a:avLst/>
          </a:prstGeom>
        </p:spPr>
      </p:pic>
    </p:spTree>
    <p:extLst>
      <p:ext uri="{BB962C8B-B14F-4D97-AF65-F5344CB8AC3E}">
        <p14:creationId xmlns:p14="http://schemas.microsoft.com/office/powerpoint/2010/main" val="1322038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4851237"/>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rPr>
              <a:t>Two key approaches have predominated in writing and thinking about the Holocaust: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FF0000"/>
                </a:solidFill>
                <a:effectLst/>
                <a:uLnTx/>
                <a:uFillTx/>
                <a:latin typeface="Century Gothic" panose="020B0502020202020204"/>
                <a:ea typeface="+mn-ea"/>
                <a:cs typeface="+mn-cs"/>
              </a:rPr>
              <a:t>REALIST </a:t>
            </a:r>
            <a:r>
              <a:rPr kumimoji="0" lang="en-GB" sz="4400" b="1" i="0" u="none" strike="noStrike" kern="1200" cap="none" spc="0" normalizeH="0" baseline="0" noProof="0" dirty="0">
                <a:ln>
                  <a:noFill/>
                </a:ln>
                <a:solidFill>
                  <a:prstClr val="white"/>
                </a:solidFill>
                <a:effectLst/>
                <a:uLnTx/>
                <a:uFillTx/>
                <a:latin typeface="Century Gothic" panose="020B0502020202020204"/>
                <a:ea typeface="+mn-ea"/>
                <a:cs typeface="+mn-cs"/>
              </a:rPr>
              <a:t>vs </a:t>
            </a:r>
            <a:r>
              <a:rPr kumimoji="0" lang="en-GB" sz="4400" b="1" i="0" u="none" strike="noStrike" kern="1200" cap="none" spc="0" normalizeH="0" baseline="0" noProof="0" dirty="0">
                <a:ln>
                  <a:noFill/>
                </a:ln>
                <a:solidFill>
                  <a:srgbClr val="FFC000"/>
                </a:solidFill>
                <a:effectLst/>
                <a:uLnTx/>
                <a:uFillTx/>
                <a:latin typeface="Century Gothic" panose="020B0502020202020204"/>
                <a:ea typeface="+mn-ea"/>
                <a:cs typeface="+mn-cs"/>
              </a:rPr>
              <a:t>ANTIREALIST</a:t>
            </a:r>
            <a:endParaRPr kumimoji="0" lang="en-GB" sz="2800" b="0" i="0" u="none" strike="noStrike" kern="1200" cap="none" spc="0" normalizeH="0" baseline="0" noProof="0" dirty="0">
              <a:ln>
                <a:noFill/>
              </a:ln>
              <a:solidFill>
                <a:srgbClr val="FFC000"/>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742950" marR="0" lvl="2"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p:cNvSpPr/>
          <p:nvPr/>
        </p:nvSpPr>
        <p:spPr>
          <a:xfrm>
            <a:off x="9211965" y="2070491"/>
            <a:ext cx="2745881" cy="5139869"/>
          </a:xfrm>
          <a:prstGeom prst="rect">
            <a:avLst/>
          </a:prstGeom>
        </p:spPr>
        <p:txBody>
          <a:bodyPr wrap="square">
            <a:spAutoFit/>
          </a:bodyPr>
          <a:lstStyle/>
          <a:p>
            <a:pPr marL="0" marR="0" lvl="1" indent="0" algn="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US" sz="4000" b="0" i="0" u="none" strike="noStrike" kern="1200" cap="none" spc="0" normalizeH="0" baseline="0" noProof="0" dirty="0">
                <a:ln>
                  <a:noFill/>
                </a:ln>
                <a:solidFill>
                  <a:srgbClr val="FFC000"/>
                </a:solidFill>
                <a:effectLst/>
                <a:uLnTx/>
                <a:uFillTx/>
                <a:latin typeface="Century Gothic" panose="020B0502020202020204"/>
                <a:ea typeface="+mn-ea"/>
                <a:cs typeface="+mn-cs"/>
              </a:rPr>
              <a:t>To write poetry after Auschwitz is barbaric</a:t>
            </a: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0" marR="0" lvl="1" indent="0" algn="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2800" b="0" i="0" u="none" strike="noStrike" kern="1200" cap="none" spc="0" normalizeH="0" baseline="0" noProof="0" dirty="0">
                <a:ln>
                  <a:noFill/>
                </a:ln>
                <a:solidFill>
                  <a:srgbClr val="FFC000"/>
                </a:solidFill>
                <a:effectLst/>
                <a:uLnTx/>
                <a:uFillTx/>
                <a:latin typeface="Century Gothic" panose="020B0502020202020204"/>
                <a:ea typeface="+mn-ea"/>
                <a:cs typeface="+mn-cs"/>
              </a:rPr>
              <a:t>Theodor Adorno</a:t>
            </a: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p:cNvPicPr>
            <a:picLocks noChangeAspect="1"/>
          </p:cNvPicPr>
          <p:nvPr/>
        </p:nvPicPr>
        <p:blipFill>
          <a:blip r:embed="rId2"/>
          <a:stretch>
            <a:fillRect/>
          </a:stretch>
        </p:blipFill>
        <p:spPr>
          <a:xfrm>
            <a:off x="2841477" y="2820788"/>
            <a:ext cx="1863100" cy="2727578"/>
          </a:xfrm>
          <a:prstGeom prst="rect">
            <a:avLst/>
          </a:prstGeom>
        </p:spPr>
      </p:pic>
      <p:pic>
        <p:nvPicPr>
          <p:cNvPr id="9" name="Picture 8"/>
          <p:cNvPicPr>
            <a:picLocks noChangeAspect="1"/>
          </p:cNvPicPr>
          <p:nvPr/>
        </p:nvPicPr>
        <p:blipFill>
          <a:blip r:embed="rId3"/>
          <a:stretch>
            <a:fillRect/>
          </a:stretch>
        </p:blipFill>
        <p:spPr>
          <a:xfrm>
            <a:off x="4138931" y="4292480"/>
            <a:ext cx="2005090" cy="2565519"/>
          </a:xfrm>
          <a:prstGeom prst="rect">
            <a:avLst/>
          </a:prstGeom>
        </p:spPr>
      </p:pic>
      <p:pic>
        <p:nvPicPr>
          <p:cNvPr id="11" name="Picture 10">
            <a:extLst>
              <a:ext uri="{FF2B5EF4-FFF2-40B4-BE49-F238E27FC236}">
                <a16:creationId xmlns:a16="http://schemas.microsoft.com/office/drawing/2014/main" id="{76BCE845-191A-45F2-849C-AFD84469189F}"/>
              </a:ext>
            </a:extLst>
          </p:cNvPr>
          <p:cNvPicPr>
            <a:picLocks noChangeAspect="1"/>
          </p:cNvPicPr>
          <p:nvPr/>
        </p:nvPicPr>
        <p:blipFill>
          <a:blip r:embed="rId4"/>
          <a:stretch>
            <a:fillRect/>
          </a:stretch>
        </p:blipFill>
        <p:spPr>
          <a:xfrm>
            <a:off x="6356195" y="4243468"/>
            <a:ext cx="1784195" cy="2614532"/>
          </a:xfrm>
          <a:prstGeom prst="rect">
            <a:avLst/>
          </a:prstGeom>
        </p:spPr>
      </p:pic>
      <p:sp>
        <p:nvSpPr>
          <p:cNvPr id="10" name="Rectangle 9">
            <a:extLst>
              <a:ext uri="{FF2B5EF4-FFF2-40B4-BE49-F238E27FC236}">
                <a16:creationId xmlns:a16="http://schemas.microsoft.com/office/drawing/2014/main" id="{2CECF0A3-B56F-4517-9816-7E246775B98E}"/>
              </a:ext>
            </a:extLst>
          </p:cNvPr>
          <p:cNvSpPr/>
          <p:nvPr/>
        </p:nvSpPr>
        <p:spPr>
          <a:xfrm>
            <a:off x="483797" y="2070490"/>
            <a:ext cx="2079789" cy="2800767"/>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3600" b="0" i="0" u="none" strike="noStrike" kern="1200" cap="none" spc="0" normalizeH="0" baseline="0" noProof="0" dirty="0">
                <a:ln>
                  <a:noFill/>
                </a:ln>
                <a:solidFill>
                  <a:srgbClr val="FF0000"/>
                </a:solidFill>
                <a:effectLst/>
                <a:uLnTx/>
                <a:uFillTx/>
                <a:latin typeface="Century Gothic" panose="020B0502020202020204"/>
                <a:ea typeface="+mn-ea"/>
                <a:cs typeface="+mn-cs"/>
              </a:rPr>
              <a:t>The banality of evil</a:t>
            </a:r>
            <a:r>
              <a:rPr kumimoji="0" lang="en-GB" sz="40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a:p>
            <a:pPr marL="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2800" b="0" i="0" u="none" strike="noStrike" kern="1200" cap="none" spc="0" normalizeH="0" baseline="0" noProof="0" dirty="0">
                <a:ln>
                  <a:noFill/>
                </a:ln>
                <a:solidFill>
                  <a:srgbClr val="FF0000"/>
                </a:solidFill>
                <a:effectLst/>
                <a:uLnTx/>
                <a:uFillTx/>
                <a:latin typeface="Century Gothic" panose="020B0502020202020204"/>
                <a:ea typeface="+mn-ea"/>
                <a:cs typeface="+mn-cs"/>
              </a:rPr>
              <a:t>Hannah Arendt</a:t>
            </a: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p:txBody>
      </p:sp>
    </p:spTree>
    <p:extLst>
      <p:ext uri="{BB962C8B-B14F-4D97-AF65-F5344CB8AC3E}">
        <p14:creationId xmlns:p14="http://schemas.microsoft.com/office/powerpoint/2010/main" val="4195178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4851237"/>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rPr>
              <a:t>These map onto some of the debates surrounding Holocaust cinema: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FF0000"/>
                </a:solidFill>
                <a:effectLst/>
                <a:uLnTx/>
                <a:uFillTx/>
                <a:latin typeface="Century Gothic" panose="020B0502020202020204"/>
                <a:ea typeface="+mn-ea"/>
                <a:cs typeface="+mn-cs"/>
              </a:rPr>
              <a:t>REALIST </a:t>
            </a:r>
            <a:r>
              <a:rPr kumimoji="0" lang="en-GB" sz="4400" b="1" i="0" u="none" strike="noStrike" kern="1200" cap="none" spc="0" normalizeH="0" baseline="0" noProof="0" dirty="0">
                <a:ln>
                  <a:noFill/>
                </a:ln>
                <a:solidFill>
                  <a:prstClr val="white"/>
                </a:solidFill>
                <a:effectLst/>
                <a:uLnTx/>
                <a:uFillTx/>
                <a:latin typeface="Century Gothic" panose="020B0502020202020204"/>
                <a:ea typeface="+mn-ea"/>
                <a:cs typeface="+mn-cs"/>
              </a:rPr>
              <a:t>vs </a:t>
            </a:r>
            <a:r>
              <a:rPr kumimoji="0" lang="en-GB" sz="4400" b="1" i="0" u="none" strike="noStrike" kern="1200" cap="none" spc="0" normalizeH="0" baseline="0" noProof="0" dirty="0">
                <a:ln>
                  <a:noFill/>
                </a:ln>
                <a:solidFill>
                  <a:srgbClr val="FFC000"/>
                </a:solidFill>
                <a:effectLst/>
                <a:uLnTx/>
                <a:uFillTx/>
                <a:latin typeface="Century Gothic" panose="020B0502020202020204"/>
                <a:ea typeface="+mn-ea"/>
                <a:cs typeface="+mn-cs"/>
              </a:rPr>
              <a:t>ANTIREALIST</a:t>
            </a:r>
            <a:endParaRPr kumimoji="0" lang="en-GB" sz="2800" b="0" i="0" u="none" strike="noStrike" kern="1200" cap="none" spc="0" normalizeH="0" baseline="0" noProof="0" dirty="0">
              <a:ln>
                <a:noFill/>
              </a:ln>
              <a:solidFill>
                <a:srgbClr val="FFC000"/>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742950" marR="0" lvl="2"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p:cNvPicPr>
            <a:picLocks noChangeAspect="1"/>
          </p:cNvPicPr>
          <p:nvPr/>
        </p:nvPicPr>
        <p:blipFill>
          <a:blip r:embed="rId2"/>
          <a:stretch>
            <a:fillRect/>
          </a:stretch>
        </p:blipFill>
        <p:spPr>
          <a:xfrm>
            <a:off x="67008" y="2459115"/>
            <a:ext cx="2932589" cy="4398884"/>
          </a:xfrm>
          <a:prstGeom prst="rect">
            <a:avLst/>
          </a:prstGeom>
        </p:spPr>
      </p:pic>
      <p:pic>
        <p:nvPicPr>
          <p:cNvPr id="11" name="Picture 10"/>
          <p:cNvPicPr>
            <a:picLocks noChangeAspect="1"/>
          </p:cNvPicPr>
          <p:nvPr/>
        </p:nvPicPr>
        <p:blipFill>
          <a:blip r:embed="rId3"/>
          <a:stretch>
            <a:fillRect/>
          </a:stretch>
        </p:blipFill>
        <p:spPr>
          <a:xfrm>
            <a:off x="9291486" y="2515266"/>
            <a:ext cx="2900514" cy="4398884"/>
          </a:xfrm>
          <a:prstGeom prst="rect">
            <a:avLst/>
          </a:prstGeom>
        </p:spPr>
      </p:pic>
      <p:pic>
        <p:nvPicPr>
          <p:cNvPr id="12" name="Picture 11"/>
          <p:cNvPicPr>
            <a:picLocks noChangeAspect="1"/>
          </p:cNvPicPr>
          <p:nvPr/>
        </p:nvPicPr>
        <p:blipFill>
          <a:blip r:embed="rId4"/>
          <a:stretch>
            <a:fillRect/>
          </a:stretch>
        </p:blipFill>
        <p:spPr>
          <a:xfrm>
            <a:off x="2373056" y="3481454"/>
            <a:ext cx="3773697" cy="2630489"/>
          </a:xfrm>
          <a:prstGeom prst="rect">
            <a:avLst/>
          </a:prstGeom>
        </p:spPr>
      </p:pic>
      <p:pic>
        <p:nvPicPr>
          <p:cNvPr id="13" name="Picture 12"/>
          <p:cNvPicPr>
            <a:picLocks noChangeAspect="1"/>
          </p:cNvPicPr>
          <p:nvPr/>
        </p:nvPicPr>
        <p:blipFill>
          <a:blip r:embed="rId5"/>
          <a:stretch>
            <a:fillRect/>
          </a:stretch>
        </p:blipFill>
        <p:spPr>
          <a:xfrm>
            <a:off x="6362724" y="3116398"/>
            <a:ext cx="2493564" cy="3360599"/>
          </a:xfrm>
          <a:prstGeom prst="rect">
            <a:avLst/>
          </a:prstGeom>
        </p:spPr>
      </p:pic>
    </p:spTree>
    <p:extLst>
      <p:ext uri="{BB962C8B-B14F-4D97-AF65-F5344CB8AC3E}">
        <p14:creationId xmlns:p14="http://schemas.microsoft.com/office/powerpoint/2010/main" val="110845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3127688"/>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FF0000"/>
                </a:solidFill>
                <a:effectLst/>
                <a:uLnTx/>
                <a:uFillTx/>
                <a:latin typeface="Century Gothic" panose="020B0502020202020204"/>
                <a:ea typeface="+mn-ea"/>
                <a:cs typeface="+mn-cs"/>
              </a:rPr>
              <a:t>REALIST </a:t>
            </a:r>
            <a:r>
              <a:rPr kumimoji="0" lang="en-GB" sz="4400" b="1" i="0" u="none" strike="noStrike" kern="1200" cap="none" spc="0" normalizeH="0" baseline="0" noProof="0" dirty="0">
                <a:ln>
                  <a:noFill/>
                </a:ln>
                <a:solidFill>
                  <a:prstClr val="white"/>
                </a:solidFill>
                <a:effectLst/>
                <a:uLnTx/>
                <a:uFillTx/>
                <a:latin typeface="Century Gothic" panose="020B0502020202020204"/>
                <a:ea typeface="+mn-ea"/>
                <a:cs typeface="+mn-cs"/>
              </a:rPr>
              <a:t>vs </a:t>
            </a:r>
            <a:r>
              <a:rPr kumimoji="0" lang="en-GB" sz="4400" b="1" i="0" u="none" strike="noStrike" kern="1200" cap="none" spc="0" normalizeH="0" baseline="0" noProof="0" dirty="0">
                <a:ln>
                  <a:noFill/>
                </a:ln>
                <a:solidFill>
                  <a:srgbClr val="FFC000"/>
                </a:solidFill>
                <a:effectLst/>
                <a:uLnTx/>
                <a:uFillTx/>
                <a:latin typeface="Century Gothic" panose="020B0502020202020204"/>
                <a:ea typeface="+mn-ea"/>
                <a:cs typeface="+mn-cs"/>
              </a:rPr>
              <a:t>ANTIREALIST</a:t>
            </a:r>
            <a:endParaRPr kumimoji="0" lang="en-GB" sz="2800" b="0" i="0" u="none" strike="noStrike" kern="1200" cap="none" spc="0" normalizeH="0" baseline="0" noProof="0" dirty="0">
              <a:ln>
                <a:noFill/>
              </a:ln>
              <a:solidFill>
                <a:srgbClr val="FFC000"/>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742950" marR="0" lvl="2"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1" name="Picture 10"/>
          <p:cNvPicPr>
            <a:picLocks noChangeAspect="1"/>
          </p:cNvPicPr>
          <p:nvPr/>
        </p:nvPicPr>
        <p:blipFill>
          <a:blip r:embed="rId2"/>
          <a:stretch>
            <a:fillRect/>
          </a:stretch>
        </p:blipFill>
        <p:spPr>
          <a:xfrm>
            <a:off x="9072260" y="2182791"/>
            <a:ext cx="3119740" cy="4731359"/>
          </a:xfrm>
          <a:prstGeom prst="rect">
            <a:avLst/>
          </a:prstGeom>
        </p:spPr>
      </p:pic>
      <p:pic>
        <p:nvPicPr>
          <p:cNvPr id="13" name="Picture 12"/>
          <p:cNvPicPr>
            <a:picLocks noChangeAspect="1"/>
          </p:cNvPicPr>
          <p:nvPr/>
        </p:nvPicPr>
        <p:blipFill>
          <a:blip r:embed="rId3"/>
          <a:stretch>
            <a:fillRect/>
          </a:stretch>
        </p:blipFill>
        <p:spPr>
          <a:xfrm>
            <a:off x="9806422" y="120950"/>
            <a:ext cx="2493564" cy="3360599"/>
          </a:xfrm>
          <a:prstGeom prst="rect">
            <a:avLst/>
          </a:prstGeom>
        </p:spPr>
      </p:pic>
      <p:sp>
        <p:nvSpPr>
          <p:cNvPr id="7" name="TextBox 6"/>
          <p:cNvSpPr txBox="1"/>
          <p:nvPr/>
        </p:nvSpPr>
        <p:spPr>
          <a:xfrm>
            <a:off x="0" y="1055152"/>
            <a:ext cx="9072260" cy="6482453"/>
          </a:xfrm>
          <a:prstGeom prst="rect">
            <a:avLst/>
          </a:prstGeom>
          <a:noFill/>
        </p:spPr>
        <p:txBody>
          <a:bodyPr wrap="square" lIns="540000" tIns="360000" rIns="540000" bIns="360000"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rPr>
              <a:t>“[The Holocaust is] unique in that it erects a ring of fire around itself, a borderline that cannot be crossed because there is a certain ultimate degree of horror that cannot be transmitted. To claim it is possible to do so is to be guilty of the most serious transgression.”</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2000" b="1" i="0" u="none" strike="noStrike" kern="1200" cap="none" spc="0" normalizeH="0" baseline="0" noProof="0" dirty="0">
                <a:ln>
                  <a:noFill/>
                </a:ln>
                <a:solidFill>
                  <a:prstClr val="white"/>
                </a:solidFill>
                <a:effectLst/>
                <a:uLnTx/>
                <a:uFillTx/>
                <a:latin typeface="Century Gothic" panose="020B0502020202020204"/>
                <a:ea typeface="+mn-ea"/>
                <a:cs typeface="+mn-cs"/>
              </a:rPr>
              <a:t>Claude Lanzmann (1925–2018)</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1800" b="0" i="0" u="none" strike="noStrike" kern="1200" cap="none" spc="0" normalizeH="0" baseline="0" noProof="0" dirty="0">
                <a:ln>
                  <a:noFill/>
                </a:ln>
                <a:solidFill>
                  <a:srgbClr val="FFC000"/>
                </a:solidFill>
                <a:effectLst/>
                <a:uLnTx/>
                <a:uFillTx/>
                <a:latin typeface="Century Gothic" panose="020B0502020202020204"/>
                <a:ea typeface="+mn-ea"/>
                <a:cs typeface="+mn-cs"/>
              </a:rPr>
              <a:t>Holocauste, la representation impossible</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Le Monde, </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3 March 1994; translated as ‘Why Spielberg Has Distorted the Truth,"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Guard­ian Weekly, </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3 April 1994. Cited by Miriam Bratu Hansen,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Schindler's List</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Is Not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Shoah</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The Second Commandment, Popular Modernism, and Public Memory,’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Critical Inquiry </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22:2 (Winter, 1996), p. 301.</a:t>
            </a:r>
          </a:p>
          <a:p>
            <a:pPr marL="285750" marR="0" lvl="1" indent="-285750" algn="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742950" marR="0" lvl="2"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088065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2FBDB-7D9C-46AD-A068-9400E626D159}"/>
              </a:ext>
            </a:extLst>
          </p:cNvPr>
          <p:cNvSpPr>
            <a:spLocks noGrp="1"/>
          </p:cNvSpPr>
          <p:nvPr>
            <p:ph type="title"/>
          </p:nvPr>
        </p:nvSpPr>
        <p:spPr>
          <a:xfrm>
            <a:off x="1775012" y="764373"/>
            <a:ext cx="9731188" cy="1293028"/>
          </a:xfrm>
        </p:spPr>
        <p:txBody>
          <a:bodyPr/>
          <a:lstStyle/>
          <a:p>
            <a:r>
              <a:rPr lang="en-US" dirty="0"/>
              <a:t>Critiques of holocaust ‘industry’</a:t>
            </a:r>
            <a:endParaRPr lang="en-GB" dirty="0"/>
          </a:p>
        </p:txBody>
      </p:sp>
      <p:pic>
        <p:nvPicPr>
          <p:cNvPr id="4" name="Content Placeholder 3">
            <a:extLst>
              <a:ext uri="{FF2B5EF4-FFF2-40B4-BE49-F238E27FC236}">
                <a16:creationId xmlns:a16="http://schemas.microsoft.com/office/drawing/2014/main" id="{983CC005-C015-495B-9CC0-F1278FA9A75A}"/>
              </a:ext>
            </a:extLst>
          </p:cNvPr>
          <p:cNvPicPr>
            <a:picLocks noGrp="1" noChangeAspect="1"/>
          </p:cNvPicPr>
          <p:nvPr>
            <p:ph idx="1"/>
          </p:nvPr>
        </p:nvPicPr>
        <p:blipFill>
          <a:blip r:embed="rId2"/>
          <a:stretch>
            <a:fillRect/>
          </a:stretch>
        </p:blipFill>
        <p:spPr>
          <a:xfrm>
            <a:off x="2737142" y="2057401"/>
            <a:ext cx="2909580" cy="4148945"/>
          </a:xfrm>
          <a:prstGeom prst="rect">
            <a:avLst/>
          </a:prstGeom>
        </p:spPr>
      </p:pic>
      <p:pic>
        <p:nvPicPr>
          <p:cNvPr id="6" name="Picture 5">
            <a:extLst>
              <a:ext uri="{FF2B5EF4-FFF2-40B4-BE49-F238E27FC236}">
                <a16:creationId xmlns:a16="http://schemas.microsoft.com/office/drawing/2014/main" id="{025B12C9-F7C1-40CD-A9CE-A97A9C3DAADF}"/>
              </a:ext>
            </a:extLst>
          </p:cNvPr>
          <p:cNvPicPr>
            <a:picLocks noChangeAspect="1"/>
          </p:cNvPicPr>
          <p:nvPr/>
        </p:nvPicPr>
        <p:blipFill>
          <a:blip r:embed="rId3"/>
          <a:stretch>
            <a:fillRect/>
          </a:stretch>
        </p:blipFill>
        <p:spPr>
          <a:xfrm>
            <a:off x="7095113" y="2158813"/>
            <a:ext cx="2732576" cy="4173935"/>
          </a:xfrm>
          <a:prstGeom prst="rect">
            <a:avLst/>
          </a:prstGeom>
        </p:spPr>
      </p:pic>
    </p:spTree>
    <p:extLst>
      <p:ext uri="{BB962C8B-B14F-4D97-AF65-F5344CB8AC3E}">
        <p14:creationId xmlns:p14="http://schemas.microsoft.com/office/powerpoint/2010/main" val="3395383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C0F3-46D2-4A45-B7BF-3749B08B8219}"/>
              </a:ext>
            </a:extLst>
          </p:cNvPr>
          <p:cNvSpPr>
            <a:spLocks noGrp="1"/>
          </p:cNvSpPr>
          <p:nvPr>
            <p:ph type="title"/>
          </p:nvPr>
        </p:nvSpPr>
        <p:spPr>
          <a:xfrm>
            <a:off x="2906358" y="-52373"/>
            <a:ext cx="8610600" cy="1293028"/>
          </a:xfrm>
        </p:spPr>
        <p:txBody>
          <a:bodyPr/>
          <a:lstStyle/>
          <a:p>
            <a:r>
              <a:rPr lang="en-US" dirty="0"/>
              <a:t>‘AUSCHWITZ-LAND’</a:t>
            </a:r>
            <a:endParaRPr lang="en-GB" dirty="0"/>
          </a:p>
        </p:txBody>
      </p:sp>
      <p:pic>
        <p:nvPicPr>
          <p:cNvPr id="4" name="Content Placeholder 3">
            <a:extLst>
              <a:ext uri="{FF2B5EF4-FFF2-40B4-BE49-F238E27FC236}">
                <a16:creationId xmlns:a16="http://schemas.microsoft.com/office/drawing/2014/main" id="{F06AC453-101C-453F-811F-1D8A02609D85}"/>
              </a:ext>
            </a:extLst>
          </p:cNvPr>
          <p:cNvPicPr>
            <a:picLocks noGrp="1" noChangeAspect="1"/>
          </p:cNvPicPr>
          <p:nvPr>
            <p:ph idx="1"/>
          </p:nvPr>
        </p:nvPicPr>
        <p:blipFill>
          <a:blip r:embed="rId2"/>
          <a:stretch>
            <a:fillRect/>
          </a:stretch>
        </p:blipFill>
        <p:spPr>
          <a:xfrm>
            <a:off x="786317" y="2398012"/>
            <a:ext cx="1733550" cy="2647950"/>
          </a:xfrm>
          <a:prstGeom prst="rect">
            <a:avLst/>
          </a:prstGeom>
        </p:spPr>
      </p:pic>
      <p:pic>
        <p:nvPicPr>
          <p:cNvPr id="8" name="Picture 7">
            <a:extLst>
              <a:ext uri="{FF2B5EF4-FFF2-40B4-BE49-F238E27FC236}">
                <a16:creationId xmlns:a16="http://schemas.microsoft.com/office/drawing/2014/main" id="{94417C5F-8BFF-49A0-920C-F2F3912BF2EA}"/>
              </a:ext>
            </a:extLst>
          </p:cNvPr>
          <p:cNvPicPr>
            <a:picLocks noChangeAspect="1"/>
          </p:cNvPicPr>
          <p:nvPr/>
        </p:nvPicPr>
        <p:blipFill rotWithShape="1">
          <a:blip r:embed="rId3"/>
          <a:srcRect l="27707" t="27922" r="31352" b="51216"/>
          <a:stretch/>
        </p:blipFill>
        <p:spPr>
          <a:xfrm>
            <a:off x="3639098" y="3541178"/>
            <a:ext cx="7811433" cy="2239053"/>
          </a:xfrm>
          <a:prstGeom prst="rect">
            <a:avLst/>
          </a:prstGeom>
        </p:spPr>
      </p:pic>
      <p:sp>
        <p:nvSpPr>
          <p:cNvPr id="10" name="Rectangle 9">
            <a:extLst>
              <a:ext uri="{FF2B5EF4-FFF2-40B4-BE49-F238E27FC236}">
                <a16:creationId xmlns:a16="http://schemas.microsoft.com/office/drawing/2014/main" id="{7121E311-EF45-4FB3-90DF-07D1503A1844}"/>
              </a:ext>
            </a:extLst>
          </p:cNvPr>
          <p:cNvSpPr/>
          <p:nvPr/>
        </p:nvSpPr>
        <p:spPr>
          <a:xfrm>
            <a:off x="5081057" y="5499409"/>
            <a:ext cx="6260080" cy="107861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1" name="Picture 10">
            <a:extLst>
              <a:ext uri="{FF2B5EF4-FFF2-40B4-BE49-F238E27FC236}">
                <a16:creationId xmlns:a16="http://schemas.microsoft.com/office/drawing/2014/main" id="{7778FED4-0303-4680-9E1F-BCF297BCCA75}"/>
              </a:ext>
            </a:extLst>
          </p:cNvPr>
          <p:cNvPicPr>
            <a:picLocks noChangeAspect="1"/>
          </p:cNvPicPr>
          <p:nvPr/>
        </p:nvPicPr>
        <p:blipFill>
          <a:blip r:embed="rId4"/>
          <a:stretch>
            <a:fillRect/>
          </a:stretch>
        </p:blipFill>
        <p:spPr>
          <a:xfrm>
            <a:off x="3594251" y="1240655"/>
            <a:ext cx="7811432" cy="2006161"/>
          </a:xfrm>
          <a:prstGeom prst="rect">
            <a:avLst/>
          </a:prstGeom>
        </p:spPr>
      </p:pic>
      <p:sp>
        <p:nvSpPr>
          <p:cNvPr id="12" name="Rectangle 11">
            <a:extLst>
              <a:ext uri="{FF2B5EF4-FFF2-40B4-BE49-F238E27FC236}">
                <a16:creationId xmlns:a16="http://schemas.microsoft.com/office/drawing/2014/main" id="{88ADD6DB-A4AE-49B6-80DD-E6C38CC04D83}"/>
              </a:ext>
            </a:extLst>
          </p:cNvPr>
          <p:cNvSpPr/>
          <p:nvPr/>
        </p:nvSpPr>
        <p:spPr>
          <a:xfrm>
            <a:off x="3594251" y="1236031"/>
            <a:ext cx="3905716" cy="26901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366332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F0C59-F205-4257-B81C-DA2AB5FE9CCF}"/>
              </a:ext>
            </a:extLst>
          </p:cNvPr>
          <p:cNvSpPr>
            <a:spLocks noGrp="1"/>
          </p:cNvSpPr>
          <p:nvPr>
            <p:ph type="title"/>
          </p:nvPr>
        </p:nvSpPr>
        <p:spPr/>
        <p:txBody>
          <a:bodyPr/>
          <a:lstStyle/>
          <a:p>
            <a:r>
              <a:rPr lang="en-US" dirty="0"/>
              <a:t>Memorials and Museums</a:t>
            </a:r>
            <a:endParaRPr lang="en-GB" dirty="0"/>
          </a:p>
        </p:txBody>
      </p:sp>
      <p:sp>
        <p:nvSpPr>
          <p:cNvPr id="3" name="Content Placeholder 2">
            <a:extLst>
              <a:ext uri="{FF2B5EF4-FFF2-40B4-BE49-F238E27FC236}">
                <a16:creationId xmlns:a16="http://schemas.microsoft.com/office/drawing/2014/main" id="{90E7C09C-3C30-41F7-A19C-2341F9579027}"/>
              </a:ext>
            </a:extLst>
          </p:cNvPr>
          <p:cNvSpPr>
            <a:spLocks noGrp="1"/>
          </p:cNvSpPr>
          <p:nvPr>
            <p:ph idx="1"/>
          </p:nvPr>
        </p:nvSpPr>
        <p:spPr>
          <a:xfrm>
            <a:off x="685800" y="2194560"/>
            <a:ext cx="7845641" cy="4024125"/>
          </a:xfrm>
        </p:spPr>
        <p:txBody>
          <a:bodyPr>
            <a:normAutofit/>
          </a:bodyPr>
          <a:lstStyle/>
          <a:p>
            <a:pPr marL="0" indent="0">
              <a:buNone/>
            </a:pPr>
            <a:r>
              <a:rPr lang="en-US" dirty="0"/>
              <a:t>See: James E. Young, 'Memorials and Museums' in </a:t>
            </a:r>
            <a:r>
              <a:rPr lang="en-US" i="1" dirty="0"/>
              <a:t>The Oxford Handbook of Holocaust Studies</a:t>
            </a:r>
            <a:r>
              <a:rPr lang="en-US" dirty="0"/>
              <a:t>, ed. by Peter Hayes and John K. Roth (Oxford: Oxford University Press, 2010).</a:t>
            </a:r>
          </a:p>
          <a:p>
            <a:pPr marL="0" indent="0">
              <a:buNone/>
            </a:pPr>
            <a:endParaRPr lang="en-US" dirty="0"/>
          </a:p>
          <a:p>
            <a:r>
              <a:rPr lang="en-US" dirty="0"/>
              <a:t>When did efforts to establish museums and memorials to the Holocaust begin?</a:t>
            </a:r>
          </a:p>
          <a:p>
            <a:pPr marL="0" indent="0">
              <a:buNone/>
            </a:pPr>
            <a:endParaRPr lang="en-GB" dirty="0"/>
          </a:p>
        </p:txBody>
      </p:sp>
      <p:pic>
        <p:nvPicPr>
          <p:cNvPr id="5" name="Picture 4">
            <a:extLst>
              <a:ext uri="{FF2B5EF4-FFF2-40B4-BE49-F238E27FC236}">
                <a16:creationId xmlns:a16="http://schemas.microsoft.com/office/drawing/2014/main" id="{98C473D9-0CCD-42AA-A844-085FBEE83A1A}"/>
              </a:ext>
            </a:extLst>
          </p:cNvPr>
          <p:cNvPicPr>
            <a:picLocks noChangeAspect="1"/>
          </p:cNvPicPr>
          <p:nvPr/>
        </p:nvPicPr>
        <p:blipFill>
          <a:blip r:embed="rId2"/>
          <a:stretch>
            <a:fillRect/>
          </a:stretch>
        </p:blipFill>
        <p:spPr>
          <a:xfrm>
            <a:off x="8950362" y="2181166"/>
            <a:ext cx="3058253" cy="4406705"/>
          </a:xfrm>
          <a:prstGeom prst="rect">
            <a:avLst/>
          </a:prstGeom>
        </p:spPr>
      </p:pic>
    </p:spTree>
    <p:extLst>
      <p:ext uri="{BB962C8B-B14F-4D97-AF65-F5344CB8AC3E}">
        <p14:creationId xmlns:p14="http://schemas.microsoft.com/office/powerpoint/2010/main" val="2576970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CBFC-6424-4621-BA45-CF239DB5061E}"/>
              </a:ext>
            </a:extLst>
          </p:cNvPr>
          <p:cNvSpPr>
            <a:spLocks noGrp="1"/>
          </p:cNvSpPr>
          <p:nvPr>
            <p:ph type="title"/>
          </p:nvPr>
        </p:nvSpPr>
        <p:spPr/>
        <p:txBody>
          <a:bodyPr/>
          <a:lstStyle/>
          <a:p>
            <a:r>
              <a:rPr lang="en-US" dirty="0"/>
              <a:t>Early MUSEUMS AND MEMORIALS</a:t>
            </a:r>
            <a:endParaRPr lang="en-GB" dirty="0"/>
          </a:p>
        </p:txBody>
      </p:sp>
      <p:sp>
        <p:nvSpPr>
          <p:cNvPr id="3" name="Content Placeholder 2">
            <a:extLst>
              <a:ext uri="{FF2B5EF4-FFF2-40B4-BE49-F238E27FC236}">
                <a16:creationId xmlns:a16="http://schemas.microsoft.com/office/drawing/2014/main" id="{9C12878E-BCF9-4C7A-9F5D-FFACD85D246D}"/>
              </a:ext>
            </a:extLst>
          </p:cNvPr>
          <p:cNvSpPr>
            <a:spLocks noGrp="1"/>
          </p:cNvSpPr>
          <p:nvPr>
            <p:ph idx="1"/>
          </p:nvPr>
        </p:nvSpPr>
        <p:spPr/>
        <p:txBody>
          <a:bodyPr/>
          <a:lstStyle/>
          <a:p>
            <a:r>
              <a:rPr lang="en-US" dirty="0"/>
              <a:t>Extraordinary Soviet State Commission for the Investigation of the Crimes of the German-Fascist Aggressors, est. 1942</a:t>
            </a:r>
          </a:p>
          <a:p>
            <a:endParaRPr lang="en-US" dirty="0"/>
          </a:p>
          <a:p>
            <a:pPr>
              <a:buFontTx/>
              <a:buChar char="-"/>
            </a:pPr>
            <a:r>
              <a:rPr lang="en-US" dirty="0"/>
              <a:t>Mandated preservation of camps</a:t>
            </a:r>
          </a:p>
          <a:p>
            <a:pPr>
              <a:buFontTx/>
              <a:buChar char="-"/>
            </a:pPr>
            <a:r>
              <a:rPr lang="en-US" dirty="0"/>
              <a:t>Mandated collection of evidence from camps</a:t>
            </a:r>
          </a:p>
          <a:p>
            <a:pPr>
              <a:buFontTx/>
              <a:buChar char="-"/>
            </a:pPr>
            <a:endParaRPr lang="en-US" dirty="0"/>
          </a:p>
          <a:p>
            <a:r>
              <a:rPr lang="en-GB" dirty="0"/>
              <a:t>Majdanek State Museum est. autumn 1944 after liberation of camp in July</a:t>
            </a:r>
          </a:p>
          <a:p>
            <a:r>
              <a:rPr lang="en-GB" dirty="0"/>
              <a:t>Auschwitz State Museum est. April 1946</a:t>
            </a:r>
          </a:p>
        </p:txBody>
      </p:sp>
    </p:spTree>
    <p:extLst>
      <p:ext uri="{BB962C8B-B14F-4D97-AF65-F5344CB8AC3E}">
        <p14:creationId xmlns:p14="http://schemas.microsoft.com/office/powerpoint/2010/main" val="3995477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F0C59-F205-4257-B81C-DA2AB5FE9CCF}"/>
              </a:ext>
            </a:extLst>
          </p:cNvPr>
          <p:cNvSpPr>
            <a:spLocks noGrp="1"/>
          </p:cNvSpPr>
          <p:nvPr>
            <p:ph type="title"/>
          </p:nvPr>
        </p:nvSpPr>
        <p:spPr>
          <a:xfrm>
            <a:off x="2824579" y="382633"/>
            <a:ext cx="8610600" cy="1293028"/>
          </a:xfrm>
        </p:spPr>
        <p:txBody>
          <a:bodyPr/>
          <a:lstStyle/>
          <a:p>
            <a:r>
              <a:rPr lang="en-US" dirty="0"/>
              <a:t>Memorials and Museums</a:t>
            </a:r>
            <a:endParaRPr lang="en-GB" dirty="0"/>
          </a:p>
        </p:txBody>
      </p:sp>
      <p:sp>
        <p:nvSpPr>
          <p:cNvPr id="3" name="Content Placeholder 2">
            <a:extLst>
              <a:ext uri="{FF2B5EF4-FFF2-40B4-BE49-F238E27FC236}">
                <a16:creationId xmlns:a16="http://schemas.microsoft.com/office/drawing/2014/main" id="{90E7C09C-3C30-41F7-A19C-2341F9579027}"/>
              </a:ext>
            </a:extLst>
          </p:cNvPr>
          <p:cNvSpPr>
            <a:spLocks noGrp="1"/>
          </p:cNvSpPr>
          <p:nvPr>
            <p:ph idx="1"/>
          </p:nvPr>
        </p:nvSpPr>
        <p:spPr/>
        <p:txBody>
          <a:bodyPr>
            <a:normAutofit/>
          </a:bodyPr>
          <a:lstStyle/>
          <a:p>
            <a:pPr marL="0" indent="0">
              <a:buNone/>
            </a:pPr>
            <a:r>
              <a:rPr lang="en-US" dirty="0"/>
              <a:t>Young 'Memorials and Museums’</a:t>
            </a:r>
          </a:p>
          <a:p>
            <a:pPr marL="0" indent="0">
              <a:buNone/>
            </a:pPr>
            <a:endParaRPr lang="en-US" dirty="0"/>
          </a:p>
          <a:p>
            <a:r>
              <a:rPr lang="en-US" dirty="0"/>
              <a:t>What are some of the key features of Holocaust museums and memorials? What are they </a:t>
            </a:r>
            <a:r>
              <a:rPr lang="en-US" i="1" dirty="0"/>
              <a:t>like</a:t>
            </a:r>
            <a:r>
              <a:rPr lang="en-US" dirty="0"/>
              <a:t>? </a:t>
            </a:r>
          </a:p>
          <a:p>
            <a:endParaRPr lang="en-US" dirty="0"/>
          </a:p>
          <a:p>
            <a:r>
              <a:rPr lang="en-US" dirty="0"/>
              <a:t>Have you ever been to a Holocaust museum/memorial or a former concentration/extermination camp? If so, what were your impressions and memories?</a:t>
            </a:r>
          </a:p>
          <a:p>
            <a:pPr marL="0" indent="0">
              <a:buNone/>
            </a:pPr>
            <a:endParaRPr lang="en-US" dirty="0"/>
          </a:p>
        </p:txBody>
      </p:sp>
    </p:spTree>
    <p:extLst>
      <p:ext uri="{BB962C8B-B14F-4D97-AF65-F5344CB8AC3E}">
        <p14:creationId xmlns:p14="http://schemas.microsoft.com/office/powerpoint/2010/main" val="2582822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F0C59-F205-4257-B81C-DA2AB5FE9CCF}"/>
              </a:ext>
            </a:extLst>
          </p:cNvPr>
          <p:cNvSpPr>
            <a:spLocks noGrp="1"/>
          </p:cNvSpPr>
          <p:nvPr>
            <p:ph type="title"/>
          </p:nvPr>
        </p:nvSpPr>
        <p:spPr>
          <a:xfrm>
            <a:off x="2824579" y="382633"/>
            <a:ext cx="8610600" cy="1293028"/>
          </a:xfrm>
        </p:spPr>
        <p:txBody>
          <a:bodyPr/>
          <a:lstStyle/>
          <a:p>
            <a:r>
              <a:rPr lang="en-US" dirty="0"/>
              <a:t>Memorials and Museums</a:t>
            </a:r>
            <a:endParaRPr lang="en-GB" dirty="0"/>
          </a:p>
        </p:txBody>
      </p:sp>
      <p:sp>
        <p:nvSpPr>
          <p:cNvPr id="3" name="Content Placeholder 2">
            <a:extLst>
              <a:ext uri="{FF2B5EF4-FFF2-40B4-BE49-F238E27FC236}">
                <a16:creationId xmlns:a16="http://schemas.microsoft.com/office/drawing/2014/main" id="{90E7C09C-3C30-41F7-A19C-2341F9579027}"/>
              </a:ext>
            </a:extLst>
          </p:cNvPr>
          <p:cNvSpPr>
            <a:spLocks noGrp="1"/>
          </p:cNvSpPr>
          <p:nvPr>
            <p:ph idx="1"/>
          </p:nvPr>
        </p:nvSpPr>
        <p:spPr/>
        <p:txBody>
          <a:bodyPr>
            <a:normAutofit/>
          </a:bodyPr>
          <a:lstStyle/>
          <a:p>
            <a:pPr marL="0" indent="0">
              <a:buNone/>
            </a:pPr>
            <a:r>
              <a:rPr lang="en-US" dirty="0"/>
              <a:t>Young 'Memorials and Museums’</a:t>
            </a:r>
          </a:p>
          <a:p>
            <a:pPr marL="0" indent="0">
              <a:buNone/>
            </a:pPr>
            <a:endParaRPr lang="en-US" dirty="0"/>
          </a:p>
          <a:p>
            <a:r>
              <a:rPr lang="en-GB" dirty="0"/>
              <a:t>What have been some of the influential factors on how the Holocaust has been remembered in the following national contexts:</a:t>
            </a:r>
          </a:p>
          <a:p>
            <a:pPr>
              <a:buFontTx/>
              <a:buChar char="-"/>
            </a:pPr>
            <a:r>
              <a:rPr lang="en-GB" dirty="0"/>
              <a:t>Poland</a:t>
            </a:r>
          </a:p>
          <a:p>
            <a:pPr>
              <a:buFontTx/>
              <a:buChar char="-"/>
            </a:pPr>
            <a:r>
              <a:rPr lang="en-GB" dirty="0"/>
              <a:t>United States</a:t>
            </a:r>
          </a:p>
          <a:p>
            <a:pPr>
              <a:buFontTx/>
              <a:buChar char="-"/>
            </a:pPr>
            <a:r>
              <a:rPr lang="en-US" dirty="0"/>
              <a:t>Israel</a:t>
            </a:r>
          </a:p>
          <a:p>
            <a:pPr>
              <a:buFontTx/>
              <a:buChar char="-"/>
            </a:pPr>
            <a:r>
              <a:rPr lang="en-US" dirty="0"/>
              <a:t>Britain</a:t>
            </a:r>
          </a:p>
          <a:p>
            <a:pPr>
              <a:buFontTx/>
              <a:buChar char="-"/>
            </a:pPr>
            <a:r>
              <a:rPr lang="en-US" dirty="0"/>
              <a:t>Germany?</a:t>
            </a:r>
          </a:p>
        </p:txBody>
      </p:sp>
    </p:spTree>
    <p:extLst>
      <p:ext uri="{BB962C8B-B14F-4D97-AF65-F5344CB8AC3E}">
        <p14:creationId xmlns:p14="http://schemas.microsoft.com/office/powerpoint/2010/main" val="218959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5646" y="161847"/>
            <a:ext cx="6291190" cy="4187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8681" y="3619256"/>
            <a:ext cx="2429058" cy="3238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a:extLst>
              <a:ext uri="{FF2B5EF4-FFF2-40B4-BE49-F238E27FC236}">
                <a16:creationId xmlns:a16="http://schemas.microsoft.com/office/drawing/2014/main" id="{EB4A3BC5-A0C3-472A-9CB7-0F12497263A2}"/>
              </a:ext>
            </a:extLst>
          </p:cNvPr>
          <p:cNvSpPr txBox="1">
            <a:spLocks/>
          </p:cNvSpPr>
          <p:nvPr/>
        </p:nvSpPr>
        <p:spPr>
          <a:xfrm>
            <a:off x="8557846" y="820614"/>
            <a:ext cx="3475892" cy="1259015"/>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POLAND:</a:t>
            </a: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MAJDANEK</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pic>
        <p:nvPicPr>
          <p:cNvPr id="2" name="Picture 1">
            <a:extLst>
              <a:ext uri="{FF2B5EF4-FFF2-40B4-BE49-F238E27FC236}">
                <a16:creationId xmlns:a16="http://schemas.microsoft.com/office/drawing/2014/main" id="{015C59FF-1FFD-4D53-9D05-180F9FAF7FDA}"/>
              </a:ext>
            </a:extLst>
          </p:cNvPr>
          <p:cNvPicPr>
            <a:picLocks noChangeAspect="1"/>
          </p:cNvPicPr>
          <p:nvPr/>
        </p:nvPicPr>
        <p:blipFill>
          <a:blip r:embed="rId5"/>
          <a:stretch>
            <a:fillRect/>
          </a:stretch>
        </p:blipFill>
        <p:spPr>
          <a:xfrm>
            <a:off x="7436837" y="2414061"/>
            <a:ext cx="4600000" cy="2505215"/>
          </a:xfrm>
          <a:prstGeom prst="rect">
            <a:avLst/>
          </a:prstGeom>
        </p:spPr>
      </p:pic>
      <p:pic>
        <p:nvPicPr>
          <p:cNvPr id="3" name="Picture 2">
            <a:extLst>
              <a:ext uri="{FF2B5EF4-FFF2-40B4-BE49-F238E27FC236}">
                <a16:creationId xmlns:a16="http://schemas.microsoft.com/office/drawing/2014/main" id="{AF42809B-CB61-46FA-B365-64E20E706415}"/>
              </a:ext>
            </a:extLst>
          </p:cNvPr>
          <p:cNvPicPr>
            <a:picLocks noChangeAspect="1"/>
          </p:cNvPicPr>
          <p:nvPr/>
        </p:nvPicPr>
        <p:blipFill>
          <a:blip r:embed="rId6"/>
          <a:stretch>
            <a:fillRect/>
          </a:stretch>
        </p:blipFill>
        <p:spPr>
          <a:xfrm>
            <a:off x="3712440" y="3619257"/>
            <a:ext cx="4180097" cy="3076896"/>
          </a:xfrm>
          <a:prstGeom prst="rect">
            <a:avLst/>
          </a:prstGeom>
        </p:spPr>
      </p:pic>
    </p:spTree>
    <p:extLst>
      <p:ext uri="{BB962C8B-B14F-4D97-AF65-F5344CB8AC3E}">
        <p14:creationId xmlns:p14="http://schemas.microsoft.com/office/powerpoint/2010/main" val="3250207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2930" y="0"/>
            <a:ext cx="7020272" cy="52652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2726" y="4000500"/>
            <a:ext cx="433387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9">
            <a:extLst>
              <a:ext uri="{FF2B5EF4-FFF2-40B4-BE49-F238E27FC236}">
                <a16:creationId xmlns:a16="http://schemas.microsoft.com/office/drawing/2014/main" id="{43FD3160-B1EC-4B36-9332-C2889B211706}"/>
              </a:ext>
            </a:extLst>
          </p:cNvPr>
          <p:cNvSpPr txBox="1">
            <a:spLocks/>
          </p:cNvSpPr>
          <p:nvPr/>
        </p:nvSpPr>
        <p:spPr>
          <a:xfrm>
            <a:off x="9552791" y="1979408"/>
            <a:ext cx="1953408" cy="423927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rPr>
              <a:t>Tortoise sculpture, Majdanek</a:t>
            </a:r>
            <a:endPar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5" name="Title 1">
            <a:extLst>
              <a:ext uri="{FF2B5EF4-FFF2-40B4-BE49-F238E27FC236}">
                <a16:creationId xmlns:a16="http://schemas.microsoft.com/office/drawing/2014/main" id="{58E604AF-3478-4395-B0ED-558214BB6FB8}"/>
              </a:ext>
            </a:extLst>
          </p:cNvPr>
          <p:cNvSpPr txBox="1">
            <a:spLocks/>
          </p:cNvSpPr>
          <p:nvPr/>
        </p:nvSpPr>
        <p:spPr>
          <a:xfrm>
            <a:off x="2895600" y="764373"/>
            <a:ext cx="8610600" cy="1293028"/>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POLAND</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3672100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2043" y="292962"/>
            <a:ext cx="8611340" cy="6458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1">
            <a:extLst>
              <a:ext uri="{FF2B5EF4-FFF2-40B4-BE49-F238E27FC236}">
                <a16:creationId xmlns:a16="http://schemas.microsoft.com/office/drawing/2014/main" id="{42853568-E1EB-4E76-B624-9F6B7B8DB2DE}"/>
              </a:ext>
            </a:extLst>
          </p:cNvPr>
          <p:cNvSpPr txBox="1">
            <a:spLocks/>
          </p:cNvSpPr>
          <p:nvPr/>
        </p:nvSpPr>
        <p:spPr>
          <a:xfrm>
            <a:off x="8602462" y="861134"/>
            <a:ext cx="3320988" cy="1879848"/>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POLAND: AUSCHWITZ</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1201589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596502"/>
            <a:ext cx="4343400" cy="32614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1864926"/>
            <a:ext cx="4800600" cy="3362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48437"/>
            <a:ext cx="4343400" cy="2892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a:extLst>
              <a:ext uri="{FF2B5EF4-FFF2-40B4-BE49-F238E27FC236}">
                <a16:creationId xmlns:a16="http://schemas.microsoft.com/office/drawing/2014/main" id="{982A11BD-8050-4312-BE36-AE7856DB7F64}"/>
              </a:ext>
            </a:extLst>
          </p:cNvPr>
          <p:cNvSpPr txBox="1">
            <a:spLocks/>
          </p:cNvSpPr>
          <p:nvPr/>
        </p:nvSpPr>
        <p:spPr>
          <a:xfrm>
            <a:off x="2895600" y="764373"/>
            <a:ext cx="8610600" cy="1293028"/>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POLAND: AUSCHWITZ</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3890555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3674" y="0"/>
            <a:ext cx="6191250" cy="4133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472" y="3656488"/>
            <a:ext cx="4824536" cy="3221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1">
            <a:extLst>
              <a:ext uri="{FF2B5EF4-FFF2-40B4-BE49-F238E27FC236}">
                <a16:creationId xmlns:a16="http://schemas.microsoft.com/office/drawing/2014/main" id="{0D40D397-E415-4F6A-9FF6-C00C3364B293}"/>
              </a:ext>
            </a:extLst>
          </p:cNvPr>
          <p:cNvSpPr txBox="1">
            <a:spLocks/>
          </p:cNvSpPr>
          <p:nvPr/>
        </p:nvSpPr>
        <p:spPr>
          <a:xfrm>
            <a:off x="434752" y="1393794"/>
            <a:ext cx="3320988" cy="1879848"/>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POLAND: AUSCHWITZ</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30211752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8870" y="4136132"/>
            <a:ext cx="3286125" cy="232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1721" y="3738366"/>
            <a:ext cx="4159513" cy="31196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4001" y="35397"/>
            <a:ext cx="5099783" cy="3702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44073" y="1"/>
            <a:ext cx="3887299" cy="2794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a:extLst>
              <a:ext uri="{FF2B5EF4-FFF2-40B4-BE49-F238E27FC236}">
                <a16:creationId xmlns:a16="http://schemas.microsoft.com/office/drawing/2014/main" id="{57DDE728-5D5B-48A0-BB45-5B86A6EB74BB}"/>
              </a:ext>
            </a:extLst>
          </p:cNvPr>
          <p:cNvSpPr txBox="1">
            <a:spLocks/>
          </p:cNvSpPr>
          <p:nvPr/>
        </p:nvSpPr>
        <p:spPr>
          <a:xfrm>
            <a:off x="6916994" y="2920181"/>
            <a:ext cx="4589206" cy="32985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rPr>
              <a:t>Changed text from pre-Cold War version</a:t>
            </a:r>
            <a:endPar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14129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9DFFB-B93F-4D01-A127-EF6B53A9C4BF}"/>
              </a:ext>
            </a:extLst>
          </p:cNvPr>
          <p:cNvSpPr>
            <a:spLocks noGrp="1"/>
          </p:cNvSpPr>
          <p:nvPr>
            <p:ph type="title"/>
          </p:nvPr>
        </p:nvSpPr>
        <p:spPr/>
        <p:txBody>
          <a:bodyPr>
            <a:normAutofit fontScale="90000"/>
          </a:bodyPr>
          <a:lstStyle/>
          <a:p>
            <a:r>
              <a:rPr lang="en-US" dirty="0"/>
              <a:t>MEMORY in the FEDERAL REPUBLIC of GERMANY (WEST GERMANY)</a:t>
            </a:r>
            <a:endParaRPr lang="en-GB" dirty="0"/>
          </a:p>
        </p:txBody>
      </p:sp>
      <p:sp>
        <p:nvSpPr>
          <p:cNvPr id="3" name="Content Placeholder 2">
            <a:extLst>
              <a:ext uri="{FF2B5EF4-FFF2-40B4-BE49-F238E27FC236}">
                <a16:creationId xmlns:a16="http://schemas.microsoft.com/office/drawing/2014/main" id="{E1F62CB8-2E7C-4F17-BC65-8811173B51FD}"/>
              </a:ext>
            </a:extLst>
          </p:cNvPr>
          <p:cNvSpPr>
            <a:spLocks noGrp="1"/>
          </p:cNvSpPr>
          <p:nvPr>
            <p:ph idx="1"/>
          </p:nvPr>
        </p:nvSpPr>
        <p:spPr/>
        <p:txBody>
          <a:bodyPr/>
          <a:lstStyle/>
          <a:p>
            <a:r>
              <a:rPr lang="en-US" dirty="0"/>
              <a:t>Trustees for the Monument of </a:t>
            </a:r>
            <a:r>
              <a:rPr lang="en-US" dirty="0">
                <a:solidFill>
                  <a:srgbClr val="FFC000"/>
                </a:solidFill>
              </a:rPr>
              <a:t>Atonement</a:t>
            </a:r>
            <a:r>
              <a:rPr lang="en-US" dirty="0"/>
              <a:t> in the Concentration Camp at Dachau</a:t>
            </a:r>
            <a:endParaRPr lang="en-GB" dirty="0"/>
          </a:p>
        </p:txBody>
      </p:sp>
      <p:pic>
        <p:nvPicPr>
          <p:cNvPr id="2050" name="Picture 2" descr="Dachau Concentration Camp Memorial Site from Munich by Train 2021">
            <a:extLst>
              <a:ext uri="{FF2B5EF4-FFF2-40B4-BE49-F238E27FC236}">
                <a16:creationId xmlns:a16="http://schemas.microsoft.com/office/drawing/2014/main" id="{B7BE7CF8-DB49-4A14-A539-93F56131F2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7902" y="3058459"/>
            <a:ext cx="5258753" cy="3505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2206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26144-1F86-47D6-9B7E-E3AEC244F9C4}"/>
              </a:ext>
            </a:extLst>
          </p:cNvPr>
          <p:cNvSpPr>
            <a:spLocks noGrp="1"/>
          </p:cNvSpPr>
          <p:nvPr>
            <p:ph type="title"/>
          </p:nvPr>
        </p:nvSpPr>
        <p:spPr>
          <a:xfrm>
            <a:off x="2290439" y="764373"/>
            <a:ext cx="9215761" cy="1293028"/>
          </a:xfrm>
        </p:spPr>
        <p:txBody>
          <a:bodyPr>
            <a:normAutofit fontScale="90000"/>
          </a:bodyPr>
          <a:lstStyle/>
          <a:p>
            <a:r>
              <a:rPr lang="en-US" dirty="0"/>
              <a:t>Memory in the GERMAN DEMOCRATIC REPUBLIC (EAST GERMANY)</a:t>
            </a:r>
            <a:endParaRPr lang="en-GB" dirty="0"/>
          </a:p>
        </p:txBody>
      </p:sp>
      <p:pic>
        <p:nvPicPr>
          <p:cNvPr id="5" name="Content Placeholder 4">
            <a:extLst>
              <a:ext uri="{FF2B5EF4-FFF2-40B4-BE49-F238E27FC236}">
                <a16:creationId xmlns:a16="http://schemas.microsoft.com/office/drawing/2014/main" id="{B5DA93F2-C9B1-471A-B123-25AC44C84BDC}"/>
              </a:ext>
            </a:extLst>
          </p:cNvPr>
          <p:cNvPicPr>
            <a:picLocks noGrp="1" noChangeAspect="1"/>
          </p:cNvPicPr>
          <p:nvPr>
            <p:ph idx="1"/>
          </p:nvPr>
        </p:nvPicPr>
        <p:blipFill>
          <a:blip r:embed="rId2"/>
          <a:stretch>
            <a:fillRect/>
          </a:stretch>
        </p:blipFill>
        <p:spPr>
          <a:xfrm>
            <a:off x="3476625" y="2734469"/>
            <a:ext cx="5238750" cy="2943225"/>
          </a:xfrm>
        </p:spPr>
      </p:pic>
      <p:sp>
        <p:nvSpPr>
          <p:cNvPr id="6" name="Content Placeholder 2">
            <a:extLst>
              <a:ext uri="{FF2B5EF4-FFF2-40B4-BE49-F238E27FC236}">
                <a16:creationId xmlns:a16="http://schemas.microsoft.com/office/drawing/2014/main" id="{F85C6E6C-DEDB-4C10-9DD7-177C8F343A59}"/>
              </a:ext>
            </a:extLst>
          </p:cNvPr>
          <p:cNvSpPr txBox="1">
            <a:spLocks/>
          </p:cNvSpPr>
          <p:nvPr/>
        </p:nvSpPr>
        <p:spPr>
          <a:xfrm>
            <a:off x="685800" y="2194560"/>
            <a:ext cx="1082040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rPr>
              <a:t>Memorial at Buchenwald</a:t>
            </a:r>
            <a:endPar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21194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D47F7-8755-4124-AE08-ABD9E35230AD}"/>
              </a:ext>
            </a:extLst>
          </p:cNvPr>
          <p:cNvSpPr>
            <a:spLocks noGrp="1"/>
          </p:cNvSpPr>
          <p:nvPr>
            <p:ph type="title"/>
          </p:nvPr>
        </p:nvSpPr>
        <p:spPr/>
        <p:txBody>
          <a:bodyPr/>
          <a:lstStyle/>
          <a:p>
            <a:r>
              <a:rPr lang="en-US" dirty="0"/>
              <a:t>UNIFIED GERMANY</a:t>
            </a:r>
            <a:endParaRPr lang="en-GB" dirty="0"/>
          </a:p>
        </p:txBody>
      </p:sp>
      <p:pic>
        <p:nvPicPr>
          <p:cNvPr id="7" name="Picture 6">
            <a:extLst>
              <a:ext uri="{FF2B5EF4-FFF2-40B4-BE49-F238E27FC236}">
                <a16:creationId xmlns:a16="http://schemas.microsoft.com/office/drawing/2014/main" id="{1C6CBE9D-DE6E-4687-8380-78225243020C}"/>
              </a:ext>
            </a:extLst>
          </p:cNvPr>
          <p:cNvPicPr>
            <a:picLocks noChangeAspect="1"/>
          </p:cNvPicPr>
          <p:nvPr/>
        </p:nvPicPr>
        <p:blipFill>
          <a:blip r:embed="rId2"/>
          <a:stretch>
            <a:fillRect/>
          </a:stretch>
        </p:blipFill>
        <p:spPr>
          <a:xfrm>
            <a:off x="-129092" y="-45140"/>
            <a:ext cx="6665666" cy="4399340"/>
          </a:xfrm>
          <a:prstGeom prst="rect">
            <a:avLst/>
          </a:prstGeom>
        </p:spPr>
      </p:pic>
      <p:sp>
        <p:nvSpPr>
          <p:cNvPr id="10" name="Content Placeholder 9">
            <a:extLst>
              <a:ext uri="{FF2B5EF4-FFF2-40B4-BE49-F238E27FC236}">
                <a16:creationId xmlns:a16="http://schemas.microsoft.com/office/drawing/2014/main" id="{4166FC75-36C7-401A-9457-D2223AAE3BF8}"/>
              </a:ext>
            </a:extLst>
          </p:cNvPr>
          <p:cNvSpPr>
            <a:spLocks noGrp="1"/>
          </p:cNvSpPr>
          <p:nvPr>
            <p:ph idx="1"/>
          </p:nvPr>
        </p:nvSpPr>
        <p:spPr>
          <a:xfrm>
            <a:off x="7358230" y="2248348"/>
            <a:ext cx="4147969" cy="3970337"/>
          </a:xfrm>
        </p:spPr>
        <p:txBody>
          <a:bodyPr/>
          <a:lstStyle/>
          <a:p>
            <a:r>
              <a:rPr lang="en-US" dirty="0"/>
              <a:t>Memorial to Murdered Jews of Europe, Berlin (dedicated 2005)</a:t>
            </a:r>
            <a:endParaRPr lang="en-GB" dirty="0"/>
          </a:p>
        </p:txBody>
      </p:sp>
      <p:pic>
        <p:nvPicPr>
          <p:cNvPr id="11" name="Content Placeholder 4">
            <a:extLst>
              <a:ext uri="{FF2B5EF4-FFF2-40B4-BE49-F238E27FC236}">
                <a16:creationId xmlns:a16="http://schemas.microsoft.com/office/drawing/2014/main" id="{7A50D5A3-DEC6-457E-8B96-44D444D1A668}"/>
              </a:ext>
            </a:extLst>
          </p:cNvPr>
          <p:cNvPicPr>
            <a:picLocks noChangeAspect="1"/>
          </p:cNvPicPr>
          <p:nvPr/>
        </p:nvPicPr>
        <p:blipFill>
          <a:blip r:embed="rId3"/>
          <a:stretch>
            <a:fillRect/>
          </a:stretch>
        </p:blipFill>
        <p:spPr>
          <a:xfrm>
            <a:off x="4054797" y="3429000"/>
            <a:ext cx="8039548" cy="3327136"/>
          </a:xfrm>
          <a:prstGeom prst="rect">
            <a:avLst/>
          </a:prstGeom>
        </p:spPr>
      </p:pic>
    </p:spTree>
    <p:extLst>
      <p:ext uri="{BB962C8B-B14F-4D97-AF65-F5344CB8AC3E}">
        <p14:creationId xmlns:p14="http://schemas.microsoft.com/office/powerpoint/2010/main" val="3025950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8EF9-EDD4-412E-AFC4-10453D6FE66D}"/>
              </a:ext>
            </a:extLst>
          </p:cNvPr>
          <p:cNvSpPr>
            <a:spLocks noGrp="1"/>
          </p:cNvSpPr>
          <p:nvPr>
            <p:ph type="title"/>
          </p:nvPr>
        </p:nvSpPr>
        <p:spPr/>
        <p:txBody>
          <a:bodyPr/>
          <a:lstStyle/>
          <a:p>
            <a:r>
              <a:rPr lang="en-GB" dirty="0"/>
              <a:t>JEWISH MUSEUM, BERLIN</a:t>
            </a:r>
          </a:p>
        </p:txBody>
      </p:sp>
      <p:pic>
        <p:nvPicPr>
          <p:cNvPr id="4" name="Content Placeholder 3">
            <a:extLst>
              <a:ext uri="{FF2B5EF4-FFF2-40B4-BE49-F238E27FC236}">
                <a16:creationId xmlns:a16="http://schemas.microsoft.com/office/drawing/2014/main" id="{46A91F30-5726-4461-B2D9-509700B08A9C}"/>
              </a:ext>
            </a:extLst>
          </p:cNvPr>
          <p:cNvPicPr>
            <a:picLocks noGrp="1" noChangeAspect="1"/>
          </p:cNvPicPr>
          <p:nvPr>
            <p:ph idx="1"/>
          </p:nvPr>
        </p:nvPicPr>
        <p:blipFill>
          <a:blip r:embed="rId2"/>
          <a:stretch>
            <a:fillRect/>
          </a:stretch>
        </p:blipFill>
        <p:spPr>
          <a:xfrm>
            <a:off x="5622591" y="2202050"/>
            <a:ext cx="6015725" cy="4024313"/>
          </a:xfrm>
          <a:prstGeom prst="rect">
            <a:avLst/>
          </a:prstGeom>
        </p:spPr>
      </p:pic>
      <p:pic>
        <p:nvPicPr>
          <p:cNvPr id="5" name="Picture 4">
            <a:extLst>
              <a:ext uri="{FF2B5EF4-FFF2-40B4-BE49-F238E27FC236}">
                <a16:creationId xmlns:a16="http://schemas.microsoft.com/office/drawing/2014/main" id="{BDF57A98-8563-4DF3-A479-2D8FBE364551}"/>
              </a:ext>
            </a:extLst>
          </p:cNvPr>
          <p:cNvPicPr>
            <a:picLocks noChangeAspect="1"/>
          </p:cNvPicPr>
          <p:nvPr/>
        </p:nvPicPr>
        <p:blipFill>
          <a:blip r:embed="rId3"/>
          <a:stretch>
            <a:fillRect/>
          </a:stretch>
        </p:blipFill>
        <p:spPr>
          <a:xfrm>
            <a:off x="0" y="0"/>
            <a:ext cx="4229100" cy="6858000"/>
          </a:xfrm>
          <a:prstGeom prst="rect">
            <a:avLst/>
          </a:prstGeom>
        </p:spPr>
      </p:pic>
    </p:spTree>
    <p:extLst>
      <p:ext uri="{BB962C8B-B14F-4D97-AF65-F5344CB8AC3E}">
        <p14:creationId xmlns:p14="http://schemas.microsoft.com/office/powerpoint/2010/main" val="13996931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C6757-72B0-4589-91C4-0BC1889BF00A}"/>
              </a:ext>
            </a:extLst>
          </p:cNvPr>
          <p:cNvSpPr>
            <a:spLocks noGrp="1"/>
          </p:cNvSpPr>
          <p:nvPr>
            <p:ph type="title"/>
          </p:nvPr>
        </p:nvSpPr>
        <p:spPr>
          <a:xfrm>
            <a:off x="2938850" y="494693"/>
            <a:ext cx="8610600" cy="1293028"/>
          </a:xfrm>
        </p:spPr>
        <p:txBody>
          <a:bodyPr/>
          <a:lstStyle/>
          <a:p>
            <a:r>
              <a:rPr lang="en-GB" dirty="0"/>
              <a:t>Holocaust Memorials, Berlin </a:t>
            </a:r>
          </a:p>
        </p:txBody>
      </p:sp>
      <p:pic>
        <p:nvPicPr>
          <p:cNvPr id="4" name="Content Placeholder 3">
            <a:extLst>
              <a:ext uri="{FF2B5EF4-FFF2-40B4-BE49-F238E27FC236}">
                <a16:creationId xmlns:a16="http://schemas.microsoft.com/office/drawing/2014/main" id="{4E7D21CF-D126-455D-ADD0-AFEC91CE7C25}"/>
              </a:ext>
            </a:extLst>
          </p:cNvPr>
          <p:cNvPicPr>
            <a:picLocks noGrp="1" noChangeAspect="1"/>
          </p:cNvPicPr>
          <p:nvPr>
            <p:ph idx="1"/>
          </p:nvPr>
        </p:nvPicPr>
        <p:blipFill>
          <a:blip r:embed="rId2"/>
          <a:stretch>
            <a:fillRect/>
          </a:stretch>
        </p:blipFill>
        <p:spPr>
          <a:xfrm>
            <a:off x="201092" y="1692480"/>
            <a:ext cx="6037943" cy="4024313"/>
          </a:xfrm>
          <a:prstGeom prst="rect">
            <a:avLst/>
          </a:prstGeom>
        </p:spPr>
      </p:pic>
      <p:pic>
        <p:nvPicPr>
          <p:cNvPr id="5" name="Picture 4">
            <a:extLst>
              <a:ext uri="{FF2B5EF4-FFF2-40B4-BE49-F238E27FC236}">
                <a16:creationId xmlns:a16="http://schemas.microsoft.com/office/drawing/2014/main" id="{31B33DD8-1055-4380-BDD3-8862B64BEE76}"/>
              </a:ext>
            </a:extLst>
          </p:cNvPr>
          <p:cNvPicPr>
            <a:picLocks noChangeAspect="1"/>
          </p:cNvPicPr>
          <p:nvPr/>
        </p:nvPicPr>
        <p:blipFill>
          <a:blip r:embed="rId3"/>
          <a:stretch>
            <a:fillRect/>
          </a:stretch>
        </p:blipFill>
        <p:spPr>
          <a:xfrm>
            <a:off x="8249264" y="1990135"/>
            <a:ext cx="2782529" cy="3861833"/>
          </a:xfrm>
          <a:prstGeom prst="rect">
            <a:avLst/>
          </a:prstGeom>
        </p:spPr>
      </p:pic>
      <p:sp>
        <p:nvSpPr>
          <p:cNvPr id="7" name="TextBox 6">
            <a:extLst>
              <a:ext uri="{FF2B5EF4-FFF2-40B4-BE49-F238E27FC236}">
                <a16:creationId xmlns:a16="http://schemas.microsoft.com/office/drawing/2014/main" id="{013F14E0-5966-4681-90FA-A84578C49AF2}"/>
              </a:ext>
            </a:extLst>
          </p:cNvPr>
          <p:cNvSpPr txBox="1"/>
          <p:nvPr/>
        </p:nvSpPr>
        <p:spPr>
          <a:xfrm>
            <a:off x="8249264" y="5792406"/>
            <a:ext cx="421227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Memorial to Homosexuals Persecuted Under Nazism, dedicated 2008</a:t>
            </a:r>
          </a:p>
        </p:txBody>
      </p:sp>
      <p:sp>
        <p:nvSpPr>
          <p:cNvPr id="9" name="TextBox 8">
            <a:extLst>
              <a:ext uri="{FF2B5EF4-FFF2-40B4-BE49-F238E27FC236}">
                <a16:creationId xmlns:a16="http://schemas.microsoft.com/office/drawing/2014/main" id="{18058150-B05E-45B2-90F5-E48DC5130290}"/>
              </a:ext>
            </a:extLst>
          </p:cNvPr>
          <p:cNvSpPr txBox="1"/>
          <p:nvPr/>
        </p:nvSpPr>
        <p:spPr>
          <a:xfrm>
            <a:off x="201092" y="5851968"/>
            <a:ext cx="623081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Memorial to the Sinti and Roma Victims of National Socialism, dedicated 2012</a:t>
            </a:r>
          </a:p>
        </p:txBody>
      </p:sp>
    </p:spTree>
    <p:extLst>
      <p:ext uri="{BB962C8B-B14F-4D97-AF65-F5344CB8AC3E}">
        <p14:creationId xmlns:p14="http://schemas.microsoft.com/office/powerpoint/2010/main" val="37022331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E838-51F4-40C6-A82D-BF56D87099F4}"/>
              </a:ext>
            </a:extLst>
          </p:cNvPr>
          <p:cNvSpPr>
            <a:spLocks noGrp="1"/>
          </p:cNvSpPr>
          <p:nvPr>
            <p:ph type="title"/>
          </p:nvPr>
        </p:nvSpPr>
        <p:spPr/>
        <p:txBody>
          <a:bodyPr/>
          <a:lstStyle/>
          <a:p>
            <a:r>
              <a:rPr lang="en-US" dirty="0"/>
              <a:t>Israel</a:t>
            </a:r>
            <a:endParaRPr lang="en-GB" dirty="0"/>
          </a:p>
        </p:txBody>
      </p:sp>
      <p:sp>
        <p:nvSpPr>
          <p:cNvPr id="3" name="Content Placeholder 2">
            <a:extLst>
              <a:ext uri="{FF2B5EF4-FFF2-40B4-BE49-F238E27FC236}">
                <a16:creationId xmlns:a16="http://schemas.microsoft.com/office/drawing/2014/main" id="{5E31E2A5-F4E6-4084-9E39-B8BF18576583}"/>
              </a:ext>
            </a:extLst>
          </p:cNvPr>
          <p:cNvSpPr>
            <a:spLocks noGrp="1"/>
          </p:cNvSpPr>
          <p:nvPr>
            <p:ph idx="1"/>
          </p:nvPr>
        </p:nvSpPr>
        <p:spPr/>
        <p:txBody>
          <a:bodyPr/>
          <a:lstStyle/>
          <a:p>
            <a:r>
              <a:rPr lang="en-US" dirty="0"/>
              <a:t>“From Destruction to Redemption”</a:t>
            </a:r>
            <a:endParaRPr lang="en-GB" dirty="0"/>
          </a:p>
        </p:txBody>
      </p:sp>
      <p:pic>
        <p:nvPicPr>
          <p:cNvPr id="5" name="Picture 4">
            <a:extLst>
              <a:ext uri="{FF2B5EF4-FFF2-40B4-BE49-F238E27FC236}">
                <a16:creationId xmlns:a16="http://schemas.microsoft.com/office/drawing/2014/main" id="{D77D6A04-A7B3-4854-BBE3-A0C62642BDFB}"/>
              </a:ext>
            </a:extLst>
          </p:cNvPr>
          <p:cNvPicPr>
            <a:picLocks noChangeAspect="1"/>
          </p:cNvPicPr>
          <p:nvPr/>
        </p:nvPicPr>
        <p:blipFill>
          <a:blip r:embed="rId2"/>
          <a:stretch>
            <a:fillRect/>
          </a:stretch>
        </p:blipFill>
        <p:spPr>
          <a:xfrm>
            <a:off x="6680498" y="2155496"/>
            <a:ext cx="4432375" cy="4432375"/>
          </a:xfrm>
          <a:prstGeom prst="rect">
            <a:avLst/>
          </a:prstGeom>
        </p:spPr>
      </p:pic>
    </p:spTree>
    <p:extLst>
      <p:ext uri="{BB962C8B-B14F-4D97-AF65-F5344CB8AC3E}">
        <p14:creationId xmlns:p14="http://schemas.microsoft.com/office/powerpoint/2010/main" val="26326963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8E745-4AAC-4C88-83A0-59B5A3078498}"/>
              </a:ext>
            </a:extLst>
          </p:cNvPr>
          <p:cNvSpPr>
            <a:spLocks noGrp="1"/>
          </p:cNvSpPr>
          <p:nvPr>
            <p:ph type="title"/>
          </p:nvPr>
        </p:nvSpPr>
        <p:spPr/>
        <p:txBody>
          <a:bodyPr/>
          <a:lstStyle/>
          <a:p>
            <a:r>
              <a:rPr lang="en-US" dirty="0"/>
              <a:t>March of the living</a:t>
            </a:r>
            <a:endParaRPr lang="en-GB" dirty="0"/>
          </a:p>
        </p:txBody>
      </p:sp>
      <p:pic>
        <p:nvPicPr>
          <p:cNvPr id="5" name="Content Placeholder 4">
            <a:extLst>
              <a:ext uri="{FF2B5EF4-FFF2-40B4-BE49-F238E27FC236}">
                <a16:creationId xmlns:a16="http://schemas.microsoft.com/office/drawing/2014/main" id="{61BE9710-74BA-45B0-AFB4-06A3F288D25B}"/>
              </a:ext>
            </a:extLst>
          </p:cNvPr>
          <p:cNvPicPr>
            <a:picLocks noGrp="1" noChangeAspect="1"/>
          </p:cNvPicPr>
          <p:nvPr>
            <p:ph idx="1"/>
          </p:nvPr>
        </p:nvPicPr>
        <p:blipFill>
          <a:blip r:embed="rId2"/>
          <a:stretch>
            <a:fillRect/>
          </a:stretch>
        </p:blipFill>
        <p:spPr>
          <a:xfrm>
            <a:off x="514165" y="267887"/>
            <a:ext cx="2286000" cy="2286000"/>
          </a:xfrm>
        </p:spPr>
      </p:pic>
      <p:pic>
        <p:nvPicPr>
          <p:cNvPr id="3074" name="Picture 2" descr="March Of The Living: The Israel Forever Foundation">
            <a:extLst>
              <a:ext uri="{FF2B5EF4-FFF2-40B4-BE49-F238E27FC236}">
                <a16:creationId xmlns:a16="http://schemas.microsoft.com/office/drawing/2014/main" id="{D1EB3F94-6AE5-42E2-ACA7-2B6FD1A9D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9883" y="2057401"/>
            <a:ext cx="5715000" cy="35433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0287DE4-3DD3-43E3-A468-4A9275A2D8F8}"/>
              </a:ext>
            </a:extLst>
          </p:cNvPr>
          <p:cNvPicPr>
            <a:picLocks noChangeAspect="1"/>
          </p:cNvPicPr>
          <p:nvPr/>
        </p:nvPicPr>
        <p:blipFill>
          <a:blip r:embed="rId4"/>
          <a:stretch>
            <a:fillRect/>
          </a:stretch>
        </p:blipFill>
        <p:spPr>
          <a:xfrm>
            <a:off x="2800165" y="2057401"/>
            <a:ext cx="3186096" cy="4379874"/>
          </a:xfrm>
          <a:prstGeom prst="rect">
            <a:avLst/>
          </a:prstGeom>
        </p:spPr>
      </p:pic>
    </p:spTree>
    <p:extLst>
      <p:ext uri="{BB962C8B-B14F-4D97-AF65-F5344CB8AC3E}">
        <p14:creationId xmlns:p14="http://schemas.microsoft.com/office/powerpoint/2010/main" val="15231588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AE47A-0C08-443B-9E59-16E0C7580CDF}"/>
              </a:ext>
            </a:extLst>
          </p:cNvPr>
          <p:cNvSpPr>
            <a:spLocks noGrp="1"/>
          </p:cNvSpPr>
          <p:nvPr>
            <p:ph type="title"/>
          </p:nvPr>
        </p:nvSpPr>
        <p:spPr/>
        <p:txBody>
          <a:bodyPr/>
          <a:lstStyle/>
          <a:p>
            <a:r>
              <a:rPr lang="en-US" dirty="0"/>
              <a:t>United states</a:t>
            </a:r>
            <a:endParaRPr lang="en-GB" dirty="0"/>
          </a:p>
        </p:txBody>
      </p:sp>
      <p:pic>
        <p:nvPicPr>
          <p:cNvPr id="5" name="Content Placeholder 4">
            <a:extLst>
              <a:ext uri="{FF2B5EF4-FFF2-40B4-BE49-F238E27FC236}">
                <a16:creationId xmlns:a16="http://schemas.microsoft.com/office/drawing/2014/main" id="{DA96B3DE-5342-413E-B5E6-74E852291D5B}"/>
              </a:ext>
            </a:extLst>
          </p:cNvPr>
          <p:cNvPicPr>
            <a:picLocks noGrp="1" noChangeAspect="1"/>
          </p:cNvPicPr>
          <p:nvPr>
            <p:ph idx="1"/>
          </p:nvPr>
        </p:nvPicPr>
        <p:blipFill>
          <a:blip r:embed="rId2"/>
          <a:stretch>
            <a:fillRect/>
          </a:stretch>
        </p:blipFill>
        <p:spPr>
          <a:xfrm>
            <a:off x="3217179" y="2193925"/>
            <a:ext cx="6080371" cy="4024313"/>
          </a:xfrm>
        </p:spPr>
      </p:pic>
      <p:sp>
        <p:nvSpPr>
          <p:cNvPr id="7" name="TextBox 6">
            <a:extLst>
              <a:ext uri="{FF2B5EF4-FFF2-40B4-BE49-F238E27FC236}">
                <a16:creationId xmlns:a16="http://schemas.microsoft.com/office/drawing/2014/main" id="{D70C3FEC-4EB1-4B71-94D0-39954D8F8E82}"/>
              </a:ext>
            </a:extLst>
          </p:cNvPr>
          <p:cNvSpPr txBox="1"/>
          <p:nvPr/>
        </p:nvSpPr>
        <p:spPr>
          <a:xfrm flipH="1">
            <a:off x="9489394" y="2828835"/>
            <a:ext cx="2016806"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United States Holocaust Memorial Museum, Washington DC</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9" name="Picture 8">
            <a:extLst>
              <a:ext uri="{FF2B5EF4-FFF2-40B4-BE49-F238E27FC236}">
                <a16:creationId xmlns:a16="http://schemas.microsoft.com/office/drawing/2014/main" id="{5B7A1E4E-4FE1-42F1-826B-49A30F705A3D}"/>
              </a:ext>
            </a:extLst>
          </p:cNvPr>
          <p:cNvPicPr>
            <a:picLocks noChangeAspect="1"/>
          </p:cNvPicPr>
          <p:nvPr/>
        </p:nvPicPr>
        <p:blipFill>
          <a:blip r:embed="rId3"/>
          <a:stretch>
            <a:fillRect/>
          </a:stretch>
        </p:blipFill>
        <p:spPr>
          <a:xfrm>
            <a:off x="216916" y="2193925"/>
            <a:ext cx="2678684" cy="4024314"/>
          </a:xfrm>
          <a:prstGeom prst="rect">
            <a:avLst/>
          </a:prstGeom>
        </p:spPr>
      </p:pic>
    </p:spTree>
    <p:extLst>
      <p:ext uri="{BB962C8B-B14F-4D97-AF65-F5344CB8AC3E}">
        <p14:creationId xmlns:p14="http://schemas.microsoft.com/office/powerpoint/2010/main" val="3466774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CA23-6489-4B87-BC6B-E3A1449398B7}"/>
              </a:ext>
            </a:extLst>
          </p:cNvPr>
          <p:cNvSpPr>
            <a:spLocks noGrp="1"/>
          </p:cNvSpPr>
          <p:nvPr>
            <p:ph type="title"/>
          </p:nvPr>
        </p:nvSpPr>
        <p:spPr/>
        <p:txBody>
          <a:bodyPr/>
          <a:lstStyle/>
          <a:p>
            <a:r>
              <a:rPr lang="en-GB" dirty="0"/>
              <a:t>Britain</a:t>
            </a:r>
          </a:p>
        </p:txBody>
      </p:sp>
      <p:pic>
        <p:nvPicPr>
          <p:cNvPr id="4" name="Content Placeholder 3">
            <a:extLst>
              <a:ext uri="{FF2B5EF4-FFF2-40B4-BE49-F238E27FC236}">
                <a16:creationId xmlns:a16="http://schemas.microsoft.com/office/drawing/2014/main" id="{F145E94C-CB4B-49F8-BAF6-D0803AB51B0C}"/>
              </a:ext>
            </a:extLst>
          </p:cNvPr>
          <p:cNvPicPr>
            <a:picLocks noGrp="1" noChangeAspect="1"/>
          </p:cNvPicPr>
          <p:nvPr>
            <p:ph idx="1"/>
          </p:nvPr>
        </p:nvPicPr>
        <p:blipFill>
          <a:blip r:embed="rId2"/>
          <a:stretch>
            <a:fillRect/>
          </a:stretch>
        </p:blipFill>
        <p:spPr>
          <a:xfrm>
            <a:off x="65753" y="88082"/>
            <a:ext cx="4762500" cy="3571875"/>
          </a:xfrm>
          <a:prstGeom prst="rect">
            <a:avLst/>
          </a:prstGeom>
        </p:spPr>
      </p:pic>
      <p:sp>
        <p:nvSpPr>
          <p:cNvPr id="6" name="TextBox 5">
            <a:extLst>
              <a:ext uri="{FF2B5EF4-FFF2-40B4-BE49-F238E27FC236}">
                <a16:creationId xmlns:a16="http://schemas.microsoft.com/office/drawing/2014/main" id="{CC9768D3-98A7-4B3E-A915-AEEE9DE9BC65}"/>
              </a:ext>
            </a:extLst>
          </p:cNvPr>
          <p:cNvSpPr txBox="1"/>
          <p:nvPr/>
        </p:nvSpPr>
        <p:spPr>
          <a:xfrm>
            <a:off x="65753" y="4062896"/>
            <a:ext cx="281353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Hyde Park Holocaust Memorial, Hyde Park, opened 1983 </a:t>
            </a:r>
          </a:p>
        </p:txBody>
      </p:sp>
      <p:pic>
        <p:nvPicPr>
          <p:cNvPr id="7" name="Picture 6">
            <a:extLst>
              <a:ext uri="{FF2B5EF4-FFF2-40B4-BE49-F238E27FC236}">
                <a16:creationId xmlns:a16="http://schemas.microsoft.com/office/drawing/2014/main" id="{5204577D-1403-44AE-8793-8E52871A184C}"/>
              </a:ext>
            </a:extLst>
          </p:cNvPr>
          <p:cNvPicPr>
            <a:picLocks noChangeAspect="1"/>
          </p:cNvPicPr>
          <p:nvPr/>
        </p:nvPicPr>
        <p:blipFill>
          <a:blip r:embed="rId3"/>
          <a:stretch>
            <a:fillRect/>
          </a:stretch>
        </p:blipFill>
        <p:spPr>
          <a:xfrm>
            <a:off x="6286500" y="2874596"/>
            <a:ext cx="5778012" cy="3852008"/>
          </a:xfrm>
          <a:prstGeom prst="rect">
            <a:avLst/>
          </a:prstGeom>
        </p:spPr>
      </p:pic>
      <p:sp>
        <p:nvSpPr>
          <p:cNvPr id="8" name="TextBox 7">
            <a:extLst>
              <a:ext uri="{FF2B5EF4-FFF2-40B4-BE49-F238E27FC236}">
                <a16:creationId xmlns:a16="http://schemas.microsoft.com/office/drawing/2014/main" id="{6AE15649-4FD7-4435-8C7B-33CE063261BB}"/>
              </a:ext>
            </a:extLst>
          </p:cNvPr>
          <p:cNvSpPr txBox="1"/>
          <p:nvPr/>
        </p:nvSpPr>
        <p:spPr>
          <a:xfrm>
            <a:off x="4709652" y="5910735"/>
            <a:ext cx="1994388"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Proposed UK Holocaust Memorial</a:t>
            </a:r>
          </a:p>
        </p:txBody>
      </p:sp>
      <p:pic>
        <p:nvPicPr>
          <p:cNvPr id="9" name="Picture 8">
            <a:extLst>
              <a:ext uri="{FF2B5EF4-FFF2-40B4-BE49-F238E27FC236}">
                <a16:creationId xmlns:a16="http://schemas.microsoft.com/office/drawing/2014/main" id="{B57FA74E-1180-4655-8BA0-884A54D07769}"/>
              </a:ext>
            </a:extLst>
          </p:cNvPr>
          <p:cNvPicPr>
            <a:picLocks noChangeAspect="1"/>
          </p:cNvPicPr>
          <p:nvPr/>
        </p:nvPicPr>
        <p:blipFill>
          <a:blip r:embed="rId4"/>
          <a:stretch>
            <a:fillRect/>
          </a:stretch>
        </p:blipFill>
        <p:spPr>
          <a:xfrm>
            <a:off x="4889988" y="206651"/>
            <a:ext cx="3978231" cy="3253625"/>
          </a:xfrm>
          <a:prstGeom prst="rect">
            <a:avLst/>
          </a:prstGeom>
        </p:spPr>
      </p:pic>
      <p:sp>
        <p:nvSpPr>
          <p:cNvPr id="10" name="TextBox 9">
            <a:extLst>
              <a:ext uri="{FF2B5EF4-FFF2-40B4-BE49-F238E27FC236}">
                <a16:creationId xmlns:a16="http://schemas.microsoft.com/office/drawing/2014/main" id="{ED90926E-5EEE-492E-B13E-7F1268471CD7}"/>
              </a:ext>
            </a:extLst>
          </p:cNvPr>
          <p:cNvSpPr txBox="1"/>
          <p:nvPr/>
        </p:nvSpPr>
        <p:spPr>
          <a:xfrm>
            <a:off x="3831059" y="3861771"/>
            <a:ext cx="1994388" cy="1200329"/>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Manchester Jewish Museum, opened 1984; renovated 2021</a:t>
            </a:r>
          </a:p>
        </p:txBody>
      </p:sp>
    </p:spTree>
    <p:extLst>
      <p:ext uri="{BB962C8B-B14F-4D97-AF65-F5344CB8AC3E}">
        <p14:creationId xmlns:p14="http://schemas.microsoft.com/office/powerpoint/2010/main" val="3078436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81B82-0038-4C0D-8C4E-ACBD81026089}"/>
              </a:ext>
            </a:extLst>
          </p:cNvPr>
          <p:cNvSpPr>
            <a:spLocks noGrp="1"/>
          </p:cNvSpPr>
          <p:nvPr>
            <p:ph type="title"/>
          </p:nvPr>
        </p:nvSpPr>
        <p:spPr>
          <a:xfrm>
            <a:off x="2895600" y="486622"/>
            <a:ext cx="8610600" cy="1293028"/>
          </a:xfrm>
        </p:spPr>
        <p:txBody>
          <a:bodyPr/>
          <a:lstStyle/>
          <a:p>
            <a:r>
              <a:rPr lang="en-US" dirty="0"/>
              <a:t>BRITAIN</a:t>
            </a:r>
            <a:endParaRPr lang="en-GB" dirty="0"/>
          </a:p>
        </p:txBody>
      </p:sp>
      <p:pic>
        <p:nvPicPr>
          <p:cNvPr id="5" name="Content Placeholder 4">
            <a:extLst>
              <a:ext uri="{FF2B5EF4-FFF2-40B4-BE49-F238E27FC236}">
                <a16:creationId xmlns:a16="http://schemas.microsoft.com/office/drawing/2014/main" id="{0ACC30D0-E4A7-4871-9130-B9B499C1A0B9}"/>
              </a:ext>
            </a:extLst>
          </p:cNvPr>
          <p:cNvPicPr>
            <a:picLocks noGrp="1" noChangeAspect="1"/>
          </p:cNvPicPr>
          <p:nvPr>
            <p:ph idx="1"/>
          </p:nvPr>
        </p:nvPicPr>
        <p:blipFill rotWithShape="1">
          <a:blip r:embed="rId2"/>
          <a:srcRect l="5266" t="12312" r="11155" b="31016"/>
          <a:stretch/>
        </p:blipFill>
        <p:spPr>
          <a:xfrm>
            <a:off x="2895600" y="2010483"/>
            <a:ext cx="8946512" cy="3412284"/>
          </a:xfrm>
        </p:spPr>
      </p:pic>
      <p:pic>
        <p:nvPicPr>
          <p:cNvPr id="9" name="Picture 8">
            <a:extLst>
              <a:ext uri="{FF2B5EF4-FFF2-40B4-BE49-F238E27FC236}">
                <a16:creationId xmlns:a16="http://schemas.microsoft.com/office/drawing/2014/main" id="{03F9ED21-7CA2-45CA-8DC4-7EEE9178D4B8}"/>
              </a:ext>
            </a:extLst>
          </p:cNvPr>
          <p:cNvPicPr>
            <a:picLocks noChangeAspect="1"/>
          </p:cNvPicPr>
          <p:nvPr/>
        </p:nvPicPr>
        <p:blipFill>
          <a:blip r:embed="rId3"/>
          <a:stretch>
            <a:fillRect/>
          </a:stretch>
        </p:blipFill>
        <p:spPr>
          <a:xfrm>
            <a:off x="164275" y="2010484"/>
            <a:ext cx="3412283" cy="3412283"/>
          </a:xfrm>
          <a:prstGeom prst="rect">
            <a:avLst/>
          </a:prstGeom>
        </p:spPr>
      </p:pic>
      <p:sp>
        <p:nvSpPr>
          <p:cNvPr id="6" name="TextBox 5">
            <a:extLst>
              <a:ext uri="{FF2B5EF4-FFF2-40B4-BE49-F238E27FC236}">
                <a16:creationId xmlns:a16="http://schemas.microsoft.com/office/drawing/2014/main" id="{DABB885D-A08A-4438-B934-FC1B3A9F8CD2}"/>
              </a:ext>
            </a:extLst>
          </p:cNvPr>
          <p:cNvSpPr txBox="1"/>
          <p:nvPr/>
        </p:nvSpPr>
        <p:spPr>
          <a:xfrm>
            <a:off x="279549" y="5653600"/>
            <a:ext cx="1109769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See: Alasdair Richardson, 'Site-Seeing: Reflections on Visiting the Auschwitz-Birkenau State Museum with Teenagers,' </a:t>
            </a:r>
            <a:r>
              <a:rPr kumimoji="0" lang="en-US" sz="1800" b="0" i="1" u="none" strike="noStrike" kern="1200" cap="none" spc="0" normalizeH="0" baseline="0" noProof="0" dirty="0">
                <a:ln>
                  <a:noFill/>
                </a:ln>
                <a:solidFill>
                  <a:prstClr val="white"/>
                </a:solidFill>
                <a:effectLst/>
                <a:uLnTx/>
                <a:uFillTx/>
                <a:latin typeface="Century Gothic" panose="020B0502020202020204"/>
                <a:ea typeface="+mn-ea"/>
                <a:cs typeface="+mn-cs"/>
              </a:rPr>
              <a:t>Holocaust Studies</a:t>
            </a: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 27:1 (2021): 77-90</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1422546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2D3D0-DD16-4093-87EA-03409D763E02}"/>
              </a:ext>
            </a:extLst>
          </p:cNvPr>
          <p:cNvSpPr>
            <a:spLocks noGrp="1"/>
          </p:cNvSpPr>
          <p:nvPr>
            <p:ph type="title"/>
          </p:nvPr>
        </p:nvSpPr>
        <p:spPr/>
        <p:txBody>
          <a:bodyPr/>
          <a:lstStyle/>
          <a:p>
            <a:r>
              <a:rPr lang="en-US" dirty="0"/>
              <a:t>counter-monuments</a:t>
            </a:r>
            <a:endParaRPr lang="en-GB" dirty="0"/>
          </a:p>
        </p:txBody>
      </p:sp>
      <p:sp>
        <p:nvSpPr>
          <p:cNvPr id="3" name="Content Placeholder 2">
            <a:extLst>
              <a:ext uri="{FF2B5EF4-FFF2-40B4-BE49-F238E27FC236}">
                <a16:creationId xmlns:a16="http://schemas.microsoft.com/office/drawing/2014/main" id="{D9A9931C-C1CD-4CE2-BC4D-B2BC2F6AE451}"/>
              </a:ext>
            </a:extLst>
          </p:cNvPr>
          <p:cNvSpPr>
            <a:spLocks noGrp="1"/>
          </p:cNvSpPr>
          <p:nvPr>
            <p:ph idx="1"/>
          </p:nvPr>
        </p:nvSpPr>
        <p:spPr/>
        <p:txBody>
          <a:bodyPr/>
          <a:lstStyle/>
          <a:p>
            <a:pPr marL="0" indent="0">
              <a:buNone/>
            </a:pPr>
            <a:r>
              <a:rPr lang="en-US" dirty="0"/>
              <a:t>James E. Young, 'Memorials and Museums' in </a:t>
            </a:r>
            <a:r>
              <a:rPr lang="en-US" i="1" dirty="0"/>
              <a:t>The Oxford Handbook of Holocaust Studies</a:t>
            </a:r>
            <a:r>
              <a:rPr lang="en-US" dirty="0"/>
              <a:t>, ed. by Peter Hayes and John K. Roth (Oxford: Oxford University Press, 2010).</a:t>
            </a:r>
          </a:p>
          <a:p>
            <a:pPr marL="0" indent="0">
              <a:buNone/>
            </a:pPr>
            <a:endParaRPr lang="en-GB" dirty="0"/>
          </a:p>
          <a:p>
            <a:r>
              <a:rPr lang="en-GB" dirty="0"/>
              <a:t>Young uses the phrase ‘counter-monument’ to encapsulate a particular approach to Holocaust commemoration. What do you understand by this term? What examples does Young cite? Can you think of other instances where the phrase might be applicable?</a:t>
            </a:r>
          </a:p>
        </p:txBody>
      </p:sp>
    </p:spTree>
    <p:extLst>
      <p:ext uri="{BB962C8B-B14F-4D97-AF65-F5344CB8AC3E}">
        <p14:creationId xmlns:p14="http://schemas.microsoft.com/office/powerpoint/2010/main" val="1176355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2D3D0-DD16-4093-87EA-03409D763E02}"/>
              </a:ext>
            </a:extLst>
          </p:cNvPr>
          <p:cNvSpPr>
            <a:spLocks noGrp="1"/>
          </p:cNvSpPr>
          <p:nvPr>
            <p:ph type="title"/>
          </p:nvPr>
        </p:nvSpPr>
        <p:spPr/>
        <p:txBody>
          <a:bodyPr/>
          <a:lstStyle/>
          <a:p>
            <a:r>
              <a:rPr lang="en-US" dirty="0"/>
              <a:t>counter-monuments</a:t>
            </a:r>
            <a:endParaRPr lang="en-GB" dirty="0"/>
          </a:p>
        </p:txBody>
      </p:sp>
      <p:sp>
        <p:nvSpPr>
          <p:cNvPr id="3" name="Content Placeholder 2">
            <a:extLst>
              <a:ext uri="{FF2B5EF4-FFF2-40B4-BE49-F238E27FC236}">
                <a16:creationId xmlns:a16="http://schemas.microsoft.com/office/drawing/2014/main" id="{D9A9931C-C1CD-4CE2-BC4D-B2BC2F6AE451}"/>
              </a:ext>
            </a:extLst>
          </p:cNvPr>
          <p:cNvSpPr>
            <a:spLocks noGrp="1"/>
          </p:cNvSpPr>
          <p:nvPr>
            <p:ph idx="1"/>
          </p:nvPr>
        </p:nvSpPr>
        <p:spPr/>
        <p:txBody>
          <a:bodyPr>
            <a:normAutofit lnSpcReduction="10000"/>
          </a:bodyPr>
          <a:lstStyle/>
          <a:p>
            <a:pPr marL="0" indent="0" algn="just">
              <a:buNone/>
            </a:pPr>
            <a:r>
              <a:rPr lang="en-US" dirty="0"/>
              <a:t>… </a:t>
            </a:r>
            <a:r>
              <a:rPr lang="en-US" sz="2800" dirty="0"/>
              <a:t>brazen, painfully self‐conscious memorial spaces conceived to challenge the very premises of their being. Contemporary German memory‐artists are heirs to a double‐edged postwar legacy: </a:t>
            </a:r>
            <a:r>
              <a:rPr lang="en-US" sz="2800" dirty="0">
                <a:solidFill>
                  <a:srgbClr val="FFFF00"/>
                </a:solidFill>
              </a:rPr>
              <a:t>a deep distrust of monumental forms </a:t>
            </a:r>
            <a:r>
              <a:rPr lang="en-US" sz="2800" dirty="0"/>
              <a:t>in light of their systematic exploitation by the Nazis and </a:t>
            </a:r>
            <a:r>
              <a:rPr lang="en-US" sz="2800" dirty="0">
                <a:solidFill>
                  <a:srgbClr val="FFFF00"/>
                </a:solidFill>
              </a:rPr>
              <a:t>a profound desire to use memory</a:t>
            </a:r>
            <a:r>
              <a:rPr lang="en-US" sz="2800" dirty="0"/>
              <a:t> to distinguish their generation from that of the killers. In these artists' eyes, the didactic logic of monuments—their demagogical rigidity and certainty of history—continues to recall too closely traits associated with fascism itself.</a:t>
            </a:r>
          </a:p>
          <a:p>
            <a:pPr marL="0" indent="0" algn="r">
              <a:buNone/>
            </a:pPr>
            <a:r>
              <a:rPr lang="en-US" sz="2800" dirty="0"/>
              <a:t>- </a:t>
            </a:r>
            <a:r>
              <a:rPr lang="en-US" dirty="0"/>
              <a:t>Young, 'Memorials and Museums’</a:t>
            </a:r>
            <a:endParaRPr lang="en-GB" dirty="0"/>
          </a:p>
        </p:txBody>
      </p:sp>
    </p:spTree>
    <p:extLst>
      <p:ext uri="{BB962C8B-B14F-4D97-AF65-F5344CB8AC3E}">
        <p14:creationId xmlns:p14="http://schemas.microsoft.com/office/powerpoint/2010/main" val="36554397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8ADF6-DA75-45F1-8325-5EDF27C3D421}"/>
              </a:ext>
            </a:extLst>
          </p:cNvPr>
          <p:cNvSpPr>
            <a:spLocks noGrp="1"/>
          </p:cNvSpPr>
          <p:nvPr>
            <p:ph type="title"/>
          </p:nvPr>
        </p:nvSpPr>
        <p:spPr>
          <a:xfrm>
            <a:off x="1054249" y="108156"/>
            <a:ext cx="10667104" cy="1293028"/>
          </a:xfrm>
        </p:spPr>
        <p:txBody>
          <a:bodyPr/>
          <a:lstStyle/>
          <a:p>
            <a:r>
              <a:rPr lang="en-US" dirty="0"/>
              <a:t>Monument against fascism, Harburg</a:t>
            </a:r>
            <a:endParaRPr lang="en-GB" dirty="0"/>
          </a:p>
        </p:txBody>
      </p:sp>
      <p:pic>
        <p:nvPicPr>
          <p:cNvPr id="5" name="Content Placeholder 4">
            <a:extLst>
              <a:ext uri="{FF2B5EF4-FFF2-40B4-BE49-F238E27FC236}">
                <a16:creationId xmlns:a16="http://schemas.microsoft.com/office/drawing/2014/main" id="{B8F106B1-45E4-496A-9C36-62847CF45284}"/>
              </a:ext>
            </a:extLst>
          </p:cNvPr>
          <p:cNvPicPr>
            <a:picLocks noGrp="1" noChangeAspect="1"/>
          </p:cNvPicPr>
          <p:nvPr>
            <p:ph idx="1"/>
          </p:nvPr>
        </p:nvPicPr>
        <p:blipFill rotWithShape="1">
          <a:blip r:embed="rId2"/>
          <a:srcRect r="1026" b="52746"/>
          <a:stretch/>
        </p:blipFill>
        <p:spPr>
          <a:xfrm>
            <a:off x="272204" y="3985708"/>
            <a:ext cx="9703258" cy="2872292"/>
          </a:xfrm>
        </p:spPr>
      </p:pic>
      <p:pic>
        <p:nvPicPr>
          <p:cNvPr id="7" name="Picture 6">
            <a:extLst>
              <a:ext uri="{FF2B5EF4-FFF2-40B4-BE49-F238E27FC236}">
                <a16:creationId xmlns:a16="http://schemas.microsoft.com/office/drawing/2014/main" id="{5D96FA4B-5BBF-4E7F-B2AE-EB4FB4AA9CEA}"/>
              </a:ext>
            </a:extLst>
          </p:cNvPr>
          <p:cNvPicPr>
            <a:picLocks noChangeAspect="1"/>
          </p:cNvPicPr>
          <p:nvPr/>
        </p:nvPicPr>
        <p:blipFill>
          <a:blip r:embed="rId3"/>
          <a:stretch>
            <a:fillRect/>
          </a:stretch>
        </p:blipFill>
        <p:spPr>
          <a:xfrm>
            <a:off x="9328443" y="1229807"/>
            <a:ext cx="2863557" cy="4398385"/>
          </a:xfrm>
          <a:prstGeom prst="rect">
            <a:avLst/>
          </a:prstGeom>
        </p:spPr>
      </p:pic>
      <p:pic>
        <p:nvPicPr>
          <p:cNvPr id="9" name="Picture 8">
            <a:extLst>
              <a:ext uri="{FF2B5EF4-FFF2-40B4-BE49-F238E27FC236}">
                <a16:creationId xmlns:a16="http://schemas.microsoft.com/office/drawing/2014/main" id="{9D6AB15E-42DF-47A8-B719-8C0FDB44B2AD}"/>
              </a:ext>
            </a:extLst>
          </p:cNvPr>
          <p:cNvPicPr>
            <a:picLocks noChangeAspect="1"/>
          </p:cNvPicPr>
          <p:nvPr/>
        </p:nvPicPr>
        <p:blipFill>
          <a:blip r:embed="rId4"/>
          <a:stretch>
            <a:fillRect/>
          </a:stretch>
        </p:blipFill>
        <p:spPr>
          <a:xfrm>
            <a:off x="7008290" y="1229807"/>
            <a:ext cx="2320153" cy="3243431"/>
          </a:xfrm>
          <a:prstGeom prst="rect">
            <a:avLst/>
          </a:prstGeom>
        </p:spPr>
      </p:pic>
      <p:sp>
        <p:nvSpPr>
          <p:cNvPr id="6" name="Content Placeholder 2">
            <a:extLst>
              <a:ext uri="{FF2B5EF4-FFF2-40B4-BE49-F238E27FC236}">
                <a16:creationId xmlns:a16="http://schemas.microsoft.com/office/drawing/2014/main" id="{43DA3CB7-AE6E-4FDB-9098-E1F76E98E3BD}"/>
              </a:ext>
            </a:extLst>
          </p:cNvPr>
          <p:cNvSpPr txBox="1">
            <a:spLocks/>
          </p:cNvSpPr>
          <p:nvPr/>
        </p:nvSpPr>
        <p:spPr>
          <a:xfrm>
            <a:off x="272204" y="1229808"/>
            <a:ext cx="6736086" cy="3131178"/>
          </a:xfrm>
          <a:prstGeom prst="rect">
            <a:avLst/>
          </a:prstGeom>
          <a:solidFill>
            <a:schemeClr val="bg2"/>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A monument against fascism has to be a monument against itself; against the traditionally didactic function of moments; against their tendency to displace the past they would have us contemplate, and against the authoritarian propensity in monumental spaces that reduces viewers to passive spectators.”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 Young, ‘Memorials and Museums’</a:t>
            </a:r>
          </a:p>
        </p:txBody>
      </p:sp>
    </p:spTree>
    <p:extLst>
      <p:ext uri="{BB962C8B-B14F-4D97-AF65-F5344CB8AC3E}">
        <p14:creationId xmlns:p14="http://schemas.microsoft.com/office/powerpoint/2010/main" val="4188837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1A90-F928-4089-B7BD-E1533B5E1B71}"/>
              </a:ext>
            </a:extLst>
          </p:cNvPr>
          <p:cNvSpPr>
            <a:spLocks noGrp="1"/>
          </p:cNvSpPr>
          <p:nvPr>
            <p:ph type="title"/>
          </p:nvPr>
        </p:nvSpPr>
        <p:spPr>
          <a:xfrm>
            <a:off x="2895600" y="337536"/>
            <a:ext cx="8610600" cy="1293028"/>
          </a:xfrm>
        </p:spPr>
        <p:txBody>
          <a:bodyPr/>
          <a:lstStyle/>
          <a:p>
            <a:r>
              <a:rPr lang="en-US" dirty="0"/>
              <a:t>Holocaust tourism</a:t>
            </a:r>
            <a:endParaRPr lang="en-GB" dirty="0"/>
          </a:p>
        </p:txBody>
      </p:sp>
      <p:sp>
        <p:nvSpPr>
          <p:cNvPr id="3" name="Content Placeholder 2">
            <a:extLst>
              <a:ext uri="{FF2B5EF4-FFF2-40B4-BE49-F238E27FC236}">
                <a16:creationId xmlns:a16="http://schemas.microsoft.com/office/drawing/2014/main" id="{A9D394A1-89B8-4212-823B-1EC30C919224}"/>
              </a:ext>
            </a:extLst>
          </p:cNvPr>
          <p:cNvSpPr>
            <a:spLocks noGrp="1"/>
          </p:cNvSpPr>
          <p:nvPr>
            <p:ph idx="1"/>
          </p:nvPr>
        </p:nvSpPr>
        <p:spPr>
          <a:xfrm>
            <a:off x="685800" y="1630564"/>
            <a:ext cx="7586831" cy="4889900"/>
          </a:xfrm>
        </p:spPr>
        <p:txBody>
          <a:bodyPr/>
          <a:lstStyle/>
          <a:p>
            <a:pPr marL="0" indent="0">
              <a:buNone/>
            </a:pPr>
            <a:r>
              <a:rPr lang="en-US" dirty="0"/>
              <a:t>Daniel Reynolds, 'Consumers or Witnesses? Holocaust Tourists and the Problem of Authenticity,' </a:t>
            </a:r>
            <a:r>
              <a:rPr lang="en-US" i="1" dirty="0"/>
              <a:t>Journal of Consumer </a:t>
            </a:r>
            <a:r>
              <a:rPr lang="en-US" dirty="0"/>
              <a:t>Culture, 6:2 (2016), pp. 334-353</a:t>
            </a:r>
          </a:p>
          <a:p>
            <a:pPr marL="0" indent="0">
              <a:buNone/>
            </a:pPr>
            <a:endParaRPr lang="en-US" dirty="0"/>
          </a:p>
          <a:p>
            <a:r>
              <a:rPr lang="en-US" dirty="0"/>
              <a:t>What are some of the key issues Reynolds discusses in relation to Holocaust tourism?</a:t>
            </a:r>
          </a:p>
          <a:p>
            <a:endParaRPr lang="en-US" dirty="0"/>
          </a:p>
          <a:p>
            <a:r>
              <a:rPr lang="en-US" dirty="0"/>
              <a:t>In what ways do ‘authenticity’ and ‘inauthenticity’ manifest themselves in relation to Holocaust tourism</a:t>
            </a:r>
            <a:endParaRPr lang="en-GB" dirty="0"/>
          </a:p>
        </p:txBody>
      </p:sp>
      <p:pic>
        <p:nvPicPr>
          <p:cNvPr id="5" name="Picture 4">
            <a:extLst>
              <a:ext uri="{FF2B5EF4-FFF2-40B4-BE49-F238E27FC236}">
                <a16:creationId xmlns:a16="http://schemas.microsoft.com/office/drawing/2014/main" id="{247D7A9C-D7DA-4D06-9255-795595F09BCE}"/>
              </a:ext>
            </a:extLst>
          </p:cNvPr>
          <p:cNvPicPr>
            <a:picLocks noChangeAspect="1"/>
          </p:cNvPicPr>
          <p:nvPr/>
        </p:nvPicPr>
        <p:blipFill>
          <a:blip r:embed="rId2"/>
          <a:stretch>
            <a:fillRect/>
          </a:stretch>
        </p:blipFill>
        <p:spPr>
          <a:xfrm>
            <a:off x="8616496" y="2194560"/>
            <a:ext cx="2889704" cy="4325904"/>
          </a:xfrm>
          <a:prstGeom prst="rect">
            <a:avLst/>
          </a:prstGeom>
        </p:spPr>
      </p:pic>
    </p:spTree>
    <p:extLst>
      <p:ext uri="{BB962C8B-B14F-4D97-AF65-F5344CB8AC3E}">
        <p14:creationId xmlns:p14="http://schemas.microsoft.com/office/powerpoint/2010/main" val="20227861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1A90-F928-4089-B7BD-E1533B5E1B71}"/>
              </a:ext>
            </a:extLst>
          </p:cNvPr>
          <p:cNvSpPr>
            <a:spLocks noGrp="1"/>
          </p:cNvSpPr>
          <p:nvPr>
            <p:ph type="title"/>
          </p:nvPr>
        </p:nvSpPr>
        <p:spPr/>
        <p:txBody>
          <a:bodyPr/>
          <a:lstStyle/>
          <a:p>
            <a:r>
              <a:rPr lang="en-US" dirty="0"/>
              <a:t>Holocaust tourism</a:t>
            </a:r>
            <a:endParaRPr lang="en-GB" dirty="0"/>
          </a:p>
        </p:txBody>
      </p:sp>
      <p:sp>
        <p:nvSpPr>
          <p:cNvPr id="3" name="Content Placeholder 2">
            <a:extLst>
              <a:ext uri="{FF2B5EF4-FFF2-40B4-BE49-F238E27FC236}">
                <a16:creationId xmlns:a16="http://schemas.microsoft.com/office/drawing/2014/main" id="{A9D394A1-89B8-4212-823B-1EC30C919224}"/>
              </a:ext>
            </a:extLst>
          </p:cNvPr>
          <p:cNvSpPr>
            <a:spLocks noGrp="1"/>
          </p:cNvSpPr>
          <p:nvPr>
            <p:ph idx="1"/>
          </p:nvPr>
        </p:nvSpPr>
        <p:spPr/>
        <p:txBody>
          <a:bodyPr>
            <a:normAutofit/>
          </a:bodyPr>
          <a:lstStyle/>
          <a:p>
            <a:pPr marL="0" indent="0">
              <a:buNone/>
            </a:pPr>
            <a:r>
              <a:rPr lang="en-US" dirty="0"/>
              <a:t>Daniel Reynolds, 'Consumers or Witnesses?’</a:t>
            </a:r>
          </a:p>
          <a:p>
            <a:pPr marL="0" indent="0">
              <a:buNone/>
            </a:pPr>
            <a:endParaRPr lang="en-US" dirty="0"/>
          </a:p>
          <a:p>
            <a:r>
              <a:rPr lang="en-US" dirty="0"/>
              <a:t>What do you understand by the two key terms above? What interpretive issues relating to ‘witnessing’ might be associated’ with the Holocaust?</a:t>
            </a:r>
          </a:p>
          <a:p>
            <a:endParaRPr lang="en-US" dirty="0"/>
          </a:p>
        </p:txBody>
      </p:sp>
    </p:spTree>
    <p:extLst>
      <p:ext uri="{BB962C8B-B14F-4D97-AF65-F5344CB8AC3E}">
        <p14:creationId xmlns:p14="http://schemas.microsoft.com/office/powerpoint/2010/main" val="35256460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48F65C-98F5-408D-8DFB-97C4D28B09F7}"/>
              </a:ext>
            </a:extLst>
          </p:cNvPr>
          <p:cNvPicPr>
            <a:picLocks noChangeAspect="1"/>
          </p:cNvPicPr>
          <p:nvPr/>
        </p:nvPicPr>
        <p:blipFill>
          <a:blip r:embed="rId2"/>
          <a:stretch>
            <a:fillRect/>
          </a:stretch>
        </p:blipFill>
        <p:spPr>
          <a:xfrm>
            <a:off x="3161071" y="-20587"/>
            <a:ext cx="9144000" cy="6858000"/>
          </a:xfrm>
          <a:prstGeom prst="rect">
            <a:avLst/>
          </a:prstGeom>
        </p:spPr>
      </p:pic>
      <p:sp>
        <p:nvSpPr>
          <p:cNvPr id="3" name="TextBox 2">
            <a:extLst>
              <a:ext uri="{FF2B5EF4-FFF2-40B4-BE49-F238E27FC236}">
                <a16:creationId xmlns:a16="http://schemas.microsoft.com/office/drawing/2014/main" id="{4819F30E-5023-4D64-994C-FFDC59016B1E}"/>
              </a:ext>
            </a:extLst>
          </p:cNvPr>
          <p:cNvSpPr txBox="1"/>
          <p:nvPr/>
        </p:nvSpPr>
        <p:spPr>
          <a:xfrm flipH="1">
            <a:off x="5368413" y="380603"/>
            <a:ext cx="4249993"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rPr>
              <a:t>Elie Wiesel speech at dedication of United States Holocaust Memorial Museum, Washington DC, and inscription</a:t>
            </a: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5" name="Picture 4">
            <a:extLst>
              <a:ext uri="{FF2B5EF4-FFF2-40B4-BE49-F238E27FC236}">
                <a16:creationId xmlns:a16="http://schemas.microsoft.com/office/drawing/2014/main" id="{D807E0A2-1D0F-48CE-8149-0ED2D51803C9}"/>
              </a:ext>
            </a:extLst>
          </p:cNvPr>
          <p:cNvPicPr>
            <a:picLocks noChangeAspect="1"/>
          </p:cNvPicPr>
          <p:nvPr/>
        </p:nvPicPr>
        <p:blipFill rotWithShape="1">
          <a:blip r:embed="rId3"/>
          <a:srcRect l="24784" t="41505" r="23071" b="33375"/>
          <a:stretch/>
        </p:blipFill>
        <p:spPr>
          <a:xfrm>
            <a:off x="50835" y="4747452"/>
            <a:ext cx="7264365" cy="2089961"/>
          </a:xfrm>
          <a:prstGeom prst="rect">
            <a:avLst/>
          </a:prstGeom>
        </p:spPr>
      </p:pic>
    </p:spTree>
    <p:extLst>
      <p:ext uri="{BB962C8B-B14F-4D97-AF65-F5344CB8AC3E}">
        <p14:creationId xmlns:p14="http://schemas.microsoft.com/office/powerpoint/2010/main" val="3721902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48F65C-98F5-408D-8DFB-97C4D28B09F7}"/>
              </a:ext>
            </a:extLst>
          </p:cNvPr>
          <p:cNvPicPr>
            <a:picLocks noChangeAspect="1"/>
          </p:cNvPicPr>
          <p:nvPr/>
        </p:nvPicPr>
        <p:blipFill>
          <a:blip r:embed="rId2"/>
          <a:stretch>
            <a:fillRect/>
          </a:stretch>
        </p:blipFill>
        <p:spPr>
          <a:xfrm>
            <a:off x="3930684" y="-60658"/>
            <a:ext cx="8261316" cy="6195987"/>
          </a:xfrm>
          <a:prstGeom prst="rect">
            <a:avLst/>
          </a:prstGeom>
        </p:spPr>
      </p:pic>
      <p:sp>
        <p:nvSpPr>
          <p:cNvPr id="3" name="TextBox 2">
            <a:extLst>
              <a:ext uri="{FF2B5EF4-FFF2-40B4-BE49-F238E27FC236}">
                <a16:creationId xmlns:a16="http://schemas.microsoft.com/office/drawing/2014/main" id="{4819F30E-5023-4D64-994C-FFDC59016B1E}"/>
              </a:ext>
            </a:extLst>
          </p:cNvPr>
          <p:cNvSpPr txBox="1"/>
          <p:nvPr/>
        </p:nvSpPr>
        <p:spPr>
          <a:xfrm flipH="1">
            <a:off x="5204290" y="6428010"/>
            <a:ext cx="424999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Elie Wiesel extract from </a:t>
            </a:r>
            <a:r>
              <a:rPr kumimoji="0" lang="en-US" sz="1800" b="0" i="1" u="none" strike="noStrike" kern="1200" cap="none" spc="0" normalizeH="0" baseline="0" noProof="0" dirty="0">
                <a:ln>
                  <a:noFill/>
                </a:ln>
                <a:solidFill>
                  <a:prstClr val="white"/>
                </a:solidFill>
                <a:effectLst/>
                <a:uLnTx/>
                <a:uFillTx/>
                <a:latin typeface="Century Gothic" panose="020B0502020202020204"/>
                <a:ea typeface="+mn-ea"/>
                <a:cs typeface="+mn-cs"/>
              </a:rPr>
              <a:t>Night</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4046910B-D369-461A-A6E0-F347AD06E8FE}"/>
              </a:ext>
            </a:extLst>
          </p:cNvPr>
          <p:cNvPicPr>
            <a:picLocks noChangeAspect="1"/>
          </p:cNvPicPr>
          <p:nvPr/>
        </p:nvPicPr>
        <p:blipFill rotWithShape="1">
          <a:blip r:embed="rId3"/>
          <a:srcRect l="26968" t="47872" r="30649" b="2126"/>
          <a:stretch/>
        </p:blipFill>
        <p:spPr>
          <a:xfrm>
            <a:off x="103239" y="3368342"/>
            <a:ext cx="4866967" cy="3429000"/>
          </a:xfrm>
          <a:prstGeom prst="rect">
            <a:avLst/>
          </a:prstGeom>
        </p:spPr>
      </p:pic>
    </p:spTree>
    <p:extLst>
      <p:ext uri="{BB962C8B-B14F-4D97-AF65-F5344CB8AC3E}">
        <p14:creationId xmlns:p14="http://schemas.microsoft.com/office/powerpoint/2010/main" val="4370019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0524" y="312512"/>
            <a:ext cx="9635319" cy="6974895"/>
          </a:xfrm>
          <a:prstGeom prst="rect">
            <a:avLst/>
          </a:prstGeom>
          <a:noFill/>
        </p:spPr>
        <p:txBody>
          <a:bodyPr wrap="square" lIns="540000" tIns="360000" rIns="540000" bIns="360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entury Gothic" panose="020B0502020202020204"/>
                <a:ea typeface="+mn-ea"/>
                <a:cs typeface="+mn-cs"/>
              </a:rPr>
              <a:t>THE PROBLEM OF THE WITNESS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t>“</a:t>
            </a:r>
            <a:r>
              <a:rPr kumimoji="0" lang="en-GB" sz="3200" b="0" i="0" u="none" strike="noStrike" kern="1200" cap="none" spc="0" normalizeH="0" baseline="0" noProof="0" dirty="0">
                <a:ln>
                  <a:noFill/>
                </a:ln>
                <a:solidFill>
                  <a:prstClr val="white"/>
                </a:solidFill>
                <a:effectLst/>
                <a:uLnTx/>
                <a:uFillTx/>
                <a:latin typeface="Century Gothic" panose="020B0502020202020204"/>
                <a:ea typeface="+mn-ea"/>
                <a:cs typeface="+mn-cs"/>
              </a:rPr>
              <a:t>I must repeat: we, the survivors, are not the true witnesses . . . We survivors are … an anomalous minority: we are those who by their prevarications or abilities or good luck did not touch bottom. Those who did so, …. are . . . the complete witnesses, the ones whose deposition would have a general significance.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Primo Levi, </a:t>
            </a:r>
            <a:r>
              <a:rPr kumimoji="0" lang="en-GB" sz="1400" b="0" i="1" u="none" strike="noStrike" kern="1200" cap="none" spc="0" normalizeH="0" baseline="0" noProof="0" dirty="0">
                <a:ln>
                  <a:noFill/>
                </a:ln>
                <a:solidFill>
                  <a:prstClr val="white"/>
                </a:solidFill>
                <a:effectLst/>
                <a:uLnTx/>
                <a:uFillTx/>
                <a:latin typeface="Century Gothic" panose="020B0502020202020204"/>
                <a:ea typeface="+mn-ea"/>
                <a:cs typeface="+mn-cs"/>
              </a:rPr>
              <a:t>The Drowned and the Saved </a:t>
            </a: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(London: Abacus, 1988), p. 267.</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 </a:t>
            </a: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3" name="Picture 2"/>
          <p:cNvPicPr>
            <a:picLocks noChangeAspect="1"/>
          </p:cNvPicPr>
          <p:nvPr/>
        </p:nvPicPr>
        <p:blipFill>
          <a:blip r:embed="rId2"/>
          <a:stretch>
            <a:fillRect/>
          </a:stretch>
        </p:blipFill>
        <p:spPr>
          <a:xfrm>
            <a:off x="10102243" y="131545"/>
            <a:ext cx="1971477" cy="3013124"/>
          </a:xfrm>
          <a:prstGeom prst="rect">
            <a:avLst/>
          </a:prstGeom>
        </p:spPr>
      </p:pic>
      <p:pic>
        <p:nvPicPr>
          <p:cNvPr id="4" name="Picture 3"/>
          <p:cNvPicPr>
            <a:picLocks noChangeAspect="1"/>
          </p:cNvPicPr>
          <p:nvPr/>
        </p:nvPicPr>
        <p:blipFill>
          <a:blip r:embed="rId3"/>
          <a:stretch>
            <a:fillRect/>
          </a:stretch>
        </p:blipFill>
        <p:spPr>
          <a:xfrm>
            <a:off x="10102243" y="3799960"/>
            <a:ext cx="1944937" cy="3058040"/>
          </a:xfrm>
          <a:prstGeom prst="rect">
            <a:avLst/>
          </a:prstGeom>
        </p:spPr>
      </p:pic>
      <p:sp>
        <p:nvSpPr>
          <p:cNvPr id="7" name="Rectangle 6"/>
          <p:cNvSpPr/>
          <p:nvPr/>
        </p:nvSpPr>
        <p:spPr>
          <a:xfrm>
            <a:off x="10257946" y="3144669"/>
            <a:ext cx="1633530" cy="646331"/>
          </a:xfrm>
          <a:prstGeom prst="rect">
            <a:avLst/>
          </a:prstGeom>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entury Gothic" panose="020B0502020202020204"/>
                <a:ea typeface="+mn-ea"/>
                <a:cs typeface="+mn-cs"/>
              </a:rPr>
              <a:t>Primo Levi (1919–1987)</a:t>
            </a:r>
          </a:p>
        </p:txBody>
      </p:sp>
    </p:spTree>
    <p:extLst>
      <p:ext uri="{BB962C8B-B14F-4D97-AF65-F5344CB8AC3E}">
        <p14:creationId xmlns:p14="http://schemas.microsoft.com/office/powerpoint/2010/main" val="30388430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1A90-F928-4089-B7BD-E1533B5E1B71}"/>
              </a:ext>
            </a:extLst>
          </p:cNvPr>
          <p:cNvSpPr>
            <a:spLocks noGrp="1"/>
          </p:cNvSpPr>
          <p:nvPr>
            <p:ph type="title"/>
          </p:nvPr>
        </p:nvSpPr>
        <p:spPr/>
        <p:txBody>
          <a:bodyPr/>
          <a:lstStyle/>
          <a:p>
            <a:r>
              <a:rPr lang="en-US" dirty="0"/>
              <a:t>Holocaust tourism</a:t>
            </a:r>
            <a:endParaRPr lang="en-GB" dirty="0"/>
          </a:p>
        </p:txBody>
      </p:sp>
      <p:sp>
        <p:nvSpPr>
          <p:cNvPr id="3" name="Content Placeholder 2">
            <a:extLst>
              <a:ext uri="{FF2B5EF4-FFF2-40B4-BE49-F238E27FC236}">
                <a16:creationId xmlns:a16="http://schemas.microsoft.com/office/drawing/2014/main" id="{A9D394A1-89B8-4212-823B-1EC30C919224}"/>
              </a:ext>
            </a:extLst>
          </p:cNvPr>
          <p:cNvSpPr>
            <a:spLocks noGrp="1"/>
          </p:cNvSpPr>
          <p:nvPr>
            <p:ph idx="1"/>
          </p:nvPr>
        </p:nvSpPr>
        <p:spPr/>
        <p:txBody>
          <a:bodyPr>
            <a:normAutofit/>
          </a:bodyPr>
          <a:lstStyle/>
          <a:p>
            <a:pPr marL="0" indent="0">
              <a:buNone/>
            </a:pPr>
            <a:r>
              <a:rPr lang="en-US" dirty="0"/>
              <a:t>Daniel Reynolds, 'Consumers or Witnesses? Holocaust Tourists and the Problem of Authenticity,' </a:t>
            </a:r>
            <a:r>
              <a:rPr lang="en-US" i="1" dirty="0"/>
              <a:t>Journal of Consumer </a:t>
            </a:r>
            <a:r>
              <a:rPr lang="en-US" dirty="0"/>
              <a:t>Culture, 6:2 (2016), pp. 334-353</a:t>
            </a:r>
          </a:p>
          <a:p>
            <a:pPr marL="0" indent="0">
              <a:buNone/>
            </a:pPr>
            <a:endParaRPr lang="en-US" dirty="0"/>
          </a:p>
          <a:p>
            <a:pPr marL="0" indent="0">
              <a:buNone/>
            </a:pPr>
            <a:r>
              <a:rPr lang="en-US" i="1" dirty="0"/>
              <a:t>Framing questions</a:t>
            </a:r>
          </a:p>
          <a:p>
            <a:r>
              <a:rPr lang="en-US" dirty="0"/>
              <a:t>What is distinct about Holocaust tourism, particularly in comparison to other forms of travel to sites of calamity?</a:t>
            </a:r>
          </a:p>
          <a:p>
            <a:r>
              <a:rPr lang="en-US" dirty="0"/>
              <a:t>What kind of engagement with the Holocaust does tourism make possible? </a:t>
            </a:r>
          </a:p>
          <a:p>
            <a:r>
              <a:rPr lang="en-US" dirty="0"/>
              <a:t>Does tourism preserve</a:t>
            </a:r>
            <a:r>
              <a:rPr lang="en-US" dirty="0">
                <a:solidFill>
                  <a:srgbClr val="FFC000"/>
                </a:solidFill>
              </a:rPr>
              <a:t>, distort, or even undermine the goal of remembering </a:t>
            </a:r>
            <a:r>
              <a:rPr lang="en-US" dirty="0"/>
              <a:t>the Holocaust, formulated in the oft-repeated imperative, ‘‘never forget?’’</a:t>
            </a:r>
          </a:p>
          <a:p>
            <a:r>
              <a:rPr lang="en-US" dirty="0"/>
              <a:t>Does Holocaust tourism have any value in preventing future genocides? </a:t>
            </a:r>
          </a:p>
        </p:txBody>
      </p:sp>
    </p:spTree>
    <p:extLst>
      <p:ext uri="{BB962C8B-B14F-4D97-AF65-F5344CB8AC3E}">
        <p14:creationId xmlns:p14="http://schemas.microsoft.com/office/powerpoint/2010/main" val="13733093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1A90-F928-4089-B7BD-E1533B5E1B71}"/>
              </a:ext>
            </a:extLst>
          </p:cNvPr>
          <p:cNvSpPr>
            <a:spLocks noGrp="1"/>
          </p:cNvSpPr>
          <p:nvPr>
            <p:ph type="title"/>
          </p:nvPr>
        </p:nvSpPr>
        <p:spPr/>
        <p:txBody>
          <a:bodyPr/>
          <a:lstStyle/>
          <a:p>
            <a:r>
              <a:rPr lang="en-US" dirty="0"/>
              <a:t>Holocaust tourism</a:t>
            </a:r>
            <a:endParaRPr lang="en-GB" dirty="0"/>
          </a:p>
        </p:txBody>
      </p:sp>
      <p:sp>
        <p:nvSpPr>
          <p:cNvPr id="3" name="Content Placeholder 2">
            <a:extLst>
              <a:ext uri="{FF2B5EF4-FFF2-40B4-BE49-F238E27FC236}">
                <a16:creationId xmlns:a16="http://schemas.microsoft.com/office/drawing/2014/main" id="{A9D394A1-89B8-4212-823B-1EC30C919224}"/>
              </a:ext>
            </a:extLst>
          </p:cNvPr>
          <p:cNvSpPr>
            <a:spLocks noGrp="1"/>
          </p:cNvSpPr>
          <p:nvPr>
            <p:ph idx="1"/>
          </p:nvPr>
        </p:nvSpPr>
        <p:spPr>
          <a:xfrm>
            <a:off x="685800" y="2194560"/>
            <a:ext cx="10820400" cy="4161852"/>
          </a:xfrm>
        </p:spPr>
        <p:txBody>
          <a:bodyPr>
            <a:normAutofit/>
          </a:bodyPr>
          <a:lstStyle/>
          <a:p>
            <a:pPr marL="0" indent="0">
              <a:buNone/>
            </a:pPr>
            <a:r>
              <a:rPr lang="en-US" dirty="0"/>
              <a:t>Daniel Reynolds, 'Consumers or Witnesses?’</a:t>
            </a:r>
          </a:p>
          <a:p>
            <a:pPr marL="0" indent="0">
              <a:buNone/>
            </a:pPr>
            <a:r>
              <a:rPr lang="en-US" i="1" dirty="0"/>
              <a:t>Framing questions</a:t>
            </a:r>
          </a:p>
          <a:p>
            <a:r>
              <a:rPr lang="en-US" dirty="0"/>
              <a:t>Are Holocaust tourists best described in terms of </a:t>
            </a:r>
            <a:r>
              <a:rPr lang="en-US" dirty="0">
                <a:solidFill>
                  <a:srgbClr val="FFC000"/>
                </a:solidFill>
              </a:rPr>
              <a:t>consumption</a:t>
            </a:r>
            <a:r>
              <a:rPr lang="en-US" dirty="0"/>
              <a:t>, that is, as purchasers in a </a:t>
            </a:r>
            <a:r>
              <a:rPr lang="en-US" dirty="0">
                <a:solidFill>
                  <a:srgbClr val="FFC000"/>
                </a:solidFill>
              </a:rPr>
              <a:t>market</a:t>
            </a:r>
            <a:r>
              <a:rPr lang="en-US" dirty="0"/>
              <a:t> that promises an authentic experience of historical trauma, only to offer instead an inauthentic facsimile that tourists naively accept?</a:t>
            </a:r>
          </a:p>
          <a:p>
            <a:r>
              <a:rPr lang="en-US" dirty="0"/>
              <a:t>Does the commodification of  sites through the sale of guided tours, bookshop offerings, refreshments, and souvenirs </a:t>
            </a:r>
            <a:r>
              <a:rPr lang="en-US" dirty="0">
                <a:solidFill>
                  <a:srgbClr val="FFC000"/>
                </a:solidFill>
              </a:rPr>
              <a:t>eliminate any possibility of a meaningful encounter </a:t>
            </a:r>
            <a:r>
              <a:rPr lang="en-US" dirty="0"/>
              <a:t>with the Holocaust as historical event? </a:t>
            </a:r>
          </a:p>
          <a:p>
            <a:r>
              <a:rPr lang="en-US" dirty="0"/>
              <a:t>Are Holocaust tourists no better than </a:t>
            </a:r>
            <a:r>
              <a:rPr lang="en-US" dirty="0">
                <a:solidFill>
                  <a:srgbClr val="FFC000"/>
                </a:solidFill>
              </a:rPr>
              <a:t>macabre thrill-seekers</a:t>
            </a:r>
            <a:r>
              <a:rPr lang="en-US" dirty="0"/>
              <a:t>? </a:t>
            </a:r>
          </a:p>
        </p:txBody>
      </p:sp>
    </p:spTree>
    <p:extLst>
      <p:ext uri="{BB962C8B-B14F-4D97-AF65-F5344CB8AC3E}">
        <p14:creationId xmlns:p14="http://schemas.microsoft.com/office/powerpoint/2010/main" val="31371961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1A90-F928-4089-B7BD-E1533B5E1B71}"/>
              </a:ext>
            </a:extLst>
          </p:cNvPr>
          <p:cNvSpPr>
            <a:spLocks noGrp="1"/>
          </p:cNvSpPr>
          <p:nvPr>
            <p:ph type="title"/>
          </p:nvPr>
        </p:nvSpPr>
        <p:spPr/>
        <p:txBody>
          <a:bodyPr/>
          <a:lstStyle/>
          <a:p>
            <a:r>
              <a:rPr lang="en-US" dirty="0"/>
              <a:t>Holocaust tourism</a:t>
            </a:r>
            <a:endParaRPr lang="en-GB" dirty="0"/>
          </a:p>
        </p:txBody>
      </p:sp>
      <p:sp>
        <p:nvSpPr>
          <p:cNvPr id="3" name="Content Placeholder 2">
            <a:extLst>
              <a:ext uri="{FF2B5EF4-FFF2-40B4-BE49-F238E27FC236}">
                <a16:creationId xmlns:a16="http://schemas.microsoft.com/office/drawing/2014/main" id="{A9D394A1-89B8-4212-823B-1EC30C919224}"/>
              </a:ext>
            </a:extLst>
          </p:cNvPr>
          <p:cNvSpPr>
            <a:spLocks noGrp="1"/>
          </p:cNvSpPr>
          <p:nvPr>
            <p:ph idx="1"/>
          </p:nvPr>
        </p:nvSpPr>
        <p:spPr/>
        <p:txBody>
          <a:bodyPr>
            <a:normAutofit/>
          </a:bodyPr>
          <a:lstStyle/>
          <a:p>
            <a:pPr marL="0" indent="0">
              <a:buNone/>
            </a:pPr>
            <a:r>
              <a:rPr lang="en-US" dirty="0"/>
              <a:t>Daniel Reynolds, 'Consumers or Witnesses?’</a:t>
            </a:r>
          </a:p>
          <a:p>
            <a:pPr marL="0" indent="0">
              <a:buNone/>
            </a:pPr>
            <a:r>
              <a:rPr lang="en-US" i="1" dirty="0"/>
              <a:t>Framing questions</a:t>
            </a:r>
          </a:p>
          <a:p>
            <a:r>
              <a:rPr lang="en-US" dirty="0"/>
              <a:t>Alternatively, might we consider Holocaust tourists </a:t>
            </a:r>
            <a:r>
              <a:rPr lang="en-US" dirty="0">
                <a:solidFill>
                  <a:srgbClr val="FFC000"/>
                </a:solidFill>
              </a:rPr>
              <a:t>as active producers of collective memory</a:t>
            </a:r>
            <a:r>
              <a:rPr lang="en-US" dirty="0"/>
              <a:t>, historical knowledge, and ethical reflection, who are able to distinguish between the authentic and inauthentic dimensions of their experiences?</a:t>
            </a:r>
          </a:p>
          <a:p>
            <a:r>
              <a:rPr lang="en-US" dirty="0"/>
              <a:t>What is the relationship between those who see themselves as </a:t>
            </a:r>
            <a:r>
              <a:rPr lang="en-US" dirty="0">
                <a:solidFill>
                  <a:srgbClr val="FFC000"/>
                </a:solidFill>
              </a:rPr>
              <a:t>pilgrims rather than tourists</a:t>
            </a:r>
            <a:r>
              <a:rPr lang="en-US" dirty="0"/>
              <a:t>? </a:t>
            </a:r>
          </a:p>
          <a:p>
            <a:r>
              <a:rPr lang="en-US" dirty="0"/>
              <a:t>Are these competing characterizations of Holocaust tourism as crass consumers versus reverent pilgrims </a:t>
            </a:r>
            <a:r>
              <a:rPr lang="en-US" dirty="0">
                <a:solidFill>
                  <a:srgbClr val="FFC000"/>
                </a:solidFill>
              </a:rPr>
              <a:t>mutually exclusive</a:t>
            </a:r>
            <a:r>
              <a:rPr lang="en-US" dirty="0"/>
              <a:t>, or do they intersect?</a:t>
            </a:r>
          </a:p>
        </p:txBody>
      </p:sp>
    </p:spTree>
    <p:extLst>
      <p:ext uri="{BB962C8B-B14F-4D97-AF65-F5344CB8AC3E}">
        <p14:creationId xmlns:p14="http://schemas.microsoft.com/office/powerpoint/2010/main" val="29659691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8FCF3-385D-4A7D-BE63-B5D063B3406E}"/>
              </a:ext>
            </a:extLst>
          </p:cNvPr>
          <p:cNvSpPr>
            <a:spLocks noGrp="1"/>
          </p:cNvSpPr>
          <p:nvPr>
            <p:ph type="title"/>
          </p:nvPr>
        </p:nvSpPr>
        <p:spPr/>
        <p:txBody>
          <a:bodyPr/>
          <a:lstStyle/>
          <a:p>
            <a:r>
              <a:rPr lang="en-US" dirty="0"/>
              <a:t>CASE Study 1: TEENAGERS AT AUSCHWITZ  </a:t>
            </a:r>
            <a:endParaRPr lang="en-GB" dirty="0"/>
          </a:p>
        </p:txBody>
      </p:sp>
      <p:sp>
        <p:nvSpPr>
          <p:cNvPr id="3" name="Content Placeholder 2">
            <a:extLst>
              <a:ext uri="{FF2B5EF4-FFF2-40B4-BE49-F238E27FC236}">
                <a16:creationId xmlns:a16="http://schemas.microsoft.com/office/drawing/2014/main" id="{B9A0A3C5-A69D-4299-AA4F-4E83C1A10450}"/>
              </a:ext>
            </a:extLst>
          </p:cNvPr>
          <p:cNvSpPr>
            <a:spLocks noGrp="1"/>
          </p:cNvSpPr>
          <p:nvPr>
            <p:ph idx="1"/>
          </p:nvPr>
        </p:nvSpPr>
        <p:spPr/>
        <p:txBody>
          <a:bodyPr/>
          <a:lstStyle/>
          <a:p>
            <a:pPr marL="0" indent="0">
              <a:buNone/>
            </a:pPr>
            <a:r>
              <a:rPr lang="en-US" dirty="0"/>
              <a:t>Alasdair Richardson, 'Site-Seeing: Reflections on Visiting the Auschwitz-Birkenau State Museum with Teenagers,' </a:t>
            </a:r>
            <a:r>
              <a:rPr lang="en-US" i="1" dirty="0"/>
              <a:t>Holocaust Studies</a:t>
            </a:r>
            <a:r>
              <a:rPr lang="en-US" dirty="0"/>
              <a:t>, 27:1 (2021): 77-90.</a:t>
            </a:r>
          </a:p>
          <a:p>
            <a:pPr marL="0" indent="0">
              <a:buNone/>
            </a:pPr>
            <a:endParaRPr lang="en-US" dirty="0"/>
          </a:p>
          <a:p>
            <a:r>
              <a:rPr lang="en-US" dirty="0"/>
              <a:t>Richardson focuses on the activities of the Holocaust Educational Trust’s </a:t>
            </a:r>
            <a:r>
              <a:rPr lang="en-US" i="1" dirty="0"/>
              <a:t>Lessons from Auschwitz </a:t>
            </a:r>
            <a:r>
              <a:rPr lang="en-US" dirty="0"/>
              <a:t>project. What does the project entail and who is it targeted at?</a:t>
            </a:r>
          </a:p>
          <a:p>
            <a:endParaRPr lang="en-US" dirty="0"/>
          </a:p>
          <a:p>
            <a:r>
              <a:rPr lang="en-US" dirty="0"/>
              <a:t>What types of experiences does Richardson suggest teenage visitors have at Auschwitz, and how do they reflect on them?</a:t>
            </a:r>
            <a:endParaRPr lang="en-GB" dirty="0"/>
          </a:p>
        </p:txBody>
      </p:sp>
      <p:pic>
        <p:nvPicPr>
          <p:cNvPr id="5" name="Picture 4">
            <a:extLst>
              <a:ext uri="{FF2B5EF4-FFF2-40B4-BE49-F238E27FC236}">
                <a16:creationId xmlns:a16="http://schemas.microsoft.com/office/drawing/2014/main" id="{B9928961-5141-406F-AD55-EFA08E0128CB}"/>
              </a:ext>
            </a:extLst>
          </p:cNvPr>
          <p:cNvPicPr>
            <a:picLocks noChangeAspect="1"/>
          </p:cNvPicPr>
          <p:nvPr/>
        </p:nvPicPr>
        <p:blipFill>
          <a:blip r:embed="rId2"/>
          <a:stretch>
            <a:fillRect/>
          </a:stretch>
        </p:blipFill>
        <p:spPr>
          <a:xfrm>
            <a:off x="1058395" y="496981"/>
            <a:ext cx="2114550" cy="1238250"/>
          </a:xfrm>
          <a:prstGeom prst="rect">
            <a:avLst/>
          </a:prstGeom>
        </p:spPr>
      </p:pic>
    </p:spTree>
    <p:extLst>
      <p:ext uri="{BB962C8B-B14F-4D97-AF65-F5344CB8AC3E}">
        <p14:creationId xmlns:p14="http://schemas.microsoft.com/office/powerpoint/2010/main" val="13208740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8FCF3-385D-4A7D-BE63-B5D063B3406E}"/>
              </a:ext>
            </a:extLst>
          </p:cNvPr>
          <p:cNvSpPr>
            <a:spLocks noGrp="1"/>
          </p:cNvSpPr>
          <p:nvPr>
            <p:ph type="title"/>
          </p:nvPr>
        </p:nvSpPr>
        <p:spPr/>
        <p:txBody>
          <a:bodyPr/>
          <a:lstStyle/>
          <a:p>
            <a:r>
              <a:rPr lang="en-US" dirty="0"/>
              <a:t>CASE Study 1: TEENAGERS AT AUSCHWITZ  </a:t>
            </a:r>
            <a:endParaRPr lang="en-GB" dirty="0"/>
          </a:p>
        </p:txBody>
      </p:sp>
      <p:sp>
        <p:nvSpPr>
          <p:cNvPr id="3" name="Content Placeholder 2">
            <a:extLst>
              <a:ext uri="{FF2B5EF4-FFF2-40B4-BE49-F238E27FC236}">
                <a16:creationId xmlns:a16="http://schemas.microsoft.com/office/drawing/2014/main" id="{B9A0A3C5-A69D-4299-AA4F-4E83C1A10450}"/>
              </a:ext>
            </a:extLst>
          </p:cNvPr>
          <p:cNvSpPr>
            <a:spLocks noGrp="1"/>
          </p:cNvSpPr>
          <p:nvPr>
            <p:ph idx="1"/>
          </p:nvPr>
        </p:nvSpPr>
        <p:spPr/>
        <p:txBody>
          <a:bodyPr>
            <a:normAutofit fontScale="92500"/>
          </a:bodyPr>
          <a:lstStyle/>
          <a:p>
            <a:pPr marL="0" indent="0">
              <a:buNone/>
            </a:pPr>
            <a:r>
              <a:rPr lang="en-US" dirty="0"/>
              <a:t>Richardson suggests the following are some of his key issues for educators to reflect on when taking teenagers to Auschwitz. Do you have any thoughts on them? How do you interpret them?</a:t>
            </a:r>
          </a:p>
          <a:p>
            <a:pPr marL="0" indent="0">
              <a:buNone/>
            </a:pPr>
            <a:endParaRPr lang="en-US" dirty="0"/>
          </a:p>
          <a:p>
            <a:r>
              <a:rPr lang="en-US" dirty="0"/>
              <a:t>Young people’s </a:t>
            </a:r>
            <a:r>
              <a:rPr lang="en-US" dirty="0">
                <a:solidFill>
                  <a:srgbClr val="FFFF00"/>
                </a:solidFill>
              </a:rPr>
              <a:t>motivations</a:t>
            </a:r>
            <a:r>
              <a:rPr lang="en-US" dirty="0"/>
              <a:t> for visiting the authentic site, the personal histories they bring with them, and the influence both might have on their learning experiences.</a:t>
            </a:r>
          </a:p>
          <a:p>
            <a:r>
              <a:rPr lang="en-US" dirty="0"/>
              <a:t>The extent to which young people are </a:t>
            </a:r>
            <a:r>
              <a:rPr lang="en-US" dirty="0">
                <a:solidFill>
                  <a:srgbClr val="FFFF00"/>
                </a:solidFill>
              </a:rPr>
              <a:t>aware </a:t>
            </a:r>
            <a:r>
              <a:rPr lang="en-US" dirty="0"/>
              <a:t>of the site as a </a:t>
            </a:r>
            <a:r>
              <a:rPr lang="en-US" dirty="0">
                <a:solidFill>
                  <a:srgbClr val="FFFF00"/>
                </a:solidFill>
              </a:rPr>
              <a:t>post-historical space</a:t>
            </a:r>
            <a:r>
              <a:rPr lang="en-US" dirty="0"/>
              <a:t>. It is not the site as was, but the site as is and this is an important distinction to make clear to them as they visit.</a:t>
            </a:r>
          </a:p>
          <a:p>
            <a:r>
              <a:rPr lang="en-US" dirty="0"/>
              <a:t>The role of the </a:t>
            </a:r>
            <a:r>
              <a:rPr lang="en-US" dirty="0">
                <a:solidFill>
                  <a:srgbClr val="FFFF00"/>
                </a:solidFill>
              </a:rPr>
              <a:t>survivor</a:t>
            </a:r>
            <a:r>
              <a:rPr lang="en-US" dirty="0"/>
              <a:t> in individualising the whole, and how young people can be enabled to connect with the individual narrative within the wider event through their engagement with testimony. </a:t>
            </a:r>
          </a:p>
          <a:p>
            <a:pPr marL="0" indent="0">
              <a:buNone/>
            </a:pPr>
            <a:endParaRPr lang="en-GB" dirty="0"/>
          </a:p>
        </p:txBody>
      </p:sp>
      <p:pic>
        <p:nvPicPr>
          <p:cNvPr id="5" name="Picture 4">
            <a:extLst>
              <a:ext uri="{FF2B5EF4-FFF2-40B4-BE49-F238E27FC236}">
                <a16:creationId xmlns:a16="http://schemas.microsoft.com/office/drawing/2014/main" id="{B9928961-5141-406F-AD55-EFA08E0128CB}"/>
              </a:ext>
            </a:extLst>
          </p:cNvPr>
          <p:cNvPicPr>
            <a:picLocks noChangeAspect="1"/>
          </p:cNvPicPr>
          <p:nvPr/>
        </p:nvPicPr>
        <p:blipFill>
          <a:blip r:embed="rId2"/>
          <a:stretch>
            <a:fillRect/>
          </a:stretch>
        </p:blipFill>
        <p:spPr>
          <a:xfrm>
            <a:off x="1058395" y="496981"/>
            <a:ext cx="2114550" cy="1238250"/>
          </a:xfrm>
          <a:prstGeom prst="rect">
            <a:avLst/>
          </a:prstGeom>
        </p:spPr>
      </p:pic>
    </p:spTree>
    <p:extLst>
      <p:ext uri="{BB962C8B-B14F-4D97-AF65-F5344CB8AC3E}">
        <p14:creationId xmlns:p14="http://schemas.microsoft.com/office/powerpoint/2010/main" val="31917865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8FCF3-385D-4A7D-BE63-B5D063B3406E}"/>
              </a:ext>
            </a:extLst>
          </p:cNvPr>
          <p:cNvSpPr>
            <a:spLocks noGrp="1"/>
          </p:cNvSpPr>
          <p:nvPr>
            <p:ph type="title"/>
          </p:nvPr>
        </p:nvSpPr>
        <p:spPr/>
        <p:txBody>
          <a:bodyPr/>
          <a:lstStyle/>
          <a:p>
            <a:r>
              <a:rPr lang="en-US" dirty="0"/>
              <a:t>CASE Study 1: TEENAGERS AT AUSCHWITZ  </a:t>
            </a:r>
            <a:endParaRPr lang="en-GB" dirty="0"/>
          </a:p>
        </p:txBody>
      </p:sp>
      <p:sp>
        <p:nvSpPr>
          <p:cNvPr id="3" name="Content Placeholder 2">
            <a:extLst>
              <a:ext uri="{FF2B5EF4-FFF2-40B4-BE49-F238E27FC236}">
                <a16:creationId xmlns:a16="http://schemas.microsoft.com/office/drawing/2014/main" id="{B9A0A3C5-A69D-4299-AA4F-4E83C1A10450}"/>
              </a:ext>
            </a:extLst>
          </p:cNvPr>
          <p:cNvSpPr>
            <a:spLocks noGrp="1"/>
          </p:cNvSpPr>
          <p:nvPr>
            <p:ph idx="1"/>
          </p:nvPr>
        </p:nvSpPr>
        <p:spPr/>
        <p:txBody>
          <a:bodyPr>
            <a:normAutofit/>
          </a:bodyPr>
          <a:lstStyle/>
          <a:p>
            <a:pPr marL="0" indent="0">
              <a:buNone/>
            </a:pPr>
            <a:r>
              <a:rPr lang="en-US" dirty="0"/>
              <a:t>Richardson suggests the following are some of his key issues for educators to reflect on when taking teenagers to Auschwitz. Do you have any thoughts on them? How do you interpret them?</a:t>
            </a:r>
          </a:p>
          <a:p>
            <a:pPr marL="0" indent="0">
              <a:buNone/>
            </a:pPr>
            <a:endParaRPr lang="en-US" dirty="0"/>
          </a:p>
          <a:p>
            <a:r>
              <a:rPr lang="en-US" dirty="0"/>
              <a:t>Young people’s connections with sites as </a:t>
            </a:r>
            <a:r>
              <a:rPr lang="en-US" dirty="0">
                <a:solidFill>
                  <a:srgbClr val="FFFF00"/>
                </a:solidFill>
              </a:rPr>
              <a:t>mediated spaces </a:t>
            </a:r>
            <a:r>
              <a:rPr lang="en-US" dirty="0"/>
              <a:t>(through guides, displays, objects, etc.), and how young people understand, interpret and contextualise these mediations within their developing world view.</a:t>
            </a:r>
          </a:p>
          <a:p>
            <a:r>
              <a:rPr lang="en-US" dirty="0">
                <a:solidFill>
                  <a:srgbClr val="FFFF00"/>
                </a:solidFill>
              </a:rPr>
              <a:t>Emotional needs and responses </a:t>
            </a:r>
            <a:r>
              <a:rPr lang="en-US" dirty="0"/>
              <a:t>of young people within site spaces, and the role that emotion plays in their understanding and interactions with the sites.</a:t>
            </a:r>
          </a:p>
          <a:p>
            <a:pPr marL="0" indent="0">
              <a:buNone/>
            </a:pPr>
            <a:endParaRPr lang="en-GB" dirty="0"/>
          </a:p>
        </p:txBody>
      </p:sp>
      <p:pic>
        <p:nvPicPr>
          <p:cNvPr id="5" name="Picture 4">
            <a:extLst>
              <a:ext uri="{FF2B5EF4-FFF2-40B4-BE49-F238E27FC236}">
                <a16:creationId xmlns:a16="http://schemas.microsoft.com/office/drawing/2014/main" id="{B9928961-5141-406F-AD55-EFA08E0128CB}"/>
              </a:ext>
            </a:extLst>
          </p:cNvPr>
          <p:cNvPicPr>
            <a:picLocks noChangeAspect="1"/>
          </p:cNvPicPr>
          <p:nvPr/>
        </p:nvPicPr>
        <p:blipFill>
          <a:blip r:embed="rId2"/>
          <a:stretch>
            <a:fillRect/>
          </a:stretch>
        </p:blipFill>
        <p:spPr>
          <a:xfrm>
            <a:off x="1058395" y="496981"/>
            <a:ext cx="2114550" cy="1238250"/>
          </a:xfrm>
          <a:prstGeom prst="rect">
            <a:avLst/>
          </a:prstGeom>
        </p:spPr>
      </p:pic>
    </p:spTree>
    <p:extLst>
      <p:ext uri="{BB962C8B-B14F-4D97-AF65-F5344CB8AC3E}">
        <p14:creationId xmlns:p14="http://schemas.microsoft.com/office/powerpoint/2010/main" val="39056793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408E628-C720-4495-AE26-D30C433719D1}"/>
              </a:ext>
            </a:extLst>
          </p:cNvPr>
          <p:cNvSpPr>
            <a:spLocks noGrp="1"/>
          </p:cNvSpPr>
          <p:nvPr>
            <p:ph type="title"/>
          </p:nvPr>
        </p:nvSpPr>
        <p:spPr/>
        <p:txBody>
          <a:bodyPr/>
          <a:lstStyle/>
          <a:p>
            <a:r>
              <a:rPr lang="en-US" dirty="0"/>
              <a:t>CASE Study 2: </a:t>
            </a:r>
            <a:br>
              <a:rPr lang="en-US" dirty="0"/>
            </a:br>
            <a:r>
              <a:rPr lang="en-US" dirty="0"/>
              <a:t>Selfies  AT AUSCHWITZ  </a:t>
            </a:r>
            <a:endParaRPr lang="en-GB" dirty="0"/>
          </a:p>
        </p:txBody>
      </p:sp>
      <p:pic>
        <p:nvPicPr>
          <p:cNvPr id="4" name="Content Placeholder 3"/>
          <p:cNvPicPr>
            <a:picLocks noGrp="1" noChangeAspect="1"/>
          </p:cNvPicPr>
          <p:nvPr>
            <p:ph idx="1"/>
          </p:nvPr>
        </p:nvPicPr>
        <p:blipFill>
          <a:blip r:embed="rId2"/>
          <a:stretch>
            <a:fillRect/>
          </a:stretch>
        </p:blipFill>
        <p:spPr>
          <a:xfrm>
            <a:off x="556211" y="2279986"/>
            <a:ext cx="6733488" cy="4024313"/>
          </a:xfrm>
          <a:prstGeom prst="rect">
            <a:avLst/>
          </a:prstGeom>
        </p:spPr>
      </p:pic>
      <p:sp>
        <p:nvSpPr>
          <p:cNvPr id="9" name="TextBox 8">
            <a:extLst>
              <a:ext uri="{FF2B5EF4-FFF2-40B4-BE49-F238E27FC236}">
                <a16:creationId xmlns:a16="http://schemas.microsoft.com/office/drawing/2014/main" id="{3A223293-C07F-40B7-9F64-0DF6F6D8E093}"/>
              </a:ext>
            </a:extLst>
          </p:cNvPr>
          <p:cNvSpPr txBox="1"/>
          <p:nvPr/>
        </p:nvSpPr>
        <p:spPr>
          <a:xfrm>
            <a:off x="7634796" y="2376998"/>
            <a:ext cx="3586579" cy="31700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Maria Zalewska, 'Selfies from Auschwitz: Rethinking the Relationship between Spaces of Memory and Places of Commemoration in the Digital Age,' </a:t>
            </a:r>
            <a:r>
              <a:rPr kumimoji="0" lang="en-US" sz="2000" b="0" i="1" u="none" strike="noStrike" kern="1200" cap="none" spc="0" normalizeH="0" baseline="0" noProof="0" dirty="0">
                <a:ln>
                  <a:noFill/>
                </a:ln>
                <a:solidFill>
                  <a:prstClr val="white"/>
                </a:solidFill>
                <a:effectLst/>
                <a:uLnTx/>
                <a:uFillTx/>
                <a:latin typeface="Century Gothic" panose="020B0502020202020204"/>
                <a:ea typeface="+mn-ea"/>
                <a:cs typeface="+mn-cs"/>
              </a:rPr>
              <a:t>Studies in Russian, Eurasian and Central European New Media</a:t>
            </a: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 (digitalicons.org)18 (2017): 95–116</a:t>
            </a:r>
            <a:endPar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999109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3691" y="110555"/>
            <a:ext cx="5114206" cy="3044599"/>
          </a:xfrm>
          <a:prstGeom prst="rect">
            <a:avLst/>
          </a:prstGeom>
        </p:spPr>
      </p:pic>
      <p:sp>
        <p:nvSpPr>
          <p:cNvPr id="5" name="Content Placeholder 2"/>
          <p:cNvSpPr txBox="1">
            <a:spLocks/>
          </p:cNvSpPr>
          <p:nvPr/>
        </p:nvSpPr>
        <p:spPr>
          <a:xfrm>
            <a:off x="568234" y="3331029"/>
            <a:ext cx="1082040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What are some of the ethical considerations surrounding taking photographs – and in particular selfies – at Auschwitz-Birkenau? Are these unique or might they apply to other ‘dark tourism’ and/or heritage tourism sites?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Should one take selfies at Auschwitz?</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What critiques and responses has the practice of taking selfies met with on social media and other contexts?</a:t>
            </a:r>
          </a:p>
        </p:txBody>
      </p:sp>
      <p:sp>
        <p:nvSpPr>
          <p:cNvPr id="6" name="Title 5">
            <a:extLst>
              <a:ext uri="{FF2B5EF4-FFF2-40B4-BE49-F238E27FC236}">
                <a16:creationId xmlns:a16="http://schemas.microsoft.com/office/drawing/2014/main" id="{D6EC7AAB-FE7F-4537-8E30-53F054234F1C}"/>
              </a:ext>
            </a:extLst>
          </p:cNvPr>
          <p:cNvSpPr>
            <a:spLocks noGrp="1"/>
          </p:cNvSpPr>
          <p:nvPr>
            <p:ph type="title"/>
          </p:nvPr>
        </p:nvSpPr>
        <p:spPr/>
        <p:txBody>
          <a:bodyPr/>
          <a:lstStyle/>
          <a:p>
            <a:endParaRPr lang="en-GB" dirty="0"/>
          </a:p>
        </p:txBody>
      </p:sp>
      <p:sp>
        <p:nvSpPr>
          <p:cNvPr id="7" name="Title 1">
            <a:extLst>
              <a:ext uri="{FF2B5EF4-FFF2-40B4-BE49-F238E27FC236}">
                <a16:creationId xmlns:a16="http://schemas.microsoft.com/office/drawing/2014/main" id="{DC85775B-7AD2-4B2E-82D5-665D12965FE2}"/>
              </a:ext>
            </a:extLst>
          </p:cNvPr>
          <p:cNvSpPr txBox="1">
            <a:spLocks/>
          </p:cNvSpPr>
          <p:nvPr/>
        </p:nvSpPr>
        <p:spPr>
          <a:xfrm>
            <a:off x="3048000" y="916773"/>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CASE Study 2: </a:t>
            </a:r>
            <a:b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b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Selfies  AT AUSCHWITZ  </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33938981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DFEE1-B231-4BAE-81FC-757763CA09C7}"/>
              </a:ext>
            </a:extLst>
          </p:cNvPr>
          <p:cNvSpPr>
            <a:spLocks noGrp="1"/>
          </p:cNvSpPr>
          <p:nvPr>
            <p:ph type="title"/>
          </p:nvPr>
        </p:nvSpPr>
        <p:spPr/>
        <p:txBody>
          <a:bodyPr/>
          <a:lstStyle/>
          <a:p>
            <a:r>
              <a:rPr lang="en-US" dirty="0"/>
              <a:t>Responses</a:t>
            </a:r>
            <a:endParaRPr lang="en-GB" dirty="0"/>
          </a:p>
        </p:txBody>
      </p:sp>
      <p:pic>
        <p:nvPicPr>
          <p:cNvPr id="5" name="Content Placeholder 4">
            <a:extLst>
              <a:ext uri="{FF2B5EF4-FFF2-40B4-BE49-F238E27FC236}">
                <a16:creationId xmlns:a16="http://schemas.microsoft.com/office/drawing/2014/main" id="{527FB9F7-123B-4397-AD01-A0694470A04F}"/>
              </a:ext>
            </a:extLst>
          </p:cNvPr>
          <p:cNvPicPr>
            <a:picLocks noGrp="1" noChangeAspect="1"/>
          </p:cNvPicPr>
          <p:nvPr>
            <p:ph idx="1"/>
          </p:nvPr>
        </p:nvPicPr>
        <p:blipFill rotWithShape="1">
          <a:blip r:embed="rId2"/>
          <a:srcRect l="15166" t="17392" r="29145" b="6132"/>
          <a:stretch/>
        </p:blipFill>
        <p:spPr>
          <a:xfrm>
            <a:off x="3463962" y="2183802"/>
            <a:ext cx="5264076" cy="4066391"/>
          </a:xfrm>
        </p:spPr>
      </p:pic>
    </p:spTree>
    <p:extLst>
      <p:ext uri="{BB962C8B-B14F-4D97-AF65-F5344CB8AC3E}">
        <p14:creationId xmlns:p14="http://schemas.microsoft.com/office/powerpoint/2010/main" val="27402285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27450-1220-4F50-8EED-F6F0298C11FE}"/>
              </a:ext>
            </a:extLst>
          </p:cNvPr>
          <p:cNvSpPr>
            <a:spLocks noGrp="1"/>
          </p:cNvSpPr>
          <p:nvPr>
            <p:ph idx="1"/>
          </p:nvPr>
        </p:nvSpPr>
        <p:spPr>
          <a:xfrm>
            <a:off x="204955" y="5587746"/>
            <a:ext cx="4958716" cy="888358"/>
          </a:xfrm>
        </p:spPr>
        <p:txBody>
          <a:bodyPr/>
          <a:lstStyle/>
          <a:p>
            <a:pPr marL="0" indent="0">
              <a:buNone/>
            </a:pPr>
            <a:r>
              <a:rPr lang="en-GB" b="0" i="0" dirty="0">
                <a:solidFill>
                  <a:srgbClr val="FFFF00"/>
                </a:solidFill>
                <a:effectLst/>
              </a:rPr>
              <a:t>Shahak Shapira, ‘Yolocaust’ images: </a:t>
            </a:r>
            <a:r>
              <a:rPr lang="en-GB" b="0" i="0" dirty="0">
                <a:solidFill>
                  <a:srgbClr val="FFFF00"/>
                </a:solidFill>
                <a:effectLst/>
                <a:hlinkClick r:id="rId2"/>
              </a:rPr>
              <a:t>https://yolocaust.de/</a:t>
            </a:r>
            <a:endParaRPr lang="en-GB" b="0" i="0" dirty="0">
              <a:solidFill>
                <a:srgbClr val="FFFF00"/>
              </a:solidFill>
              <a:effectLst/>
            </a:endParaRPr>
          </a:p>
          <a:p>
            <a:pPr marL="0" indent="0">
              <a:buNone/>
            </a:pPr>
            <a:endParaRPr lang="en-GB" dirty="0">
              <a:solidFill>
                <a:srgbClr val="FFFF00"/>
              </a:solidFill>
            </a:endParaRPr>
          </a:p>
        </p:txBody>
      </p:sp>
      <p:pic>
        <p:nvPicPr>
          <p:cNvPr id="5" name="Picture 4">
            <a:extLst>
              <a:ext uri="{FF2B5EF4-FFF2-40B4-BE49-F238E27FC236}">
                <a16:creationId xmlns:a16="http://schemas.microsoft.com/office/drawing/2014/main" id="{D3958A55-7506-4B06-9B99-68DC17BE1376}"/>
              </a:ext>
            </a:extLst>
          </p:cNvPr>
          <p:cNvPicPr>
            <a:picLocks noChangeAspect="1"/>
          </p:cNvPicPr>
          <p:nvPr/>
        </p:nvPicPr>
        <p:blipFill rotWithShape="1">
          <a:blip r:embed="rId3"/>
          <a:srcRect l="12441" t="25695" r="52176" b="55451"/>
          <a:stretch/>
        </p:blipFill>
        <p:spPr>
          <a:xfrm>
            <a:off x="221516" y="4165496"/>
            <a:ext cx="4313817" cy="1293029"/>
          </a:xfrm>
          <a:prstGeom prst="rect">
            <a:avLst/>
          </a:prstGeom>
        </p:spPr>
      </p:pic>
      <p:pic>
        <p:nvPicPr>
          <p:cNvPr id="7" name="Picture 6">
            <a:extLst>
              <a:ext uri="{FF2B5EF4-FFF2-40B4-BE49-F238E27FC236}">
                <a16:creationId xmlns:a16="http://schemas.microsoft.com/office/drawing/2014/main" id="{4A048611-ACF0-4201-8921-3DDBA1417FEE}"/>
              </a:ext>
            </a:extLst>
          </p:cNvPr>
          <p:cNvPicPr>
            <a:picLocks noChangeAspect="1"/>
          </p:cNvPicPr>
          <p:nvPr/>
        </p:nvPicPr>
        <p:blipFill>
          <a:blip r:embed="rId4"/>
          <a:stretch>
            <a:fillRect/>
          </a:stretch>
        </p:blipFill>
        <p:spPr>
          <a:xfrm>
            <a:off x="6962943" y="3668358"/>
            <a:ext cx="5103427" cy="3189642"/>
          </a:xfrm>
          <a:prstGeom prst="rect">
            <a:avLst/>
          </a:prstGeom>
        </p:spPr>
      </p:pic>
      <p:pic>
        <p:nvPicPr>
          <p:cNvPr id="9" name="Picture 8">
            <a:extLst>
              <a:ext uri="{FF2B5EF4-FFF2-40B4-BE49-F238E27FC236}">
                <a16:creationId xmlns:a16="http://schemas.microsoft.com/office/drawing/2014/main" id="{3BE56DA2-0747-48E6-91B5-875390B5F1C7}"/>
              </a:ext>
            </a:extLst>
          </p:cNvPr>
          <p:cNvPicPr>
            <a:picLocks noChangeAspect="1"/>
          </p:cNvPicPr>
          <p:nvPr/>
        </p:nvPicPr>
        <p:blipFill>
          <a:blip r:embed="rId5"/>
          <a:stretch>
            <a:fillRect/>
          </a:stretch>
        </p:blipFill>
        <p:spPr>
          <a:xfrm>
            <a:off x="39790" y="1150201"/>
            <a:ext cx="6381750" cy="2886075"/>
          </a:xfrm>
          <a:prstGeom prst="rect">
            <a:avLst/>
          </a:prstGeom>
        </p:spPr>
      </p:pic>
      <p:pic>
        <p:nvPicPr>
          <p:cNvPr id="11" name="Picture 10">
            <a:extLst>
              <a:ext uri="{FF2B5EF4-FFF2-40B4-BE49-F238E27FC236}">
                <a16:creationId xmlns:a16="http://schemas.microsoft.com/office/drawing/2014/main" id="{F371D697-F8B5-4668-B539-34176426A7C0}"/>
              </a:ext>
            </a:extLst>
          </p:cNvPr>
          <p:cNvPicPr>
            <a:picLocks noChangeAspect="1"/>
          </p:cNvPicPr>
          <p:nvPr/>
        </p:nvPicPr>
        <p:blipFill>
          <a:blip r:embed="rId6"/>
          <a:stretch>
            <a:fillRect/>
          </a:stretch>
        </p:blipFill>
        <p:spPr>
          <a:xfrm>
            <a:off x="6949256" y="296909"/>
            <a:ext cx="5130799" cy="2886075"/>
          </a:xfrm>
          <a:prstGeom prst="rect">
            <a:avLst/>
          </a:prstGeom>
        </p:spPr>
      </p:pic>
      <p:sp>
        <p:nvSpPr>
          <p:cNvPr id="13" name="Title 12">
            <a:extLst>
              <a:ext uri="{FF2B5EF4-FFF2-40B4-BE49-F238E27FC236}">
                <a16:creationId xmlns:a16="http://schemas.microsoft.com/office/drawing/2014/main" id="{1B5AD4D2-EA0F-4049-BF92-E0B08F422516}"/>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125471084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3691" y="110555"/>
            <a:ext cx="5114206" cy="3044599"/>
          </a:xfrm>
          <a:prstGeom prst="rect">
            <a:avLst/>
          </a:prstGeom>
        </p:spPr>
      </p:pic>
      <p:sp>
        <p:nvSpPr>
          <p:cNvPr id="5" name="Content Placeholder 2"/>
          <p:cNvSpPr txBox="1">
            <a:spLocks/>
          </p:cNvSpPr>
          <p:nvPr/>
        </p:nvSpPr>
        <p:spPr>
          <a:xfrm>
            <a:off x="568234" y="3331029"/>
            <a:ext cx="1082040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What conclusions does Zalewska draw regarding the Auschwitz Memorial Museum’s own use of social media?</a:t>
            </a: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See: </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3"/>
              </a:rPr>
              <a:t>https://www.facebook.com/auschwitzmemorial/</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4"/>
              </a:rPr>
              <a:t>https://twitter.com/AuschwitzMuseum</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5"/>
              </a:rPr>
              <a:t>https://www.instagram.com/auschwitzmemorial/</a:t>
            </a:r>
            <a:endPar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Tx/>
              <a:buChar char="-"/>
              <a:tabLst/>
              <a:defRPr/>
            </a:pPr>
            <a:endPar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Title 5">
            <a:extLst>
              <a:ext uri="{FF2B5EF4-FFF2-40B4-BE49-F238E27FC236}">
                <a16:creationId xmlns:a16="http://schemas.microsoft.com/office/drawing/2014/main" id="{D6EC7AAB-FE7F-4537-8E30-53F054234F1C}"/>
              </a:ext>
            </a:extLst>
          </p:cNvPr>
          <p:cNvSpPr>
            <a:spLocks noGrp="1"/>
          </p:cNvSpPr>
          <p:nvPr>
            <p:ph type="title"/>
          </p:nvPr>
        </p:nvSpPr>
        <p:spPr/>
        <p:txBody>
          <a:bodyPr/>
          <a:lstStyle/>
          <a:p>
            <a:endParaRPr lang="en-GB" dirty="0"/>
          </a:p>
        </p:txBody>
      </p:sp>
      <p:sp>
        <p:nvSpPr>
          <p:cNvPr id="7" name="Title 1">
            <a:extLst>
              <a:ext uri="{FF2B5EF4-FFF2-40B4-BE49-F238E27FC236}">
                <a16:creationId xmlns:a16="http://schemas.microsoft.com/office/drawing/2014/main" id="{DC85775B-7AD2-4B2E-82D5-665D12965FE2}"/>
              </a:ext>
            </a:extLst>
          </p:cNvPr>
          <p:cNvSpPr txBox="1">
            <a:spLocks/>
          </p:cNvSpPr>
          <p:nvPr/>
        </p:nvSpPr>
        <p:spPr>
          <a:xfrm>
            <a:off x="3048000" y="916773"/>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CASE Study 2: </a:t>
            </a:r>
            <a:b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br>
            <a:r>
              <a:rPr kumimoji="0" lang="en-US" sz="4000" b="0" i="0" u="none" strike="noStrike" kern="1200" cap="all" spc="0" normalizeH="0" baseline="0" noProof="0" dirty="0">
                <a:ln>
                  <a:noFill/>
                </a:ln>
                <a:solidFill>
                  <a:prstClr val="white"/>
                </a:solidFill>
                <a:effectLst/>
                <a:uLnTx/>
                <a:uFillTx/>
                <a:latin typeface="Century Gothic" panose="020B0502020202020204"/>
                <a:ea typeface="+mj-ea"/>
                <a:cs typeface="+mj-cs"/>
              </a:rPr>
              <a:t>Selfies  AT AUSCHWITZ  </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7372032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3691" y="110556"/>
            <a:ext cx="3540542" cy="2107762"/>
          </a:xfrm>
          <a:prstGeom prst="rect">
            <a:avLst/>
          </a:prstGeom>
        </p:spPr>
      </p:pic>
      <p:sp>
        <p:nvSpPr>
          <p:cNvPr id="5" name="Content Placeholder 2"/>
          <p:cNvSpPr txBox="1">
            <a:spLocks/>
          </p:cNvSpPr>
          <p:nvPr/>
        </p:nvSpPr>
        <p:spPr>
          <a:xfrm>
            <a:off x="4030463" y="458414"/>
            <a:ext cx="7411438" cy="594117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rPr>
              <a:t>Note left by Auschwitz memorial museum's official account under an original image on the author’s Instagram page: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‘Thank you for visiting the Auschwitz-Birkenau Memorial and sharing the image. We hope that your journey through the authentic site of the former German Nazi concentration and extermination camp was not only a valuable history lesson, but also a significant personal experience. Share your story with others. See also our virtual visit: panorama.auschwitz.org. Auschwitz is an extremely important place where we learn what hatred, antisemitism and contempt for a fellow man and his rights resulted in decades ago. Auschwitz is a place where we can reflect on our individual and collective responsibility. We have a duty to remember not only to commemorate the victims. Memory can help us resist new gusts of populism, different slogans of propaganda, various ideologies and attitudes of insensitivity in the future. We all share the responsibility for a better world. You can also do something to make it better. Thank you for your remembrance.’</a:t>
            </a:r>
            <a:endPar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47694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83E36-B0FE-4A4D-A74E-32FD43E9ECC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C9BAC49-B088-49D1-AE1D-FE43FC1F7517}"/>
              </a:ext>
            </a:extLst>
          </p:cNvPr>
          <p:cNvSpPr>
            <a:spLocks noGrp="1"/>
          </p:cNvSpPr>
          <p:nvPr>
            <p:ph idx="1"/>
          </p:nvPr>
        </p:nvSpPr>
        <p:spPr/>
        <p:txBody>
          <a:bodyPr/>
          <a:lstStyle/>
          <a:p>
            <a:r>
              <a:rPr lang="en-US" dirty="0"/>
              <a:t>What are some of the key challenges regarding Holocaust commemoration in the 2020s?</a:t>
            </a:r>
          </a:p>
          <a:p>
            <a:endParaRPr lang="en-US" dirty="0"/>
          </a:p>
          <a:p>
            <a:r>
              <a:rPr lang="en-US" dirty="0"/>
              <a:t>What pros and cons might be associated with the use of social media in Holocaust commemoration?</a:t>
            </a:r>
            <a:endParaRPr lang="en-GB" dirty="0"/>
          </a:p>
        </p:txBody>
      </p:sp>
    </p:spTree>
    <p:extLst>
      <p:ext uri="{BB962C8B-B14F-4D97-AF65-F5344CB8AC3E}">
        <p14:creationId xmlns:p14="http://schemas.microsoft.com/office/powerpoint/2010/main" val="4138073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98CBE1-45FA-4104-B935-044E9AE345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234136-56F4-4218-9886-813D01FCF506}">
  <ds:schemaRefs>
    <ds:schemaRef ds:uri="http://schemas.microsoft.com/sharepoint/v3/contenttype/forms"/>
  </ds:schemaRefs>
</ds:datastoreItem>
</file>

<file path=customXml/itemProps3.xml><?xml version="1.0" encoding="utf-8"?>
<ds:datastoreItem xmlns:ds="http://schemas.openxmlformats.org/officeDocument/2006/customXml" ds:itemID="{7BB9B1FD-A907-4A43-80B9-ECBDF3EA53BD}">
  <ds:schemaRefs>
    <ds:schemaRef ds:uri="http://purl.org/dc/elements/1.1/"/>
    <ds:schemaRef ds:uri="http://purl.org/dc/terms/"/>
    <ds:schemaRef ds:uri="18e00798-69c8-4d73-a841-5247a1895ee0"/>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dcmitype/"/>
    <ds:schemaRef ds:uri="http://schemas.microsoft.com/office/infopath/2007/PartnerControls"/>
    <ds:schemaRef ds:uri="53eb33a0-f383-4069-9f53-0e79fd56955c"/>
  </ds:schemaRefs>
</ds:datastoreItem>
</file>

<file path=docProps/app.xml><?xml version="1.0" encoding="utf-8"?>
<Properties xmlns="http://schemas.openxmlformats.org/officeDocument/2006/extended-properties" xmlns:vt="http://schemas.openxmlformats.org/officeDocument/2006/docPropsVTypes">
  <TotalTime>0</TotalTime>
  <Words>2788</Words>
  <Application>Microsoft Office PowerPoint</Application>
  <PresentationFormat>Widescreen</PresentationFormat>
  <Paragraphs>235</Paragraphs>
  <Slides>59</Slides>
  <Notes>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59</vt:i4>
      </vt:variant>
    </vt:vector>
  </HeadingPairs>
  <TitlesOfParts>
    <vt:vector size="65" baseType="lpstr">
      <vt:lpstr>Arial</vt:lpstr>
      <vt:lpstr>Calibri</vt:lpstr>
      <vt:lpstr>Calibri Light</vt:lpstr>
      <vt:lpstr>Century Gothic</vt:lpstr>
      <vt:lpstr>Office Theme</vt:lpstr>
      <vt:lpstr>Vapor Trail</vt:lpstr>
      <vt:lpstr>PowerPoint Presentation</vt:lpstr>
      <vt:lpstr>PART 2: Difficult HERITAGE and the holocaust</vt:lpstr>
      <vt:lpstr>DIFFICULT HERITAGE</vt:lpstr>
      <vt:lpstr>DIFFICULT HERITAGE</vt:lpstr>
      <vt:lpstr>DIFFICULT HERITAGE AND Wales</vt:lpstr>
      <vt:lpstr>PowerPoint Presentation</vt:lpstr>
      <vt:lpstr>PowerPoint Presentation</vt:lpstr>
      <vt:lpstr>PowerPoint Presentation</vt:lpstr>
      <vt:lpstr>DIFFICULT HERITAGE AND the HOLOCAUST</vt:lpstr>
      <vt:lpstr>PowerPoint Presentation</vt:lpstr>
      <vt:lpstr>Nikolaus Wachsmann, 'Lived Experience and the Holocaust: Spaces, Senses and Emotions in Auschwitz,’ Journal of the British Academy, 9 (January 2021): 27–58.</vt:lpstr>
      <vt:lpstr>Nikolaus Wachsmann, 'Lived Experience and the Holocaust: Spaces, Senses and Emotions in Auschwitz,’ Journal of the British Academy, 9 (January 2021): 27–58.</vt:lpstr>
      <vt:lpstr>PowerPoint Presentation</vt:lpstr>
      <vt:lpstr>PowerPoint Presentation</vt:lpstr>
      <vt:lpstr>PowerPoint Presentation</vt:lpstr>
      <vt:lpstr>PowerPoint Presentation</vt:lpstr>
      <vt:lpstr>Critiques of holocaust ‘industry’</vt:lpstr>
      <vt:lpstr>‘AUSCHWITZ-LAND’</vt:lpstr>
      <vt:lpstr>Memorials and Museums</vt:lpstr>
      <vt:lpstr>Early MUSEUMS AND MEMORIALS</vt:lpstr>
      <vt:lpstr>Memorials and Museums</vt:lpstr>
      <vt:lpstr>Memorials and Museums</vt:lpstr>
      <vt:lpstr>PowerPoint Presentation</vt:lpstr>
      <vt:lpstr>PowerPoint Presentation</vt:lpstr>
      <vt:lpstr>PowerPoint Presentation</vt:lpstr>
      <vt:lpstr>PowerPoint Presentation</vt:lpstr>
      <vt:lpstr>PowerPoint Presentation</vt:lpstr>
      <vt:lpstr>PowerPoint Presentation</vt:lpstr>
      <vt:lpstr>MEMORY in the FEDERAL REPUBLIC of GERMANY (WEST GERMANY)</vt:lpstr>
      <vt:lpstr>Memory in the GERMAN DEMOCRATIC REPUBLIC (EAST GERMANY)</vt:lpstr>
      <vt:lpstr>UNIFIED GERMANY</vt:lpstr>
      <vt:lpstr>JEWISH MUSEUM, BERLIN</vt:lpstr>
      <vt:lpstr>Holocaust Memorials, Berlin </vt:lpstr>
      <vt:lpstr>Israel</vt:lpstr>
      <vt:lpstr>March of the living</vt:lpstr>
      <vt:lpstr>United states</vt:lpstr>
      <vt:lpstr>Britain</vt:lpstr>
      <vt:lpstr>BRITAIN</vt:lpstr>
      <vt:lpstr>counter-monuments</vt:lpstr>
      <vt:lpstr>counter-monuments</vt:lpstr>
      <vt:lpstr>Monument against fascism, Harburg</vt:lpstr>
      <vt:lpstr>Holocaust tourism</vt:lpstr>
      <vt:lpstr>Holocaust tourism</vt:lpstr>
      <vt:lpstr>PowerPoint Presentation</vt:lpstr>
      <vt:lpstr>PowerPoint Presentation</vt:lpstr>
      <vt:lpstr>PowerPoint Presentation</vt:lpstr>
      <vt:lpstr>Holocaust tourism</vt:lpstr>
      <vt:lpstr>Holocaust tourism</vt:lpstr>
      <vt:lpstr>Holocaust tourism</vt:lpstr>
      <vt:lpstr>CASE Study 1: TEENAGERS AT AUSCHWITZ  </vt:lpstr>
      <vt:lpstr>CASE Study 1: TEENAGERS AT AUSCHWITZ  </vt:lpstr>
      <vt:lpstr>CASE Study 1: TEENAGERS AT AUSCHWITZ  </vt:lpstr>
      <vt:lpstr>CASE Study 2:  Selfies  AT AUSCHWITZ  </vt:lpstr>
      <vt:lpstr>PowerPoint Presentation</vt:lpstr>
      <vt:lpstr>Responses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cp:revision>
  <dcterms:created xsi:type="dcterms:W3CDTF">2022-03-22T18:16:04Z</dcterms:created>
  <dcterms:modified xsi:type="dcterms:W3CDTF">2022-03-22T18:16:18Z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