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5A1355B-7ABA-4831-8BA9-AA0EA310A987}" type="datetimeFigureOut">
              <a:rPr lang="en-GB" smtClean="0"/>
              <a:t>27/10/2016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CD0DA7-38AD-4B94-B6B4-7E05A17DC935}" type="slidenum">
              <a:rPr lang="en-GB" smtClean="0"/>
              <a:t>‹#›</a:t>
            </a:fld>
            <a:endParaRPr lang="en-GB"/>
          </a:p>
        </p:txBody>
      </p:sp>
    </p:spTree>
    <p:extLst>
      <p:ext uri="{BB962C8B-B14F-4D97-AF65-F5344CB8AC3E}">
        <p14:creationId xmlns:p14="http://schemas.microsoft.com/office/powerpoint/2010/main" val="2663860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A1355B-7ABA-4831-8BA9-AA0EA310A987}" type="datetimeFigureOut">
              <a:rPr lang="en-GB" smtClean="0"/>
              <a:t>27/10/2016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CD0DA7-38AD-4B94-B6B4-7E05A17DC935}" type="slidenum">
              <a:rPr lang="en-GB" smtClean="0"/>
              <a:t>‹#›</a:t>
            </a:fld>
            <a:endParaRPr lang="en-GB"/>
          </a:p>
        </p:txBody>
      </p:sp>
    </p:spTree>
    <p:extLst>
      <p:ext uri="{BB962C8B-B14F-4D97-AF65-F5344CB8AC3E}">
        <p14:creationId xmlns:p14="http://schemas.microsoft.com/office/powerpoint/2010/main" val="2827312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A1355B-7ABA-4831-8BA9-AA0EA310A987}" type="datetimeFigureOut">
              <a:rPr lang="en-GB" smtClean="0"/>
              <a:t>27/10/2016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CD0DA7-38AD-4B94-B6B4-7E05A17DC935}" type="slidenum">
              <a:rPr lang="en-GB" smtClean="0"/>
              <a:t>‹#›</a:t>
            </a:fld>
            <a:endParaRPr lang="en-GB"/>
          </a:p>
        </p:txBody>
      </p:sp>
    </p:spTree>
    <p:extLst>
      <p:ext uri="{BB962C8B-B14F-4D97-AF65-F5344CB8AC3E}">
        <p14:creationId xmlns:p14="http://schemas.microsoft.com/office/powerpoint/2010/main" val="2169895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5A1355B-7ABA-4831-8BA9-AA0EA310A987}" type="datetimeFigureOut">
              <a:rPr lang="en-GB" smtClean="0"/>
              <a:t>27/10/2016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CD0DA7-38AD-4B94-B6B4-7E05A17DC935}" type="slidenum">
              <a:rPr lang="en-GB" smtClean="0"/>
              <a:t>‹#›</a:t>
            </a:fld>
            <a:endParaRPr lang="en-GB"/>
          </a:p>
        </p:txBody>
      </p:sp>
    </p:spTree>
    <p:extLst>
      <p:ext uri="{BB962C8B-B14F-4D97-AF65-F5344CB8AC3E}">
        <p14:creationId xmlns:p14="http://schemas.microsoft.com/office/powerpoint/2010/main" val="1729230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5A1355B-7ABA-4831-8BA9-AA0EA310A987}" type="datetimeFigureOut">
              <a:rPr lang="en-GB" smtClean="0"/>
              <a:t>27/10/2016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CD0DA7-38AD-4B94-B6B4-7E05A17DC935}" type="slidenum">
              <a:rPr lang="en-GB" smtClean="0"/>
              <a:t>‹#›</a:t>
            </a:fld>
            <a:endParaRPr lang="en-GB"/>
          </a:p>
        </p:txBody>
      </p:sp>
    </p:spTree>
    <p:extLst>
      <p:ext uri="{BB962C8B-B14F-4D97-AF65-F5344CB8AC3E}">
        <p14:creationId xmlns:p14="http://schemas.microsoft.com/office/powerpoint/2010/main" val="571982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5A1355B-7ABA-4831-8BA9-AA0EA310A987}" type="datetimeFigureOut">
              <a:rPr lang="en-GB" smtClean="0"/>
              <a:t>27/10/2016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CD0DA7-38AD-4B94-B6B4-7E05A17DC935}" type="slidenum">
              <a:rPr lang="en-GB" smtClean="0"/>
              <a:t>‹#›</a:t>
            </a:fld>
            <a:endParaRPr lang="en-GB"/>
          </a:p>
        </p:txBody>
      </p:sp>
    </p:spTree>
    <p:extLst>
      <p:ext uri="{BB962C8B-B14F-4D97-AF65-F5344CB8AC3E}">
        <p14:creationId xmlns:p14="http://schemas.microsoft.com/office/powerpoint/2010/main" val="2951453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A1355B-7ABA-4831-8BA9-AA0EA310A987}" type="datetimeFigureOut">
              <a:rPr lang="en-GB" smtClean="0"/>
              <a:t>27/10/2016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CD0DA7-38AD-4B94-B6B4-7E05A17DC935}" type="slidenum">
              <a:rPr lang="en-GB" smtClean="0"/>
              <a:t>‹#›</a:t>
            </a:fld>
            <a:endParaRPr lang="en-GB"/>
          </a:p>
        </p:txBody>
      </p:sp>
    </p:spTree>
    <p:extLst>
      <p:ext uri="{BB962C8B-B14F-4D97-AF65-F5344CB8AC3E}">
        <p14:creationId xmlns:p14="http://schemas.microsoft.com/office/powerpoint/2010/main" val="1173909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5A1355B-7ABA-4831-8BA9-AA0EA310A987}" type="datetimeFigureOut">
              <a:rPr lang="en-GB" smtClean="0"/>
              <a:t>27/10/2016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CD0DA7-38AD-4B94-B6B4-7E05A17DC935}" type="slidenum">
              <a:rPr lang="en-GB" smtClean="0"/>
              <a:t>‹#›</a:t>
            </a:fld>
            <a:endParaRPr lang="en-GB"/>
          </a:p>
        </p:txBody>
      </p:sp>
    </p:spTree>
    <p:extLst>
      <p:ext uri="{BB962C8B-B14F-4D97-AF65-F5344CB8AC3E}">
        <p14:creationId xmlns:p14="http://schemas.microsoft.com/office/powerpoint/2010/main" val="2294900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5A1355B-7ABA-4831-8BA9-AA0EA310A987}" type="datetimeFigureOut">
              <a:rPr lang="en-GB" smtClean="0"/>
              <a:t>27/10/2016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CD0DA7-38AD-4B94-B6B4-7E05A17DC935}" type="slidenum">
              <a:rPr lang="en-GB" smtClean="0"/>
              <a:t>‹#›</a:t>
            </a:fld>
            <a:endParaRPr lang="en-GB"/>
          </a:p>
        </p:txBody>
      </p:sp>
    </p:spTree>
    <p:extLst>
      <p:ext uri="{BB962C8B-B14F-4D97-AF65-F5344CB8AC3E}">
        <p14:creationId xmlns:p14="http://schemas.microsoft.com/office/powerpoint/2010/main" val="2257123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A1355B-7ABA-4831-8BA9-AA0EA310A987}" type="datetimeFigureOut">
              <a:rPr lang="en-GB" smtClean="0"/>
              <a:t>27/10/2016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CD0DA7-38AD-4B94-B6B4-7E05A17DC935}" type="slidenum">
              <a:rPr lang="en-GB" smtClean="0"/>
              <a:t>‹#›</a:t>
            </a:fld>
            <a:endParaRPr lang="en-GB"/>
          </a:p>
        </p:txBody>
      </p:sp>
    </p:spTree>
    <p:extLst>
      <p:ext uri="{BB962C8B-B14F-4D97-AF65-F5344CB8AC3E}">
        <p14:creationId xmlns:p14="http://schemas.microsoft.com/office/powerpoint/2010/main" val="3837160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A1355B-7ABA-4831-8BA9-AA0EA310A987}" type="datetimeFigureOut">
              <a:rPr lang="en-GB" smtClean="0"/>
              <a:t>27/10/2016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CD0DA7-38AD-4B94-B6B4-7E05A17DC935}" type="slidenum">
              <a:rPr lang="en-GB" smtClean="0"/>
              <a:t>‹#›</a:t>
            </a:fld>
            <a:endParaRPr lang="en-GB"/>
          </a:p>
        </p:txBody>
      </p:sp>
    </p:spTree>
    <p:extLst>
      <p:ext uri="{BB962C8B-B14F-4D97-AF65-F5344CB8AC3E}">
        <p14:creationId xmlns:p14="http://schemas.microsoft.com/office/powerpoint/2010/main" val="1950187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A1355B-7ABA-4831-8BA9-AA0EA310A987}" type="datetimeFigureOut">
              <a:rPr lang="en-GB" smtClean="0"/>
              <a:t>27/10/2016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CD0DA7-38AD-4B94-B6B4-7E05A17DC935}" type="slidenum">
              <a:rPr lang="en-GB" smtClean="0"/>
              <a:t>‹#›</a:t>
            </a:fld>
            <a:endParaRPr lang="en-GB"/>
          </a:p>
        </p:txBody>
      </p:sp>
    </p:spTree>
    <p:extLst>
      <p:ext uri="{BB962C8B-B14F-4D97-AF65-F5344CB8AC3E}">
        <p14:creationId xmlns:p14="http://schemas.microsoft.com/office/powerpoint/2010/main" val="9979663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BCG Matrix Method</a:t>
            </a:r>
          </a:p>
        </p:txBody>
      </p:sp>
      <p:sp>
        <p:nvSpPr>
          <p:cNvPr id="3" name="Content Placeholder 2"/>
          <p:cNvSpPr>
            <a:spLocks noGrp="1"/>
          </p:cNvSpPr>
          <p:nvPr>
            <p:ph idx="1"/>
          </p:nvPr>
        </p:nvSpPr>
        <p:spPr/>
        <p:txBody>
          <a:bodyPr>
            <a:normAutofit/>
          </a:bodyPr>
          <a:lstStyle/>
          <a:p>
            <a:pPr marL="0" indent="0" algn="ctr">
              <a:buNone/>
            </a:pPr>
            <a:endParaRPr lang="en-GB" sz="5400" dirty="0"/>
          </a:p>
          <a:p>
            <a:pPr marL="0" indent="0" algn="ctr">
              <a:buNone/>
            </a:pPr>
            <a:r>
              <a:rPr lang="en-GB" sz="5400" dirty="0"/>
              <a:t>The Boston Consulting Group Matrix</a:t>
            </a:r>
          </a:p>
        </p:txBody>
      </p:sp>
      <p:pic>
        <p:nvPicPr>
          <p:cNvPr id="4" name="Picture 3" descr="LALIAFLIA - The 'star' beats the 'tree' in creativity!: Differenc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9822" y="3861729"/>
            <a:ext cx="3614667" cy="2315234"/>
          </a:xfrm>
          <a:prstGeom prst="rect">
            <a:avLst/>
          </a:prstGeom>
        </p:spPr>
      </p:pic>
    </p:spTree>
    <p:extLst>
      <p:ext uri="{BB962C8B-B14F-4D97-AF65-F5344CB8AC3E}">
        <p14:creationId xmlns:p14="http://schemas.microsoft.com/office/powerpoint/2010/main" val="3666559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9445" y="1308691"/>
            <a:ext cx="6445518" cy="4827397"/>
          </a:xfrm>
          <a:prstGeom prst="rect">
            <a:avLst/>
          </a:prstGeom>
        </p:spPr>
      </p:pic>
      <p:sp>
        <p:nvSpPr>
          <p:cNvPr id="5" name="Rectangle 4"/>
          <p:cNvSpPr/>
          <p:nvPr/>
        </p:nvSpPr>
        <p:spPr>
          <a:xfrm>
            <a:off x="1004568" y="320830"/>
            <a:ext cx="10612176" cy="769441"/>
          </a:xfrm>
          <a:prstGeom prst="rect">
            <a:avLst/>
          </a:prstGeom>
        </p:spPr>
        <p:txBody>
          <a:bodyPr wrap="square">
            <a:spAutoFit/>
          </a:bodyPr>
          <a:lstStyle/>
          <a:p>
            <a:pPr algn="ctr"/>
            <a:r>
              <a:rPr lang="en-GB" sz="4400" dirty="0"/>
              <a:t>The BCG Matrix Method </a:t>
            </a:r>
            <a:r>
              <a:rPr lang="en-GB" sz="2400" dirty="0"/>
              <a:t>Stern &amp; Stalk(1978)</a:t>
            </a:r>
          </a:p>
        </p:txBody>
      </p:sp>
    </p:spTree>
    <p:extLst>
      <p:ext uri="{BB962C8B-B14F-4D97-AF65-F5344CB8AC3E}">
        <p14:creationId xmlns:p14="http://schemas.microsoft.com/office/powerpoint/2010/main" val="11124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BCG Matrix Method </a:t>
            </a:r>
            <a:r>
              <a:rPr lang="en-GB" sz="2800" dirty="0"/>
              <a:t>Stern &amp; Stalk(1978)</a:t>
            </a:r>
          </a:p>
        </p:txBody>
      </p:sp>
      <p:sp>
        <p:nvSpPr>
          <p:cNvPr id="3" name="Content Placeholder 2"/>
          <p:cNvSpPr>
            <a:spLocks noGrp="1"/>
          </p:cNvSpPr>
          <p:nvPr>
            <p:ph idx="1"/>
          </p:nvPr>
        </p:nvSpPr>
        <p:spPr>
          <a:xfrm>
            <a:off x="838200" y="2083203"/>
            <a:ext cx="10515600" cy="4351338"/>
          </a:xfrm>
        </p:spPr>
        <p:txBody>
          <a:bodyPr>
            <a:normAutofit fontScale="70000" lnSpcReduction="20000"/>
          </a:bodyPr>
          <a:lstStyle/>
          <a:p>
            <a:pPr marL="514350" indent="-514350">
              <a:buFont typeface="+mj-lt"/>
              <a:buAutoNum type="arabicPeriod"/>
            </a:pPr>
            <a:r>
              <a:rPr lang="en-GB" sz="2900" b="1" dirty="0"/>
              <a:t>Stars (high growth, high market share)</a:t>
            </a:r>
          </a:p>
          <a:p>
            <a:pPr marL="1428750" lvl="2" indent="-514350">
              <a:buFont typeface="+mj-lt"/>
              <a:buAutoNum type="romanUcPeriod"/>
            </a:pPr>
            <a:r>
              <a:rPr lang="en-GB" dirty="0"/>
              <a:t>use large amounts of cash and are leaders in the business so they should also generate large amounts of cash</a:t>
            </a:r>
          </a:p>
          <a:p>
            <a:pPr marL="1428750" lvl="2" indent="-514350">
              <a:buFont typeface="+mj-lt"/>
              <a:buAutoNum type="romanUcPeriod"/>
            </a:pPr>
            <a:r>
              <a:rPr lang="en-GB" dirty="0"/>
              <a:t>frequently roughly in balance on net cash flow. However if needed any attempt should be made to hold share, because the rewards will be a cash cow if market share is kept</a:t>
            </a:r>
          </a:p>
          <a:p>
            <a:pPr marL="514350" indent="-514350">
              <a:buFont typeface="+mj-lt"/>
              <a:buAutoNum type="arabicPeriod"/>
            </a:pPr>
            <a:r>
              <a:rPr lang="en-GB" sz="2900" b="1" dirty="0"/>
              <a:t>Cash Cows (low growth, high market share)</a:t>
            </a:r>
          </a:p>
          <a:p>
            <a:pPr marL="1428750" lvl="2" indent="-514350">
              <a:buFont typeface="+mj-lt"/>
              <a:buAutoNum type="romanUcPeriod"/>
            </a:pPr>
            <a:r>
              <a:rPr lang="en-GB" dirty="0"/>
              <a:t>profits and cash generation should be high , and because of the low growth, investments needed should be low. Keep profits high</a:t>
            </a:r>
          </a:p>
          <a:p>
            <a:pPr marL="1428750" lvl="2" indent="-514350">
              <a:buFont typeface="+mj-lt"/>
              <a:buAutoNum type="romanUcPeriod"/>
            </a:pPr>
            <a:r>
              <a:rPr lang="en-GB" dirty="0"/>
              <a:t>Foundation of a company</a:t>
            </a:r>
          </a:p>
          <a:p>
            <a:pPr marL="514350" indent="-514350">
              <a:buFont typeface="+mj-lt"/>
              <a:buAutoNum type="arabicPeriod"/>
            </a:pPr>
            <a:r>
              <a:rPr lang="en-GB" sz="2900" b="1" dirty="0"/>
              <a:t>Dogs (low growth, low market share)</a:t>
            </a:r>
          </a:p>
          <a:p>
            <a:pPr marL="1428750" lvl="2" indent="-514350">
              <a:buFont typeface="+mj-lt"/>
              <a:buAutoNum type="romanUcPeriod"/>
            </a:pPr>
            <a:r>
              <a:rPr lang="en-GB" dirty="0"/>
              <a:t>avoid and minimize the number of dogs in a company</a:t>
            </a:r>
          </a:p>
          <a:p>
            <a:pPr marL="1428750" lvl="2" indent="-514350">
              <a:buFont typeface="+mj-lt"/>
              <a:buAutoNum type="romanUcPeriod"/>
            </a:pPr>
            <a:r>
              <a:rPr lang="en-GB" dirty="0"/>
              <a:t>beware of expensive ‘turn around plans’</a:t>
            </a:r>
          </a:p>
          <a:p>
            <a:pPr marL="1428750" lvl="2" indent="-514350">
              <a:buFont typeface="+mj-lt"/>
              <a:buAutoNum type="romanUcPeriod"/>
            </a:pPr>
            <a:r>
              <a:rPr lang="en-GB" dirty="0"/>
              <a:t>deliver cash, otherwise liquidate</a:t>
            </a:r>
          </a:p>
          <a:p>
            <a:pPr marL="514350" indent="-514350">
              <a:buFont typeface="+mj-lt"/>
              <a:buAutoNum type="arabicPeriod"/>
            </a:pPr>
            <a:r>
              <a:rPr lang="en-GB" b="1" dirty="0"/>
              <a:t>Question Marks (high growth, low market share) – Sometimes called ‘Problem Child’</a:t>
            </a:r>
          </a:p>
          <a:p>
            <a:pPr marL="1428750" lvl="2" indent="-514350">
              <a:buFont typeface="+mj-lt"/>
              <a:buAutoNum type="romanUcPeriod"/>
            </a:pPr>
            <a:r>
              <a:rPr lang="en-GB" dirty="0"/>
              <a:t>have the worst cash characteristics of all, because high demands and low returns due to low market share</a:t>
            </a:r>
          </a:p>
          <a:p>
            <a:pPr marL="1428750" lvl="2" indent="-514350">
              <a:buFont typeface="+mj-lt"/>
              <a:buAutoNum type="romanUcPeriod"/>
            </a:pPr>
            <a:r>
              <a:rPr lang="en-GB" dirty="0"/>
              <a:t>if nothing is done to change the market share, question marks will simply absorb great amounts of cash and later, as the growth stops, a dog.</a:t>
            </a:r>
          </a:p>
          <a:p>
            <a:pPr marL="1428750" lvl="2" indent="-514350">
              <a:buFont typeface="+mj-lt"/>
              <a:buAutoNum type="romanUcPeriod"/>
            </a:pPr>
            <a:r>
              <a:rPr lang="en-GB" dirty="0"/>
              <a:t>either invest heavily or sell off or invest nothing and generate whatever cash it can. Increase market share or deliver cash</a:t>
            </a:r>
          </a:p>
          <a:p>
            <a:pPr marL="1428750" lvl="2" indent="-514350">
              <a:buFont typeface="+mj-lt"/>
              <a:buAutoNum type="romanUcPeriod"/>
            </a:pPr>
            <a:r>
              <a:rPr lang="en-GB" dirty="0"/>
              <a:t>Will it be </a:t>
            </a:r>
            <a:r>
              <a:rPr lang="en-GB"/>
              <a:t>a Star or a Dog?</a:t>
            </a:r>
            <a:endParaRPr lang="en-GB" dirty="0"/>
          </a:p>
          <a:p>
            <a:pPr marL="514350" indent="-514350">
              <a:buFont typeface="+mj-lt"/>
              <a:buAutoNum type="arabicPeriod"/>
            </a:pPr>
            <a:endParaRPr lang="en-GB" dirty="0"/>
          </a:p>
        </p:txBody>
      </p:sp>
      <p:sp>
        <p:nvSpPr>
          <p:cNvPr id="4" name="Rectangle 3"/>
          <p:cNvSpPr/>
          <p:nvPr/>
        </p:nvSpPr>
        <p:spPr>
          <a:xfrm>
            <a:off x="4142676" y="1429078"/>
            <a:ext cx="3906647" cy="523220"/>
          </a:xfrm>
          <a:prstGeom prst="rect">
            <a:avLst/>
          </a:prstGeom>
        </p:spPr>
        <p:txBody>
          <a:bodyPr wrap="none">
            <a:spAutoFit/>
          </a:bodyPr>
          <a:lstStyle/>
          <a:p>
            <a:r>
              <a:rPr lang="en-GB" sz="2800" b="1" dirty="0"/>
              <a:t>Perspectives on Strategy </a:t>
            </a:r>
          </a:p>
        </p:txBody>
      </p:sp>
    </p:spTree>
    <p:extLst>
      <p:ext uri="{BB962C8B-B14F-4D97-AF65-F5344CB8AC3E}">
        <p14:creationId xmlns:p14="http://schemas.microsoft.com/office/powerpoint/2010/main" val="302933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BCG Matrix Example </a:t>
            </a:r>
          </a:p>
        </p:txBody>
      </p:sp>
      <p:sp>
        <p:nvSpPr>
          <p:cNvPr id="3" name="Content Placeholder 2"/>
          <p:cNvSpPr>
            <a:spLocks noGrp="1"/>
          </p:cNvSpPr>
          <p:nvPr>
            <p:ph idx="1"/>
          </p:nvPr>
        </p:nvSpPr>
        <p:spPr/>
        <p:txBody>
          <a:bodyPr>
            <a:normAutofit fontScale="70000" lnSpcReduction="20000"/>
          </a:bodyPr>
          <a:lstStyle/>
          <a:p>
            <a:pPr marL="0" indent="0">
              <a:buNone/>
            </a:pPr>
            <a:r>
              <a:rPr lang="en-GB" i="1" dirty="0"/>
              <a:t>The BCG Matrix method can help understand a frequently made strategy mistake: having a one-size-fits-all-approach to strategy, such as a generic growth target (9 percent per year) or a generic return on capital of say 9.5% for an entire corporation.</a:t>
            </a:r>
          </a:p>
          <a:p>
            <a:pPr marL="0" indent="0">
              <a:buNone/>
            </a:pPr>
            <a:r>
              <a:rPr lang="en-GB" dirty="0"/>
              <a:t>In such a scenario:</a:t>
            </a:r>
          </a:p>
          <a:p>
            <a:pPr marL="514350" indent="-514350">
              <a:buFont typeface="+mj-lt"/>
              <a:buAutoNum type="alphaUcPeriod"/>
            </a:pPr>
            <a:r>
              <a:rPr lang="en-GB" b="1" dirty="0"/>
              <a:t>Cash Cows Business Units </a:t>
            </a:r>
            <a:r>
              <a:rPr lang="en-GB" dirty="0"/>
              <a:t>will beat their profit target easily; their management have an easy job and are often praised anyhow. Even worse, they are often allowed to reinvest substantial cash amounts in their businesses which are mature and not growing anymore. </a:t>
            </a:r>
          </a:p>
          <a:p>
            <a:pPr marL="514350" indent="-514350">
              <a:buFont typeface="+mj-lt"/>
              <a:buAutoNum type="alphaUcPeriod"/>
            </a:pPr>
            <a:endParaRPr lang="en-GB" dirty="0"/>
          </a:p>
          <a:p>
            <a:pPr marL="514350" indent="-514350">
              <a:buFont typeface="+mj-lt"/>
              <a:buAutoNum type="alphaUcPeriod"/>
            </a:pPr>
            <a:r>
              <a:rPr lang="en-GB" b="1" dirty="0"/>
              <a:t>Dogs Business Units </a:t>
            </a:r>
            <a:r>
              <a:rPr lang="en-GB" dirty="0"/>
              <a:t>fight an impossible battle and, even worse, investments are made now and then in hopeless attempts to 'turn the business around'. </a:t>
            </a:r>
          </a:p>
          <a:p>
            <a:pPr marL="514350" indent="-514350">
              <a:buFont typeface="+mj-lt"/>
              <a:buAutoNum type="alphaUcPeriod"/>
            </a:pPr>
            <a:endParaRPr lang="en-GB" dirty="0"/>
          </a:p>
          <a:p>
            <a:pPr marL="514350" indent="-514350">
              <a:buFont typeface="+mj-lt"/>
              <a:buAutoNum type="alphaUcPeriod"/>
            </a:pPr>
            <a:r>
              <a:rPr lang="en-GB" dirty="0"/>
              <a:t>As a result (all) </a:t>
            </a:r>
            <a:r>
              <a:rPr lang="en-GB" b="1" dirty="0"/>
              <a:t>Question Marks and Stars Business Units </a:t>
            </a:r>
            <a:r>
              <a:rPr lang="en-GB" dirty="0"/>
              <a:t>get mediocre size investment funds. In this way they are unable to ever become cash cows. These inadequate invested sums of </a:t>
            </a:r>
          </a:p>
          <a:p>
            <a:endParaRPr lang="en-GB" dirty="0"/>
          </a:p>
        </p:txBody>
      </p:sp>
    </p:spTree>
    <p:extLst>
      <p:ext uri="{BB962C8B-B14F-4D97-AF65-F5344CB8AC3E}">
        <p14:creationId xmlns:p14="http://schemas.microsoft.com/office/powerpoint/2010/main" val="4623357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421</Words>
  <Application>Microsoft Office PowerPoint</Application>
  <PresentationFormat>Widescreen</PresentationFormat>
  <Paragraphs>29</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The BCG Matrix Method</vt:lpstr>
      <vt:lpstr>PowerPoint Presentation</vt:lpstr>
      <vt:lpstr>The BCG Matrix Method Stern &amp; Stalk(1978)</vt:lpstr>
      <vt:lpstr>The BCG Matrix Example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BCG matrix method</dc:title>
  <dc:creator>Paul Tinkler</dc:creator>
  <cp:lastModifiedBy>Paul Tinkler</cp:lastModifiedBy>
  <cp:revision>4</cp:revision>
  <dcterms:created xsi:type="dcterms:W3CDTF">2016-10-27T14:01:20Z</dcterms:created>
  <dcterms:modified xsi:type="dcterms:W3CDTF">2016-10-27T14:19:16Z</dcterms:modified>
</cp:coreProperties>
</file>