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  <p:sldMasterId id="2147483684" r:id="rId5"/>
  </p:sldMasterIdLst>
  <p:notesMasterIdLst>
    <p:notesMasterId r:id="rId58"/>
  </p:notesMasterIdLst>
  <p:sldIdLst>
    <p:sldId id="269" r:id="rId6"/>
    <p:sldId id="368" r:id="rId7"/>
    <p:sldId id="885" r:id="rId8"/>
    <p:sldId id="886" r:id="rId9"/>
    <p:sldId id="323" r:id="rId10"/>
    <p:sldId id="370" r:id="rId11"/>
    <p:sldId id="883" r:id="rId12"/>
    <p:sldId id="362" r:id="rId13"/>
    <p:sldId id="328" r:id="rId14"/>
    <p:sldId id="326" r:id="rId15"/>
    <p:sldId id="371" r:id="rId16"/>
    <p:sldId id="293" r:id="rId17"/>
    <p:sldId id="920" r:id="rId18"/>
    <p:sldId id="297" r:id="rId19"/>
    <p:sldId id="921" r:id="rId20"/>
    <p:sldId id="291" r:id="rId21"/>
    <p:sldId id="292" r:id="rId22"/>
    <p:sldId id="363" r:id="rId23"/>
    <p:sldId id="365" r:id="rId24"/>
    <p:sldId id="383" r:id="rId25"/>
    <p:sldId id="544" r:id="rId26"/>
    <p:sldId id="891" r:id="rId27"/>
    <p:sldId id="696" r:id="rId28"/>
    <p:sldId id="887" r:id="rId29"/>
    <p:sldId id="423" r:id="rId30"/>
    <p:sldId id="391" r:id="rId31"/>
    <p:sldId id="419" r:id="rId32"/>
    <p:sldId id="547" r:id="rId33"/>
    <p:sldId id="420" r:id="rId34"/>
    <p:sldId id="560" r:id="rId35"/>
    <p:sldId id="421" r:id="rId36"/>
    <p:sldId id="895" r:id="rId37"/>
    <p:sldId id="871" r:id="rId38"/>
    <p:sldId id="922" r:id="rId39"/>
    <p:sldId id="879" r:id="rId40"/>
    <p:sldId id="348" r:id="rId41"/>
    <p:sldId id="892" r:id="rId42"/>
    <p:sldId id="904" r:id="rId43"/>
    <p:sldId id="877" r:id="rId44"/>
    <p:sldId id="923" r:id="rId45"/>
    <p:sldId id="880" r:id="rId46"/>
    <p:sldId id="924" r:id="rId47"/>
    <p:sldId id="919" r:id="rId48"/>
    <p:sldId id="925" r:id="rId49"/>
    <p:sldId id="898" r:id="rId50"/>
    <p:sldId id="289" r:id="rId51"/>
    <p:sldId id="288" r:id="rId52"/>
    <p:sldId id="917" r:id="rId53"/>
    <p:sldId id="381" r:id="rId54"/>
    <p:sldId id="311" r:id="rId55"/>
    <p:sldId id="548" r:id="rId56"/>
    <p:sldId id="346" r:id="rId57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269"/>
            <p14:sldId id="368"/>
            <p14:sldId id="885"/>
            <p14:sldId id="886"/>
            <p14:sldId id="323"/>
            <p14:sldId id="370"/>
            <p14:sldId id="883"/>
            <p14:sldId id="362"/>
            <p14:sldId id="328"/>
            <p14:sldId id="326"/>
            <p14:sldId id="371"/>
            <p14:sldId id="293"/>
            <p14:sldId id="920"/>
            <p14:sldId id="297"/>
            <p14:sldId id="921"/>
            <p14:sldId id="291"/>
            <p14:sldId id="292"/>
            <p14:sldId id="363"/>
            <p14:sldId id="365"/>
            <p14:sldId id="383"/>
            <p14:sldId id="544"/>
            <p14:sldId id="891"/>
            <p14:sldId id="696"/>
            <p14:sldId id="887"/>
            <p14:sldId id="423"/>
            <p14:sldId id="391"/>
            <p14:sldId id="419"/>
            <p14:sldId id="547"/>
            <p14:sldId id="420"/>
            <p14:sldId id="560"/>
            <p14:sldId id="421"/>
            <p14:sldId id="895"/>
            <p14:sldId id="871"/>
            <p14:sldId id="922"/>
            <p14:sldId id="879"/>
            <p14:sldId id="348"/>
            <p14:sldId id="892"/>
            <p14:sldId id="904"/>
            <p14:sldId id="877"/>
            <p14:sldId id="923"/>
            <p14:sldId id="880"/>
            <p14:sldId id="924"/>
            <p14:sldId id="919"/>
            <p14:sldId id="925"/>
            <p14:sldId id="898"/>
            <p14:sldId id="289"/>
            <p14:sldId id="288"/>
            <p14:sldId id="917"/>
            <p14:sldId id="381"/>
            <p14:sldId id="311"/>
            <p14:sldId id="548"/>
            <p14:sldId id="34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FFC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6673B9-4326-4AF8-BF46-610EC24B8F9B}" v="3" dt="2026-06-01T21:03:56.1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80335" autoAdjust="0"/>
  </p:normalViewPr>
  <p:slideViewPr>
    <p:cSldViewPr snapToGrid="0">
      <p:cViewPr varScale="1">
        <p:scale>
          <a:sx n="89" d="100"/>
          <a:sy n="89" d="100"/>
        </p:scale>
        <p:origin x="78" y="6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63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63" Type="http://schemas.microsoft.com/office/2016/11/relationships/changesInfo" Target="changesInfos/changesInfo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61" Type="http://schemas.openxmlformats.org/officeDocument/2006/relationships/theme" Target="theme/theme1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microsoft.com/office/2015/10/relationships/revisionInfo" Target="revisionInfo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presProps" Target="presProps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C26673B9-4326-4AF8-BF46-610EC24B8F9B}"/>
    <pc:docChg chg="undo custSel addSld delSld modSld sldOrd modSection">
      <pc:chgData name="Ewa Kazimierska" userId="8edb7084-dccb-4d8f-9cfb-38098ea1d667" providerId="ADAL" clId="{C26673B9-4326-4AF8-BF46-610EC24B8F9B}" dt="2026-06-01T21:04:04.989" v="71" actId="20577"/>
      <pc:docMkLst>
        <pc:docMk/>
      </pc:docMkLst>
      <pc:sldChg chg="delSp add setBg delDesignElem">
        <pc:chgData name="Ewa Kazimierska" userId="8edb7084-dccb-4d8f-9cfb-38098ea1d667" providerId="ADAL" clId="{C26673B9-4326-4AF8-BF46-610EC24B8F9B}" dt="2026-06-01T20:59:29.080" v="60"/>
        <pc:sldMkLst>
          <pc:docMk/>
          <pc:sldMk cId="2659724100" sldId="348"/>
        </pc:sldMkLst>
        <pc:spChg chg="del">
          <ac:chgData name="Ewa Kazimierska" userId="8edb7084-dccb-4d8f-9cfb-38098ea1d667" providerId="ADAL" clId="{C26673B9-4326-4AF8-BF46-610EC24B8F9B}" dt="2026-06-01T20:59:29.080" v="60"/>
          <ac:spMkLst>
            <pc:docMk/>
            <pc:sldMk cId="2659724100" sldId="348"/>
            <ac:spMk id="26" creationId="{122F9423-F4B1-45D4-8445-E9991ECCBCCF}"/>
          </ac:spMkLst>
        </pc:spChg>
        <pc:grpChg chg="del">
          <ac:chgData name="Ewa Kazimierska" userId="8edb7084-dccb-4d8f-9cfb-38098ea1d667" providerId="ADAL" clId="{C26673B9-4326-4AF8-BF46-610EC24B8F9B}" dt="2026-06-01T20:59:29.080" v="60"/>
          <ac:grpSpMkLst>
            <pc:docMk/>
            <pc:sldMk cId="2659724100" sldId="348"/>
            <ac:grpSpMk id="27" creationId="{770AE191-D2EA-45C9-A44D-830C188F74CB}"/>
          </ac:grpSpMkLst>
        </pc:grpChg>
      </pc:sldChg>
      <pc:sldChg chg="del">
        <pc:chgData name="Ewa Kazimierska" userId="8edb7084-dccb-4d8f-9cfb-38098ea1d667" providerId="ADAL" clId="{C26673B9-4326-4AF8-BF46-610EC24B8F9B}" dt="2026-06-01T20:59:09.672" v="57" actId="2696"/>
        <pc:sldMkLst>
          <pc:docMk/>
          <pc:sldMk cId="3070122869" sldId="348"/>
        </pc:sldMkLst>
      </pc:sldChg>
      <pc:sldChg chg="ord">
        <pc:chgData name="Ewa Kazimierska" userId="8edb7084-dccb-4d8f-9cfb-38098ea1d667" providerId="ADAL" clId="{C26673B9-4326-4AF8-BF46-610EC24B8F9B}" dt="2026-06-01T20:58:14.213" v="54"/>
        <pc:sldMkLst>
          <pc:docMk/>
          <pc:sldMk cId="4141932491" sldId="696"/>
        </pc:sldMkLst>
      </pc:sldChg>
      <pc:sldChg chg="modSp mod">
        <pc:chgData name="Ewa Kazimierska" userId="8edb7084-dccb-4d8f-9cfb-38098ea1d667" providerId="ADAL" clId="{C26673B9-4326-4AF8-BF46-610EC24B8F9B}" dt="2026-06-01T21:04:04.989" v="71" actId="20577"/>
        <pc:sldMkLst>
          <pc:docMk/>
          <pc:sldMk cId="3637187458" sldId="877"/>
        </pc:sldMkLst>
        <pc:spChg chg="mod">
          <ac:chgData name="Ewa Kazimierska" userId="8edb7084-dccb-4d8f-9cfb-38098ea1d667" providerId="ADAL" clId="{C26673B9-4326-4AF8-BF46-610EC24B8F9B}" dt="2026-06-01T21:04:04.989" v="71" actId="20577"/>
          <ac:spMkLst>
            <pc:docMk/>
            <pc:sldMk cId="3637187458" sldId="877"/>
            <ac:spMk id="3" creationId="{88EDBA1A-0FAF-CB2D-5E57-D4C889BF7D1A}"/>
          </ac:spMkLst>
        </pc:spChg>
      </pc:sldChg>
      <pc:sldChg chg="modSp mod">
        <pc:chgData name="Ewa Kazimierska" userId="8edb7084-dccb-4d8f-9cfb-38098ea1d667" providerId="ADAL" clId="{C26673B9-4326-4AF8-BF46-610EC24B8F9B}" dt="2026-06-01T20:57:26.123" v="52" actId="5793"/>
        <pc:sldMkLst>
          <pc:docMk/>
          <pc:sldMk cId="975266652" sldId="885"/>
        </pc:sldMkLst>
        <pc:spChg chg="mod">
          <ac:chgData name="Ewa Kazimierska" userId="8edb7084-dccb-4d8f-9cfb-38098ea1d667" providerId="ADAL" clId="{C26673B9-4326-4AF8-BF46-610EC24B8F9B}" dt="2026-06-01T20:57:26.123" v="52" actId="5793"/>
          <ac:spMkLst>
            <pc:docMk/>
            <pc:sldMk cId="975266652" sldId="885"/>
            <ac:spMk id="3" creationId="{710DE78B-B9D3-5D71-A0AB-5C309C22BFEF}"/>
          </ac:spMkLst>
        </pc:spChg>
      </pc:sldChg>
      <pc:sldChg chg="ord">
        <pc:chgData name="Ewa Kazimierska" userId="8edb7084-dccb-4d8f-9cfb-38098ea1d667" providerId="ADAL" clId="{C26673B9-4326-4AF8-BF46-610EC24B8F9B}" dt="2026-06-01T20:58:21.499" v="56"/>
        <pc:sldMkLst>
          <pc:docMk/>
          <pc:sldMk cId="2737198555" sldId="887"/>
        </pc:sldMkLst>
      </pc:sldChg>
      <pc:sldChg chg="del">
        <pc:chgData name="Ewa Kazimierska" userId="8edb7084-dccb-4d8f-9cfb-38098ea1d667" providerId="ADAL" clId="{C26673B9-4326-4AF8-BF46-610EC24B8F9B}" dt="2026-06-01T20:59:09.672" v="57" actId="2696"/>
        <pc:sldMkLst>
          <pc:docMk/>
          <pc:sldMk cId="1177628091" sldId="892"/>
        </pc:sldMkLst>
      </pc:sldChg>
      <pc:sldChg chg="delSp add setBg delDesignElem">
        <pc:chgData name="Ewa Kazimierska" userId="8edb7084-dccb-4d8f-9cfb-38098ea1d667" providerId="ADAL" clId="{C26673B9-4326-4AF8-BF46-610EC24B8F9B}" dt="2026-06-01T20:59:29.080" v="60"/>
        <pc:sldMkLst>
          <pc:docMk/>
          <pc:sldMk cId="3819882119" sldId="892"/>
        </pc:sldMkLst>
        <pc:spChg chg="del">
          <ac:chgData name="Ewa Kazimierska" userId="8edb7084-dccb-4d8f-9cfb-38098ea1d667" providerId="ADAL" clId="{C26673B9-4326-4AF8-BF46-610EC24B8F9B}" dt="2026-06-01T20:59:29.080" v="60"/>
          <ac:spMkLst>
            <pc:docMk/>
            <pc:sldMk cId="3819882119" sldId="892"/>
            <ac:spMk id="26" creationId="{ACC7C1D6-881C-61AC-E36C-B17D079B4EEA}"/>
          </ac:spMkLst>
        </pc:spChg>
        <pc:grpChg chg="del">
          <ac:chgData name="Ewa Kazimierska" userId="8edb7084-dccb-4d8f-9cfb-38098ea1d667" providerId="ADAL" clId="{C26673B9-4326-4AF8-BF46-610EC24B8F9B}" dt="2026-06-01T20:59:29.080" v="60"/>
          <ac:grpSpMkLst>
            <pc:docMk/>
            <pc:sldMk cId="3819882119" sldId="892"/>
            <ac:grpSpMk id="27" creationId="{2A9376F1-E474-B8BD-B54A-E169349FE126}"/>
          </ac:grpSpMkLst>
        </pc:grpChg>
      </pc:sldChg>
      <pc:sldChg chg="add del">
        <pc:chgData name="Ewa Kazimierska" userId="8edb7084-dccb-4d8f-9cfb-38098ea1d667" providerId="ADAL" clId="{C26673B9-4326-4AF8-BF46-610EC24B8F9B}" dt="2026-06-01T21:01:20.487" v="65" actId="47"/>
        <pc:sldMkLst>
          <pc:docMk/>
          <pc:sldMk cId="3998854229" sldId="901"/>
        </pc:sldMkLst>
      </pc:sldChg>
      <pc:sldChg chg="add">
        <pc:chgData name="Ewa Kazimierska" userId="8edb7084-dccb-4d8f-9cfb-38098ea1d667" providerId="ADAL" clId="{C26673B9-4326-4AF8-BF46-610EC24B8F9B}" dt="2026-06-01T20:59:29.080" v="60"/>
        <pc:sldMkLst>
          <pc:docMk/>
          <pc:sldMk cId="1786962858" sldId="904"/>
        </pc:sldMkLst>
      </pc:sldChg>
      <pc:sldChg chg="del">
        <pc:chgData name="Ewa Kazimierska" userId="8edb7084-dccb-4d8f-9cfb-38098ea1d667" providerId="ADAL" clId="{C26673B9-4326-4AF8-BF46-610EC24B8F9B}" dt="2026-06-01T20:59:09.672" v="57" actId="2696"/>
        <pc:sldMkLst>
          <pc:docMk/>
          <pc:sldMk cId="4158594387" sldId="904"/>
        </pc:sldMkLst>
      </pc:sldChg>
      <pc:sldChg chg="del">
        <pc:chgData name="Ewa Kazimierska" userId="8edb7084-dccb-4d8f-9cfb-38098ea1d667" providerId="ADAL" clId="{C26673B9-4326-4AF8-BF46-610EC24B8F9B}" dt="2026-06-01T21:00:05.148" v="61" actId="2696"/>
        <pc:sldMkLst>
          <pc:docMk/>
          <pc:sldMk cId="3711471091" sldId="923"/>
        </pc:sldMkLst>
      </pc:sldChg>
      <pc:sldChg chg="add">
        <pc:chgData name="Ewa Kazimierska" userId="8edb7084-dccb-4d8f-9cfb-38098ea1d667" providerId="ADAL" clId="{C26673B9-4326-4AF8-BF46-610EC24B8F9B}" dt="2026-06-01T21:00:38.993" v="62"/>
        <pc:sldMkLst>
          <pc:docMk/>
          <pc:sldMk cId="3980340419" sldId="92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01/06/2026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70510">
              <a:lnSpc>
                <a:spcPct val="200000"/>
              </a:lnSpc>
            </a:pP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Q.2: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Ideation: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</a:t>
            </a: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several project ideas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from areas of personal interest related to your programme of study. Then </a:t>
            </a: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select 1 project idea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that you would like to take forward.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Document a</a:t>
            </a: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project title 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(no more than 15 words), 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11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single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Aim and several Objectives</a:t>
            </a: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brief description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your project idea.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70510">
              <a:lnSpc>
                <a:spcPct val="200000"/>
              </a:lnSpc>
            </a:pP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Q.3: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Research: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earch</a:t>
            </a:r>
            <a:r>
              <a:rPr lang="en-GB" sz="11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to discover and document 3-5 key</a:t>
            </a:r>
            <a:r>
              <a:rPr lang="en-GB" sz="11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courses and sources 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that will help you to achieve your project’s Aim and objectives.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7986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Creativity &amp; Innovation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is like a blank canvas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4426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2E01A6-9C46-158F-47CC-2C55906049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142A4D-4796-C111-D426-49F7191ACC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4FC4C5-B2D9-2335-D3AB-965E54B530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E.g. When FROZEN exploded across the world innovative people made millions creating FROZEN (or Star Wars) themed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indie games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3D printed snow-flake coasters etc…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5E8097-FE9F-07A9-EECA-DEB2D7FC0D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6346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E.g. When FROZEN exploded across the world innovative people made millions creating FROZEN (or Star Wars) themed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indie games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3D printed snow-flake coasters etc…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5987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could bring people together in some way e.g. to help them collaborate or support each other or create connections to achieve an aim – perhaps a social or skill-sharing element.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 allow people to use and apply their skills (self-actualise) in a way that would help others.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1AE9B-E61A-4685-BFE0-A0EC465E8E9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1486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202124"/>
                </a:solidFill>
                <a:effectLst/>
                <a:latin typeface="Google Sans"/>
              </a:rPr>
              <a:t>A progressive web app (PWA) is an app that's built using 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web platform technologies</a:t>
            </a:r>
            <a:r>
              <a:rPr lang="en-US" b="0" i="0" dirty="0">
                <a:solidFill>
                  <a:srgbClr val="202124"/>
                </a:solidFill>
                <a:effectLst/>
                <a:latin typeface="Google Sans"/>
              </a:rPr>
              <a:t>, but that provides a user experience like that of a platform-specific app. </a:t>
            </a:r>
            <a:r>
              <a:rPr lang="en-US" b="0" i="0" dirty="0">
                <a:solidFill>
                  <a:srgbClr val="4D5156"/>
                </a:solidFill>
                <a:effectLst/>
                <a:latin typeface="Google Sans"/>
              </a:rPr>
              <a:t>A 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progressive web app</a:t>
            </a:r>
            <a:r>
              <a:rPr lang="en-US" b="0" i="0" dirty="0">
                <a:solidFill>
                  <a:srgbClr val="4D5156"/>
                </a:solidFill>
                <a:effectLst/>
                <a:latin typeface="Google Sans"/>
              </a:rPr>
              <a:t> (PWA) is a website that looks and behaves as if it is a mobile app. One big difference between a PWA and a web app is the installation. One can install a PWA on his/her device be it a desktop or mobile. However, 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a web app is designed to run inside of a web browser and cannot be installed on a device</a:t>
            </a:r>
            <a:r>
              <a:rPr lang="en-US" b="0" i="0" dirty="0">
                <a:solidFill>
                  <a:srgbClr val="4D5156"/>
                </a:solidFill>
                <a:effectLst/>
                <a:latin typeface="Google Sans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52764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001D35"/>
                </a:solidFill>
                <a:effectLst/>
                <a:latin typeface="Google Sans"/>
              </a:rPr>
              <a:t>A progressive web app (PWA) is a web application that can be installed on a device and used like a native app. PWAs are built using web technologies and can run on multiple devices and platforms.</a:t>
            </a:r>
            <a:endParaRPr lang="en-US" b="0" i="0" dirty="0">
              <a:solidFill>
                <a:srgbClr val="202124"/>
              </a:solidFill>
              <a:effectLst/>
              <a:latin typeface="Google Sans"/>
            </a:endParaRPr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Google Sans"/>
              </a:rPr>
              <a:t>A progressive web app (PWA) is an app that's built using 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web platform technologies</a:t>
            </a:r>
            <a:r>
              <a:rPr lang="en-US" b="0" i="0" dirty="0">
                <a:solidFill>
                  <a:srgbClr val="202124"/>
                </a:solidFill>
                <a:effectLst/>
                <a:latin typeface="Google Sans"/>
              </a:rPr>
              <a:t>, but that provides a user experience like that of a platform-specific app. </a:t>
            </a:r>
            <a:r>
              <a:rPr lang="en-US" b="0" i="0" dirty="0">
                <a:solidFill>
                  <a:srgbClr val="4D5156"/>
                </a:solidFill>
                <a:effectLst/>
                <a:latin typeface="Google Sans"/>
              </a:rPr>
              <a:t>A 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progressive web app</a:t>
            </a:r>
            <a:r>
              <a:rPr lang="en-US" b="0" i="0" dirty="0">
                <a:solidFill>
                  <a:srgbClr val="4D5156"/>
                </a:solidFill>
                <a:effectLst/>
                <a:latin typeface="Google Sans"/>
              </a:rPr>
              <a:t> (PWA) is a website that looks and behaves as if it is a mobile app. One big difference between a PWA and a web app is the installation. One can install a PWA on his/her device be it a desktop or mobile. However, 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a web app is designed to run inside of a web browser and cannot be installed on a device</a:t>
            </a:r>
            <a:r>
              <a:rPr lang="en-US" b="0" i="0" dirty="0">
                <a:solidFill>
                  <a:srgbClr val="4D5156"/>
                </a:solidFill>
                <a:effectLst/>
                <a:latin typeface="Google Sans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63866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8F7800-49C0-5D7D-64CD-15DD95F99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668064-62A5-939E-2AC8-2056F7745D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D2B7A9-18C6-1697-58BD-19D846A4F9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809280-DEDE-AF8B-2956-C8B3B7DC61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13957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54820D-2165-92CA-AF1A-DF31156A77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58CC4A-3E85-A565-6C7A-3B9FBBF6F9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CB6F72-B0EF-A542-9BE5-38DE22CBC3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A6F136-A9AA-22DC-8CF6-FD32ECF595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71123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072D67-4225-00F6-BDC5-CF0E119263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6822FD-E982-393C-D6EA-66E9F07545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350CC0-8BAF-8F8E-04F7-9E0E9A4457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E0B9FF-D961-E89D-C86C-5D817D3140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14779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8F7800-49C0-5D7D-64CD-15DD95F99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668064-62A5-939E-2AC8-2056F7745D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D2B7A9-18C6-1697-58BD-19D846A4F9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809280-DEDE-AF8B-2956-C8B3B7DC61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1395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4738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347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1678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9939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771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6833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6918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0052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8539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2664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10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502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idreflections.blogspot.com/2014_11_01_archive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hyperlink" Target="https://learn.microsoft.com/en-us/azure/quantum/qsharp-overview" TargetMode="External"/><Relationship Id="rId7" Type="http://schemas.openxmlformats.org/officeDocument/2006/relationships/image" Target="../media/image5.svg"/><Relationship Id="rId2" Type="http://schemas.openxmlformats.org/officeDocument/2006/relationships/hyperlink" Target="https://www.ibm.com/quantum/qiskit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image" Target="../media/image9.svg"/><Relationship Id="rId5" Type="http://schemas.openxmlformats.org/officeDocument/2006/relationships/hyperlink" Target="https://github.com/sdil/open-production-web-projects" TargetMode="External"/><Relationship Id="rId10" Type="http://schemas.openxmlformats.org/officeDocument/2006/relationships/image" Target="../media/image8.png"/><Relationship Id="rId4" Type="http://schemas.openxmlformats.org/officeDocument/2006/relationships/hyperlink" Target="https://qutip.org/" TargetMode="External"/><Relationship Id="rId9" Type="http://schemas.openxmlformats.org/officeDocument/2006/relationships/image" Target="../media/image7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Maslow%27s_hierarchy_of_needs" TargetMode="External"/><Relationship Id="rId5" Type="http://schemas.openxmlformats.org/officeDocument/2006/relationships/image" Target="../media/image13.png"/><Relationship Id="rId4" Type="http://schemas.openxmlformats.org/officeDocument/2006/relationships/hyperlink" Target="https://en.wikipedia.org/wiki/Maslow's_hierarchy_of_need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1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svg"/><Relationship Id="rId3" Type="http://schemas.openxmlformats.org/officeDocument/2006/relationships/image" Target="../media/image21.svg"/><Relationship Id="rId7" Type="http://schemas.openxmlformats.org/officeDocument/2006/relationships/image" Target="../media/image25.svg"/><Relationship Id="rId12" Type="http://schemas.openxmlformats.org/officeDocument/2006/relationships/image" Target="../media/image30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29.svg"/><Relationship Id="rId5" Type="http://schemas.openxmlformats.org/officeDocument/2006/relationships/image" Target="../media/image23.svg"/><Relationship Id="rId15" Type="http://schemas.openxmlformats.org/officeDocument/2006/relationships/image" Target="../media/image33.sv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svg"/><Relationship Id="rId14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7" Type="http://schemas.openxmlformats.org/officeDocument/2006/relationships/image" Target="../media/image39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svg"/><Relationship Id="rId4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41.svg"/><Relationship Id="rId7" Type="http://schemas.openxmlformats.org/officeDocument/2006/relationships/image" Target="../media/image45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svg"/><Relationship Id="rId4" Type="http://schemas.openxmlformats.org/officeDocument/2006/relationships/image" Target="../media/image42.png"/><Relationship Id="rId9" Type="http://schemas.openxmlformats.org/officeDocument/2006/relationships/image" Target="../media/image3.sv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hyperlink" Target="https://www.indiegogo.com/" TargetMode="External"/><Relationship Id="rId7" Type="http://schemas.openxmlformats.org/officeDocument/2006/relationships/image" Target="../media/image3.svg"/><Relationship Id="rId2" Type="http://schemas.openxmlformats.org/officeDocument/2006/relationships/hyperlink" Target="https://www.kickstarter.com/discover/categories/technology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https://github.com/explore" TargetMode="External"/><Relationship Id="rId4" Type="http://schemas.openxmlformats.org/officeDocument/2006/relationships/hyperlink" Target="https://github.com/topics/projects-list" TargetMode="External"/><Relationship Id="rId9" Type="http://schemas.openxmlformats.org/officeDocument/2006/relationships/image" Target="../media/image47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Microsoft_365_Copilot" TargetMode="External"/><Relationship Id="rId3" Type="http://schemas.openxmlformats.org/officeDocument/2006/relationships/image" Target="../media/image3.svg"/><Relationship Id="rId7" Type="http://schemas.openxmlformats.org/officeDocument/2006/relationships/image" Target="../media/image4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www.tecnoneo.com/2023/03/openai-habilito-internet-y-funciones-de.html" TargetMode="External"/><Relationship Id="rId4" Type="http://schemas.openxmlformats.org/officeDocument/2006/relationships/image" Target="../media/image48.jp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demy.com/" TargetMode="External"/><Relationship Id="rId3" Type="http://schemas.openxmlformats.org/officeDocument/2006/relationships/image" Target="../media/image19.svg"/><Relationship Id="rId7" Type="http://schemas.openxmlformats.org/officeDocument/2006/relationships/hyperlink" Target="https://www.netacad.com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rn.microsoft.com/en-us/training/" TargetMode="External"/><Relationship Id="rId5" Type="http://schemas.openxmlformats.org/officeDocument/2006/relationships/hyperlink" Target="https://lnkd.in/equPUue" TargetMode="External"/><Relationship Id="rId4" Type="http://schemas.openxmlformats.org/officeDocument/2006/relationships/hyperlink" Target="https://www.linkedin.com/learning/?u=77966930" TargetMode="External"/><Relationship Id="rId9" Type="http://schemas.openxmlformats.org/officeDocument/2006/relationships/hyperlink" Target="https://grow.google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sv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sv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sv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sv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sv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1.sv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hyperlink" Target="https://uowtsd-my.sharepoint.com/:w:/r/personal/e_kazimierska_uwtsd_ac_uk/_layouts/15/Doc.aspx?sourcedoc=%7BB89229F2-7FD3-4B3D-A783-3686B0890755%7D&amp;file=2%20-%20Student%20Project%20Ideas%20Sem%203%202026.docx&amp;action=default&amp;mobileredirect=tru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sv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sv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hyperlink" Target="https://lnkd.in/equPUue" TargetMode="External"/><Relationship Id="rId7" Type="http://schemas.openxmlformats.org/officeDocument/2006/relationships/hyperlink" Target="https://grow.google/" TargetMode="External"/><Relationship Id="rId2" Type="http://schemas.openxmlformats.org/officeDocument/2006/relationships/hyperlink" Target="https://www.linkedin.com/learning/?u=77966930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udemy.com/" TargetMode="External"/><Relationship Id="rId5" Type="http://schemas.openxmlformats.org/officeDocument/2006/relationships/hyperlink" Target="https://www.netacad.com/" TargetMode="External"/><Relationship Id="rId4" Type="http://schemas.openxmlformats.org/officeDocument/2006/relationships/hyperlink" Target="https://learn.microsoft.com/en-us/training/" TargetMode="External"/><Relationship Id="rId9" Type="http://schemas.openxmlformats.org/officeDocument/2006/relationships/image" Target="../media/image19.sv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3.svg"/><Relationship Id="rId4" Type="http://schemas.openxmlformats.org/officeDocument/2006/relationships/image" Target="../media/image62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sv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svg"/><Relationship Id="rId5" Type="http://schemas.openxmlformats.org/officeDocument/2006/relationships/image" Target="../media/image66.png"/><Relationship Id="rId4" Type="http://schemas.openxmlformats.org/officeDocument/2006/relationships/image" Target="../media/image65.sv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sv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hyperlink" Target="https://stemsummershowsuwtsd.org/computing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2.svg"/><Relationship Id="rId4" Type="http://schemas.openxmlformats.org/officeDocument/2006/relationships/image" Target="../media/image71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sv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9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sv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12AF31E-53D6-43AD-BAD1-1D9DAAF3779D}"/>
              </a:ext>
            </a:extLst>
          </p:cNvPr>
          <p:cNvSpPr txBox="1">
            <a:spLocks/>
          </p:cNvSpPr>
          <p:nvPr/>
        </p:nvSpPr>
        <p:spPr>
          <a:xfrm>
            <a:off x="737610" y="2944117"/>
            <a:ext cx="4039471" cy="120536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5000" b="1" dirty="0"/>
              <a:t>Changemakers: </a:t>
            </a:r>
            <a:r>
              <a:rPr lang="en-US" sz="2800" b="1" dirty="0"/>
              <a:t>Creativity &amp; Value Creation.</a:t>
            </a:r>
            <a:endParaRPr lang="en-US" sz="5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58968-7626-41FE-A7FF-09DF80DF54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/>
              <a:t>2. Ideation.</a:t>
            </a:r>
          </a:p>
        </p:txBody>
      </p:sp>
      <p:sp>
        <p:nvSpPr>
          <p:cNvPr id="44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53A1EC75-207A-48A6-B549-9EFD13CD14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96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E9D26E-B7A6-48C5-8C36-002D12A90D4D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5640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5861" y="1205258"/>
            <a:ext cx="10613462" cy="4710207"/>
          </a:xfr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17145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900" b="1" u="sng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Assign.1 Task 1: Q.2 &amp; Q3:</a:t>
            </a:r>
          </a:p>
          <a:p>
            <a:pPr marL="17145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800" b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Q.2: Ideation:</a:t>
            </a:r>
          </a:p>
          <a:p>
            <a:pPr marL="628650" indent="-4572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several project ideas 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from areas of personal interest related to your </a:t>
            </a:r>
            <a:r>
              <a:rPr lang="en-US" sz="2800" u="none" strike="noStrik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programme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of study. </a:t>
            </a:r>
          </a:p>
          <a:p>
            <a:pPr marL="628650" indent="-4572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Then </a:t>
            </a:r>
            <a:r>
              <a:rPr lang="en-US" sz="2800" u="none" strike="noStrike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select 1 project idea 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you would like to take forward.</a:t>
            </a:r>
          </a:p>
          <a:p>
            <a:pPr marL="628650" indent="-4572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a </a:t>
            </a:r>
            <a:r>
              <a:rPr lang="en-US" sz="2800" u="none" strike="noStrike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project title 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(no more than 15 words), </a:t>
            </a:r>
            <a:r>
              <a:rPr lang="en-US" sz="2800" u="none" strike="noStrike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single Aim,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2800" u="none" strike="noStrike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several Objectives</a:t>
            </a:r>
            <a:r>
              <a:rPr lang="en-US" sz="280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a </a:t>
            </a:r>
            <a:r>
              <a:rPr lang="en-US" sz="2800" u="none" strike="noStrike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brief description 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 your project idea.</a:t>
            </a:r>
          </a:p>
          <a:p>
            <a:pPr marL="17145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800" b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Q.3: Research: 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Search to discover and document 3-5 </a:t>
            </a:r>
            <a:r>
              <a:rPr lang="en-US" sz="2800" u="none" strike="noStrike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key courses and sources 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will help you to achieve your project’s Aim and objectives.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97277" y="75852"/>
            <a:ext cx="78146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This </a:t>
            </a:r>
            <a:r>
              <a:rPr lang="en-US" sz="5400" b="1" u="sng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week</a:t>
            </a:r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’s focus &amp; Activity:</a:t>
            </a:r>
            <a:endParaRPr lang="en-GB" sz="5400" u="sng" dirty="0"/>
          </a:p>
        </p:txBody>
      </p:sp>
      <p:sp>
        <p:nvSpPr>
          <p:cNvPr id="6" name="Arc 5">
            <a:extLst>
              <a:ext uri="{FF2B5EF4-FFF2-40B4-BE49-F238E27FC236}">
                <a16:creationId xmlns:a16="http://schemas.microsoft.com/office/drawing/2014/main" id="{97F96FB6-4388-4A58-829F-58365FF56CD8}"/>
              </a:ext>
            </a:extLst>
          </p:cNvPr>
          <p:cNvSpPr/>
          <p:nvPr/>
        </p:nvSpPr>
        <p:spPr>
          <a:xfrm rot="7949683">
            <a:off x="8121285" y="3095102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671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AE5851-DAA8-5779-D520-5001637D5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b="1" dirty="0"/>
              <a:t>Overview: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DE78B-B9D3-5D71-A0AB-5C309C22BF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143" y="2111008"/>
            <a:ext cx="5155300" cy="3511943"/>
          </a:xfrm>
        </p:spPr>
        <p:txBody>
          <a:bodyPr anchor="t">
            <a:normAutofit/>
          </a:bodyPr>
          <a:lstStyle/>
          <a:p>
            <a:r>
              <a:rPr lang="en-GB" dirty="0"/>
              <a:t>Ideation</a:t>
            </a:r>
          </a:p>
          <a:p>
            <a:r>
              <a:rPr lang="en-GB" dirty="0"/>
              <a:t>Project Aim &amp; Objectives</a:t>
            </a:r>
          </a:p>
          <a:p>
            <a:r>
              <a:rPr lang="en-GB" dirty="0"/>
              <a:t>Project description</a:t>
            </a:r>
          </a:p>
          <a:p>
            <a:r>
              <a:rPr lang="en-GB" dirty="0"/>
              <a:t>Research to discover 3-5 key courses and sources</a:t>
            </a:r>
          </a:p>
          <a:p>
            <a:r>
              <a:rPr lang="en-GB" dirty="0"/>
              <a:t>Guests: Geraint Williams and David Jones (Fujitsu)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EA2EC048-0A89-9CDC-3E53-657BECF9DC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39676" y="650494"/>
            <a:ext cx="5324142" cy="5324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2666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095C1F4-AE7F-44E4-8693-40D3D6831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734DDD3-F723-4DD3-8ABE-EC0B2AC87D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22324" y="-15978"/>
            <a:ext cx="7147352" cy="5876916"/>
            <a:chOff x="329184" y="-99107"/>
            <a:chExt cx="524256" cy="5876916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7C8EA93-3210-4C62-99E9-153C275E3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3824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EB7D2A2-F448-44D4-938C-DC84CBCB3B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-99107"/>
              <a:ext cx="524256" cy="563122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1055718"/>
            <a:ext cx="10999072" cy="335834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A273BA-F64B-D4E4-F06A-EF52BD71E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584683"/>
            <a:ext cx="9144000" cy="25518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Section 1: Ideation</a:t>
            </a:r>
          </a:p>
        </p:txBody>
      </p:sp>
    </p:spTree>
    <p:extLst>
      <p:ext uri="{BB962C8B-B14F-4D97-AF65-F5344CB8AC3E}">
        <p14:creationId xmlns:p14="http://schemas.microsoft.com/office/powerpoint/2010/main" val="33379498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57280" y="426552"/>
            <a:ext cx="7545985" cy="1266316"/>
          </a:xfrm>
        </p:spPr>
        <p:txBody>
          <a:bodyPr anchor="ctr">
            <a:normAutofit/>
          </a:bodyPr>
          <a:lstStyle/>
          <a:p>
            <a:r>
              <a:rPr lang="en-GB" sz="4800" u="sng" dirty="0">
                <a:latin typeface="+mn-lt"/>
                <a:cs typeface="Arial" panose="020B0604020202020204" pitchFamily="34" charset="0"/>
              </a:rPr>
              <a:t>Activity: ideation notes</a:t>
            </a:r>
          </a:p>
        </p:txBody>
      </p:sp>
      <p:sp>
        <p:nvSpPr>
          <p:cNvPr id="19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38801" y="1645694"/>
            <a:ext cx="6490292" cy="421031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>
                <a:cs typeface="Arial" panose="020B0604020202020204" pitchFamily="34" charset="0"/>
              </a:rPr>
              <a:t>The following slides provide some tips to help you document some ideas for your project: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sz="3200" dirty="0"/>
              <a:t>If not already done so: create a </a:t>
            </a:r>
            <a:r>
              <a:rPr lang="en-GB" sz="3200" b="1" dirty="0"/>
              <a:t>new OneNote Notebook &amp;/or word document </a:t>
            </a:r>
            <a:r>
              <a:rPr lang="en-GB" sz="3200" dirty="0"/>
              <a:t>for the module.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sz="3200" dirty="0"/>
              <a:t>Note down</a:t>
            </a:r>
            <a:r>
              <a:rPr lang="en-GB" sz="3200" b="1" dirty="0"/>
              <a:t> ideas </a:t>
            </a:r>
            <a:r>
              <a:rPr lang="en-GB" sz="3200" dirty="0"/>
              <a:t>that come to you while considering what you would like to do for your project, during and after this tutorial.</a:t>
            </a:r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F5AF5770-2242-4B49-A444-EAB339707D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5465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75E87-5F77-4134-840F-073FDBEB1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Creativity &amp; Computing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1A7D1-8834-4EE8-BA73-9359758B67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895" y="1758156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For this module you can create anything you want. As long as it’s related to Computing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nd it enhances your knowledge and understanding.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Think outside the box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Use your imagination 👍💡☼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Value and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note down ideas that come to your mind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Trust Yourself – Value what you want to do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Value areas that are of interest and important to you.</a:t>
            </a:r>
          </a:p>
          <a:p>
            <a:endParaRPr lang="en-GB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F8A4F811-E2FE-4458-8CF6-2889919F6B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654569" y="-32865"/>
            <a:ext cx="1791021" cy="1791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729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04D4AE-3EFC-ADE2-E95C-7B566BB162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>
            <a:extLst>
              <a:ext uri="{FF2B5EF4-FFF2-40B4-BE49-F238E27FC236}">
                <a16:creationId xmlns:a16="http://schemas.microsoft.com/office/drawing/2014/main" id="{55ADE6C2-48A5-212E-A33A-6002E7B06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169" y="389951"/>
            <a:ext cx="10151519" cy="1341851"/>
          </a:xfrm>
        </p:spPr>
        <p:txBody>
          <a:bodyPr anchor="ctr">
            <a:normAutofit/>
          </a:bodyPr>
          <a:lstStyle/>
          <a:p>
            <a:r>
              <a:rPr lang="en-GB" sz="5400" b="1" u="sng" dirty="0"/>
              <a:t>PERSONAL INTEREST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9873B0-53A2-6833-75A9-730EEF56B4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554" y="1615100"/>
            <a:ext cx="8260903" cy="4273463"/>
          </a:xfrm>
        </p:spPr>
        <p:txBody>
          <a:bodyPr anchor="t">
            <a:norm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your favourite areas of Computing?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inspires you?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motivates you?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important to you?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you interested in?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do you value about Computers?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 these when choosing your project idea.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31FAEA2B-0F6D-BE94-AD28-DB5838CE7F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36172" y="1292267"/>
            <a:ext cx="4273463" cy="4273463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62CBA370-1A79-C1DD-B08F-C404136BF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3DDA8CC7-4855-CBA3-C9C5-F6E809400B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AB2CDA2-5D58-5B8C-8BD5-C0D0E1EFD3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56163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46" y="20190"/>
            <a:ext cx="11503025" cy="1041898"/>
          </a:xfrm>
        </p:spPr>
        <p:txBody>
          <a:bodyPr>
            <a:normAutofit/>
          </a:bodyPr>
          <a:lstStyle/>
          <a:p>
            <a:r>
              <a:rPr lang="en-GB" b="1" i="0" u="sng" dirty="0">
                <a:effectLst/>
              </a:rPr>
              <a:t>Consider using New </a:t>
            </a:r>
            <a:r>
              <a:rPr lang="en-GB" b="1" u="sng" dirty="0"/>
              <a:t>&amp;</a:t>
            </a:r>
            <a:r>
              <a:rPr lang="en-GB" b="1" i="0" u="sng" dirty="0">
                <a:effectLst/>
              </a:rPr>
              <a:t> Emerging technologies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477" y="887468"/>
            <a:ext cx="11368691" cy="6248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Here are a few examples. </a:t>
            </a:r>
            <a:r>
              <a:rPr lang="en-US" dirty="0">
                <a:solidFill>
                  <a:schemeClr val="bg1"/>
                </a:solidFill>
                <a:highlight>
                  <a:srgbClr val="FFFF00"/>
                </a:highlight>
              </a:rPr>
              <a:t>What new skills would you like to develop?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endParaRPr lang="en-GB" i="0" dirty="0">
              <a:effectLst/>
            </a:endParaRPr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BAF40C2A-246D-4114-807C-3AC3BC97D637}"/>
              </a:ext>
            </a:extLst>
          </p:cNvPr>
          <p:cNvSpPr/>
          <p:nvPr/>
        </p:nvSpPr>
        <p:spPr>
          <a:xfrm rot="7949683">
            <a:off x="8055238" y="3065079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1DDA8DF-4E20-FA68-736A-632E5600CB9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76619322"/>
              </p:ext>
            </p:extLst>
          </p:nvPr>
        </p:nvGraphicFramePr>
        <p:xfrm>
          <a:off x="497776" y="1452912"/>
          <a:ext cx="10515600" cy="527304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397883996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43206481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/>
                        <a:t>Use or Develop AI software </a:t>
                      </a:r>
                      <a:r>
                        <a:rPr lang="en-US" sz="2000" b="0" dirty="0"/>
                        <a:t>(e.g. Python, </a:t>
                      </a:r>
                      <a:r>
                        <a:rPr lang="en-US" sz="2000" b="0" i="0" dirty="0">
                          <a:effectLst/>
                        </a:rPr>
                        <a:t>machine learning algorithms, data analysis)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App. Deployment &amp; Container Management </a:t>
                      </a:r>
                      <a:r>
                        <a:rPr lang="en-GB" sz="2000" b="0" dirty="0"/>
                        <a:t>e.g. Using Docker &amp; Kubernetes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0965001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Experiment &amp; Create Quantum Computing programs (</a:t>
                      </a:r>
                      <a:r>
                        <a:rPr lang="en-GB" sz="2000" b="0" dirty="0"/>
                        <a:t>Use </a:t>
                      </a:r>
                      <a:r>
                        <a:rPr lang="en-GB" sz="2000" b="0" dirty="0">
                          <a:hlinkClick r:id="rId2"/>
                        </a:rPr>
                        <a:t>IBM’s </a:t>
                      </a:r>
                      <a:r>
                        <a:rPr lang="en-GB" sz="2000" b="0" dirty="0" err="1">
                          <a:hlinkClick r:id="rId2"/>
                        </a:rPr>
                        <a:t>Qiskit</a:t>
                      </a:r>
                      <a:r>
                        <a:rPr lang="en-GB" sz="2000" b="0" dirty="0">
                          <a:hlinkClick r:id="rId2"/>
                        </a:rPr>
                        <a:t> SDK</a:t>
                      </a:r>
                      <a:r>
                        <a:rPr lang="en-GB" sz="2000" b="0" dirty="0"/>
                        <a:t>, </a:t>
                      </a:r>
                      <a:r>
                        <a:rPr lang="pt-BR" sz="2000" dirty="0"/>
                        <a:t>Microsoft’s Azure Quantum Cloud platform, </a:t>
                      </a:r>
                      <a:r>
                        <a:rPr lang="pt-BR" sz="2000" dirty="0">
                          <a:hlinkClick r:id="rId3"/>
                        </a:rPr>
                        <a:t>Q# language </a:t>
                      </a:r>
                      <a:r>
                        <a:rPr lang="pt-BR" sz="2000" dirty="0"/>
                        <a:t>&amp; 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Microsoft Quantum Development Kit (QDK) with Visual Studio or </a:t>
                      </a:r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QuTiP</a:t>
                      </a:r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the Quantum Toolbox in Python.</a:t>
                      </a:r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GB" sz="20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33666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Use new/emerging Cybersecurity tools or features of existing tools.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Create/Contribute to an </a:t>
                      </a:r>
                      <a:r>
                        <a:rPr lang="en-GB" sz="2000" b="1" dirty="0" err="1"/>
                        <a:t>OpenSource</a:t>
                      </a:r>
                      <a:r>
                        <a:rPr lang="en-GB" sz="2000" b="1" dirty="0"/>
                        <a:t> Project </a:t>
                      </a:r>
                      <a:r>
                        <a:rPr lang="en-GB" sz="2000" b="0" dirty="0"/>
                        <a:t>(</a:t>
                      </a:r>
                      <a:r>
                        <a:rPr lang="en-US" sz="2000" b="0" dirty="0">
                          <a:hlinkClick r:id="rId5"/>
                        </a:rPr>
                        <a:t>Example existing web projects on GitHub</a:t>
                      </a:r>
                      <a:r>
                        <a:rPr lang="en-GB" sz="2000" b="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2594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/>
                        <a:t>IoT Internet of Things, Smart &amp; Connected devices. </a:t>
                      </a:r>
                      <a:r>
                        <a:rPr lang="en-US" sz="2000" b="0" dirty="0"/>
                        <a:t>E</a:t>
                      </a:r>
                      <a:r>
                        <a:rPr lang="en-GB" sz="2000" b="0" dirty="0"/>
                        <a:t>.g. use of </a:t>
                      </a:r>
                      <a:r>
                        <a:rPr lang="en-GB" sz="2000" b="0" dirty="0" err="1"/>
                        <a:t>Rasp.Pi</a:t>
                      </a:r>
                      <a:r>
                        <a:rPr lang="en-GB" sz="2000" b="0" dirty="0"/>
                        <a:t>/Arduino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/>
                        <a:t>3D printing, Immersive Projection, Motion detection, Voice detection, Drone technology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82632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Virtual / Augmented Reality App./ Game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Using new Penetration testing tools &amp; features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72159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New Web &amp; Mobile App. Development tools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New Server &amp; Network hardening tools &amp; features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9924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Game design &amp;/or Game development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New Cloud architecture tools &amp; features</a:t>
                      </a:r>
                    </a:p>
                    <a:p>
                      <a:endParaRPr lang="en-GB" sz="20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03769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/>
                        <a:t>Animation &amp; Visual effects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Use of new Data Analysis &amp; Visualisation tools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6542299"/>
                  </a:ext>
                </a:extLst>
              </a:tr>
            </a:tbl>
          </a:graphicData>
        </a:graphic>
      </p:graphicFrame>
      <p:grpSp>
        <p:nvGrpSpPr>
          <p:cNvPr id="11" name="Group 10">
            <a:extLst>
              <a:ext uri="{FF2B5EF4-FFF2-40B4-BE49-F238E27FC236}">
                <a16:creationId xmlns:a16="http://schemas.microsoft.com/office/drawing/2014/main" id="{22095C57-F873-84F8-5307-8DBB35CE90DD}"/>
              </a:ext>
            </a:extLst>
          </p:cNvPr>
          <p:cNvGrpSpPr/>
          <p:nvPr/>
        </p:nvGrpSpPr>
        <p:grpSpPr>
          <a:xfrm>
            <a:off x="10347715" y="-29602"/>
            <a:ext cx="1714808" cy="1697802"/>
            <a:chOff x="9940497" y="1747910"/>
            <a:chExt cx="1841383" cy="2009046"/>
          </a:xfrm>
        </p:grpSpPr>
        <p:pic>
          <p:nvPicPr>
            <p:cNvPr id="10" name="Graphic 9" descr="Server with solid fill">
              <a:extLst>
                <a:ext uri="{FF2B5EF4-FFF2-40B4-BE49-F238E27FC236}">
                  <a16:creationId xmlns:a16="http://schemas.microsoft.com/office/drawing/2014/main" id="{B09B8AC2-C8BB-EB97-B63B-C6524F9E0E4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9940497" y="2383226"/>
              <a:ext cx="983884" cy="983884"/>
            </a:xfrm>
            <a:prstGeom prst="rect">
              <a:avLst/>
            </a:prstGeom>
          </p:spPr>
        </p:pic>
        <p:pic>
          <p:nvPicPr>
            <p:cNvPr id="12" name="Graphic 11" descr="Programmer male with solid fill">
              <a:extLst>
                <a:ext uri="{FF2B5EF4-FFF2-40B4-BE49-F238E27FC236}">
                  <a16:creationId xmlns:a16="http://schemas.microsoft.com/office/drawing/2014/main" id="{5AE389A8-489E-EF4B-1CFF-AB6B5079034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10655292" y="2842556"/>
              <a:ext cx="914400" cy="914400"/>
            </a:xfrm>
            <a:prstGeom prst="rect">
              <a:avLst/>
            </a:prstGeom>
          </p:spPr>
        </p:pic>
        <p:pic>
          <p:nvPicPr>
            <p:cNvPr id="13" name="Graphic 12" descr="Syncing cloud outline">
              <a:extLst>
                <a:ext uri="{FF2B5EF4-FFF2-40B4-BE49-F238E27FC236}">
                  <a16:creationId xmlns:a16="http://schemas.microsoft.com/office/drawing/2014/main" id="{1B013575-FF9C-D919-96CC-89305EAB4A1F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10443105" y="1747910"/>
              <a:ext cx="1338775" cy="133877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555635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515277" y="161501"/>
            <a:ext cx="6315829" cy="1217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SYNERGISE NEW TECH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49847" y="1266092"/>
            <a:ext cx="10256709" cy="3088871"/>
          </a:xfrm>
        </p:spPr>
        <p:txBody>
          <a:bodyPr vert="horz" lIns="91440" tIns="45720" rIns="91440" bIns="45720" rtlCol="0">
            <a:noAutofit/>
          </a:bodyPr>
          <a:lstStyle/>
          <a:p>
            <a:pPr marL="457200" lvl="1" indent="0">
              <a:buNone/>
            </a:pPr>
            <a:r>
              <a:rPr lang="en-US" sz="2800" dirty="0">
                <a:solidFill>
                  <a:schemeClr val="bg1"/>
                </a:solidFill>
                <a:highlight>
                  <a:srgbClr val="FFFF00"/>
                </a:highlight>
              </a:rPr>
              <a:t>Consider how you can bring together 2 or more Tech areas e.g.</a:t>
            </a:r>
          </a:p>
          <a:p>
            <a:pPr lvl="1"/>
            <a:r>
              <a:rPr lang="en-US" sz="2200" dirty="0"/>
              <a:t>Quantum Computing Technology &amp; Game development</a:t>
            </a:r>
          </a:p>
          <a:p>
            <a:pPr lvl="1"/>
            <a:r>
              <a:rPr lang="en-US" sz="2200" dirty="0"/>
              <a:t>Electronics (e.g. Arduino) and an area of interest (e.g. create a Robot, a Retro Games Machine, Web Server &amp; a Web Application, Wearable Computing).</a:t>
            </a:r>
          </a:p>
          <a:p>
            <a:pPr lvl="1"/>
            <a:r>
              <a:rPr lang="en-US" sz="2200" dirty="0"/>
              <a:t>A Web &amp; Mobile App to help an Organisation/Business/Charity or to make life easier for someone or group of people, to help people in some way.</a:t>
            </a:r>
          </a:p>
          <a:p>
            <a:pPr lvl="1"/>
            <a:r>
              <a:rPr lang="en-US" sz="2200" dirty="0"/>
              <a:t>VR or AR Games perhaps with a Health &amp; Well-being focus.</a:t>
            </a:r>
          </a:p>
          <a:p>
            <a:pPr lvl="1"/>
            <a:r>
              <a:rPr lang="en-US" sz="2200" dirty="0"/>
              <a:t>Gaming &amp; Social Media combo such as a Social Media Game.</a:t>
            </a:r>
          </a:p>
          <a:p>
            <a:pPr lvl="1"/>
            <a:r>
              <a:rPr lang="en-US" sz="2200" dirty="0"/>
              <a:t>Could be a learning or education App. or Game.</a:t>
            </a:r>
          </a:p>
          <a:p>
            <a:pPr lvl="1"/>
            <a:r>
              <a:rPr lang="en-US" sz="2200" dirty="0"/>
              <a:t>Drones &amp; Gaming or Drone &amp; Health solution.</a:t>
            </a:r>
          </a:p>
          <a:p>
            <a:pPr lvl="1"/>
            <a:r>
              <a:rPr lang="en-US" sz="2200" dirty="0"/>
              <a:t>Voice enabled solution e.g. Alexa App using the Alexa Skills Kit (ASK), Alexa Health App., Alexa and IoT electronic device, Alexa Game.</a:t>
            </a:r>
          </a:p>
          <a:p>
            <a:pPr lvl="1"/>
            <a:r>
              <a:rPr lang="en-US" sz="2200" dirty="0"/>
              <a:t>IoT Smart Connected device e.g. perhaps a device to assist people with a Health or Medical issue.</a:t>
            </a:r>
          </a:p>
          <a:p>
            <a:pPr lvl="1"/>
            <a:r>
              <a:rPr lang="en-US" sz="2200" dirty="0"/>
              <a:t>A Security / Cybersecurity Solution linking to a Web or Mobile App.</a:t>
            </a:r>
          </a:p>
        </p:txBody>
      </p:sp>
      <p:pic>
        <p:nvPicPr>
          <p:cNvPr id="7" name="Graphic 6" descr="Lightbulb and gear outline">
            <a:extLst>
              <a:ext uri="{FF2B5EF4-FFF2-40B4-BE49-F238E27FC236}">
                <a16:creationId xmlns:a16="http://schemas.microsoft.com/office/drawing/2014/main" id="{AD185F54-43BC-4521-8414-B811DF5CA6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16401" y="161501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3692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577588" y="263341"/>
            <a:ext cx="10151519" cy="1341851"/>
          </a:xfrm>
        </p:spPr>
        <p:txBody>
          <a:bodyPr anchor="ctr">
            <a:normAutofit/>
          </a:bodyPr>
          <a:lstStyle/>
          <a:p>
            <a:r>
              <a:rPr lang="en-GB" sz="4800" b="1" u="sng" dirty="0"/>
              <a:t>SOCIETAL TRENDS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45423" y="1386928"/>
            <a:ext cx="7445895" cy="5074088"/>
          </a:xfrm>
        </p:spPr>
        <p:txBody>
          <a:bodyPr anchor="t">
            <a:normAutofit fontScale="85000" lnSpcReduction="20000"/>
          </a:bodyPr>
          <a:lstStyle/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 what is happening in society that you are interested in or concerned about?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Where &amp; how could you want to make a difference in the world?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do you want to contribute to? What matters to you?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could learn to use new tools/skills that could make a difference?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could create something to solve a problem that frustrates you, to solve a problem you care about, or raise awareness of a topic that you are passionate about.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C7A5AD6-4D7E-4F96-A7D5-7D4759ADB6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48344" y="1060876"/>
            <a:ext cx="3848749" cy="3848749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C54A2A4D-19EF-3552-F383-6AD9587C8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A9208F0F-2734-3945-8FD0-EEB19CF41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2CFF5D9-43B9-9D58-6F3F-25041716D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620199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75E87-5F77-4134-840F-073FDBEB1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169" y="432593"/>
            <a:ext cx="10515600" cy="1325563"/>
          </a:xfrm>
        </p:spPr>
        <p:txBody>
          <a:bodyPr>
            <a:normAutofit/>
          </a:bodyPr>
          <a:lstStyle/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PROMBLEMS &amp; FRUSTARTIONS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1A7D1-8834-4EE8-BA73-9359758B67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356" y="1610446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 lvl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Problems, frustrations and challenges in life can be a great source of motivation that can lead to beneficial innovations. </a:t>
            </a:r>
          </a:p>
          <a:p>
            <a:pPr lvl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Many people will have the same problem / frustration and challenge.</a:t>
            </a:r>
          </a:p>
          <a:p>
            <a:pPr lvl="2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Can you think of a problem that needs solving?</a:t>
            </a:r>
          </a:p>
          <a:p>
            <a:pPr lvl="2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Can you think of a better way of doing something?</a:t>
            </a:r>
          </a:p>
          <a:p>
            <a:pPr lvl="2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Can you create something to help yourself or another person?</a:t>
            </a:r>
          </a:p>
          <a:p>
            <a:pPr lvl="2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Can you create something to help a friend or family member?</a:t>
            </a:r>
          </a:p>
          <a:p>
            <a:pPr marL="914400" lvl="2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Consider how technology could be used to help/solve a problem.</a:t>
            </a:r>
          </a:p>
          <a:p>
            <a:endParaRPr lang="en-GB" sz="3600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F8A4F811-E2FE-4458-8CF6-2889919F6B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4708" y="506447"/>
            <a:ext cx="1791021" cy="1791021"/>
          </a:xfrm>
          <a:prstGeom prst="rect">
            <a:avLst/>
          </a:prstGeom>
        </p:spPr>
      </p:pic>
      <p:pic>
        <p:nvPicPr>
          <p:cNvPr id="6" name="Graphic 5" descr="Medical with solid fill">
            <a:extLst>
              <a:ext uri="{FF2B5EF4-FFF2-40B4-BE49-F238E27FC236}">
                <a16:creationId xmlns:a16="http://schemas.microsoft.com/office/drawing/2014/main" id="{C095217A-B956-312D-F1E1-B043FC6BFC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81029" y="1990884"/>
            <a:ext cx="1898380" cy="1898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2934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D7DC14DB-B8F9-4B8E-BB6F-1CC0293C9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8C5EC73-3999-4CE9-A304-0A33B4311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78801A84-2105-41C4-853D-C409DF3B3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B7C886EB-41E7-44CD-A131-CF8E6FABC0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FC41CD4A-1F07-4DBE-BFC1-121B7465D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FC0399E4-AA22-46E2-80A1-1E28F9FE65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00E9AE7D-3B3F-45F5-9EE3-37EF10AEBF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56DE6542-F6F9-4B7C-BD46-AE778335F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D12FBE9A-6573-4F85-8994-2F774CB2E2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Title 2"/>
          <p:cNvSpPr txBox="1">
            <a:spLocks/>
          </p:cNvSpPr>
          <p:nvPr/>
        </p:nvSpPr>
        <p:spPr>
          <a:xfrm>
            <a:off x="171447" y="213452"/>
            <a:ext cx="6626584" cy="820584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t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800" b="1" u="sng" dirty="0"/>
              <a:t>UNIVERSAL HUMAN NEEDS</a:t>
            </a:r>
          </a:p>
          <a:p>
            <a:pPr>
              <a:spcAft>
                <a:spcPts val="600"/>
              </a:spcAft>
            </a:pPr>
            <a:endParaRPr lang="en-US" sz="4800" b="1" u="sng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7B15D645-CAC7-46F1-BA18-D731D0890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FDF268E0-ACCF-492F-8275-1F0AA256B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B11B9E42-44B3-4EBD-8F71-13C6ED340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C63748F2-877D-4C3C-8AEB-59CC1F70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39D52DA-0AA6-474D-966F-FB4C5F5B58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4D800825-8618-4241-8589-CB2AE17CF7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9" name="Rectangle 48">
            <a:extLst>
              <a:ext uri="{FF2B5EF4-FFF2-40B4-BE49-F238E27FC236}">
                <a16:creationId xmlns:a16="http://schemas.microsoft.com/office/drawing/2014/main" id="{DC953D31-C1A7-4FC4-8CDF-85E2F34AB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10F141FE-87E1-4A1E-97A5-B072042E0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4523F37A-A07A-4CAC-AFC1-3FA4FD4BFC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388A387D-82C8-40B7-BADA-6BDBD9B3B1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CEB29A9F-593B-416C-AC64-DE56AE976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4A393C6-4F1D-4472-A646-B2BADD561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9179F18E-58CC-4A89-979E-34AC693B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3069202"/>
            <a:ext cx="304800" cy="429768"/>
            <a:chOff x="215328" y="-46937"/>
            <a:chExt cx="304800" cy="2773841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9D07F5E0-56E3-4C0B-87D3-3C1C03DD1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BFEA19CE-000C-4F9C-9DF4-D1E8A03F9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EA5452EE-DDDB-4EEF-8570-B0FA6C98B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F48CC4D6-CE8A-4006-834E-52FCCF7406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9F695AEB-A42E-4CE8-81DB-7E702CA9B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76800" y="2931742"/>
            <a:ext cx="304800" cy="429768"/>
            <a:chOff x="215328" y="-46937"/>
            <a:chExt cx="304800" cy="277384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0D81CDE5-5823-4B9F-BD9B-08DD09A729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5A10BC7A-57E3-48A0-BA34-96CB71B37A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C97B18E-4365-4E43-A028-D9A7BC3E11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ACCC25D0-76CC-47AE-93E2-6DCE87DC3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9" name="Picture 8" descr="A pyramid of text and words&#10;&#10;Description automatically generated with medium confidence">
            <a:extLst>
              <a:ext uri="{FF2B5EF4-FFF2-40B4-BE49-F238E27FC236}">
                <a16:creationId xmlns:a16="http://schemas.microsoft.com/office/drawing/2014/main" id="{2839C635-5E87-7AD4-A530-7A2F2B77651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93900" y="104479"/>
            <a:ext cx="3516933" cy="3042147"/>
          </a:xfrm>
          <a:prstGeom prst="rect">
            <a:avLst/>
          </a:prstGeom>
        </p:spPr>
      </p:pic>
      <p:pic>
        <p:nvPicPr>
          <p:cNvPr id="5" name="Picture 4" descr="A pyramid of colors with text&#10;&#10;Description automatically generated with medium confidence">
            <a:extLst>
              <a:ext uri="{FF2B5EF4-FFF2-40B4-BE49-F238E27FC236}">
                <a16:creationId xmlns:a16="http://schemas.microsoft.com/office/drawing/2014/main" id="{3076A42D-28F1-54AA-4018-050F4F6E67C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504483" y="1023065"/>
            <a:ext cx="5520726" cy="4181949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69506" y="936162"/>
            <a:ext cx="7208461" cy="5817359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sz="3200" dirty="0"/>
              <a:t>Consider satisfying a human need, for yourself and others.</a:t>
            </a:r>
          </a:p>
          <a:p>
            <a:r>
              <a:rPr lang="en-US" sz="3200" dirty="0"/>
              <a:t>Perhaps in a new, enhanced or unique way.</a:t>
            </a:r>
          </a:p>
          <a:p>
            <a:r>
              <a:rPr lang="en-US" sz="3200" dirty="0"/>
              <a:t>You could consider </a:t>
            </a:r>
            <a:r>
              <a:rPr lang="en-US" sz="3200" dirty="0">
                <a:solidFill>
                  <a:schemeClr val="bg1"/>
                </a:solidFill>
                <a:highlight>
                  <a:srgbClr val="FFFF00"/>
                </a:highlight>
              </a:rPr>
              <a:t>Maslow’s Hierarchy of Needs </a:t>
            </a:r>
            <a:r>
              <a:rPr lang="en-US" sz="3200" dirty="0"/>
              <a:t>and produce a solution that could help people satisfy a need.</a:t>
            </a:r>
          </a:p>
          <a:p>
            <a:r>
              <a:rPr lang="en-US" sz="3200" dirty="0"/>
              <a:t>E.g. A Physical, Safety, Social, Self-esteem, Cognitive/learning, Aesthetic, Joy, Self-realisation, Self-Actualization need. E.g.</a:t>
            </a:r>
          </a:p>
          <a:p>
            <a:r>
              <a:rPr lang="en-US" sz="3200" dirty="0"/>
              <a:t>The networks / the Internet / WhatsApp allows for communication, Facebook facilitates social connection, they help satisfy peoples social needs.</a:t>
            </a:r>
          </a:p>
          <a:p>
            <a:r>
              <a:rPr lang="en-US" sz="3200" dirty="0"/>
              <a:t>A </a:t>
            </a:r>
            <a:r>
              <a:rPr lang="en-US" sz="3200" dirty="0" err="1"/>
              <a:t>CyberSecurity</a:t>
            </a:r>
            <a:r>
              <a:rPr lang="en-US" sz="3200" dirty="0"/>
              <a:t> solution to protect computer systems, networks and people’s privacy and identity.</a:t>
            </a:r>
          </a:p>
          <a:p>
            <a:r>
              <a:rPr lang="en-US" sz="3200" dirty="0"/>
              <a:t>Google Search/AI for knowledge &amp; understanding.</a:t>
            </a:r>
          </a:p>
          <a:p>
            <a:r>
              <a:rPr lang="en-US" sz="3200" dirty="0"/>
              <a:t>Or the Joy of playing a new game.</a:t>
            </a:r>
          </a:p>
          <a:p>
            <a:r>
              <a:rPr lang="en-US" sz="3200" dirty="0"/>
              <a:t>Aesthetic beauty of viewing, creating &amp; sharing images on Instagram. </a:t>
            </a:r>
          </a:p>
          <a:p>
            <a:r>
              <a:rPr lang="en-US" sz="3200" dirty="0"/>
              <a:t>Applying technology to enhance Health &amp; Well-being e.g. a vitamin/tablet reminder App., Biometric monitoring device/app.</a:t>
            </a:r>
          </a:p>
          <a:p>
            <a:pPr lvl="1"/>
            <a:endParaRPr lang="en-US" dirty="0"/>
          </a:p>
          <a:p>
            <a:pPr lvl="1"/>
            <a:endParaRPr 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48650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B5271A35-CC3F-C0DE-9B30-35F1E3286496}"/>
              </a:ext>
            </a:extLst>
          </p:cNvPr>
          <p:cNvSpPr txBox="1">
            <a:spLocks/>
          </p:cNvSpPr>
          <p:nvPr/>
        </p:nvSpPr>
        <p:spPr>
          <a:xfrm>
            <a:off x="227187" y="133577"/>
            <a:ext cx="7573539" cy="9581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8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POSITIVE SOCIAL IMPACT (PSI)</a:t>
            </a: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0A2AC880-DDE0-F65B-31BE-5083D25994DB}"/>
              </a:ext>
            </a:extLst>
          </p:cNvPr>
          <p:cNvSpPr txBox="1">
            <a:spLocks/>
          </p:cNvSpPr>
          <p:nvPr/>
        </p:nvSpPr>
        <p:spPr>
          <a:xfrm>
            <a:off x="279649" y="1091772"/>
            <a:ext cx="9680277" cy="43767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The previous slides provide examples of how your project idea help people and add value to society in some way.</a:t>
            </a:r>
          </a:p>
          <a:p>
            <a:r>
              <a:rPr lang="en-US" sz="2400" dirty="0"/>
              <a:t>This is called </a:t>
            </a:r>
            <a:r>
              <a:rPr lang="en-US" sz="2400" dirty="0">
                <a:solidFill>
                  <a:schemeClr val="bg1"/>
                </a:solidFill>
                <a:highlight>
                  <a:srgbClr val="FFFF00"/>
                </a:highlight>
              </a:rPr>
              <a:t>‘PSI’ Positive Social Impact</a:t>
            </a:r>
            <a:r>
              <a:rPr lang="en-US" sz="2400" dirty="0"/>
              <a:t>.</a:t>
            </a:r>
          </a:p>
          <a:p>
            <a:r>
              <a:rPr lang="en-US" sz="2400" dirty="0"/>
              <a:t>Assignment 2 asks you to state how your project can have a positive social impact.</a:t>
            </a:r>
          </a:p>
          <a:p>
            <a:r>
              <a:rPr lang="en-US" sz="2400" dirty="0"/>
              <a:t>Your project could aim to have a positive effect for society in general, a specific group of people, a </a:t>
            </a:r>
            <a:r>
              <a:rPr lang="en-US" sz="2400" dirty="0" err="1"/>
              <a:t>pecific</a:t>
            </a:r>
            <a:r>
              <a:rPr lang="en-US" sz="2400" dirty="0"/>
              <a:t> community, yourself, friend or family member.</a:t>
            </a:r>
          </a:p>
          <a:p>
            <a:pPr lvl="2"/>
            <a:r>
              <a:rPr lang="en-US" sz="2400" dirty="0"/>
              <a:t>To heal a pain / make life easier.</a:t>
            </a:r>
          </a:p>
          <a:p>
            <a:pPr lvl="2"/>
            <a:r>
              <a:rPr lang="en-US" sz="2400" dirty="0"/>
              <a:t>Make a task or process easier.</a:t>
            </a:r>
          </a:p>
          <a:p>
            <a:pPr lvl="2"/>
            <a:r>
              <a:rPr lang="en-US" sz="2400" dirty="0"/>
              <a:t>It could be related to the environment.</a:t>
            </a:r>
          </a:p>
          <a:p>
            <a:pPr lvl="2"/>
            <a:r>
              <a:rPr lang="en-US" sz="2400" dirty="0"/>
              <a:t>Support certain social groups.</a:t>
            </a:r>
          </a:p>
          <a:p>
            <a:pPr lvl="2"/>
            <a:r>
              <a:rPr lang="en-US" sz="2400" dirty="0"/>
              <a:t>It could be an information system, it could bring people together in a supportive digital environment and raise awareness of a particular cause.</a:t>
            </a:r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7DAB929-5914-F0EE-F809-C79267DE60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47557" y="284830"/>
            <a:ext cx="1853086" cy="1853086"/>
          </a:xfrm>
          <a:prstGeom prst="rect">
            <a:avLst/>
          </a:prstGeom>
        </p:spPr>
      </p:pic>
      <p:pic>
        <p:nvPicPr>
          <p:cNvPr id="6" name="Graphic 5" descr="Online Network with solid fill">
            <a:extLst>
              <a:ext uri="{FF2B5EF4-FFF2-40B4-BE49-F238E27FC236}">
                <a16:creationId xmlns:a16="http://schemas.microsoft.com/office/drawing/2014/main" id="{2ED5CD92-BFD6-F6D1-91D4-E98A4E7100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62138" y="4018968"/>
            <a:ext cx="2223924" cy="2223924"/>
          </a:xfrm>
          <a:prstGeom prst="rect">
            <a:avLst/>
          </a:prstGeom>
        </p:spPr>
      </p:pic>
      <p:pic>
        <p:nvPicPr>
          <p:cNvPr id="8" name="Graphic 7" descr="Social network with solid fill">
            <a:extLst>
              <a:ext uri="{FF2B5EF4-FFF2-40B4-BE49-F238E27FC236}">
                <a16:creationId xmlns:a16="http://schemas.microsoft.com/office/drawing/2014/main" id="{C0D7FFF2-89CD-3749-B2BF-8B9B9CF3AA1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862138" y="1930178"/>
            <a:ext cx="2223924" cy="2223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3194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475781" y="878337"/>
            <a:ext cx="5595923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EDUCTION</a:t>
            </a:r>
          </a:p>
          <a:p>
            <a:pPr>
              <a:spcAft>
                <a:spcPts val="600"/>
              </a:spcAft>
            </a:pPr>
            <a:endParaRPr lang="en-US" sz="4800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87673" y="2024020"/>
            <a:ext cx="5595922" cy="3265432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3200" dirty="0"/>
              <a:t>Your project could create an </a:t>
            </a:r>
            <a:r>
              <a:rPr lang="en-US" sz="3200" b="1" dirty="0"/>
              <a:t>Application/Game/e-learning solution</a:t>
            </a:r>
            <a:r>
              <a:rPr lang="en-US" sz="3200" dirty="0"/>
              <a:t> to </a:t>
            </a:r>
            <a:r>
              <a:rPr lang="en-US" sz="3200" b="1" dirty="0"/>
              <a:t>educate</a:t>
            </a:r>
            <a:r>
              <a:rPr lang="en-US" sz="3200" dirty="0"/>
              <a:t> people in an area you are passionate about.</a:t>
            </a:r>
          </a:p>
          <a:p>
            <a:r>
              <a:rPr lang="en-US" sz="3200" dirty="0"/>
              <a:t>It could help people learn and develop new Computing skills.</a:t>
            </a:r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5" name="Graphic 4" descr="Remote learning language with solid fill">
            <a:extLst>
              <a:ext uri="{FF2B5EF4-FFF2-40B4-BE49-F238E27FC236}">
                <a16:creationId xmlns:a16="http://schemas.microsoft.com/office/drawing/2014/main" id="{B0075C56-519F-7242-681C-45B07D1A70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57361" y="2024020"/>
            <a:ext cx="3340229" cy="3340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3105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1F8A7928-B91A-F51A-DC8F-575EFF2D77E9}"/>
              </a:ext>
            </a:extLst>
          </p:cNvPr>
          <p:cNvSpPr txBox="1">
            <a:spLocks/>
          </p:cNvSpPr>
          <p:nvPr/>
        </p:nvSpPr>
        <p:spPr>
          <a:xfrm>
            <a:off x="403688" y="244766"/>
            <a:ext cx="6377156" cy="1484015"/>
          </a:xfrm>
          <a:prstGeom prst="rect">
            <a:avLst/>
          </a:prstGeom>
        </p:spPr>
        <p:txBody>
          <a:bodyPr anchor="b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000" b="1" u="sng" dirty="0"/>
              <a:t>HOBBIES</a:t>
            </a:r>
            <a:br>
              <a:rPr lang="en-GB" b="1" u="sng" dirty="0"/>
            </a:br>
            <a:endParaRPr lang="en-GB" b="1" u="sng" dirty="0"/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5243405E-49C6-02BB-B5AA-A1ABB24F9B62}"/>
              </a:ext>
            </a:extLst>
          </p:cNvPr>
          <p:cNvSpPr txBox="1">
            <a:spLocks/>
          </p:cNvSpPr>
          <p:nvPr/>
        </p:nvSpPr>
        <p:spPr>
          <a:xfrm>
            <a:off x="1624860" y="1343465"/>
            <a:ext cx="6554762" cy="37107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Your project idea could relate to hobby.</a:t>
            </a:r>
          </a:p>
          <a:p>
            <a:r>
              <a:rPr lang="en-GB" sz="3200" dirty="0"/>
              <a:t>To something you love 💚 and enjoy doing or want to do 😀.</a:t>
            </a:r>
          </a:p>
          <a:p>
            <a:r>
              <a:rPr lang="en-GB" sz="3200" dirty="0"/>
              <a:t>Create a project idea around an area of personal interest.</a:t>
            </a:r>
          </a:p>
        </p:txBody>
      </p:sp>
      <p:pic>
        <p:nvPicPr>
          <p:cNvPr id="4" name="Graphic 3" descr="Cricket with solid fill">
            <a:extLst>
              <a:ext uri="{FF2B5EF4-FFF2-40B4-BE49-F238E27FC236}">
                <a16:creationId xmlns:a16="http://schemas.microsoft.com/office/drawing/2014/main" id="{A28C77F3-BBA3-3638-18F1-DA56C0E975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50956" y="4211711"/>
            <a:ext cx="2073077" cy="2073077"/>
          </a:xfrm>
          <a:prstGeom prst="rect">
            <a:avLst/>
          </a:prstGeom>
        </p:spPr>
      </p:pic>
      <p:pic>
        <p:nvPicPr>
          <p:cNvPr id="5" name="Graphic 4" descr="Golf with solid fill">
            <a:extLst>
              <a:ext uri="{FF2B5EF4-FFF2-40B4-BE49-F238E27FC236}">
                <a16:creationId xmlns:a16="http://schemas.microsoft.com/office/drawing/2014/main" id="{CB277281-0B76-946B-3BC0-8FDB9EFB8F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24034" y="4079788"/>
            <a:ext cx="2073077" cy="2073077"/>
          </a:xfrm>
          <a:prstGeom prst="rect">
            <a:avLst/>
          </a:prstGeom>
        </p:spPr>
      </p:pic>
      <p:pic>
        <p:nvPicPr>
          <p:cNvPr id="7" name="Graphic 6" descr="Sports Field outline">
            <a:extLst>
              <a:ext uri="{FF2B5EF4-FFF2-40B4-BE49-F238E27FC236}">
                <a16:creationId xmlns:a16="http://schemas.microsoft.com/office/drawing/2014/main" id="{8F107269-04FE-2896-807C-2ACF71A7700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247238" y="4426424"/>
            <a:ext cx="2073077" cy="2073077"/>
          </a:xfrm>
          <a:prstGeom prst="rect">
            <a:avLst/>
          </a:prstGeom>
        </p:spPr>
      </p:pic>
      <p:pic>
        <p:nvPicPr>
          <p:cNvPr id="8" name="Graphic 7" descr="Soccer with solid fill">
            <a:extLst>
              <a:ext uri="{FF2B5EF4-FFF2-40B4-BE49-F238E27FC236}">
                <a16:creationId xmlns:a16="http://schemas.microsoft.com/office/drawing/2014/main" id="{60769840-475E-F113-5D91-FE62200DDEF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733650" y="4211711"/>
            <a:ext cx="2073077" cy="2073077"/>
          </a:xfrm>
          <a:prstGeom prst="rect">
            <a:avLst/>
          </a:prstGeom>
        </p:spPr>
      </p:pic>
      <p:pic>
        <p:nvPicPr>
          <p:cNvPr id="9" name="Graphic 8" descr="Yoga outline">
            <a:extLst>
              <a:ext uri="{FF2B5EF4-FFF2-40B4-BE49-F238E27FC236}">
                <a16:creationId xmlns:a16="http://schemas.microsoft.com/office/drawing/2014/main" id="{732DC011-2F83-3FB2-233B-B097E722E07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0" y="4100093"/>
            <a:ext cx="2073077" cy="2073077"/>
          </a:xfrm>
          <a:prstGeom prst="rect">
            <a:avLst/>
          </a:prstGeom>
        </p:spPr>
      </p:pic>
      <p:pic>
        <p:nvPicPr>
          <p:cNvPr id="10" name="Graphic 9" descr="Climbing with solid fill">
            <a:extLst>
              <a:ext uri="{FF2B5EF4-FFF2-40B4-BE49-F238E27FC236}">
                <a16:creationId xmlns:a16="http://schemas.microsoft.com/office/drawing/2014/main" id="{18A56B17-2794-8D1F-B5DD-03D7B653951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118923" y="0"/>
            <a:ext cx="2073077" cy="2073077"/>
          </a:xfrm>
          <a:prstGeom prst="rect">
            <a:avLst/>
          </a:prstGeom>
        </p:spPr>
      </p:pic>
      <p:pic>
        <p:nvPicPr>
          <p:cNvPr id="11" name="Graphic 10" descr="Martial Arts with solid fill">
            <a:extLst>
              <a:ext uri="{FF2B5EF4-FFF2-40B4-BE49-F238E27FC236}">
                <a16:creationId xmlns:a16="http://schemas.microsoft.com/office/drawing/2014/main" id="{B7A58EAC-28A2-25D3-C7EA-1FFD6F1DD7E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8260573" y="4061712"/>
            <a:ext cx="2073077" cy="2073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1684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517437" y="960962"/>
            <a:ext cx="6809670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SIMPLICITY</a:t>
            </a:r>
          </a:p>
          <a:p>
            <a:pPr>
              <a:spcAft>
                <a:spcPts val="600"/>
              </a:spcAft>
            </a:pPr>
            <a:endParaRPr lang="en-US" sz="4800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44771" y="1989957"/>
            <a:ext cx="6038085" cy="30888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/>
              <a:t>Create something to make things easier, simpler or enjoyable.</a:t>
            </a:r>
          </a:p>
          <a:p>
            <a:r>
              <a:rPr lang="en-US" sz="3200" dirty="0"/>
              <a:t>Or more user friendly.</a:t>
            </a:r>
          </a:p>
          <a:p>
            <a:r>
              <a:rPr lang="en-US" sz="3200" dirty="0"/>
              <a:t>E.g. Google search engine, Email, Messaging, Flappy Birds, GPS navigation, AI assistant.</a:t>
            </a:r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7" name="Graphic 6" descr="Lightbulb and gear outline">
            <a:extLst>
              <a:ext uri="{FF2B5EF4-FFF2-40B4-BE49-F238E27FC236}">
                <a16:creationId xmlns:a16="http://schemas.microsoft.com/office/drawing/2014/main" id="{BE26FE4B-B6CA-4DC5-B6B7-00DB26F7CF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7155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967060" y="712989"/>
            <a:ext cx="5595923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5400" b="1" u="sng" dirty="0"/>
              <a:t>GAMIFY</a:t>
            </a:r>
          </a:p>
          <a:p>
            <a:pPr>
              <a:spcAft>
                <a:spcPts val="600"/>
              </a:spcAft>
            </a:pPr>
            <a:r>
              <a:rPr lang="en-US" sz="4800" b="1" u="sng" dirty="0"/>
              <a:t> </a:t>
            </a:r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25375" y="1311536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703265" y="1059710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66431" y="1856679"/>
            <a:ext cx="6016425" cy="359872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/>
              <a:t>Make something currently mundane into something engaging, exciting and enjoyable.</a:t>
            </a:r>
          </a:p>
          <a:p>
            <a:r>
              <a:rPr lang="en-US" sz="3200" dirty="0"/>
              <a:t>IT COULD BE ANYTHING, Gamify a work process or a learning task e.g. in education (rewards for attendance).</a:t>
            </a:r>
            <a:endParaRPr lang="en-US" sz="3200" dirty="0">
              <a:sym typeface="Wingdings" panose="05000000000000000000" pitchFamily="2" charset="2"/>
            </a:endParaRPr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09C89D1D-8C73-4FE3-BB9A-0A66D0F9C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82856" y="1645694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4" name="Graphic 3" descr="Game controller with solid fill">
            <a:extLst>
              <a:ext uri="{FF2B5EF4-FFF2-40B4-BE49-F238E27FC236}">
                <a16:creationId xmlns:a16="http://schemas.microsoft.com/office/drawing/2014/main" id="{D00A600D-8B6D-675C-7478-9F9AF4C5CE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305261">
            <a:off x="8912629" y="1572665"/>
            <a:ext cx="1940506" cy="1940506"/>
          </a:xfrm>
          <a:prstGeom prst="rect">
            <a:avLst/>
          </a:prstGeom>
        </p:spPr>
      </p:pic>
      <p:pic>
        <p:nvPicPr>
          <p:cNvPr id="8" name="Graphic 7" descr="Spin Top with solid fill">
            <a:extLst>
              <a:ext uri="{FF2B5EF4-FFF2-40B4-BE49-F238E27FC236}">
                <a16:creationId xmlns:a16="http://schemas.microsoft.com/office/drawing/2014/main" id="{A9BF4F62-B03C-E9A3-FF2A-0A1F76F8C3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0066334">
            <a:off x="8743015" y="3514897"/>
            <a:ext cx="1940506" cy="1940506"/>
          </a:xfrm>
          <a:prstGeom prst="rect">
            <a:avLst/>
          </a:prstGeom>
        </p:spPr>
      </p:pic>
      <p:pic>
        <p:nvPicPr>
          <p:cNvPr id="10" name="Graphic 9" descr="Maze with solid fill">
            <a:extLst>
              <a:ext uri="{FF2B5EF4-FFF2-40B4-BE49-F238E27FC236}">
                <a16:creationId xmlns:a16="http://schemas.microsoft.com/office/drawing/2014/main" id="{C28A1F80-3038-0048-0863-252D4BEF13D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19349972">
            <a:off x="7223414" y="2616704"/>
            <a:ext cx="1940506" cy="1940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3120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322" y="309452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Overview: Project purpose and PSI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553" y="1519311"/>
            <a:ext cx="8366585" cy="4737396"/>
          </a:xfrm>
        </p:spPr>
        <p:txBody>
          <a:bodyPr>
            <a:normAutofit/>
          </a:bodyPr>
          <a:lstStyle/>
          <a:p>
            <a:r>
              <a:rPr lang="en-GB" dirty="0"/>
              <a:t>There need’s to be a </a:t>
            </a:r>
            <a:r>
              <a:rPr lang="en-GB" b="1" dirty="0"/>
              <a:t>purpose</a:t>
            </a:r>
            <a:r>
              <a:rPr lang="en-GB" dirty="0"/>
              <a:t> for your project e.g. the idea could help to solve a problem, provide value to society, a group of people or an Organisation in some way. </a:t>
            </a:r>
          </a:p>
          <a:p>
            <a:r>
              <a:rPr lang="en-GB" dirty="0"/>
              <a:t>Ultimately the project will help you to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learn new skills </a:t>
            </a:r>
            <a:r>
              <a:rPr lang="en-GB" dirty="0"/>
              <a:t>and have a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positive impact</a:t>
            </a:r>
            <a:r>
              <a:rPr lang="en-GB" dirty="0"/>
              <a:t>. </a:t>
            </a:r>
          </a:p>
          <a:p>
            <a:r>
              <a:rPr lang="en-GB" dirty="0"/>
              <a:t>Consider how what you are interested in, a technology you want to learn, and an idea that could you &amp;  others. </a:t>
            </a:r>
          </a:p>
          <a:p>
            <a:r>
              <a:rPr lang="en-GB" dirty="0"/>
              <a:t>When you have an idea: consider how your project could have a PSI Positive Social Impact.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8EF8886-4C69-D549-430D-403D0437132C}"/>
              </a:ext>
            </a:extLst>
          </p:cNvPr>
          <p:cNvGrpSpPr/>
          <p:nvPr/>
        </p:nvGrpSpPr>
        <p:grpSpPr>
          <a:xfrm>
            <a:off x="9155241" y="1266033"/>
            <a:ext cx="2491868" cy="3735032"/>
            <a:chOff x="9155241" y="1266033"/>
            <a:chExt cx="2491868" cy="3735032"/>
          </a:xfrm>
        </p:grpSpPr>
        <p:pic>
          <p:nvPicPr>
            <p:cNvPr id="5" name="Graphic 4" descr="Open hand with solid fill">
              <a:extLst>
                <a:ext uri="{FF2B5EF4-FFF2-40B4-BE49-F238E27FC236}">
                  <a16:creationId xmlns:a16="http://schemas.microsoft.com/office/drawing/2014/main" id="{E3A06905-D3F6-DB9C-56B9-CD12F2629D2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9955926" y="3485631"/>
              <a:ext cx="914400" cy="914400"/>
            </a:xfrm>
            <a:prstGeom prst="rect">
              <a:avLst/>
            </a:prstGeom>
          </p:spPr>
        </p:pic>
        <p:pic>
          <p:nvPicPr>
            <p:cNvPr id="8" name="Graphic 7" descr="Badge Heart outline">
              <a:extLst>
                <a:ext uri="{FF2B5EF4-FFF2-40B4-BE49-F238E27FC236}">
                  <a16:creationId xmlns:a16="http://schemas.microsoft.com/office/drawing/2014/main" id="{088C28A4-5E00-7D3A-C9C4-0491CE37E54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9943975" y="3142957"/>
              <a:ext cx="914400" cy="914400"/>
            </a:xfrm>
            <a:prstGeom prst="rect">
              <a:avLst/>
            </a:prstGeom>
          </p:spPr>
        </p:pic>
        <p:pic>
          <p:nvPicPr>
            <p:cNvPr id="10" name="Graphic 9" descr="Laptop with solid fill">
              <a:extLst>
                <a:ext uri="{FF2B5EF4-FFF2-40B4-BE49-F238E27FC236}">
                  <a16:creationId xmlns:a16="http://schemas.microsoft.com/office/drawing/2014/main" id="{3AA83FAF-1D45-FE70-4052-BE0EA881ADF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9155241" y="2509197"/>
              <a:ext cx="2491868" cy="2491868"/>
            </a:xfrm>
            <a:prstGeom prst="rect">
              <a:avLst/>
            </a:prstGeom>
          </p:spPr>
        </p:pic>
        <p:pic>
          <p:nvPicPr>
            <p:cNvPr id="11" name="Graphic 10" descr="Lightbulb and gear outline">
              <a:extLst>
                <a:ext uri="{FF2B5EF4-FFF2-40B4-BE49-F238E27FC236}">
                  <a16:creationId xmlns:a16="http://schemas.microsoft.com/office/drawing/2014/main" id="{CDC401C8-7DC0-6DE6-13D3-F6EBE2C1FE6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9299082" y="1266033"/>
              <a:ext cx="2219598" cy="221959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951387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472" y="305452"/>
            <a:ext cx="10164295" cy="1461778"/>
          </a:xfrm>
        </p:spPr>
        <p:txBody>
          <a:bodyPr>
            <a:normAutofit/>
          </a:bodyPr>
          <a:lstStyle/>
          <a:p>
            <a:r>
              <a:rPr lang="en-GB" sz="4800" u="sng" dirty="0">
                <a:latin typeface="+mn-lt"/>
              </a:rPr>
              <a:t>Tech Project &amp; Crowdfunding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824" y="1946018"/>
            <a:ext cx="5896519" cy="35362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/>
              <a:t>To help gain some ideas review projects on Crowdfunding sites:</a:t>
            </a:r>
          </a:p>
          <a:p>
            <a:r>
              <a:rPr lang="en-GB" sz="3200" dirty="0">
                <a:highlight>
                  <a:srgbClr val="FFFF00"/>
                </a:highlight>
                <a:hlinkClick r:id="rId2"/>
              </a:rPr>
              <a:t>Kickstarter</a:t>
            </a:r>
            <a:endParaRPr lang="en-GB" sz="3200" dirty="0">
              <a:highlight>
                <a:srgbClr val="FFFF00"/>
              </a:highlight>
            </a:endParaRPr>
          </a:p>
          <a:p>
            <a:r>
              <a:rPr lang="en-GB" sz="3200" dirty="0">
                <a:hlinkClick r:id="rId3"/>
              </a:rPr>
              <a:t>Indiegogo</a:t>
            </a:r>
            <a:r>
              <a:rPr lang="en-GB" sz="3200" dirty="0"/>
              <a:t> </a:t>
            </a:r>
          </a:p>
          <a:p>
            <a:pPr marL="0" indent="0">
              <a:buNone/>
            </a:pPr>
            <a:r>
              <a:rPr lang="en-GB" sz="3200" dirty="0"/>
              <a:t>Or Tech project sites:</a:t>
            </a:r>
          </a:p>
          <a:p>
            <a:r>
              <a:rPr lang="en-GB" sz="3200" dirty="0">
                <a:solidFill>
                  <a:schemeClr val="accent1"/>
                </a:solidFill>
                <a:hlinkClick r:id="rId4"/>
              </a:rPr>
              <a:t>Github.com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2200" dirty="0">
                <a:solidFill>
                  <a:schemeClr val="accent1"/>
                </a:solidFill>
              </a:rPr>
              <a:t>(Explore projects </a:t>
            </a:r>
            <a:r>
              <a:rPr lang="en-GB" sz="2200" dirty="0">
                <a:solidFill>
                  <a:schemeClr val="accent1"/>
                </a:solidFill>
                <a:hlinkClick r:id="rId5"/>
              </a:rPr>
              <a:t>here</a:t>
            </a:r>
            <a:r>
              <a:rPr lang="en-GB" sz="2200" dirty="0">
                <a:solidFill>
                  <a:schemeClr val="accent1"/>
                </a:solidFill>
              </a:rPr>
              <a:t> &amp; </a:t>
            </a:r>
            <a:r>
              <a:rPr lang="en-GB" sz="2200" dirty="0">
                <a:solidFill>
                  <a:schemeClr val="accent1"/>
                </a:solidFill>
                <a:hlinkClick r:id="rId4"/>
              </a:rPr>
              <a:t>here</a:t>
            </a:r>
            <a:r>
              <a:rPr lang="en-GB" sz="2200" dirty="0">
                <a:solidFill>
                  <a:schemeClr val="accent1"/>
                </a:solidFill>
              </a:rPr>
              <a:t>)</a:t>
            </a:r>
          </a:p>
          <a:p>
            <a:r>
              <a:rPr lang="en-GB" sz="3200" u="sng" dirty="0">
                <a:solidFill>
                  <a:schemeClr val="accent1"/>
                </a:solidFill>
              </a:rPr>
              <a:t>GitLab.com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AF24B321-4EC8-48A0-B7B1-963B0D2DE58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  <p:pic>
        <p:nvPicPr>
          <p:cNvPr id="6" name="Graphic 5" descr="Cursor with solid fill">
            <a:extLst>
              <a:ext uri="{FF2B5EF4-FFF2-40B4-BE49-F238E27FC236}">
                <a16:creationId xmlns:a16="http://schemas.microsoft.com/office/drawing/2014/main" id="{67311A72-3B50-3A43-A6DC-39BABC07618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20544696">
            <a:off x="2224592" y="2168823"/>
            <a:ext cx="1901006" cy="1901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0176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078" y="321846"/>
            <a:ext cx="7197494" cy="1461778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solidFill>
                  <a:schemeClr val="bg1"/>
                </a:solidFill>
                <a:highlight>
                  <a:srgbClr val="FFFF00"/>
                </a:highlight>
              </a:rPr>
              <a:t>Show:</a:t>
            </a:r>
            <a:r>
              <a:rPr lang="en-GB" sz="5400" b="1" dirty="0">
                <a:solidFill>
                  <a:schemeClr val="bg1"/>
                </a:solidFill>
              </a:rPr>
              <a:t> </a:t>
            </a:r>
            <a:r>
              <a:rPr lang="en-GB" sz="5400" b="1" u="sng" dirty="0"/>
              <a:t>Example Project Titles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066" y="1710665"/>
            <a:ext cx="6582356" cy="40069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If you’re not sure on what to do, look at the:</a:t>
            </a:r>
          </a:p>
          <a:p>
            <a:pPr>
              <a:buClr>
                <a:schemeClr val="tx1"/>
              </a:buClr>
            </a:pPr>
            <a:r>
              <a:rPr lang="en-US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Example Project ideas</a:t>
            </a:r>
            <a:r>
              <a:rPr lang="en-US" sz="3200" dirty="0"/>
              <a:t> word document in Moodle.</a:t>
            </a:r>
          </a:p>
          <a:p>
            <a:pPr>
              <a:buClr>
                <a:schemeClr val="tx1"/>
              </a:buClr>
            </a:pPr>
            <a:r>
              <a:rPr lang="en-US" sz="3200" dirty="0"/>
              <a:t>Look through the examples in the document to see if any match your areas of interest to give you ideas for your own project idea.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AF24B321-4EC8-48A0-B7B1-963B0D2DE5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8106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922" y="321846"/>
            <a:ext cx="7197494" cy="1131318"/>
          </a:xfrm>
        </p:spPr>
        <p:txBody>
          <a:bodyPr>
            <a:normAutofit/>
          </a:bodyPr>
          <a:lstStyle/>
          <a:p>
            <a:r>
              <a:rPr lang="en-GB" sz="4800" b="1" u="sng" dirty="0">
                <a:latin typeface="+mn-lt"/>
              </a:rPr>
              <a:t>Use AI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183" y="1365407"/>
            <a:ext cx="5782602" cy="3536236"/>
          </a:xfrm>
        </p:spPr>
        <p:txBody>
          <a:bodyPr>
            <a:normAutofit/>
          </a:bodyPr>
          <a:lstStyle/>
          <a:p>
            <a:r>
              <a:rPr lang="en-US" sz="3200" dirty="0"/>
              <a:t>To help you come-up with ideas for your project.</a:t>
            </a:r>
          </a:p>
          <a:p>
            <a:r>
              <a:rPr lang="en-US" sz="3200" dirty="0"/>
              <a:t>You can use AI tools such as ChatGPT, MS Copilot, Gemini, </a:t>
            </a:r>
            <a:r>
              <a:rPr lang="en-US" sz="3200" dirty="0" err="1"/>
              <a:t>Deepseek</a:t>
            </a:r>
            <a:r>
              <a:rPr lang="en-US" sz="3200" dirty="0"/>
              <a:t>, to help you identify project ideas that interest you.</a:t>
            </a:r>
            <a:endParaRPr lang="en-GB" sz="440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AF24B321-4EC8-48A0-B7B1-963B0D2DE5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  <p:pic>
        <p:nvPicPr>
          <p:cNvPr id="6" name="Picture 5" descr="A sign on a computer&#10;&#10;Description automatically generated">
            <a:extLst>
              <a:ext uri="{FF2B5EF4-FFF2-40B4-BE49-F238E27FC236}">
                <a16:creationId xmlns:a16="http://schemas.microsoft.com/office/drawing/2014/main" id="{C83AC21E-ED3B-C24A-2F5A-D58CD07FF5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934224" y="4310790"/>
            <a:ext cx="3717429" cy="248022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27CC99-59D7-A973-D9EA-087A48F2AE4C}"/>
              </a:ext>
            </a:extLst>
          </p:cNvPr>
          <p:cNvSpPr txBox="1"/>
          <p:nvPr/>
        </p:nvSpPr>
        <p:spPr>
          <a:xfrm>
            <a:off x="2310333" y="7478686"/>
            <a:ext cx="6096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www.tecnoneo.com/2023/03/openai-habilito-internet-y-funciones-d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/3.0/"/>
              </a:rPr>
              <a:t>CC BY-NC</a:t>
            </a:r>
            <a:endParaRPr lang="en-GB" sz="900"/>
          </a:p>
        </p:txBody>
      </p:sp>
      <p:pic>
        <p:nvPicPr>
          <p:cNvPr id="10" name="Picture 9" descr="A logo of a blue and purple square&#10;&#10;Description automatically generated">
            <a:extLst>
              <a:ext uri="{FF2B5EF4-FFF2-40B4-BE49-F238E27FC236}">
                <a16:creationId xmlns:a16="http://schemas.microsoft.com/office/drawing/2014/main" id="{7B4636AC-C42A-DF1B-B825-3F8EB2F4B2C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059080" y="1253955"/>
            <a:ext cx="952500" cy="104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7721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6663F-5B42-C12E-BA02-470CDBC2D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613" y="322922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Online Learning platforms</a:t>
            </a:r>
          </a:p>
        </p:txBody>
      </p:sp>
      <p:pic>
        <p:nvPicPr>
          <p:cNvPr id="5" name="Content Placeholder 4" descr="Remote learning language with solid fill">
            <a:extLst>
              <a:ext uri="{FF2B5EF4-FFF2-40B4-BE49-F238E27FC236}">
                <a16:creationId xmlns:a16="http://schemas.microsoft.com/office/drawing/2014/main" id="{6EC652CF-447C-8BEA-A7B1-10CF5A984C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45505" y="125644"/>
            <a:ext cx="1887415" cy="1887415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1ACC5DE-455D-C4EE-9A81-9C6D6D29B764}"/>
              </a:ext>
            </a:extLst>
          </p:cNvPr>
          <p:cNvSpPr txBox="1">
            <a:spLocks/>
          </p:cNvSpPr>
          <p:nvPr/>
        </p:nvSpPr>
        <p:spPr>
          <a:xfrm>
            <a:off x="473613" y="1478001"/>
            <a:ext cx="9867314" cy="467661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US" dirty="0"/>
              <a:t>Look at the latest courses on online learning platforms, to find new courses that teach new technologies that you are interested in and inspire you. E.g.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u="sng" dirty="0" err="1">
                <a:solidFill>
                  <a:srgbClr val="0000FF"/>
                </a:solidFill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Linkedin</a:t>
            </a:r>
            <a:r>
              <a:rPr lang="en-GB" sz="3200" u="sng" dirty="0">
                <a:solidFill>
                  <a:srgbClr val="0000FF"/>
                </a:solidFill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 Learning</a:t>
            </a:r>
            <a:endParaRPr lang="en-GB" sz="3200" u="sng" dirty="0">
              <a:solidFill>
                <a:srgbClr val="0000FF"/>
              </a:solidFill>
              <a:effectLst/>
              <a:highlight>
                <a:srgbClr val="FFFF00"/>
              </a:highlight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For free access use the link about and: </a:t>
            </a:r>
            <a:r>
              <a:rPr lang="en-GB" sz="2400" dirty="0">
                <a:cs typeface="Arial" panose="020B0604020202020204" pitchFamily="34" charset="0"/>
                <a:hlinkClick r:id="rId5"/>
              </a:rPr>
              <a:t>https://lnkd.in/equPUue</a:t>
            </a:r>
            <a:r>
              <a:rPr lang="en-GB" sz="2400" dirty="0">
                <a:cs typeface="Arial" panose="020B0604020202020204" pitchFamily="34" charset="0"/>
              </a:rPr>
              <a:t>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u="sng" dirty="0">
                <a:solidFill>
                  <a:srgbClr val="0000FF"/>
                </a:solidFill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Microsoft Learn</a:t>
            </a:r>
            <a:endParaRPr lang="en-GB" sz="3200" u="sng" dirty="0">
              <a:solidFill>
                <a:srgbClr val="0000FF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Cisco Networking Academy</a:t>
            </a:r>
            <a:endParaRPr lang="en-GB" sz="3200" u="sng" dirty="0">
              <a:solidFill>
                <a:srgbClr val="0000FF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u="sng" dirty="0">
                <a:solidFill>
                  <a:srgbClr val="0000FF"/>
                </a:solidFill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Udemy</a:t>
            </a:r>
            <a:endParaRPr lang="en-GB" sz="3200" u="sng" dirty="0">
              <a:solidFill>
                <a:srgbClr val="0000FF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Google Digital skills</a:t>
            </a:r>
            <a:r>
              <a:rPr lang="en-GB" sz="3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or other training provider).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4301024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1A1C5D3-C053-4EE9-BE1A-419B6E27C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221673"/>
            <a:ext cx="8384770" cy="133263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C1843D-D240-0E70-350F-383707CED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/>
              <a:t>Break time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121140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7" name="Graphic 6" descr="Coffee">
            <a:extLst>
              <a:ext uri="{FF2B5EF4-FFF2-40B4-BE49-F238E27FC236}">
                <a16:creationId xmlns:a16="http://schemas.microsoft.com/office/drawing/2014/main" id="{7E272C3D-753D-61C3-FFD5-708190D34E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01971" y="2015229"/>
            <a:ext cx="4096512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9324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2311DA-9877-98F8-03D7-B11C3665DD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60B3F77-B33A-CA3C-6F95-BA7C4441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9EFB83-FB1F-977C-0D36-2EB379D44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22324" y="-15978"/>
            <a:ext cx="7147352" cy="5876916"/>
            <a:chOff x="329184" y="-99107"/>
            <a:chExt cx="524256" cy="5876916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597FD98-75D6-1A60-7052-685ACB5CF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3824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74881F2-D5C0-34D6-771E-9C7D1E80C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-99107"/>
              <a:ext cx="524256" cy="563122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B4C3692F-CAD8-6E39-EFD2-A264A460B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1055718"/>
            <a:ext cx="10999072" cy="335834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32052-A031-49C9-88C0-669B09D72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584683"/>
            <a:ext cx="9144000" cy="25518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Section 2: 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Aim &amp; Objectives</a:t>
            </a:r>
          </a:p>
        </p:txBody>
      </p:sp>
    </p:spTree>
    <p:extLst>
      <p:ext uri="{BB962C8B-B14F-4D97-AF65-F5344CB8AC3E}">
        <p14:creationId xmlns:p14="http://schemas.microsoft.com/office/powerpoint/2010/main" val="27371985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DCACF-2221-4C90-9866-D4E0F513F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14" y="403633"/>
            <a:ext cx="10515600" cy="1325563"/>
          </a:xfrm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en-US" sz="4800" b="1" u="sng" dirty="0">
                <a:solidFill>
                  <a:srgbClr val="FFFFFF"/>
                </a:solidFill>
              </a:rPr>
              <a:t>Task 1, Q2, point 2: </a:t>
            </a:r>
            <a:r>
              <a:rPr lang="en-GB" sz="4800" b="1" u="sng" dirty="0"/>
              <a:t>Aim and Objectives</a:t>
            </a:r>
            <a:endParaRPr lang="en-GB" sz="48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B23E5-1F9B-40FA-8A0D-3DB492091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469" y="1861527"/>
            <a:ext cx="11033502" cy="4351338"/>
          </a:xfrm>
        </p:spPr>
        <p:txBody>
          <a:bodyPr>
            <a:noAutofit/>
          </a:bodyPr>
          <a:lstStyle/>
          <a:p>
            <a:pPr marL="0" lv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3200" dirty="0"/>
              <a:t>The following slides will help you to answer Task 1, Q2, point 2:</a:t>
            </a:r>
          </a:p>
          <a:p>
            <a:pPr marL="342900" indent="-342900" algn="just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Document a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Project title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(approx.1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-20 words)</a:t>
            </a:r>
          </a:p>
          <a:p>
            <a:pPr marL="342900" indent="-342900" algn="just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A</a:t>
            </a:r>
            <a:r>
              <a:rPr lang="en-GB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Single</a:t>
            </a:r>
            <a:r>
              <a:rPr lang="en-GB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Aim </a:t>
            </a:r>
            <a:r>
              <a:rPr lang="en-GB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(likely to be very similar to the title above)</a:t>
            </a:r>
            <a:endParaRPr lang="en-GB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Symbol" panose="05050102010706020507" pitchFamily="18" charset="2"/>
              <a:buChar char=""/>
            </a:pP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Several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hort Objectives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(approx. 15-25 words each)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brief description</a:t>
            </a:r>
            <a:r>
              <a:rPr lang="en-GB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of your project idea (approx. 50 – 150 words).</a:t>
            </a:r>
          </a:p>
          <a:p>
            <a:pPr marL="342900" lvl="0" indent="-342900" algn="just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endParaRPr lang="en-GB" sz="3200" dirty="0"/>
          </a:p>
        </p:txBody>
      </p:sp>
      <p:pic>
        <p:nvPicPr>
          <p:cNvPr id="5" name="Graphic 4" descr="Target with solid fill">
            <a:extLst>
              <a:ext uri="{FF2B5EF4-FFF2-40B4-BE49-F238E27FC236}">
                <a16:creationId xmlns:a16="http://schemas.microsoft.com/office/drawing/2014/main" id="{F9F63806-7DB7-44C1-AD01-2004AA18DF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72706" y="4589583"/>
            <a:ext cx="1994095" cy="1994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586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ABBCF-D323-4164-8C9F-6409E63D7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224" y="256897"/>
            <a:ext cx="7474172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Project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D046D-867D-4D09-A605-0CB38014A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533" y="1404864"/>
            <a:ext cx="8487544" cy="5132934"/>
          </a:xfrm>
        </p:spPr>
        <p:txBody>
          <a:bodyPr anchor="t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altLang="zh-CN" sz="2400" dirty="0"/>
              <a:t>All Projects have an </a:t>
            </a:r>
            <a:r>
              <a:rPr lang="en-GB" altLang="zh-CN" sz="2400" b="1" dirty="0"/>
              <a:t>Aim and objectives</a:t>
            </a:r>
            <a:r>
              <a:rPr lang="en-GB" altLang="zh-CN" sz="2400" dirty="0"/>
              <a:t>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altLang="zh-CN" sz="2400" dirty="0"/>
              <a:t>Your project should have </a:t>
            </a:r>
            <a:r>
              <a:rPr lang="en-GB" altLang="zh-CN" sz="2400" b="1" dirty="0"/>
              <a:t>one</a:t>
            </a:r>
            <a:r>
              <a:rPr lang="en-GB" altLang="zh-CN" sz="2400" dirty="0"/>
              <a:t> main ‘</a:t>
            </a:r>
            <a:r>
              <a:rPr lang="en-GB" altLang="zh-CN" sz="2400" b="1" u="sng" dirty="0"/>
              <a:t>Aim</a:t>
            </a:r>
            <a:r>
              <a:rPr lang="en-GB" altLang="zh-CN" sz="2400" dirty="0"/>
              <a:t>’.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altLang="zh-CN" sz="2400" dirty="0"/>
              <a:t>The Aim is the project’s primary focus and overarching objective.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altLang="zh-CN" sz="2400" dirty="0"/>
              <a:t>The Aim should be </a:t>
            </a:r>
            <a:r>
              <a:rPr lang="en-GB" altLang="zh-CN" sz="2400" b="1" dirty="0"/>
              <a:t>clear and concise </a:t>
            </a:r>
            <a:r>
              <a:rPr lang="en-GB" altLang="zh-CN" sz="2400" dirty="0"/>
              <a:t>and no </a:t>
            </a:r>
            <a:r>
              <a:rPr lang="en-GB" altLang="zh-CN" sz="2400" b="1" dirty="0"/>
              <a:t>more than 15-25 words.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altLang="zh-CN" sz="2400" dirty="0"/>
              <a:t>You should use higher order thinking verbs to create your project’s Aim such as:</a:t>
            </a:r>
          </a:p>
          <a:p>
            <a:pPr lvl="1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altLang="zh-CN" dirty="0"/>
              <a:t>To </a:t>
            </a:r>
            <a:r>
              <a:rPr lang="en-GB" altLang="zh-CN" b="1" dirty="0"/>
              <a:t>investigate </a:t>
            </a:r>
            <a:r>
              <a:rPr lang="en-GB" altLang="zh-CN" dirty="0"/>
              <a:t>and </a:t>
            </a:r>
            <a:r>
              <a:rPr lang="en-GB" altLang="zh-CN" b="1" dirty="0"/>
              <a:t>develop</a:t>
            </a:r>
            <a:r>
              <a:rPr lang="en-GB" altLang="zh-CN" dirty="0"/>
              <a:t> something?.</a:t>
            </a:r>
          </a:p>
          <a:p>
            <a:pPr lvl="1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altLang="zh-CN" dirty="0"/>
              <a:t>To </a:t>
            </a:r>
            <a:r>
              <a:rPr lang="en-GB" altLang="zh-CN" b="1" dirty="0"/>
              <a:t>evaluate</a:t>
            </a:r>
            <a:r>
              <a:rPr lang="en-GB" altLang="zh-CN" dirty="0"/>
              <a:t> and </a:t>
            </a:r>
            <a:r>
              <a:rPr lang="en-GB" altLang="zh-CN" b="1" dirty="0"/>
              <a:t>design</a:t>
            </a:r>
            <a:r>
              <a:rPr lang="en-GB" altLang="zh-CN" dirty="0"/>
              <a:t> a ?.</a:t>
            </a:r>
          </a:p>
          <a:p>
            <a:pPr lvl="1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altLang="zh-CN" dirty="0"/>
              <a:t>To </a:t>
            </a:r>
            <a:r>
              <a:rPr lang="en-GB" altLang="zh-CN" b="1" dirty="0"/>
              <a:t>analyse</a:t>
            </a:r>
            <a:r>
              <a:rPr lang="en-GB" altLang="zh-CN" dirty="0"/>
              <a:t> and </a:t>
            </a:r>
            <a:r>
              <a:rPr lang="en-GB" altLang="zh-CN" b="1" dirty="0"/>
              <a:t>construct</a:t>
            </a:r>
            <a:r>
              <a:rPr lang="en-GB" altLang="zh-CN" dirty="0"/>
              <a:t> a ?.</a:t>
            </a:r>
          </a:p>
          <a:p>
            <a:pPr lvl="1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altLang="zh-CN" dirty="0"/>
              <a:t>To </a:t>
            </a:r>
            <a:r>
              <a:rPr lang="en-GB" altLang="zh-CN" b="1" dirty="0"/>
              <a:t>critically evaluate</a:t>
            </a:r>
            <a:r>
              <a:rPr lang="en-GB" altLang="zh-CN" dirty="0"/>
              <a:t> and </a:t>
            </a:r>
            <a:r>
              <a:rPr lang="en-GB" altLang="zh-CN" b="1" dirty="0"/>
              <a:t>build</a:t>
            </a:r>
            <a:r>
              <a:rPr lang="en-GB" altLang="zh-CN" dirty="0"/>
              <a:t> a ?.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400" dirty="0"/>
              <a:t>Bg. Note: For example </a:t>
            </a:r>
            <a:r>
              <a:rPr lang="en-GB" altLang="zh-CN" sz="1400" dirty="0"/>
              <a:t>higher order verbs s</a:t>
            </a:r>
            <a:r>
              <a:rPr lang="en-GB" sz="1400" dirty="0"/>
              <a:t>ee BLOOM'S HIGHER ORDER THINKING VERBs.</a:t>
            </a:r>
          </a:p>
        </p:txBody>
      </p:sp>
      <p:sp>
        <p:nvSpPr>
          <p:cNvPr id="1037" name="Rectangle 1032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38" name="Oval 1034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rgbClr val="00A8E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8" name="Picture 4" descr="Aim Statements — Lothian Quality">
            <a:extLst>
              <a:ext uri="{FF2B5EF4-FFF2-40B4-BE49-F238E27FC236}">
                <a16:creationId xmlns:a16="http://schemas.microsoft.com/office/drawing/2014/main" id="{B529F679-EF41-1565-E3A8-6282358CD2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57"/>
          <a:stretch/>
        </p:blipFill>
        <p:spPr bwMode="auto">
          <a:xfrm>
            <a:off x="9030743" y="2474254"/>
            <a:ext cx="1912560" cy="1909489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49003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ABBCF-D323-4164-8C9F-6409E63D7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627" y="426598"/>
            <a:ext cx="10515600" cy="1325563"/>
          </a:xfrm>
        </p:spPr>
        <p:txBody>
          <a:bodyPr/>
          <a:lstStyle/>
          <a:p>
            <a:r>
              <a:rPr lang="en-GB" b="1" u="sng" dirty="0"/>
              <a:t>Example Aims: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D046D-867D-4D09-A605-0CB38014A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00" y="1690688"/>
            <a:ext cx="10515600" cy="4794518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An investigation and practical implementation </a:t>
            </a:r>
            <a:r>
              <a:rPr lang="en-GB" dirty="0"/>
              <a:t>into the use of progressive web application technology for the purpose of e-commerce application development.</a:t>
            </a:r>
            <a:endParaRPr lang="en-GB" b="1" dirty="0"/>
          </a:p>
          <a:p>
            <a:r>
              <a:rPr lang="en-GB" b="1" dirty="0"/>
              <a:t>Investigation and development </a:t>
            </a:r>
            <a:r>
              <a:rPr lang="en-GB" dirty="0"/>
              <a:t>to test the effectiveness of Responsive Web Technology on Improving Physical Health.</a:t>
            </a:r>
          </a:p>
          <a:p>
            <a:r>
              <a:rPr lang="en-GB" b="1" dirty="0"/>
              <a:t>To investigate </a:t>
            </a:r>
            <a:r>
              <a:rPr lang="en-GB" dirty="0"/>
              <a:t>IoT device vulnerabilities </a:t>
            </a:r>
            <a:r>
              <a:rPr lang="en-GB" b="1" dirty="0"/>
              <a:t>and to implement </a:t>
            </a:r>
            <a:r>
              <a:rPr lang="en-GB" dirty="0"/>
              <a:t>and test 4G &amp; 5G network attacks to identify their security flaws.</a:t>
            </a:r>
          </a:p>
          <a:p>
            <a:r>
              <a:rPr lang="en-US" b="1" dirty="0"/>
              <a:t>To research and develop </a:t>
            </a:r>
            <a:r>
              <a:rPr lang="en-US" dirty="0"/>
              <a:t>an educational game that supports language &amp; cultural learning through interactive mechanics.</a:t>
            </a:r>
          </a:p>
          <a:p>
            <a:r>
              <a:rPr lang="en-US" dirty="0"/>
              <a:t>To investigate, design and develop a VR escape room with physics‑based interactions and spatially immersive puzzles.</a:t>
            </a:r>
          </a:p>
          <a:p>
            <a:r>
              <a:rPr lang="en-US" dirty="0"/>
              <a:t>To research and create a narrative based gameplay system that adapts based on real‑time emotion recognition to enhance user well-being.</a:t>
            </a:r>
          </a:p>
          <a:p>
            <a:endParaRPr lang="en-GB" dirty="0"/>
          </a:p>
        </p:txBody>
      </p:sp>
      <p:pic>
        <p:nvPicPr>
          <p:cNvPr id="4" name="Picture 4" descr="Aim Statements — Lothian Quality">
            <a:extLst>
              <a:ext uri="{FF2B5EF4-FFF2-40B4-BE49-F238E27FC236}">
                <a16:creationId xmlns:a16="http://schemas.microsoft.com/office/drawing/2014/main" id="{85A02D59-0D1F-2F39-97DF-A33807CD0E8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57"/>
          <a:stretch/>
        </p:blipFill>
        <p:spPr bwMode="auto">
          <a:xfrm>
            <a:off x="9998932" y="211444"/>
            <a:ext cx="1912560" cy="1909489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05789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ABBCF-D323-4164-8C9F-6409E63D7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726" y="326379"/>
            <a:ext cx="10515600" cy="1325563"/>
          </a:xfrm>
        </p:spPr>
        <p:txBody>
          <a:bodyPr/>
          <a:lstStyle/>
          <a:p>
            <a:r>
              <a:rPr lang="en-GB" b="1" u="sng" dirty="0"/>
              <a:t>Project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D046D-867D-4D09-A605-0CB38014A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981" y="1513623"/>
            <a:ext cx="11429184" cy="4802187"/>
          </a:xfrm>
        </p:spPr>
        <p:txBody>
          <a:bodyPr>
            <a:normAutofit lnSpcReduction="10000"/>
          </a:bodyPr>
          <a:lstStyle/>
          <a:p>
            <a:r>
              <a:rPr lang="en-GB" altLang="zh-CN" dirty="0"/>
              <a:t>The project Aim is then partitioned into </a:t>
            </a:r>
            <a:r>
              <a:rPr lang="en-GB" altLang="zh-CN" b="1" u="sng" dirty="0"/>
              <a:t>several</a:t>
            </a:r>
            <a:r>
              <a:rPr lang="en-GB" altLang="zh-CN" dirty="0"/>
              <a:t> (3/4) clear and concise SMART objectives.</a:t>
            </a:r>
          </a:p>
          <a:p>
            <a:r>
              <a:rPr lang="en-GB" dirty="0"/>
              <a:t>When describing each objective, consider the key stages of a project.</a:t>
            </a:r>
          </a:p>
          <a:p>
            <a:r>
              <a:rPr lang="en-GB" dirty="0"/>
              <a:t>The objective list can be in numeric order depending on the order of accomplishment. </a:t>
            </a:r>
          </a:p>
          <a:p>
            <a:r>
              <a:rPr lang="en-GB" dirty="0"/>
              <a:t>Consider typical project stages/phases when creating your objective list e.g.: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800" dirty="0"/>
              <a:t>Research/investigate and analysis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800" dirty="0"/>
              <a:t>Design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800" dirty="0"/>
              <a:t>Development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800" dirty="0"/>
              <a:t>Testing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800" dirty="0"/>
              <a:t>Evaluation</a:t>
            </a:r>
            <a:endParaRPr lang="en-US" sz="28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Graphic 3" descr="List with solid fill">
            <a:extLst>
              <a:ext uri="{FF2B5EF4-FFF2-40B4-BE49-F238E27FC236}">
                <a16:creationId xmlns:a16="http://schemas.microsoft.com/office/drawing/2014/main" id="{23876A0C-2C55-4803-4A38-C85D18EDF4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57118" y="225310"/>
            <a:ext cx="1372719" cy="1372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1350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ABBCF-D323-4164-8C9F-6409E63D7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726" y="326379"/>
            <a:ext cx="10515600" cy="1325563"/>
          </a:xfrm>
        </p:spPr>
        <p:txBody>
          <a:bodyPr/>
          <a:lstStyle/>
          <a:p>
            <a:r>
              <a:rPr lang="en-GB" sz="5400" b="1" dirty="0"/>
              <a:t>Bg. </a:t>
            </a:r>
            <a:r>
              <a:rPr lang="en-GB" u="sng" dirty="0"/>
              <a:t>SMART Project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D046D-867D-4D09-A605-0CB38014A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726" y="1598029"/>
            <a:ext cx="11320220" cy="4802187"/>
          </a:xfrm>
        </p:spPr>
        <p:txBody>
          <a:bodyPr>
            <a:normAutofit/>
          </a:bodyPr>
          <a:lstStyle/>
          <a:p>
            <a:r>
              <a:rPr lang="en-GB" b="1" dirty="0"/>
              <a:t>S = Specific:</a:t>
            </a:r>
            <a:r>
              <a:rPr lang="en-GB" dirty="0"/>
              <a:t> each objective must be clear and specific. No waffle.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dirty="0"/>
              <a:t>M = Measurable: </a:t>
            </a:r>
            <a:r>
              <a:rPr lang="en-GB" dirty="0"/>
              <a:t>you should be able to measure or identify if you have achieved the objective.</a:t>
            </a:r>
          </a:p>
          <a:p>
            <a:r>
              <a:rPr lang="en-GB" b="1" dirty="0"/>
              <a:t>A = Achievable: </a:t>
            </a:r>
            <a:r>
              <a:rPr lang="en-GB" dirty="0"/>
              <a:t>each objective must be achievable within the project’s timescale. </a:t>
            </a:r>
          </a:p>
          <a:p>
            <a:r>
              <a:rPr lang="en-GB" b="1" dirty="0"/>
              <a:t>R = Realistic: </a:t>
            </a:r>
            <a:r>
              <a:rPr lang="en-GB" dirty="0"/>
              <a:t>each objective must be realistic for the size and scale/scope of the project considering the relevant constraints (e.g. time and resources available). </a:t>
            </a:r>
          </a:p>
          <a:p>
            <a:r>
              <a:rPr lang="en-GB" b="1" dirty="0"/>
              <a:t>T = Time-bound: </a:t>
            </a:r>
            <a:r>
              <a:rPr lang="en-GB" dirty="0"/>
              <a:t>each objective should be achievable within the time frame.</a:t>
            </a:r>
          </a:p>
        </p:txBody>
      </p:sp>
      <p:pic>
        <p:nvPicPr>
          <p:cNvPr id="6" name="Graphic 5" descr="List with solid fill">
            <a:extLst>
              <a:ext uri="{FF2B5EF4-FFF2-40B4-BE49-F238E27FC236}">
                <a16:creationId xmlns:a16="http://schemas.microsoft.com/office/drawing/2014/main" id="{8325DDBA-90C5-54E4-61C5-5D1907C18A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57118" y="225310"/>
            <a:ext cx="1372719" cy="1372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3009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ABBCF-D323-4164-8C9F-6409E63D7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014" y="295836"/>
            <a:ext cx="10515600" cy="854983"/>
          </a:xfrm>
        </p:spPr>
        <p:txBody>
          <a:bodyPr/>
          <a:lstStyle/>
          <a:p>
            <a:r>
              <a:rPr lang="en-GB" sz="5400" b="1" dirty="0"/>
              <a:t>Bg. </a:t>
            </a:r>
            <a:r>
              <a:rPr lang="en-GB" b="1" u="sng" dirty="0"/>
              <a:t>Example Aim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D046D-867D-4D09-A605-0CB38014A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752" y="1150819"/>
            <a:ext cx="11162092" cy="5331622"/>
          </a:xfrm>
        </p:spPr>
        <p:txBody>
          <a:bodyPr>
            <a:noAutofit/>
          </a:bodyPr>
          <a:lstStyle/>
          <a:p>
            <a:pPr fontAlgn="base">
              <a:lnSpc>
                <a:spcPct val="100000"/>
              </a:lnSpc>
              <a:spcBef>
                <a:spcPts val="0"/>
              </a:spcBef>
            </a:pPr>
            <a:r>
              <a:rPr lang="en-GB" sz="2400" b="1" kern="100" dirty="0">
                <a:effectLst/>
                <a:ea typeface="DengXian" panose="02010600030101010101" pitchFamily="2" charset="-122"/>
                <a:cs typeface="Calibri" panose="020F0502020204030204" pitchFamily="34" charset="0"/>
              </a:rPr>
              <a:t>Aim: </a:t>
            </a:r>
            <a:r>
              <a:rPr lang="en-GB" sz="2400" b="1" kern="100" dirty="0">
                <a:ea typeface="DengXian" panose="02010600030101010101" pitchFamily="2" charset="-122"/>
                <a:cs typeface="Calibri" panose="020F0502020204030204" pitchFamily="34" charset="0"/>
              </a:rPr>
              <a:t>T</a:t>
            </a:r>
            <a:r>
              <a:rPr lang="en-GB" sz="2400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o investigate and develop a user-friendly e-commerce web application for a </a:t>
            </a:r>
            <a:r>
              <a:rPr lang="en-GB" sz="2400" kern="100" dirty="0">
                <a:ea typeface="Calibri" panose="020F0502020204030204" pitchFamily="34" charset="0"/>
                <a:cs typeface="Calibri" panose="020F0502020204030204" pitchFamily="34" charset="0"/>
              </a:rPr>
              <a:t>case study CIC (Community Interest Company).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 marL="0" indent="0" fontAlgn="base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effectLst/>
                <a:ea typeface="Times New Roman" panose="02020603050405020304" pitchFamily="18" charset="0"/>
              </a:rPr>
              <a:t>Objectives: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 </a:t>
            </a:r>
          </a:p>
          <a:p>
            <a:pPr marL="457200" lvl="0" indent="-457200" fontAlgn="base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u="sng" dirty="0"/>
              <a:t>Research</a:t>
            </a:r>
            <a:r>
              <a:rPr lang="en-GB" sz="2400" dirty="0"/>
              <a:t> and conduct a review of up-to-date 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literature on key topics including web usability, </a:t>
            </a:r>
            <a:r>
              <a:rPr lang="en-GB" sz="2400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e-commerce web sites and web application development. </a:t>
            </a:r>
            <a:endParaRPr lang="en-GB" sz="2400" kern="1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lvl="0" indent="-457200" fontAlgn="base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u="sng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Design</a:t>
            </a:r>
            <a:r>
              <a:rPr lang="en-GB" sz="2400" b="1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kern="1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a requirements specification, wireframe diagrams and mock-up</a:t>
            </a:r>
            <a:r>
              <a:rPr lang="en-GB" sz="2400" kern="100" dirty="0">
                <a:ea typeface="Calibri" panose="020F0502020204030204" pitchFamily="34" charset="0"/>
                <a:cs typeface="Calibri" panose="020F0502020204030204" pitchFamily="34" charset="0"/>
              </a:rPr>
              <a:t> for early client and user testing.</a:t>
            </a:r>
            <a:endParaRPr lang="en-GB" sz="2400" kern="1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lvl="0" indent="-457200" fontAlgn="base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u="sng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Develop</a:t>
            </a:r>
            <a:r>
              <a:rPr lang="en-GB" sz="2400" b="1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24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progressive prototypes using an agile development methodology.</a:t>
            </a:r>
          </a:p>
          <a:p>
            <a:pPr lvl="1" fontAlgn="base">
              <a:lnSpc>
                <a:spcPct val="100000"/>
              </a:lnSpc>
              <a:spcBef>
                <a:spcPts val="0"/>
              </a:spcBef>
            </a:pPr>
            <a:r>
              <a:rPr lang="en-GB" sz="2000" b="1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+ Conduct frequent user testing </a:t>
            </a:r>
            <a:r>
              <a:rPr lang="en-GB" sz="20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to assess the e-commerce application, gather user feedback, and make necessary improvements to enhance user satisfaction.</a:t>
            </a:r>
          </a:p>
          <a:p>
            <a:pPr marL="457200" indent="-457200" fontAlgn="base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u="sng" dirty="0"/>
              <a:t>Analyse</a:t>
            </a:r>
            <a:r>
              <a:rPr lang="en-GB" sz="2400" dirty="0"/>
              <a:t> the secondary and primary research, and test results </a:t>
            </a:r>
          </a:p>
          <a:p>
            <a:pPr marL="457200" indent="-457200" fontAlgn="base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u="sng" dirty="0"/>
              <a:t>Test, Reflect &amp; Evaluate</a:t>
            </a:r>
            <a:r>
              <a:rPr lang="en-GB" sz="2400" u="sng" dirty="0"/>
              <a:t> </a:t>
            </a:r>
            <a:r>
              <a:rPr lang="en-GB" sz="2400" dirty="0"/>
              <a:t>all results with the project’s Aim &amp; objectives to arrive at conclusions.</a:t>
            </a:r>
          </a:p>
          <a:p>
            <a:pPr lvl="1" fontAlgn="base">
              <a:lnSpc>
                <a:spcPct val="100000"/>
              </a:lnSpc>
              <a:spcBef>
                <a:spcPts val="0"/>
              </a:spcBef>
            </a:pPr>
            <a:r>
              <a:rPr lang="en-GB" sz="2000" b="1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+ Provide recommendations </a:t>
            </a:r>
            <a:r>
              <a:rPr lang="en-GB" sz="20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for further enhancements.</a:t>
            </a:r>
          </a:p>
        </p:txBody>
      </p:sp>
    </p:spTree>
    <p:extLst>
      <p:ext uri="{BB962C8B-B14F-4D97-AF65-F5344CB8AC3E}">
        <p14:creationId xmlns:p14="http://schemas.microsoft.com/office/powerpoint/2010/main" val="1620114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ABBCF-D323-4164-8C9F-6409E63D7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118" y="233389"/>
            <a:ext cx="10515600" cy="1325563"/>
          </a:xfrm>
        </p:spPr>
        <p:txBody>
          <a:bodyPr/>
          <a:lstStyle/>
          <a:p>
            <a:r>
              <a:rPr lang="en-GB" sz="5400" b="1" dirty="0"/>
              <a:t>Bg. </a:t>
            </a:r>
            <a:r>
              <a:rPr lang="en-GB" b="1" u="sng" dirty="0"/>
              <a:t>Example Aim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D046D-867D-4D09-A605-0CB38014A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623" y="1558952"/>
            <a:ext cx="11032209" cy="4802187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10000"/>
              </a:lnSpc>
              <a:spcBef>
                <a:spcPts val="600"/>
              </a:spcBef>
              <a:buNone/>
            </a:pPr>
            <a:r>
              <a:rPr lang="en-GB" b="1" dirty="0"/>
              <a:t>Aim: </a:t>
            </a:r>
            <a:r>
              <a:rPr lang="en-GB" dirty="0"/>
              <a:t>An investigation and practical implementation of a progressive web application (PWA) for the purpose of ubiquitous e-commerce application development.</a:t>
            </a:r>
          </a:p>
          <a:p>
            <a:pPr marL="0" indent="0">
              <a:lnSpc>
                <a:spcPct val="110000"/>
              </a:lnSpc>
              <a:spcBef>
                <a:spcPts val="600"/>
              </a:spcBef>
              <a:buNone/>
            </a:pPr>
            <a:r>
              <a:rPr lang="en-GB" b="1" dirty="0"/>
              <a:t>Objectives:</a:t>
            </a:r>
          </a:p>
          <a:p>
            <a:pPr marL="342900" indent="-342900">
              <a:lnSpc>
                <a:spcPct val="11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b="1" u="sng" dirty="0"/>
              <a:t>Research and investigate</a:t>
            </a:r>
            <a:r>
              <a:rPr lang="en-GB" b="1" dirty="0"/>
              <a:t> </a:t>
            </a:r>
            <a:r>
              <a:rPr lang="en-GB" dirty="0"/>
              <a:t>progressive web application technology for e-commerce. </a:t>
            </a:r>
          </a:p>
          <a:p>
            <a:pPr marL="342900" indent="-342900">
              <a:lnSpc>
                <a:spcPct val="11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b="1" u="sng" dirty="0"/>
              <a:t>Analyse</a:t>
            </a:r>
            <a:r>
              <a:rPr lang="en-GB" b="1" dirty="0"/>
              <a:t> </a:t>
            </a:r>
            <a:r>
              <a:rPr lang="en-GB" dirty="0"/>
              <a:t>current guidelines and best practices for PWAs &amp; e-commerce. </a:t>
            </a:r>
          </a:p>
          <a:p>
            <a:pPr marL="342900" indent="-342900">
              <a:lnSpc>
                <a:spcPct val="11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b="1" u="sng" dirty="0"/>
              <a:t>Develop</a:t>
            </a:r>
            <a:r>
              <a:rPr lang="en-GB" dirty="0"/>
              <a:t> an e-commerce PWA prototype for testing.</a:t>
            </a:r>
          </a:p>
          <a:p>
            <a:pPr marL="342900" indent="-342900">
              <a:lnSpc>
                <a:spcPct val="11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b="1" u="sng" dirty="0"/>
              <a:t>Test</a:t>
            </a:r>
            <a:r>
              <a:rPr lang="en-GB" dirty="0"/>
              <a:t> the prototype with relevant users. </a:t>
            </a:r>
          </a:p>
          <a:p>
            <a:pPr marL="342900" indent="-342900">
              <a:lnSpc>
                <a:spcPct val="11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b="1" u="sng" dirty="0"/>
              <a:t>Evaluate</a:t>
            </a:r>
            <a:r>
              <a:rPr lang="en-GB" dirty="0"/>
              <a:t> the secondary and primary research, and test results with the project’s Aim &amp; objectives to arrive at conclusions.</a:t>
            </a:r>
          </a:p>
        </p:txBody>
      </p:sp>
      <p:pic>
        <p:nvPicPr>
          <p:cNvPr id="4" name="Graphic 3" descr="List with solid fill">
            <a:extLst>
              <a:ext uri="{FF2B5EF4-FFF2-40B4-BE49-F238E27FC236}">
                <a16:creationId xmlns:a16="http://schemas.microsoft.com/office/drawing/2014/main" id="{3ECEA928-5AEB-85CA-43D9-F189B66C83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57118" y="225310"/>
            <a:ext cx="1372719" cy="1372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4886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93697-D3FE-7C9A-B5F4-63335F517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322" y="133008"/>
            <a:ext cx="11456964" cy="1325563"/>
          </a:xfrm>
        </p:spPr>
        <p:txBody>
          <a:bodyPr>
            <a:normAutofit/>
          </a:bodyPr>
          <a:lstStyle/>
          <a:p>
            <a:r>
              <a:rPr lang="en-GB" sz="6000" dirty="0"/>
              <a:t>Bg. </a:t>
            </a:r>
            <a:r>
              <a:rPr lang="en-GB" u="sng" dirty="0"/>
              <a:t>Example: Network traffic Monitoring tool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40F288-150E-78D2-5E52-D13C617CA4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4212" y="1402300"/>
            <a:ext cx="9263576" cy="506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3991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95DA5F-D2E7-7BC7-3216-B1B3537300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61F079A-BE79-5960-0F89-5EDA09E99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18DF98D-6773-1FAF-ACEA-C63B01F15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A893EF8-CCBE-4142-2830-068E619B82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A92556D-806E-6566-1A45-B7B33576BA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10E232F5-0E89-106A-FE0B-80218296C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75D603D-30B9-D517-14AC-52E2AA9BC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5" descr="Questions">
            <a:extLst>
              <a:ext uri="{FF2B5EF4-FFF2-40B4-BE49-F238E27FC236}">
                <a16:creationId xmlns:a16="http://schemas.microsoft.com/office/drawing/2014/main" id="{835C9C84-07EA-1189-C232-03E6C3BBA2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25286" y="1497681"/>
            <a:ext cx="3181460" cy="3181460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4F11D2B7-5FBE-F512-61A3-00E728EE2E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8848" y="2451479"/>
            <a:ext cx="6586518" cy="3351726"/>
          </a:xfrm>
        </p:spPr>
        <p:txBody>
          <a:bodyPr/>
          <a:lstStyle/>
          <a:p>
            <a:r>
              <a:rPr lang="en-US" sz="3600" dirty="0">
                <a:solidFill>
                  <a:prstClr val="white"/>
                </a:solidFill>
              </a:rPr>
              <a:t>Any Qs?</a:t>
            </a:r>
          </a:p>
          <a:p>
            <a:endParaRPr lang="en-US" dirty="0">
              <a:solidFill>
                <a:prstClr val="white"/>
              </a:solidFill>
            </a:endParaRPr>
          </a:p>
          <a:p>
            <a:endParaRPr lang="en-GB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B64F214-F5F9-80B9-D9BF-B176175BE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6599" y="998277"/>
            <a:ext cx="5514943" cy="1325563"/>
          </a:xfrm>
        </p:spPr>
        <p:txBody>
          <a:bodyPr>
            <a:normAutofit/>
          </a:bodyPr>
          <a:lstStyle/>
          <a:p>
            <a:r>
              <a:rPr lang="en-GB" sz="6000" dirty="0"/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217198174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5776C5A-606D-CB3B-DE27-C0B93FC02E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B98EABB-78E6-93B1-E9B1-44D909F4C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64F693-8D48-BDB6-316E-5381D72A40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F05B49D-E5EE-D550-E754-44DF82CB8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624B7F7-7ED1-815A-0819-F2382783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221673"/>
            <a:ext cx="8384770" cy="133263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844505-8134-E2FE-DC08-7AD739945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/>
              <a:t>Break time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0450B51B-959A-96A3-60A4-6064349D9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121140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7" name="Graphic 6" descr="Coffee">
            <a:extLst>
              <a:ext uri="{FF2B5EF4-FFF2-40B4-BE49-F238E27FC236}">
                <a16:creationId xmlns:a16="http://schemas.microsoft.com/office/drawing/2014/main" id="{F825454F-DDB7-CE40-31AF-5370426E91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01971" y="2015229"/>
            <a:ext cx="4096512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53415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0D3816-07C5-EF91-827C-8CEA100856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0CEE637-0E97-46A4-8C65-E802765B0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19F7493-C361-B7F0-6AEE-4FCAE5A36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033A31C-2059-B673-DC8D-A0D66594A8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8714AFE-C8A8-8114-1819-9E455B2A30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6C7BD3D-E381-9AAB-D006-DEB1408AE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E557652F-26A8-E589-4885-0289FCD4A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9456BE-03C8-F364-F87E-75DE11341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FFFFFF"/>
                </a:solidFill>
              </a:rPr>
              <a:t>Session</a:t>
            </a: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2: Key Sources, Assignment task &amp; Project approval document</a:t>
            </a:r>
          </a:p>
        </p:txBody>
      </p:sp>
    </p:spTree>
    <p:extLst>
      <p:ext uri="{BB962C8B-B14F-4D97-AF65-F5344CB8AC3E}">
        <p14:creationId xmlns:p14="http://schemas.microsoft.com/office/powerpoint/2010/main" val="155340581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5592" y="94459"/>
            <a:ext cx="7191885" cy="1457002"/>
          </a:xfrm>
        </p:spPr>
        <p:txBody>
          <a:bodyPr anchor="ctr">
            <a:normAutofit/>
          </a:bodyPr>
          <a:lstStyle/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5min Activity: </a:t>
            </a: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What do YOU want to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79" y="1545342"/>
            <a:ext cx="8377513" cy="504331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3000" b="1" dirty="0"/>
              <a:t>Document answers to the following questions: 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Skill development: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b="1" dirty="0"/>
              <a:t>Q. </a:t>
            </a:r>
            <a:r>
              <a:rPr lang="en-GB" dirty="0"/>
              <a:t>What </a:t>
            </a:r>
            <a:r>
              <a:rPr lang="en-GB" b="1" dirty="0"/>
              <a:t>new skill or technology </a:t>
            </a:r>
            <a:r>
              <a:rPr lang="en-GB" dirty="0"/>
              <a:t>would you like to learn or enhance?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Positive Social Impact: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b="1" dirty="0"/>
              <a:t>Q. </a:t>
            </a:r>
            <a:r>
              <a:rPr lang="en-GB" dirty="0"/>
              <a:t>If you could create something to make the world a better place, what would it be?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Employability: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b="1" dirty="0"/>
              <a:t>Q. </a:t>
            </a:r>
            <a:r>
              <a:rPr lang="en-GB" dirty="0"/>
              <a:t>What technology or skill would you like to develop that would make you more attractive to </a:t>
            </a:r>
            <a:r>
              <a:rPr lang="en-GB" b="1" dirty="0"/>
              <a:t>potential employers</a:t>
            </a:r>
            <a:r>
              <a:rPr lang="en-GB" dirty="0"/>
              <a:t>?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Project idea: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/>
              <a:t>Q. </a:t>
            </a:r>
            <a:r>
              <a:rPr lang="en-GB" b="1" dirty="0"/>
              <a:t>What would you like to do for your L5 Computing Project?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7A4EF9E3-8EB2-43F5-8CE2-EFB45BF9CD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32911" y="1654039"/>
            <a:ext cx="3559089" cy="3559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72410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C3C183-2939-31E2-E247-64D5C55E39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28FC4-4752-FFCC-2E73-D1D4B737D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5262" y="173143"/>
            <a:ext cx="9744461" cy="1457002"/>
          </a:xfrm>
        </p:spPr>
        <p:txBody>
          <a:bodyPr anchor="ctr">
            <a:normAutofit/>
          </a:bodyPr>
          <a:lstStyle/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10min Activity: </a:t>
            </a: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</a:t>
            </a:r>
            <a:r>
              <a:rPr lang="en-GB" sz="4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several project ideas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?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863E2-CC44-2B9D-0A9A-E4E99AACD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562" y="1803287"/>
            <a:ext cx="8107644" cy="4388499"/>
          </a:xfrm>
        </p:spPr>
        <p:txBody>
          <a:bodyPr anchor="t">
            <a:normAutofit/>
          </a:bodyPr>
          <a:lstStyle/>
          <a:p>
            <a:pPr marL="4191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Q.2: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Ideation: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</a:t>
            </a:r>
            <a:r>
              <a:rPr lang="en-GB" sz="2800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several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Computing related 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project ideas</a:t>
            </a: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you </a:t>
            </a: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could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choose from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Carefully 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consider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these ideas, consider the pros/cons and scope of each.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+mj-lt"/>
              <a:buAutoNum type="arabicPeriod"/>
            </a:pP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</a:t>
            </a:r>
            <a:r>
              <a:rPr lang="en-GB" sz="2800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elect 1 project idea</a:t>
            </a:r>
            <a:r>
              <a:rPr lang="en-GB" sz="28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you would like to take forward.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86C91CDB-FF37-44A7-E770-BA6B730A34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63764" y="1852474"/>
            <a:ext cx="3559089" cy="3559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8821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034F10-FC57-55F9-4D69-FCA6882483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34DC7-36BC-5BA6-A29F-89B8A8BAD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508" y="271320"/>
            <a:ext cx="11442142" cy="1033669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highlight>
                  <a:srgbClr val="FFFF00"/>
                </a:highlight>
              </a:rPr>
              <a:t>Group Activity:</a:t>
            </a:r>
            <a:r>
              <a:rPr lang="en-GB" sz="4800" b="1" dirty="0">
                <a:solidFill>
                  <a:schemeClr val="bg1"/>
                </a:solidFill>
              </a:rPr>
              <a:t> </a:t>
            </a:r>
            <a:r>
              <a:rPr lang="en-GB" sz="4800" b="1" u="sng" dirty="0">
                <a:solidFill>
                  <a:srgbClr val="FFFFFF"/>
                </a:solidFill>
              </a:rPr>
              <a:t>Project idea discussion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13C38A46-DE2B-1E8E-5DE4-8E9D2DE694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13" y="1646542"/>
            <a:ext cx="10456010" cy="4351338"/>
          </a:xfrm>
        </p:spPr>
        <p:txBody>
          <a:bodyPr>
            <a:normAutofit/>
          </a:bodyPr>
          <a:lstStyle/>
          <a:p>
            <a:pPr marL="457200" indent="-457200" fontAlgn="base">
              <a:buClr>
                <a:schemeClr val="tx1"/>
              </a:buClr>
              <a:buFont typeface="+mj-lt"/>
              <a:buAutoNum type="arabicPeriod"/>
            </a:pPr>
            <a:r>
              <a:rPr lang="en-US" sz="3600" dirty="0">
                <a:solidFill>
                  <a:schemeClr val="bg1"/>
                </a:solidFill>
                <a:highlight>
                  <a:srgbClr val="FFFF00"/>
                </a:highlight>
              </a:rPr>
              <a:t>Pair up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/>
              <a:t>with someone (with 1 or 2 people) near to you. Small group of 2/3 people.</a:t>
            </a:r>
          </a:p>
          <a:p>
            <a:pPr marL="457200" indent="-457200" fontAlgn="base">
              <a:buClr>
                <a:schemeClr val="tx1"/>
              </a:buClr>
              <a:buFont typeface="+mj-lt"/>
              <a:buAutoNum type="arabicPeriod"/>
            </a:pPr>
            <a:r>
              <a:rPr lang="en-US" sz="3600" dirty="0">
                <a:solidFill>
                  <a:schemeClr val="bg1"/>
                </a:solidFill>
                <a:highlight>
                  <a:srgbClr val="FFFF00"/>
                </a:highlight>
              </a:rPr>
              <a:t>Discuss</a:t>
            </a:r>
            <a:r>
              <a:rPr lang="en-US" sz="3600" dirty="0"/>
              <a:t> your project ideas, allow time for each person to talk about their ideas. And how they might implement it. Exchange ideas.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US" sz="3600" dirty="0"/>
              <a:t>Ask each other </a:t>
            </a:r>
            <a:r>
              <a:rPr lang="en-US" sz="3600" dirty="0">
                <a:solidFill>
                  <a:schemeClr val="bg1"/>
                </a:solidFill>
                <a:highlight>
                  <a:srgbClr val="FFFF00"/>
                </a:highlight>
              </a:rPr>
              <a:t>which idea </a:t>
            </a:r>
            <a:r>
              <a:rPr lang="en-US" sz="3600" dirty="0"/>
              <a:t>they would like to do for their L5 project?</a:t>
            </a:r>
          </a:p>
          <a:p>
            <a:pPr marL="0" indent="0" fontAlgn="base">
              <a:buNone/>
            </a:pPr>
            <a:endParaRPr lang="en-US" sz="3600" dirty="0"/>
          </a:p>
        </p:txBody>
      </p:sp>
      <p:pic>
        <p:nvPicPr>
          <p:cNvPr id="7" name="Graphic 6" descr="Group brainstorm with solid fill">
            <a:extLst>
              <a:ext uri="{FF2B5EF4-FFF2-40B4-BE49-F238E27FC236}">
                <a16:creationId xmlns:a16="http://schemas.microsoft.com/office/drawing/2014/main" id="{922C66D7-0A57-B548-5121-D0E79A1A02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89588" y="0"/>
            <a:ext cx="2011904" cy="2011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96285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ECDB9-2893-B38E-F4F9-FBBD25554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83" y="394153"/>
            <a:ext cx="11404600" cy="1325563"/>
          </a:xfrm>
        </p:spPr>
        <p:txBody>
          <a:bodyPr>
            <a:noAutofit/>
          </a:bodyPr>
          <a:lstStyle/>
          <a:p>
            <a:r>
              <a:rPr lang="en-GB" sz="5400" b="1" u="sng" dirty="0"/>
              <a:t>Activity: </a:t>
            </a:r>
            <a:r>
              <a:rPr lang="en-GB" b="1" u="sng" dirty="0"/>
              <a:t>Add Project idea to Approval document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DBA1A-0FAF-CB2D-5E57-D4C889BF7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714" y="1719716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Add </a:t>
            </a:r>
            <a:r>
              <a:rPr lang="en-US" sz="3200" b="1" u="none" strike="noStrike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 project idea </a:t>
            </a:r>
            <a:r>
              <a:rPr lang="en-US" sz="32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you would like to take forward to the project approval document for review:</a:t>
            </a:r>
            <a:endParaRPr lang="en-GB" sz="3200" dirty="0"/>
          </a:p>
          <a:p>
            <a:r>
              <a:rPr lang="en-GB" sz="3200" dirty="0"/>
              <a:t>Document title: “2 - Student Project ideas 2026”</a:t>
            </a:r>
            <a:endParaRPr lang="en-GB" sz="3200" dirty="0">
              <a:solidFill>
                <a:schemeClr val="bg1"/>
              </a:solidFill>
              <a:highlight>
                <a:srgbClr val="FFFF00"/>
              </a:highlight>
            </a:endParaRPr>
          </a:p>
          <a:p>
            <a:pPr>
              <a:buClr>
                <a:schemeClr val="tx1"/>
              </a:buClr>
            </a:pP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Show: </a:t>
            </a:r>
            <a:r>
              <a:rPr lang="en-GB" sz="3200" dirty="0"/>
              <a:t>Available to access via Moodle.</a:t>
            </a:r>
          </a:p>
          <a:p>
            <a:r>
              <a:rPr lang="en-GB" sz="3200" dirty="0"/>
              <a:t>Link also here: </a:t>
            </a:r>
            <a:r>
              <a:rPr lang="en-GB" sz="3200" u="sng" dirty="0">
                <a:solidFill>
                  <a:srgbClr val="467886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2 - Student Project ideas Sem 3 2026.docx</a:t>
            </a:r>
            <a:endParaRPr lang="en-GB" sz="3200" u="sng" dirty="0">
              <a:solidFill>
                <a:srgbClr val="467886"/>
              </a:solidFill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You need to be logged-in on a machine with your UWTSD student U&amp;P credentials. If it doesn’t work – let me know.</a:t>
            </a:r>
            <a:endParaRPr lang="en-GB" dirty="0"/>
          </a:p>
          <a:p>
            <a:endParaRPr lang="en-GB" dirty="0"/>
          </a:p>
        </p:txBody>
      </p:sp>
      <p:pic>
        <p:nvPicPr>
          <p:cNvPr id="6" name="Graphic 5" descr="Document with solid fill">
            <a:extLst>
              <a:ext uri="{FF2B5EF4-FFF2-40B4-BE49-F238E27FC236}">
                <a16:creationId xmlns:a16="http://schemas.microsoft.com/office/drawing/2014/main" id="{01295155-7EFF-F8A1-8687-C396814C0E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72762" y="2141747"/>
            <a:ext cx="2219238" cy="2219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18745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206FC4-167E-53E5-0D45-66D0ECAD01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6C45B-EA0B-4620-7B9D-D108E8944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14" y="403633"/>
            <a:ext cx="10515600" cy="1325563"/>
          </a:xfrm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en-US" sz="5400" b="1" u="sng" dirty="0">
                <a:solidFill>
                  <a:srgbClr val="FFFFFF"/>
                </a:solidFill>
              </a:rPr>
              <a:t>Activity: </a:t>
            </a:r>
            <a:r>
              <a:rPr lang="en-GB" sz="5400" b="1" u="sng" dirty="0"/>
              <a:t>Aim and Objectives</a:t>
            </a:r>
            <a:endParaRPr lang="en-GB" sz="54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F04E4-83AD-9991-24E3-82BA35CD5D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469" y="1882629"/>
            <a:ext cx="11033502" cy="4351338"/>
          </a:xfrm>
        </p:spPr>
        <p:txBody>
          <a:bodyPr>
            <a:noAutofit/>
          </a:bodyPr>
          <a:lstStyle/>
          <a:p>
            <a:pPr marL="0" lvl="0" indent="0" algn="just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Document</a:t>
            </a:r>
            <a:r>
              <a:rPr lang="en-GB" sz="3200" dirty="0"/>
              <a:t>:</a:t>
            </a:r>
          </a:p>
          <a:p>
            <a:pPr marL="342900" indent="-342900" algn="just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Project title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(approx.1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-20 words)</a:t>
            </a:r>
          </a:p>
          <a:p>
            <a:pPr marL="342900" indent="-342900" algn="just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A</a:t>
            </a:r>
            <a:r>
              <a:rPr lang="en-GB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Single</a:t>
            </a:r>
            <a:r>
              <a:rPr lang="en-GB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Aim </a:t>
            </a:r>
            <a:r>
              <a:rPr lang="en-GB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(likely to be very similar to the title above)</a:t>
            </a:r>
            <a:endParaRPr lang="en-GB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Symbol" panose="05050102010706020507" pitchFamily="18" charset="2"/>
              <a:buChar char=""/>
            </a:pP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Several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hort Objectives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(approx. 15-25 words each)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brief description</a:t>
            </a:r>
            <a:r>
              <a:rPr lang="en-GB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of your project idea (approx. 50 – 150 words).</a:t>
            </a:r>
          </a:p>
          <a:p>
            <a:pPr marL="342900" lvl="0" indent="-342900" algn="just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endParaRPr lang="en-GB" sz="3200" dirty="0"/>
          </a:p>
        </p:txBody>
      </p:sp>
      <p:pic>
        <p:nvPicPr>
          <p:cNvPr id="5" name="Graphic 4" descr="Target with solid fill">
            <a:extLst>
              <a:ext uri="{FF2B5EF4-FFF2-40B4-BE49-F238E27FC236}">
                <a16:creationId xmlns:a16="http://schemas.microsoft.com/office/drawing/2014/main" id="{5EC3777E-1866-F24E-F984-2AF1CED133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72706" y="4589583"/>
            <a:ext cx="1994095" cy="1994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34041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268AFA-5E92-651D-0CFA-A583C31B78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5A6D1-BA81-FE0C-8607-76BF54DF77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5331" y="1112654"/>
            <a:ext cx="10867292" cy="5331657"/>
          </a:xfr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171450">
              <a:lnSpc>
                <a:spcPct val="100000"/>
              </a:lnSpc>
              <a:spcBef>
                <a:spcPts val="0"/>
              </a:spcBef>
            </a:pPr>
            <a:r>
              <a:rPr lang="en-GB" sz="36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Assignment 1 Task 1 Q3: Research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Search to discover and </a:t>
            </a:r>
            <a:r>
              <a:rPr lang="en-US" sz="2800" u="none" strike="noStrike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3-5 key courses/sources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that will help you to achieve your project’s Aim and objectives.</a:t>
            </a:r>
            <a:r>
              <a:rPr lang="en-US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800" dirty="0">
                <a:ea typeface="Times New Roman" panose="02020603050405020304" pitchFamily="18" charset="0"/>
                <a:cs typeface="Arial" panose="020B0604020202020204" pitchFamily="34" charset="0"/>
              </a:rPr>
              <a:t>Consider using the following sources:</a:t>
            </a:r>
            <a:endParaRPr lang="en-US" sz="2800" dirty="0"/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800" u="sng" dirty="0" err="1">
                <a:solidFill>
                  <a:srgbClr val="0000FF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Linkedin</a:t>
            </a:r>
            <a:r>
              <a:rPr lang="en-GB" sz="2800" u="sng" dirty="0">
                <a:solidFill>
                  <a:srgbClr val="0000FF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Learning</a:t>
            </a:r>
            <a:endParaRPr lang="en-GB" sz="2800" u="sng" dirty="0">
              <a:solidFill>
                <a:srgbClr val="0000FF"/>
              </a:solidFill>
              <a:highlight>
                <a:srgbClr val="FFFF00"/>
              </a:highlight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57300" lvl="2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ea typeface="Times New Roman" panose="02020603050405020304" pitchFamily="18" charset="0"/>
                <a:cs typeface="Arial" panose="020B0604020202020204" pitchFamily="34" charset="0"/>
              </a:rPr>
              <a:t>For free access use the link about and: </a:t>
            </a:r>
            <a:r>
              <a:rPr lang="en-GB" sz="2400" dirty="0">
                <a:cs typeface="Arial" panose="020B0604020202020204" pitchFamily="34" charset="0"/>
                <a:hlinkClick r:id="rId3"/>
              </a:rPr>
              <a:t>https://lnkd.in/equPUue</a:t>
            </a:r>
            <a:r>
              <a:rPr lang="en-GB" sz="2400" dirty="0">
                <a:cs typeface="Arial" panose="020B0604020202020204" pitchFamily="34" charset="0"/>
              </a:rPr>
              <a:t>.</a:t>
            </a:r>
            <a:endParaRPr lang="en-GB" sz="2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800" u="sng" dirty="0">
                <a:solidFill>
                  <a:srgbClr val="0000FF"/>
                </a:solidFill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Microsoft Learn</a:t>
            </a:r>
            <a:endParaRPr lang="en-GB" sz="2800" u="sng" dirty="0">
              <a:solidFill>
                <a:srgbClr val="0000FF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800" u="sng" dirty="0">
                <a:solidFill>
                  <a:srgbClr val="0000FF"/>
                </a:solidFill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Cisco Networking Academy</a:t>
            </a:r>
            <a:endParaRPr lang="en-GB" sz="2800" u="sng" dirty="0">
              <a:solidFill>
                <a:srgbClr val="0000FF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800" u="sng" dirty="0">
                <a:solidFill>
                  <a:srgbClr val="0000FF"/>
                </a:solidFill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Udemy</a:t>
            </a:r>
            <a:endParaRPr lang="en-GB" sz="2800" u="sng" dirty="0">
              <a:solidFill>
                <a:srgbClr val="0000FF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800" u="sng" dirty="0">
                <a:solidFill>
                  <a:srgbClr val="0000FF"/>
                </a:solidFill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Google Digital skills</a:t>
            </a:r>
            <a:r>
              <a:rPr lang="en-GB" sz="2800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or other training provider. </a:t>
            </a:r>
            <a:endParaRPr lang="en-GB" sz="2400" dirty="0"/>
          </a:p>
          <a:p>
            <a:pPr marL="628650" indent="-457200">
              <a:buFont typeface="+mj-lt"/>
              <a:buAutoNum type="arabicPeriod"/>
            </a:pPr>
            <a:endParaRPr lang="en-US" sz="32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FB9338-7648-830C-F6AF-E18EFEF99A8C}"/>
              </a:ext>
            </a:extLst>
          </p:cNvPr>
          <p:cNvSpPr txBox="1"/>
          <p:nvPr/>
        </p:nvSpPr>
        <p:spPr>
          <a:xfrm>
            <a:off x="280157" y="38536"/>
            <a:ext cx="70957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defRPr/>
            </a:pPr>
            <a:r>
              <a:rPr kumimoji="0" lang="en-US" sz="5400" i="0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+mn-cs"/>
              </a:rPr>
              <a:t>Activity: </a:t>
            </a:r>
            <a:r>
              <a:rPr lang="en-US" sz="5400" u="sng" dirty="0">
                <a:ea typeface="Times New Roman" panose="02020603050405020304" pitchFamily="18" charset="0"/>
                <a:cs typeface="Arial" panose="020B0604020202020204" pitchFamily="34" charset="0"/>
              </a:rPr>
              <a:t>3-5 key courses</a:t>
            </a:r>
            <a:endParaRPr kumimoji="0" lang="en-GB" sz="54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6" name="Arc 5">
            <a:extLst>
              <a:ext uri="{FF2B5EF4-FFF2-40B4-BE49-F238E27FC236}">
                <a16:creationId xmlns:a16="http://schemas.microsoft.com/office/drawing/2014/main" id="{B0BE0195-1304-68BF-8B57-12A34ED30B9F}"/>
              </a:ext>
            </a:extLst>
          </p:cNvPr>
          <p:cNvSpPr/>
          <p:nvPr/>
        </p:nvSpPr>
        <p:spPr>
          <a:xfrm rot="7949683">
            <a:off x="8829885" y="3731271"/>
            <a:ext cx="3511603" cy="2758616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Graphic 1" descr="Remote learning language with solid fill">
            <a:extLst>
              <a:ext uri="{FF2B5EF4-FFF2-40B4-BE49-F238E27FC236}">
                <a16:creationId xmlns:a16="http://schemas.microsoft.com/office/drawing/2014/main" id="{83C83431-C1E7-FB52-4E1B-75DA1AA229B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952363" y="3915114"/>
            <a:ext cx="2390929" cy="2390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69973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7B6D44-0EF8-6638-255D-876D2807B6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738D83-B264-4F8B-2E36-614AD0E75A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877" y="1441939"/>
            <a:ext cx="10867292" cy="4543863"/>
          </a:xfr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171450"/>
            <a:r>
              <a:rPr lang="en-GB" sz="36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Assignment 1 Task 1 Q.2 &amp; Q3:</a:t>
            </a:r>
          </a:p>
          <a:p>
            <a:pPr marL="171450"/>
            <a:r>
              <a:rPr lang="en-US" sz="2800" b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Q.2: Ideation:</a:t>
            </a:r>
          </a:p>
          <a:p>
            <a:pPr marL="628650" indent="-457200">
              <a:buFont typeface="+mj-lt"/>
              <a:buAutoNum type="arabicPeriod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several project ideas from areas of personal interest related to Computing. Then select 1 project idea that you would like to take forward.</a:t>
            </a:r>
          </a:p>
          <a:p>
            <a:pPr marL="628650" indent="-457200">
              <a:buFont typeface="+mj-lt"/>
              <a:buAutoNum type="arabicPeriod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a project title (no more than 15 words), a single Aim and several Objectives and a brief description of your project idea.</a:t>
            </a:r>
          </a:p>
          <a:p>
            <a:pPr marL="628650" indent="-457200">
              <a:buFont typeface="+mj-lt"/>
              <a:buAutoNum type="arabicPeriod"/>
            </a:pPr>
            <a:r>
              <a:rPr lang="en-US" sz="2800" b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Q.3: Research: 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Search to discover and document 3-5 key courses and sources that will help you to achieve your project’s Aim and objectives.</a:t>
            </a:r>
            <a:endParaRPr lang="en-US" sz="28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C2BF46-3877-736A-BE05-D1897B9DFD6F}"/>
              </a:ext>
            </a:extLst>
          </p:cNvPr>
          <p:cNvSpPr txBox="1"/>
          <p:nvPr/>
        </p:nvSpPr>
        <p:spPr>
          <a:xfrm>
            <a:off x="322360" y="300558"/>
            <a:ext cx="1118280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defRPr/>
            </a:pPr>
            <a:r>
              <a:rPr kumimoji="0" lang="en-US" sz="5400" b="1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Activity: </a:t>
            </a:r>
            <a:r>
              <a:rPr kumimoji="0" lang="en-US" sz="4800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+mn-cs"/>
              </a:rPr>
              <a:t>Time to complete </a:t>
            </a:r>
            <a:r>
              <a:rPr lang="en-GB" sz="4800" u="sng" dirty="0">
                <a:ea typeface="Times New Roman" panose="02020603050405020304" pitchFamily="18" charset="0"/>
              </a:rPr>
              <a:t>Task 1 Q.2 &amp; Q3</a:t>
            </a:r>
            <a:endParaRPr kumimoji="0" lang="en-GB" sz="540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6" name="Arc 5">
            <a:extLst>
              <a:ext uri="{FF2B5EF4-FFF2-40B4-BE49-F238E27FC236}">
                <a16:creationId xmlns:a16="http://schemas.microsoft.com/office/drawing/2014/main" id="{62A67762-D35C-FD53-A0C7-065B5E8B2CF2}"/>
              </a:ext>
            </a:extLst>
          </p:cNvPr>
          <p:cNvSpPr/>
          <p:nvPr/>
        </p:nvSpPr>
        <p:spPr>
          <a:xfrm rot="7949683">
            <a:off x="8829885" y="3731271"/>
            <a:ext cx="3511603" cy="2758616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216879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AFFAE5-2389-0AC4-9F32-6919663E36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EA2BB-4DFD-1054-1335-EC7F78F81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075" y="124164"/>
            <a:ext cx="11404600" cy="1325563"/>
          </a:xfrm>
        </p:spPr>
        <p:txBody>
          <a:bodyPr>
            <a:noAutofit/>
          </a:bodyPr>
          <a:lstStyle/>
          <a:p>
            <a:r>
              <a:rPr lang="en-GB" sz="5400" b="1" u="sng"/>
              <a:t>Activity: Key Source learning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8D62B-5277-F0E6-BF43-CC009FB442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325" y="1593106"/>
            <a:ext cx="8777403" cy="4351338"/>
          </a:xfrm>
        </p:spPr>
        <p:txBody>
          <a:bodyPr>
            <a:normAutofit/>
          </a:bodyPr>
          <a:lstStyle/>
          <a:p>
            <a:pPr marL="514350" lvl="0" indent="-514350">
              <a:buClr>
                <a:schemeClr val="tx1"/>
              </a:buClr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Select and use </a:t>
            </a:r>
            <a:r>
              <a:rPr lang="en-GB" sz="36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one</a:t>
            </a: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3200" dirty="0"/>
              <a:t>of the 3-5 key</a:t>
            </a:r>
            <a:r>
              <a:rPr lang="en-GB" sz="3200" b="1" dirty="0"/>
              <a:t> courses and sources </a:t>
            </a:r>
            <a:r>
              <a:rPr lang="en-GB" sz="3200" dirty="0"/>
              <a:t>you have chosen to help you to complete your project.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Use the course/source to </a:t>
            </a: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enhance your knowledge/skills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/>
              <a:t>related to your project.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Save several screenshots in your Module document/notebook as an Appendix item </a:t>
            </a:r>
            <a:r>
              <a:rPr lang="en-GB" sz="3200" dirty="0"/>
              <a:t>to include in your Assignment for engagement &amp; progress marks.</a:t>
            </a:r>
          </a:p>
        </p:txBody>
      </p:sp>
      <p:pic>
        <p:nvPicPr>
          <p:cNvPr id="5" name="Graphic 4" descr="Remote learning language with solid fill">
            <a:extLst>
              <a:ext uri="{FF2B5EF4-FFF2-40B4-BE49-F238E27FC236}">
                <a16:creationId xmlns:a16="http://schemas.microsoft.com/office/drawing/2014/main" id="{FB9AC24E-AD7D-E53E-F0B8-56BCA53B3D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98743" y="913556"/>
            <a:ext cx="2390929" cy="2390929"/>
          </a:xfrm>
          <a:prstGeom prst="rect">
            <a:avLst/>
          </a:prstGeom>
        </p:spPr>
      </p:pic>
      <p:pic>
        <p:nvPicPr>
          <p:cNvPr id="7" name="Graphic 6" descr="Document with solid fill">
            <a:extLst>
              <a:ext uri="{FF2B5EF4-FFF2-40B4-BE49-F238E27FC236}">
                <a16:creationId xmlns:a16="http://schemas.microsoft.com/office/drawing/2014/main" id="{20AA1A08-6039-7112-19B0-0C5C75F0E2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441318" y="3235569"/>
            <a:ext cx="2310619" cy="2310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50896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0C3B39-6D6A-2D82-A76E-B4FB867EC0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49682CF-6415-2A85-7E35-760F13FB8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D633E2B-C46F-B1D7-D75A-902082443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ED5DD41-B1F8-207D-C157-99A446A97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19ED06DD-9A06-D80D-6974-F78EEF913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9CA572E3-AAC4-1D6C-2427-2F6B8CFF2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1F8E9C4-E686-36A9-C5AB-FA430CA36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5" descr="Questions">
            <a:extLst>
              <a:ext uri="{FF2B5EF4-FFF2-40B4-BE49-F238E27FC236}">
                <a16:creationId xmlns:a16="http://schemas.microsoft.com/office/drawing/2014/main" id="{50950789-6DA3-7319-CC7E-905EFCA264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25286" y="1497681"/>
            <a:ext cx="3181460" cy="3181460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B8742B6E-AFD8-A9FA-DF68-25BB2AF7D4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8848" y="2451479"/>
            <a:ext cx="6586518" cy="3351726"/>
          </a:xfrm>
        </p:spPr>
        <p:txBody>
          <a:bodyPr/>
          <a:lstStyle/>
          <a:p>
            <a:r>
              <a:rPr lang="en-US" sz="3600" dirty="0">
                <a:solidFill>
                  <a:prstClr val="white"/>
                </a:solidFill>
              </a:rPr>
              <a:t>Any Qs?</a:t>
            </a:r>
          </a:p>
          <a:p>
            <a:endParaRPr lang="en-US" dirty="0">
              <a:solidFill>
                <a:prstClr val="white"/>
              </a:solidFill>
            </a:endParaRPr>
          </a:p>
          <a:p>
            <a:endParaRPr lang="en-GB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DBD49982-636C-D154-C1C8-72DC3137F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6599" y="998277"/>
            <a:ext cx="5514943" cy="1325563"/>
          </a:xfrm>
        </p:spPr>
        <p:txBody>
          <a:bodyPr>
            <a:normAutofit/>
          </a:bodyPr>
          <a:lstStyle/>
          <a:p>
            <a:r>
              <a:rPr lang="en-GB" sz="6000" dirty="0"/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379997365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95DA5F-D2E7-7BC7-3216-B1B3537300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61F079A-BE79-5960-0F89-5EDA09E99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18DF98D-6773-1FAF-ACEA-C63B01F15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A893EF8-CCBE-4142-2830-068E619B82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A92556D-806E-6566-1A45-B7B33576BA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10E232F5-0E89-106A-FE0B-80218296C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AFC-9912-2928-C79C-78DD08DF7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dirty="0"/>
              <a:t>Register &amp; Thanks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75D603D-30B9-D517-14AC-52E2AA9BC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D274D7-4986-5A6F-E99C-DE879C377883}"/>
              </a:ext>
            </a:extLst>
          </p:cNvPr>
          <p:cNvSpPr txBox="1"/>
          <p:nvPr/>
        </p:nvSpPr>
        <p:spPr>
          <a:xfrm>
            <a:off x="1055715" y="2508105"/>
            <a:ext cx="5040285" cy="36324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reminder.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end.</a:t>
            </a:r>
          </a:p>
        </p:txBody>
      </p:sp>
      <p:pic>
        <p:nvPicPr>
          <p:cNvPr id="6" name="Graphic 5" descr="List with solid fill">
            <a:extLst>
              <a:ext uri="{FF2B5EF4-FFF2-40B4-BE49-F238E27FC236}">
                <a16:creationId xmlns:a16="http://schemas.microsoft.com/office/drawing/2014/main" id="{0F120DD3-9290-7147-51EE-2F332D3C8B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75528" y="1010029"/>
            <a:ext cx="2996152" cy="2996152"/>
          </a:xfrm>
          <a:prstGeom prst="rect">
            <a:avLst/>
          </a:prstGeom>
        </p:spPr>
      </p:pic>
      <p:pic>
        <p:nvPicPr>
          <p:cNvPr id="9" name="Graphic 8" descr="Thumbs up sign with solid fill">
            <a:extLst>
              <a:ext uri="{FF2B5EF4-FFF2-40B4-BE49-F238E27FC236}">
                <a16:creationId xmlns:a16="http://schemas.microsoft.com/office/drawing/2014/main" id="{DC69B50B-72D6-6352-AEF5-71FC8BA57A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564430" y="2092229"/>
            <a:ext cx="2937732" cy="2937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8142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AF550-48D3-40BA-987B-1D6B58271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Archive slides.</a:t>
            </a:r>
          </a:p>
        </p:txBody>
      </p:sp>
    </p:spTree>
    <p:extLst>
      <p:ext uri="{BB962C8B-B14F-4D97-AF65-F5344CB8AC3E}">
        <p14:creationId xmlns:p14="http://schemas.microsoft.com/office/powerpoint/2010/main" val="390485713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6593CB-CAEC-21F5-C1E2-6D64EB5B04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F3DA783-D6E0-F98A-BCCB-EC1A620B5356}"/>
              </a:ext>
            </a:extLst>
          </p:cNvPr>
          <p:cNvSpPr txBox="1"/>
          <p:nvPr/>
        </p:nvSpPr>
        <p:spPr>
          <a:xfrm>
            <a:off x="246488" y="238888"/>
            <a:ext cx="11106140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Activity: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Project Share &amp; Support</a:t>
            </a:r>
            <a:endParaRPr kumimoji="0" lang="en-US" sz="5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FFFF00"/>
              </a:highlight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8A1D9AA1-4EBE-B6D3-EAAE-0AD30AF7371F}"/>
              </a:ext>
            </a:extLst>
          </p:cNvPr>
          <p:cNvSpPr txBox="1">
            <a:spLocks/>
          </p:cNvSpPr>
          <p:nvPr/>
        </p:nvSpPr>
        <p:spPr>
          <a:xfrm>
            <a:off x="791614" y="1894489"/>
            <a:ext cx="9383137" cy="3372323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 pairs share something:</a:t>
            </a:r>
          </a:p>
          <a:p>
            <a:pPr marL="514350" marR="0" lvl="0" indent="-5143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You have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learned/done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today</a:t>
            </a:r>
          </a:p>
          <a:p>
            <a:pPr marL="514350" marR="0" lvl="0" indent="-5143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Something you need focus on after class to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progress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further.</a:t>
            </a:r>
          </a:p>
          <a:p>
            <a:pPr marL="514350" marR="0" lvl="0" indent="-5143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Help and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support each other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8812DC0-C926-7F55-CF12-359BC73B9E98}"/>
              </a:ext>
            </a:extLst>
          </p:cNvPr>
          <p:cNvGrpSpPr/>
          <p:nvPr/>
        </p:nvGrpSpPr>
        <p:grpSpPr>
          <a:xfrm>
            <a:off x="9465603" y="780233"/>
            <a:ext cx="2124571" cy="1855371"/>
            <a:chOff x="9483908" y="1426731"/>
            <a:chExt cx="2124571" cy="1855371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7A9E9FB2-1F59-8064-E3E6-72A1E95DB4B2}"/>
                </a:ext>
              </a:extLst>
            </p:cNvPr>
            <p:cNvSpPr/>
            <p:nvPr/>
          </p:nvSpPr>
          <p:spPr>
            <a:xfrm>
              <a:off x="9802630" y="1426731"/>
              <a:ext cx="637341" cy="637341"/>
            </a:xfrm>
            <a:custGeom>
              <a:avLst/>
              <a:gdLst>
                <a:gd name="connsiteX0" fmla="*/ 637341 w 637341"/>
                <a:gd name="connsiteY0" fmla="*/ 318670 h 637341"/>
                <a:gd name="connsiteX1" fmla="*/ 318671 w 637341"/>
                <a:gd name="connsiteY1" fmla="*/ 637341 h 637341"/>
                <a:gd name="connsiteX2" fmla="*/ 0 w 637341"/>
                <a:gd name="connsiteY2" fmla="*/ 318670 h 637341"/>
                <a:gd name="connsiteX3" fmla="*/ 318671 w 637341"/>
                <a:gd name="connsiteY3" fmla="*/ 0 h 637341"/>
                <a:gd name="connsiteX4" fmla="*/ 637341 w 637341"/>
                <a:gd name="connsiteY4" fmla="*/ 318670 h 63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7341" h="637341">
                  <a:moveTo>
                    <a:pt x="637341" y="318670"/>
                  </a:moveTo>
                  <a:cubicBezTo>
                    <a:pt x="637341" y="494667"/>
                    <a:pt x="494667" y="637341"/>
                    <a:pt x="318671" y="637341"/>
                  </a:cubicBezTo>
                  <a:cubicBezTo>
                    <a:pt x="142674" y="637341"/>
                    <a:pt x="0" y="494667"/>
                    <a:pt x="0" y="318670"/>
                  </a:cubicBezTo>
                  <a:cubicBezTo>
                    <a:pt x="0" y="142674"/>
                    <a:pt x="142674" y="0"/>
                    <a:pt x="318671" y="0"/>
                  </a:cubicBezTo>
                  <a:cubicBezTo>
                    <a:pt x="494667" y="0"/>
                    <a:pt x="637341" y="142674"/>
                    <a:pt x="637341" y="318670"/>
                  </a:cubicBezTo>
                  <a:close/>
                </a:path>
              </a:pathLst>
            </a:custGeom>
            <a:solidFill>
              <a:schemeClr val="bg1"/>
            </a:solidFill>
            <a:ln w="35322" cap="flat">
              <a:solidFill>
                <a:srgbClr val="FFFF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DAE54ED7-F45D-F5D2-655D-73DA491E55A4}"/>
                </a:ext>
              </a:extLst>
            </p:cNvPr>
            <p:cNvSpPr/>
            <p:nvPr/>
          </p:nvSpPr>
          <p:spPr>
            <a:xfrm>
              <a:off x="10333747" y="2644761"/>
              <a:ext cx="1274732" cy="637341"/>
            </a:xfrm>
            <a:custGeom>
              <a:avLst/>
              <a:gdLst>
                <a:gd name="connsiteX0" fmla="*/ 1274682 w 1274732"/>
                <a:gd name="connsiteY0" fmla="*/ 637341 h 637341"/>
                <a:gd name="connsiteX1" fmla="*/ 1274682 w 1274732"/>
                <a:gd name="connsiteY1" fmla="*/ 318671 h 637341"/>
                <a:gd name="connsiteX2" fmla="*/ 1210948 w 1274732"/>
                <a:gd name="connsiteY2" fmla="*/ 191202 h 637341"/>
                <a:gd name="connsiteX3" fmla="*/ 899359 w 1274732"/>
                <a:gd name="connsiteY3" fmla="*/ 42489 h 637341"/>
                <a:gd name="connsiteX4" fmla="*/ 637341 w 1274732"/>
                <a:gd name="connsiteY4" fmla="*/ 0 h 637341"/>
                <a:gd name="connsiteX5" fmla="*/ 375323 w 1274732"/>
                <a:gd name="connsiteY5" fmla="*/ 42489 h 637341"/>
                <a:gd name="connsiteX6" fmla="*/ 63734 w 1274732"/>
                <a:gd name="connsiteY6" fmla="*/ 191202 h 637341"/>
                <a:gd name="connsiteX7" fmla="*/ 0 w 1274732"/>
                <a:gd name="connsiteY7" fmla="*/ 318671 h 637341"/>
                <a:gd name="connsiteX8" fmla="*/ 0 w 1274732"/>
                <a:gd name="connsiteY8" fmla="*/ 637341 h 63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74732" h="637341">
                  <a:moveTo>
                    <a:pt x="1274682" y="637341"/>
                  </a:moveTo>
                  <a:lnTo>
                    <a:pt x="1274682" y="318671"/>
                  </a:lnTo>
                  <a:cubicBezTo>
                    <a:pt x="1275989" y="268218"/>
                    <a:pt x="1252092" y="220428"/>
                    <a:pt x="1210948" y="191202"/>
                  </a:cubicBezTo>
                  <a:cubicBezTo>
                    <a:pt x="1119227" y="119413"/>
                    <a:pt x="1012859" y="68645"/>
                    <a:pt x="899359" y="42489"/>
                  </a:cubicBezTo>
                  <a:cubicBezTo>
                    <a:pt x="814260" y="16907"/>
                    <a:pt x="726165" y="2624"/>
                    <a:pt x="637341" y="0"/>
                  </a:cubicBezTo>
                  <a:cubicBezTo>
                    <a:pt x="548308" y="276"/>
                    <a:pt x="459880" y="14613"/>
                    <a:pt x="375323" y="42489"/>
                  </a:cubicBezTo>
                  <a:cubicBezTo>
                    <a:pt x="263434" y="73117"/>
                    <a:pt x="157915" y="123481"/>
                    <a:pt x="63734" y="191202"/>
                  </a:cubicBezTo>
                  <a:cubicBezTo>
                    <a:pt x="23787" y="221437"/>
                    <a:pt x="219" y="268572"/>
                    <a:pt x="0" y="318671"/>
                  </a:cubicBezTo>
                  <a:lnTo>
                    <a:pt x="0" y="637341"/>
                  </a:lnTo>
                  <a:close/>
                </a:path>
              </a:pathLst>
            </a:custGeom>
            <a:solidFill>
              <a:schemeClr val="bg1"/>
            </a:solidFill>
            <a:ln w="35322" cap="flat">
              <a:solidFill>
                <a:srgbClr val="FFFF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267DBC72-B64A-8557-2965-721DC5272D5D}"/>
                </a:ext>
              </a:extLst>
            </p:cNvPr>
            <p:cNvSpPr/>
            <p:nvPr/>
          </p:nvSpPr>
          <p:spPr>
            <a:xfrm>
              <a:off x="10652418" y="1922441"/>
              <a:ext cx="637341" cy="637340"/>
            </a:xfrm>
            <a:custGeom>
              <a:avLst/>
              <a:gdLst>
                <a:gd name="connsiteX0" fmla="*/ 637341 w 637341"/>
                <a:gd name="connsiteY0" fmla="*/ 318670 h 637340"/>
                <a:gd name="connsiteX1" fmla="*/ 318671 w 637341"/>
                <a:gd name="connsiteY1" fmla="*/ 637341 h 637340"/>
                <a:gd name="connsiteX2" fmla="*/ 0 w 637341"/>
                <a:gd name="connsiteY2" fmla="*/ 318670 h 637340"/>
                <a:gd name="connsiteX3" fmla="*/ 318671 w 637341"/>
                <a:gd name="connsiteY3" fmla="*/ 0 h 637340"/>
                <a:gd name="connsiteX4" fmla="*/ 637341 w 637341"/>
                <a:gd name="connsiteY4" fmla="*/ 318670 h 637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7341" h="637340">
                  <a:moveTo>
                    <a:pt x="637341" y="318670"/>
                  </a:moveTo>
                  <a:cubicBezTo>
                    <a:pt x="637341" y="494667"/>
                    <a:pt x="494667" y="637341"/>
                    <a:pt x="318671" y="637341"/>
                  </a:cubicBezTo>
                  <a:cubicBezTo>
                    <a:pt x="142674" y="637341"/>
                    <a:pt x="0" y="494667"/>
                    <a:pt x="0" y="318670"/>
                  </a:cubicBezTo>
                  <a:cubicBezTo>
                    <a:pt x="0" y="142674"/>
                    <a:pt x="142674" y="0"/>
                    <a:pt x="318671" y="0"/>
                  </a:cubicBezTo>
                  <a:cubicBezTo>
                    <a:pt x="494667" y="0"/>
                    <a:pt x="637341" y="142674"/>
                    <a:pt x="637341" y="318670"/>
                  </a:cubicBezTo>
                  <a:close/>
                </a:path>
              </a:pathLst>
            </a:custGeom>
            <a:solidFill>
              <a:schemeClr val="bg1"/>
            </a:solidFill>
            <a:ln w="35322" cap="flat">
              <a:solidFill>
                <a:srgbClr val="FFFF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9103D28-5BE7-E15D-3C1C-264592F8BBA8}"/>
                </a:ext>
              </a:extLst>
            </p:cNvPr>
            <p:cNvSpPr/>
            <p:nvPr/>
          </p:nvSpPr>
          <p:spPr>
            <a:xfrm>
              <a:off x="9483908" y="2149051"/>
              <a:ext cx="1154346" cy="637341"/>
            </a:xfrm>
            <a:custGeom>
              <a:avLst/>
              <a:gdLst>
                <a:gd name="connsiteX0" fmla="*/ 828594 w 1154346"/>
                <a:gd name="connsiteY0" fmla="*/ 573607 h 637341"/>
                <a:gd name="connsiteX1" fmla="*/ 828594 w 1154346"/>
                <a:gd name="connsiteY1" fmla="*/ 573607 h 637341"/>
                <a:gd name="connsiteX2" fmla="*/ 1154346 w 1154346"/>
                <a:gd name="connsiteY2" fmla="*/ 410731 h 637341"/>
                <a:gd name="connsiteX3" fmla="*/ 1026878 w 1154346"/>
                <a:gd name="connsiteY3" fmla="*/ 99142 h 637341"/>
                <a:gd name="connsiteX4" fmla="*/ 1026878 w 1154346"/>
                <a:gd name="connsiteY4" fmla="*/ 84979 h 637341"/>
                <a:gd name="connsiteX5" fmla="*/ 899410 w 1154346"/>
                <a:gd name="connsiteY5" fmla="*/ 42489 h 637341"/>
                <a:gd name="connsiteX6" fmla="*/ 637392 w 1154346"/>
                <a:gd name="connsiteY6" fmla="*/ 0 h 637341"/>
                <a:gd name="connsiteX7" fmla="*/ 375374 w 1154346"/>
                <a:gd name="connsiteY7" fmla="*/ 42489 h 637341"/>
                <a:gd name="connsiteX8" fmla="*/ 63785 w 1154346"/>
                <a:gd name="connsiteY8" fmla="*/ 191202 h 637341"/>
                <a:gd name="connsiteX9" fmla="*/ 51 w 1154346"/>
                <a:gd name="connsiteY9" fmla="*/ 318671 h 637341"/>
                <a:gd name="connsiteX10" fmla="*/ 51 w 1154346"/>
                <a:gd name="connsiteY10" fmla="*/ 637341 h 637341"/>
                <a:gd name="connsiteX11" fmla="*/ 764860 w 1154346"/>
                <a:gd name="connsiteY11" fmla="*/ 637341 h 637341"/>
                <a:gd name="connsiteX12" fmla="*/ 828594 w 1154346"/>
                <a:gd name="connsiteY12" fmla="*/ 573607 h 63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54346" h="637341">
                  <a:moveTo>
                    <a:pt x="828594" y="573607"/>
                  </a:moveTo>
                  <a:lnTo>
                    <a:pt x="828594" y="573607"/>
                  </a:lnTo>
                  <a:cubicBezTo>
                    <a:pt x="928016" y="502653"/>
                    <a:pt x="1037929" y="447697"/>
                    <a:pt x="1154346" y="410731"/>
                  </a:cubicBezTo>
                  <a:cubicBezTo>
                    <a:pt x="1073825" y="326825"/>
                    <a:pt x="1028252" y="215425"/>
                    <a:pt x="1026878" y="99142"/>
                  </a:cubicBezTo>
                  <a:lnTo>
                    <a:pt x="1026878" y="84979"/>
                  </a:lnTo>
                  <a:cubicBezTo>
                    <a:pt x="985511" y="67647"/>
                    <a:pt x="942901" y="53445"/>
                    <a:pt x="899410" y="42489"/>
                  </a:cubicBezTo>
                  <a:cubicBezTo>
                    <a:pt x="814311" y="16907"/>
                    <a:pt x="726216" y="2620"/>
                    <a:pt x="637392" y="0"/>
                  </a:cubicBezTo>
                  <a:cubicBezTo>
                    <a:pt x="548359" y="273"/>
                    <a:pt x="459931" y="14613"/>
                    <a:pt x="375374" y="42489"/>
                  </a:cubicBezTo>
                  <a:cubicBezTo>
                    <a:pt x="264622" y="76109"/>
                    <a:pt x="159577" y="126243"/>
                    <a:pt x="63785" y="191202"/>
                  </a:cubicBezTo>
                  <a:cubicBezTo>
                    <a:pt x="22641" y="220428"/>
                    <a:pt x="-1256" y="268218"/>
                    <a:pt x="51" y="318671"/>
                  </a:cubicBezTo>
                  <a:lnTo>
                    <a:pt x="51" y="637341"/>
                  </a:lnTo>
                  <a:lnTo>
                    <a:pt x="764860" y="637341"/>
                  </a:lnTo>
                  <a:cubicBezTo>
                    <a:pt x="782415" y="612704"/>
                    <a:pt x="803958" y="591162"/>
                    <a:pt x="828594" y="573607"/>
                  </a:cubicBezTo>
                  <a:close/>
                </a:path>
              </a:pathLst>
            </a:custGeom>
            <a:solidFill>
              <a:schemeClr val="bg1"/>
            </a:solidFill>
            <a:ln w="35322" cap="flat">
              <a:solidFill>
                <a:srgbClr val="FFFF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170014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9DE581-C601-2960-9D08-4842748C1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533" y="2036515"/>
            <a:ext cx="6474944" cy="207104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View the ideas below to see if any match your areas of interest and give you ideas for your own project idea.</a:t>
            </a:r>
            <a:br>
              <a:rPr lang="en-US" sz="3200" dirty="0"/>
            </a:br>
            <a:r>
              <a:rPr lang="en-US" sz="3200" dirty="0">
                <a:hlinkClick r:id="rId2"/>
              </a:rPr>
              <a:t>Degree Show sample projects</a:t>
            </a:r>
            <a:br>
              <a:rPr lang="en-US" sz="3200" dirty="0"/>
            </a:br>
            <a:r>
              <a:rPr lang="en-GB" sz="22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https://stemsummershowsuwtsd.org/computing/</a:t>
            </a:r>
            <a:endParaRPr lang="en-US" sz="3200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Graphical user interface, logo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AB1902AE-905D-BFDE-6CD0-8022FFE6F6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6217" b="1"/>
          <a:stretch/>
        </p:blipFill>
        <p:spPr>
          <a:xfrm>
            <a:off x="6322813" y="10"/>
            <a:ext cx="5867664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7" name="Graphic 6" descr="Cursor with solid fill">
            <a:extLst>
              <a:ext uri="{FF2B5EF4-FFF2-40B4-BE49-F238E27FC236}">
                <a16:creationId xmlns:a16="http://schemas.microsoft.com/office/drawing/2014/main" id="{55E1A397-8375-6101-C565-E82B4DDF47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835357" y="3429000"/>
            <a:ext cx="2852057" cy="28520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DD7D18F-DA90-B59B-AF51-ED4EC1010A18}"/>
              </a:ext>
            </a:extLst>
          </p:cNvPr>
          <p:cNvSpPr txBox="1"/>
          <p:nvPr/>
        </p:nvSpPr>
        <p:spPr>
          <a:xfrm>
            <a:off x="225533" y="644667"/>
            <a:ext cx="7335556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Examples: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Degree show ideas:</a:t>
            </a:r>
            <a:endParaRPr kumimoji="0" lang="en-GB" sz="44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621631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987213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655372">
            <a:off x="6441665" y="1206058"/>
            <a:ext cx="4844965" cy="484496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48587" y="2412670"/>
            <a:ext cx="6248042" cy="26740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The key to success in this module is to try and make W</a:t>
            </a:r>
            <a:r>
              <a:rPr lang="en-US" sz="2800" b="1" dirty="0"/>
              <a:t>eekly progress.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You will not be able to leave it until the last minute.</a:t>
            </a:r>
          </a:p>
        </p:txBody>
      </p:sp>
    </p:spTree>
    <p:extLst>
      <p:ext uri="{BB962C8B-B14F-4D97-AF65-F5344CB8AC3E}">
        <p14:creationId xmlns:p14="http://schemas.microsoft.com/office/powerpoint/2010/main" val="316974841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ABBCF-D323-4164-8C9F-6409E63D7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998" y="360401"/>
            <a:ext cx="10515600" cy="1325563"/>
          </a:xfrm>
        </p:spPr>
        <p:txBody>
          <a:bodyPr/>
          <a:lstStyle/>
          <a:p>
            <a:r>
              <a:rPr lang="en-GB" b="1" u="sng" dirty="0"/>
              <a:t>Activity: Share your Aim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D046D-867D-4D09-A605-0CB38014A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998" y="1608189"/>
            <a:ext cx="11032209" cy="4802187"/>
          </a:xfrm>
        </p:spPr>
        <p:txBody>
          <a:bodyPr>
            <a:normAutofit/>
          </a:bodyPr>
          <a:lstStyle/>
          <a:p>
            <a:r>
              <a:rPr lang="en-GB" sz="3200" dirty="0"/>
              <a:t>Share your initial </a:t>
            </a:r>
            <a:r>
              <a:rPr lang="en-GB" sz="3200" b="1" dirty="0"/>
              <a:t>Aim</a:t>
            </a:r>
            <a:r>
              <a:rPr lang="en-GB" sz="3200" dirty="0"/>
              <a:t> &amp; </a:t>
            </a:r>
            <a:r>
              <a:rPr lang="en-GB" sz="3200" b="1" dirty="0"/>
              <a:t>Objectives </a:t>
            </a:r>
            <a:r>
              <a:rPr lang="en-GB" sz="3200" dirty="0"/>
              <a:t>for your project.</a:t>
            </a:r>
          </a:p>
          <a:p>
            <a:r>
              <a:rPr lang="en-GB" sz="3200" dirty="0"/>
              <a:t>Post in the chat.</a:t>
            </a:r>
          </a:p>
          <a:p>
            <a:pPr marL="0" indent="0">
              <a:lnSpc>
                <a:spcPct val="110000"/>
              </a:lnSpc>
              <a:spcBef>
                <a:spcPts val="600"/>
              </a:spcBef>
              <a:buNone/>
            </a:pPr>
            <a:endParaRPr lang="en-GB" b="1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1361B3FD-98B9-06C2-AB2A-F3BFBFC2A3A3}"/>
              </a:ext>
            </a:extLst>
          </p:cNvPr>
          <p:cNvGrpSpPr/>
          <p:nvPr/>
        </p:nvGrpSpPr>
        <p:grpSpPr>
          <a:xfrm>
            <a:off x="4205840" y="3235559"/>
            <a:ext cx="3263710" cy="2159682"/>
            <a:chOff x="4781473" y="3960045"/>
            <a:chExt cx="3263710" cy="2159682"/>
          </a:xfrm>
        </p:grpSpPr>
        <p:pic>
          <p:nvPicPr>
            <p:cNvPr id="4" name="Graphic 3" descr="List with solid fill">
              <a:extLst>
                <a:ext uri="{FF2B5EF4-FFF2-40B4-BE49-F238E27FC236}">
                  <a16:creationId xmlns:a16="http://schemas.microsoft.com/office/drawing/2014/main" id="{3ECEA928-5AEB-85CA-43D9-F189B66C838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85501" y="3960045"/>
              <a:ext cx="2159682" cy="2159682"/>
            </a:xfrm>
            <a:prstGeom prst="rect">
              <a:avLst/>
            </a:prstGeom>
          </p:spPr>
        </p:pic>
        <p:pic>
          <p:nvPicPr>
            <p:cNvPr id="5" name="Picture 4" descr="Aim Statements — Lothian Quality">
              <a:extLst>
                <a:ext uri="{FF2B5EF4-FFF2-40B4-BE49-F238E27FC236}">
                  <a16:creationId xmlns:a16="http://schemas.microsoft.com/office/drawing/2014/main" id="{3422E862-6EE2-91EF-F9AE-0B2A95CE10C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alphaModFix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-3" b="157"/>
            <a:stretch/>
          </p:blipFill>
          <p:spPr bwMode="auto">
            <a:xfrm>
              <a:off x="4781473" y="4106302"/>
              <a:ext cx="1643744" cy="1641105"/>
            </a:xfrm>
            <a:custGeom>
              <a:avLst/>
              <a:gdLst/>
              <a:ahLst/>
              <a:cxnLst/>
              <a:rect l="l" t="t" r="r" b="b"/>
              <a:pathLst>
                <a:path w="6057610" h="6057610">
                  <a:moveTo>
                    <a:pt x="3028805" y="0"/>
                  </a:moveTo>
                  <a:cubicBezTo>
                    <a:pt x="4701568" y="0"/>
                    <a:pt x="6057610" y="1356042"/>
                    <a:pt x="6057610" y="3028805"/>
                  </a:cubicBezTo>
                  <a:cubicBezTo>
                    <a:pt x="6057610" y="4701568"/>
                    <a:pt x="4701568" y="6057610"/>
                    <a:pt x="3028805" y="6057610"/>
                  </a:cubicBezTo>
                  <a:cubicBezTo>
                    <a:pt x="1356042" y="6057610"/>
                    <a:pt x="0" y="4701568"/>
                    <a:pt x="0" y="3028805"/>
                  </a:cubicBezTo>
                  <a:cubicBezTo>
                    <a:pt x="0" y="1356042"/>
                    <a:pt x="1356042" y="0"/>
                    <a:pt x="3028805" y="0"/>
                  </a:cubicBezTo>
                  <a:close/>
                </a:path>
              </a:pathLst>
            </a:custGeom>
            <a:noFill/>
            <a:effectLst>
              <a:softEdge rad="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0426760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101" y="402440"/>
            <a:ext cx="8945968" cy="1461778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4800" b="1" u="sng" dirty="0"/>
              <a:t>Overview: The 3Ps of ideation &amp;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824" y="1984844"/>
            <a:ext cx="6640146" cy="4098241"/>
          </a:xfrm>
        </p:spPr>
        <p:txBody>
          <a:bodyPr>
            <a:normAutofit lnSpcReduction="10000"/>
          </a:bodyPr>
          <a:lstStyle/>
          <a:p>
            <a:r>
              <a:rPr lang="en-GB" sz="3600" b="1" dirty="0">
                <a:solidFill>
                  <a:srgbClr val="FF0000"/>
                </a:solidFill>
                <a:highlight>
                  <a:srgbClr val="FFFF00"/>
                </a:highlight>
              </a:rPr>
              <a:t>Passion</a:t>
            </a:r>
            <a:r>
              <a:rPr lang="en-GB" sz="3600" dirty="0">
                <a:solidFill>
                  <a:srgbClr val="FF0000"/>
                </a:solidFill>
                <a:highlight>
                  <a:srgbClr val="FFFF00"/>
                </a:highlight>
              </a:rPr>
              <a:t>:</a:t>
            </a:r>
            <a:r>
              <a:rPr lang="en-GB" sz="3600" dirty="0">
                <a:solidFill>
                  <a:srgbClr val="FF0000"/>
                </a:solidFill>
              </a:rPr>
              <a:t> </a:t>
            </a:r>
            <a:r>
              <a:rPr lang="en-GB" sz="3600" dirty="0"/>
              <a:t>Follow your passion / do what you love and care about.</a:t>
            </a:r>
          </a:p>
          <a:p>
            <a:r>
              <a:rPr lang="en-GB" sz="3600" b="1" dirty="0">
                <a:solidFill>
                  <a:schemeClr val="bg1"/>
                </a:solidFill>
                <a:highlight>
                  <a:srgbClr val="FFFF00"/>
                </a:highlight>
              </a:rPr>
              <a:t>Problem solving</a:t>
            </a:r>
            <a:r>
              <a:rPr lang="en-GB" sz="3600" dirty="0">
                <a:solidFill>
                  <a:schemeClr val="bg1"/>
                </a:solidFill>
                <a:highlight>
                  <a:srgbClr val="FFFF00"/>
                </a:highlight>
              </a:rPr>
              <a:t>: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/>
              <a:t>Solve a problem related to this area.</a:t>
            </a:r>
          </a:p>
          <a:p>
            <a:r>
              <a:rPr lang="en-GB" sz="3600" b="1" dirty="0">
                <a:solidFill>
                  <a:srgbClr val="0070C0"/>
                </a:solidFill>
                <a:highlight>
                  <a:srgbClr val="FFFF00"/>
                </a:highlight>
              </a:rPr>
              <a:t>Personal/Social Need:</a:t>
            </a:r>
            <a:r>
              <a:rPr lang="en-GB" sz="3600" b="1" dirty="0">
                <a:solidFill>
                  <a:srgbClr val="0070C0"/>
                </a:solidFill>
              </a:rPr>
              <a:t> </a:t>
            </a:r>
            <a:r>
              <a:rPr lang="en-GB" sz="3600" dirty="0"/>
              <a:t>Help to heal a pain / s</a:t>
            </a:r>
            <a:r>
              <a:rPr lang="en-GB" sz="3600" b="1" dirty="0"/>
              <a:t>atisfy a need </a:t>
            </a:r>
            <a:r>
              <a:rPr lang="en-GB" sz="3600" dirty="0"/>
              <a:t>for yourself and/or others.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67183D0E-C896-4A9A-8EF5-A31247EAE8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198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3709</Words>
  <Application>Microsoft Office PowerPoint</Application>
  <PresentationFormat>Widescreen</PresentationFormat>
  <Paragraphs>305</Paragraphs>
  <Slides>52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52</vt:i4>
      </vt:variant>
    </vt:vector>
  </HeadingPairs>
  <TitlesOfParts>
    <vt:vector size="63" baseType="lpstr">
      <vt:lpstr>Google Sans</vt:lpstr>
      <vt:lpstr>Myriad Pro</vt:lpstr>
      <vt:lpstr>Arial</vt:lpstr>
      <vt:lpstr>Avenir Next LT Pro</vt:lpstr>
      <vt:lpstr>Calibri</vt:lpstr>
      <vt:lpstr>Calibri Light</vt:lpstr>
      <vt:lpstr>Courier New</vt:lpstr>
      <vt:lpstr>Symbol</vt:lpstr>
      <vt:lpstr>Wingdings</vt:lpstr>
      <vt:lpstr>Office Theme</vt:lpstr>
      <vt:lpstr>AccentBoxVTI</vt:lpstr>
      <vt:lpstr>PowerPoint Presentation</vt:lpstr>
      <vt:lpstr>PowerPoint Presentation</vt:lpstr>
      <vt:lpstr>Overview:</vt:lpstr>
      <vt:lpstr>Section 1: Ideation</vt:lpstr>
      <vt:lpstr>Activity: ideation notes</vt:lpstr>
      <vt:lpstr>Creativity &amp; Computing</vt:lpstr>
      <vt:lpstr>PERSONAL INTEREST</vt:lpstr>
      <vt:lpstr>Consider using New &amp; Emerging technologies</vt:lpstr>
      <vt:lpstr>PowerPoint Presentation</vt:lpstr>
      <vt:lpstr>SOCIETAL TRENDS</vt:lpstr>
      <vt:lpstr>PROMBLEMS &amp; FRUSTARTIONS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Overview: Project purpose and PSI</vt:lpstr>
      <vt:lpstr>Tech Project &amp; Crowdfunding sites</vt:lpstr>
      <vt:lpstr>Show: Example Project Titles</vt:lpstr>
      <vt:lpstr>Use AI Tools</vt:lpstr>
      <vt:lpstr>Online Learning platforms</vt:lpstr>
      <vt:lpstr>Break time</vt:lpstr>
      <vt:lpstr>Section 2:  Aim &amp; Objectives</vt:lpstr>
      <vt:lpstr>Task 1, Q2, point 2: Aim and Objectives</vt:lpstr>
      <vt:lpstr>Project Aim</vt:lpstr>
      <vt:lpstr>Example Aims:</vt:lpstr>
      <vt:lpstr>Project Objectives</vt:lpstr>
      <vt:lpstr>Bg. SMART Project Objectives</vt:lpstr>
      <vt:lpstr>Bg. Example Aim &amp; Objectives</vt:lpstr>
      <vt:lpstr>Bg. Example Aim &amp; Objectives</vt:lpstr>
      <vt:lpstr>Bg. Example: Network traffic Monitoring tool</vt:lpstr>
      <vt:lpstr>Any Questions</vt:lpstr>
      <vt:lpstr>Break time</vt:lpstr>
      <vt:lpstr>Session 2: Key Sources, Assignment task &amp; Project approval document</vt:lpstr>
      <vt:lpstr>5min Activity:  What do YOU want to do?</vt:lpstr>
      <vt:lpstr>10min Activity:  Document several project ideas?</vt:lpstr>
      <vt:lpstr>Group Activity: Project idea discussion</vt:lpstr>
      <vt:lpstr>Activity: Add Project idea to Approval document</vt:lpstr>
      <vt:lpstr>Activity: Aim and Objectives</vt:lpstr>
      <vt:lpstr>PowerPoint Presentation</vt:lpstr>
      <vt:lpstr>PowerPoint Presentation</vt:lpstr>
      <vt:lpstr>Activity: Key Source learning</vt:lpstr>
      <vt:lpstr>Any Questions</vt:lpstr>
      <vt:lpstr>Register &amp; Thanks</vt:lpstr>
      <vt:lpstr>The End.</vt:lpstr>
      <vt:lpstr>Archive slides.</vt:lpstr>
      <vt:lpstr>PowerPoint Presentation</vt:lpstr>
      <vt:lpstr>View the ideas below to see if any match your areas of interest and give you ideas for your own project idea. Degree Show sample projects https://stemsummershowsuwtsd.org/computing/</vt:lpstr>
      <vt:lpstr>The Key to Success</vt:lpstr>
      <vt:lpstr>Activity: Share your Aim &amp; Objectives</vt:lpstr>
      <vt:lpstr>Overview: The 3Ps of ideation &amp; Innovation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Ewa Kazimierska</cp:lastModifiedBy>
  <cp:revision>67</cp:revision>
  <dcterms:created xsi:type="dcterms:W3CDTF">2021-05-24T14:04:41Z</dcterms:created>
  <dcterms:modified xsi:type="dcterms:W3CDTF">2026-06-02T08:31:01Z</dcterms:modified>
</cp:coreProperties>
</file>