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7792" autoAdjust="0"/>
  </p:normalViewPr>
  <p:slideViewPr>
    <p:cSldViewPr snapToGrid="0">
      <p:cViewPr varScale="1">
        <p:scale>
          <a:sx n="76" d="100"/>
          <a:sy n="76" d="100"/>
        </p:scale>
        <p:origin x="94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0BAB15-DD0E-493F-8E1A-474E2FF6B1A6}" type="datetimeFigureOut">
              <a:rPr lang="en-US" smtClean="0"/>
              <a:t>3/21/2023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BBD33A-2737-4570-A7EC-EC24D7D8132D}" type="slidenum">
              <a:rPr lang="en-US" smtClean="0"/>
              <a:t>‹#›</a:t>
            </a:fld>
            <a:endParaRPr lang="en-US"/>
          </a:p>
        </p:txBody>
      </p:sp>
    </p:spTree>
    <p:extLst>
      <p:ext uri="{BB962C8B-B14F-4D97-AF65-F5344CB8AC3E}">
        <p14:creationId xmlns:p14="http://schemas.microsoft.com/office/powerpoint/2010/main" val="177795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problem of Midlands Greek's falling stock price is investigated here. Based on this literature research, we have analyzed how the theoretical models have been put into practice. The declining market share of Midlands Greeks has been discussed, and several explanations have been offered.</a:t>
            </a:r>
            <a:endParaRPr lang="en-US" dirty="0"/>
          </a:p>
        </p:txBody>
      </p:sp>
      <p:sp>
        <p:nvSpPr>
          <p:cNvPr id="4" name="Slide Number Placeholder 3"/>
          <p:cNvSpPr>
            <a:spLocks noGrp="1"/>
          </p:cNvSpPr>
          <p:nvPr>
            <p:ph type="sldNum" sz="quarter" idx="10"/>
          </p:nvPr>
        </p:nvSpPr>
        <p:spPr/>
        <p:txBody>
          <a:bodyPr/>
          <a:lstStyle/>
          <a:p>
            <a:fld id="{FEBBD33A-2737-4570-A7EC-EC24D7D8132D}" type="slidenum">
              <a:rPr lang="en-US" smtClean="0"/>
              <a:t>2</a:t>
            </a:fld>
            <a:endParaRPr lang="en-US"/>
          </a:p>
        </p:txBody>
      </p:sp>
    </p:spTree>
    <p:extLst>
      <p:ext uri="{BB962C8B-B14F-4D97-AF65-F5344CB8AC3E}">
        <p14:creationId xmlns:p14="http://schemas.microsoft.com/office/powerpoint/2010/main" val="1961071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Using the Elaboration Likelihood model, I was able to ascertain whether Midlands Greek goods were mostly influenced by the center or the periphery. In terms of stock price, the location, size, and appropriateness of the Midlands Greeks' lodging are key factors in swaying those on the central route.</a:t>
            </a:r>
            <a:endParaRPr lang="en-US" dirty="0"/>
          </a:p>
        </p:txBody>
      </p:sp>
      <p:sp>
        <p:nvSpPr>
          <p:cNvPr id="4" name="Slide Number Placeholder 3"/>
          <p:cNvSpPr>
            <a:spLocks noGrp="1"/>
          </p:cNvSpPr>
          <p:nvPr>
            <p:ph type="sldNum" sz="quarter" idx="10"/>
          </p:nvPr>
        </p:nvSpPr>
        <p:spPr/>
        <p:txBody>
          <a:bodyPr/>
          <a:lstStyle/>
          <a:p>
            <a:fld id="{FEBBD33A-2737-4570-A7EC-EC24D7D8132D}" type="slidenum">
              <a:rPr lang="en-US" smtClean="0"/>
              <a:t>3</a:t>
            </a:fld>
            <a:endParaRPr lang="en-US"/>
          </a:p>
        </p:txBody>
      </p:sp>
    </p:spTree>
    <p:extLst>
      <p:ext uri="{BB962C8B-B14F-4D97-AF65-F5344CB8AC3E}">
        <p14:creationId xmlns:p14="http://schemas.microsoft.com/office/powerpoint/2010/main" val="3091358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Concerning product problems and buyer contentment, Kotler's five product-level models have been put into operation. "Core benefit," "Generic product," "Expected product," "Augmented product," and "Potential product" are the five tiers of the model.</a:t>
            </a:r>
            <a:endParaRPr lang="en-US" dirty="0"/>
          </a:p>
        </p:txBody>
      </p:sp>
      <p:sp>
        <p:nvSpPr>
          <p:cNvPr id="4" name="Slide Number Placeholder 3"/>
          <p:cNvSpPr>
            <a:spLocks noGrp="1"/>
          </p:cNvSpPr>
          <p:nvPr>
            <p:ph type="sldNum" sz="quarter" idx="10"/>
          </p:nvPr>
        </p:nvSpPr>
        <p:spPr/>
        <p:txBody>
          <a:bodyPr/>
          <a:lstStyle/>
          <a:p>
            <a:fld id="{FEBBD33A-2737-4570-A7EC-EC24D7D8132D}" type="slidenum">
              <a:rPr lang="en-US" smtClean="0"/>
              <a:t>4</a:t>
            </a:fld>
            <a:endParaRPr lang="en-US"/>
          </a:p>
        </p:txBody>
      </p:sp>
    </p:spTree>
    <p:extLst>
      <p:ext uri="{BB962C8B-B14F-4D97-AF65-F5344CB8AC3E}">
        <p14:creationId xmlns:p14="http://schemas.microsoft.com/office/powerpoint/2010/main" val="41158310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Concerning product problems and buyer contentment, Kotler's five product-level theories have been put into operation. "Core benefit," "Generic product," "Expected product," "Augmented product," and "Potential product" are the five tiers of the concept.</a:t>
            </a:r>
            <a:endParaRPr lang="en-US" dirty="0"/>
          </a:p>
        </p:txBody>
      </p:sp>
      <p:sp>
        <p:nvSpPr>
          <p:cNvPr id="4" name="Slide Number Placeholder 3"/>
          <p:cNvSpPr>
            <a:spLocks noGrp="1"/>
          </p:cNvSpPr>
          <p:nvPr>
            <p:ph type="sldNum" sz="quarter" idx="10"/>
          </p:nvPr>
        </p:nvSpPr>
        <p:spPr/>
        <p:txBody>
          <a:bodyPr/>
          <a:lstStyle/>
          <a:p>
            <a:fld id="{FEBBD33A-2737-4570-A7EC-EC24D7D8132D}" type="slidenum">
              <a:rPr lang="en-US" smtClean="0"/>
              <a:t>5</a:t>
            </a:fld>
            <a:endParaRPr lang="en-US"/>
          </a:p>
        </p:txBody>
      </p:sp>
    </p:spTree>
    <p:extLst>
      <p:ext uri="{BB962C8B-B14F-4D97-AF65-F5344CB8AC3E}">
        <p14:creationId xmlns:p14="http://schemas.microsoft.com/office/powerpoint/2010/main" val="276447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This PowerPoint uses </a:t>
            </a:r>
            <a:r>
              <a:rPr lang="en-US" sz="1200" b="0" i="0" kern="1200" dirty="0" err="1">
                <a:solidFill>
                  <a:schemeClr val="tx1"/>
                </a:solidFill>
                <a:effectLst/>
                <a:latin typeface="+mn-lt"/>
                <a:ea typeface="+mn-ea"/>
                <a:cs typeface="+mn-cs"/>
              </a:rPr>
              <a:t>Mendelow's</a:t>
            </a:r>
            <a:r>
              <a:rPr lang="en-US" sz="1200" b="0" i="0" kern="1200" dirty="0">
                <a:solidFill>
                  <a:schemeClr val="tx1"/>
                </a:solidFill>
                <a:effectLst/>
                <a:latin typeface="+mn-lt"/>
                <a:ea typeface="+mn-ea"/>
                <a:cs typeface="+mn-cs"/>
              </a:rPr>
              <a:t> Matrix to analyze Midlands Greek's effectiveness in light of the problem at hand. </a:t>
            </a:r>
          </a:p>
          <a:p>
            <a:pPr algn="just"/>
            <a:r>
              <a:rPr lang="en-US" sz="1200" b="0" i="0" kern="1200" dirty="0">
                <a:solidFill>
                  <a:schemeClr val="tx1"/>
                </a:solidFill>
                <a:effectLst/>
                <a:latin typeface="+mn-lt"/>
                <a:ea typeface="+mn-ea"/>
                <a:cs typeface="+mn-cs"/>
              </a:rPr>
              <a:t>Key players, maintain satisfaction, remain updated, and use little effort are the four pillars of </a:t>
            </a:r>
            <a:r>
              <a:rPr lang="en-US" sz="1200" b="0" i="0" kern="1200" dirty="0" err="1">
                <a:solidFill>
                  <a:schemeClr val="tx1"/>
                </a:solidFill>
                <a:effectLst/>
                <a:latin typeface="+mn-lt"/>
                <a:ea typeface="+mn-ea"/>
                <a:cs typeface="+mn-cs"/>
              </a:rPr>
              <a:t>Mendelow's</a:t>
            </a:r>
            <a:r>
              <a:rPr lang="en-US" sz="1200" b="0" i="0" kern="1200" dirty="0">
                <a:solidFill>
                  <a:schemeClr val="tx1"/>
                </a:solidFill>
                <a:effectLst/>
                <a:latin typeface="+mn-lt"/>
                <a:ea typeface="+mn-ea"/>
                <a:cs typeface="+mn-cs"/>
              </a:rPr>
              <a:t> matrix. </a:t>
            </a:r>
          </a:p>
          <a:p>
            <a:pPr algn="just"/>
            <a:r>
              <a:rPr lang="en-US" sz="1200" b="0" i="0" kern="1200" dirty="0" err="1">
                <a:solidFill>
                  <a:schemeClr val="tx1"/>
                </a:solidFill>
                <a:effectLst/>
                <a:latin typeface="+mn-lt"/>
                <a:ea typeface="+mn-ea"/>
                <a:cs typeface="+mn-cs"/>
              </a:rPr>
              <a:t>Mendelow's</a:t>
            </a:r>
            <a:r>
              <a:rPr lang="en-US" sz="1200" b="0" i="0" kern="1200" dirty="0">
                <a:solidFill>
                  <a:schemeClr val="tx1"/>
                </a:solidFill>
                <a:effectLst/>
                <a:latin typeface="+mn-lt"/>
                <a:ea typeface="+mn-ea"/>
                <a:cs typeface="+mn-cs"/>
              </a:rPr>
              <a:t> Matrix, on the other hand, is useful for depicting components in terms of their relative power levels.</a:t>
            </a:r>
          </a:p>
        </p:txBody>
      </p:sp>
      <p:sp>
        <p:nvSpPr>
          <p:cNvPr id="4" name="Slide Number Placeholder 3"/>
          <p:cNvSpPr>
            <a:spLocks noGrp="1"/>
          </p:cNvSpPr>
          <p:nvPr>
            <p:ph type="sldNum" sz="quarter" idx="10"/>
          </p:nvPr>
        </p:nvSpPr>
        <p:spPr/>
        <p:txBody>
          <a:bodyPr/>
          <a:lstStyle/>
          <a:p>
            <a:fld id="{FEBBD33A-2737-4570-A7EC-EC24D7D8132D}" type="slidenum">
              <a:rPr lang="en-US" smtClean="0"/>
              <a:t>7</a:t>
            </a:fld>
            <a:endParaRPr lang="en-US"/>
          </a:p>
        </p:txBody>
      </p:sp>
    </p:spTree>
    <p:extLst>
      <p:ext uri="{BB962C8B-B14F-4D97-AF65-F5344CB8AC3E}">
        <p14:creationId xmlns:p14="http://schemas.microsoft.com/office/powerpoint/2010/main" val="4257920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According to the research conducted, the "accounting finances, customers, and market employees" are the most important stakeholders. Yet "</a:t>
            </a:r>
            <a:r>
              <a:rPr lang="en-US" sz="1200" kern="1200" dirty="0" err="1">
                <a:solidFill>
                  <a:schemeClr val="tx1"/>
                </a:solidFill>
                <a:latin typeface="+mn-lt"/>
                <a:ea typeface="+mn-ea"/>
                <a:cs typeface="+mn-cs"/>
              </a:rPr>
              <a:t>Fotoulla</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Lytras</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Loucas</a:t>
            </a:r>
            <a:r>
              <a:rPr lang="en-US" sz="1200" kern="1200" dirty="0">
                <a:solidFill>
                  <a:schemeClr val="tx1"/>
                </a:solidFill>
                <a:latin typeface="+mn-lt"/>
                <a:ea typeface="+mn-ea"/>
                <a:cs typeface="+mn-cs"/>
              </a:rPr>
              <a:t> Marky" care just somewhat about the company's overall performance in the market.</a:t>
            </a:r>
            <a:endParaRPr lang="en-US" dirty="0"/>
          </a:p>
        </p:txBody>
      </p:sp>
      <p:sp>
        <p:nvSpPr>
          <p:cNvPr id="4" name="Slide Number Placeholder 3"/>
          <p:cNvSpPr>
            <a:spLocks noGrp="1"/>
          </p:cNvSpPr>
          <p:nvPr>
            <p:ph type="sldNum" sz="quarter" idx="10"/>
          </p:nvPr>
        </p:nvSpPr>
        <p:spPr/>
        <p:txBody>
          <a:bodyPr/>
          <a:lstStyle/>
          <a:p>
            <a:fld id="{FEBBD33A-2737-4570-A7EC-EC24D7D8132D}" type="slidenum">
              <a:rPr lang="en-US" smtClean="0"/>
              <a:t>8</a:t>
            </a:fld>
            <a:endParaRPr lang="en-US"/>
          </a:p>
        </p:txBody>
      </p:sp>
    </p:spTree>
    <p:extLst>
      <p:ext uri="{BB962C8B-B14F-4D97-AF65-F5344CB8AC3E}">
        <p14:creationId xmlns:p14="http://schemas.microsoft.com/office/powerpoint/2010/main" val="4062943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Regarding the stock price drop, I have utilized </a:t>
            </a:r>
            <a:r>
              <a:rPr lang="en-US" sz="1200" kern="1200" dirty="0" err="1">
                <a:solidFill>
                  <a:schemeClr val="tx1"/>
                </a:solidFill>
                <a:latin typeface="+mn-lt"/>
                <a:ea typeface="+mn-ea"/>
                <a:cs typeface="+mn-cs"/>
              </a:rPr>
              <a:t>Mendelow's</a:t>
            </a:r>
            <a:r>
              <a:rPr lang="en-US" sz="1200" kern="1200" dirty="0">
                <a:solidFill>
                  <a:schemeClr val="tx1"/>
                </a:solidFill>
                <a:latin typeface="+mn-lt"/>
                <a:ea typeface="+mn-ea"/>
                <a:cs typeface="+mn-cs"/>
              </a:rPr>
              <a:t> Matrix to take into account the perspectives of all relevant parties. Based on my research, I have determined that "Customers, Employees, Government, and Community" are the most crucial groups of people about whom to keep Midlands Greek informed. But, in terms of </a:t>
            </a:r>
            <a:r>
              <a:rPr lang="en-US" sz="1200" kern="1200" dirty="0" err="1">
                <a:solidFill>
                  <a:schemeClr val="tx1"/>
                </a:solidFill>
                <a:latin typeface="+mn-lt"/>
                <a:ea typeface="+mn-ea"/>
                <a:cs typeface="+mn-cs"/>
              </a:rPr>
              <a:t>Mendelow's</a:t>
            </a:r>
            <a:r>
              <a:rPr lang="en-US" sz="1200" kern="1200" dirty="0">
                <a:solidFill>
                  <a:schemeClr val="tx1"/>
                </a:solidFill>
                <a:latin typeface="+mn-lt"/>
                <a:ea typeface="+mn-ea"/>
                <a:cs typeface="+mn-cs"/>
              </a:rPr>
              <a:t> Matrix, Midlands Greek requires zero participation or engagement.</a:t>
            </a:r>
            <a:endParaRPr lang="en-US" dirty="0"/>
          </a:p>
        </p:txBody>
      </p:sp>
      <p:sp>
        <p:nvSpPr>
          <p:cNvPr id="4" name="Slide Number Placeholder 3"/>
          <p:cNvSpPr>
            <a:spLocks noGrp="1"/>
          </p:cNvSpPr>
          <p:nvPr>
            <p:ph type="sldNum" sz="quarter" idx="10"/>
          </p:nvPr>
        </p:nvSpPr>
        <p:spPr/>
        <p:txBody>
          <a:bodyPr/>
          <a:lstStyle/>
          <a:p>
            <a:fld id="{FEBBD33A-2737-4570-A7EC-EC24D7D8132D}" type="slidenum">
              <a:rPr lang="en-US" smtClean="0"/>
              <a:t>9</a:t>
            </a:fld>
            <a:endParaRPr lang="en-US"/>
          </a:p>
        </p:txBody>
      </p:sp>
    </p:spTree>
    <p:extLst>
      <p:ext uri="{BB962C8B-B14F-4D97-AF65-F5344CB8AC3E}">
        <p14:creationId xmlns:p14="http://schemas.microsoft.com/office/powerpoint/2010/main" val="2778051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My research has led me to believe that customer segmentation based on requirements is crucial for the Greek community in the Midlands. Improving the company's sales and stock price depends in large part on how happy its customers are. It was also determined that "customers, workers, government, and society" are the most crucial groups for Midlands Greeks to update on their progress.</a:t>
            </a:r>
            <a:endParaRPr lang="en-US" dirty="0"/>
          </a:p>
        </p:txBody>
      </p:sp>
      <p:sp>
        <p:nvSpPr>
          <p:cNvPr id="4" name="Slide Number Placeholder 3"/>
          <p:cNvSpPr>
            <a:spLocks noGrp="1"/>
          </p:cNvSpPr>
          <p:nvPr>
            <p:ph type="sldNum" sz="quarter" idx="10"/>
          </p:nvPr>
        </p:nvSpPr>
        <p:spPr/>
        <p:txBody>
          <a:bodyPr/>
          <a:lstStyle/>
          <a:p>
            <a:fld id="{FEBBD33A-2737-4570-A7EC-EC24D7D8132D}" type="slidenum">
              <a:rPr lang="en-US" smtClean="0"/>
              <a:t>10</a:t>
            </a:fld>
            <a:endParaRPr lang="en-US"/>
          </a:p>
        </p:txBody>
      </p:sp>
    </p:spTree>
    <p:extLst>
      <p:ext uri="{BB962C8B-B14F-4D97-AF65-F5344CB8AC3E}">
        <p14:creationId xmlns:p14="http://schemas.microsoft.com/office/powerpoint/2010/main" val="17303476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3/21/2023</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3/21/2023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3/21/2023</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3/21/2023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3/21/2023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3/21/2023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3/21/2023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3/21/2023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3/21/2023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3/21/2023</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webp"/><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webp"/><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1708" y="2091263"/>
            <a:ext cx="9068586" cy="2169238"/>
          </a:xfrm>
        </p:spPr>
        <p:txBody>
          <a:bodyPr/>
          <a:lstStyle/>
          <a:p>
            <a:r>
              <a:rPr lang="en-US" sz="4400" dirty="0"/>
              <a:t>LCMB7001</a:t>
            </a:r>
            <a:br>
              <a:rPr lang="en-US" sz="4400" dirty="0"/>
            </a:br>
            <a:r>
              <a:rPr lang="en-US" sz="4400" dirty="0"/>
              <a:t>Marketing theories</a:t>
            </a:r>
          </a:p>
        </p:txBody>
      </p:sp>
      <p:sp>
        <p:nvSpPr>
          <p:cNvPr id="3" name="Subtitle 2"/>
          <p:cNvSpPr>
            <a:spLocks noGrp="1"/>
          </p:cNvSpPr>
          <p:nvPr>
            <p:ph type="subTitle" idx="1"/>
          </p:nvPr>
        </p:nvSpPr>
        <p:spPr>
          <a:xfrm>
            <a:off x="1562100" y="4260501"/>
            <a:ext cx="9070848" cy="878762"/>
          </a:xfrm>
        </p:spPr>
        <p:txBody>
          <a:bodyPr>
            <a:normAutofit fontScale="92500" lnSpcReduction="10000"/>
          </a:bodyPr>
          <a:lstStyle/>
          <a:p>
            <a:pPr marL="0" marR="0" indent="457200" algn="ctr">
              <a:lnSpc>
                <a:spcPct val="110000"/>
              </a:lnSpc>
              <a:spcBef>
                <a:spcPts val="0"/>
              </a:spcBef>
              <a:spcAft>
                <a:spcPts val="1000"/>
              </a:spcAft>
            </a:pPr>
            <a:r>
              <a:rPr lang="en-US" sz="1800" b="1" dirty="0">
                <a:effectLst/>
                <a:latin typeface="Times New Roman" panose="02020603050405020304" pitchFamily="18" charset="0"/>
                <a:ea typeface="Calibri" panose="020F0502020204030204" pitchFamily="34" charset="0"/>
              </a:rPr>
              <a:t>Student Name: </a:t>
            </a:r>
            <a:r>
              <a:rPr lang="en-US" sz="1800" b="1" dirty="0" err="1">
                <a:effectLst/>
                <a:latin typeface="Times New Roman" panose="02020603050405020304" pitchFamily="18" charset="0"/>
                <a:ea typeface="Calibri" panose="020F0502020204030204" pitchFamily="34" charset="0"/>
              </a:rPr>
              <a:t>Asmabanu</a:t>
            </a:r>
            <a:r>
              <a:rPr lang="en-US" sz="1800" b="1" dirty="0">
                <a:effectLst/>
                <a:latin typeface="Times New Roman" panose="02020603050405020304" pitchFamily="18" charset="0"/>
                <a:ea typeface="Calibri" panose="020F0502020204030204" pitchFamily="34" charset="0"/>
              </a:rPr>
              <a:t> </a:t>
            </a:r>
            <a:r>
              <a:rPr lang="en-US" sz="1800" b="1" dirty="0" err="1">
                <a:effectLst/>
                <a:latin typeface="Times New Roman" panose="02020603050405020304" pitchFamily="18" charset="0"/>
                <a:ea typeface="Calibri" panose="020F0502020204030204" pitchFamily="34" charset="0"/>
              </a:rPr>
              <a:t>Khojbariya</a:t>
            </a:r>
            <a:endParaRPr lang="en-US" sz="1800" dirty="0">
              <a:effectLst/>
              <a:latin typeface="Calibri" panose="020F0502020204030204" pitchFamily="34" charset="0"/>
              <a:ea typeface="Calibri" panose="020F0502020204030204" pitchFamily="34" charset="0"/>
            </a:endParaRPr>
          </a:p>
          <a:p>
            <a:pPr marL="0" marR="0" indent="457200" algn="ctr">
              <a:lnSpc>
                <a:spcPct val="110000"/>
              </a:lnSpc>
              <a:spcBef>
                <a:spcPts val="0"/>
              </a:spcBef>
              <a:spcAft>
                <a:spcPts val="1000"/>
              </a:spcAft>
            </a:pPr>
            <a:r>
              <a:rPr lang="en-US" sz="1800" b="1" dirty="0">
                <a:effectLst/>
                <a:latin typeface="Times New Roman" panose="02020603050405020304" pitchFamily="18" charset="0"/>
                <a:ea typeface="Calibri" panose="020F0502020204030204" pitchFamily="34" charset="0"/>
              </a:rPr>
              <a:t>Student ID: 2227851</a:t>
            </a:r>
            <a:endParaRPr lang="en-US" sz="1800" dirty="0">
              <a:effectLst/>
              <a:latin typeface="Calibri" panose="020F0502020204030204" pitchFamily="34" charset="0"/>
              <a:ea typeface="Calibri" panose="020F0502020204030204" pitchFamily="34" charset="0"/>
            </a:endParaRPr>
          </a:p>
          <a:p>
            <a:endParaRPr lang="en-US" dirty="0"/>
          </a:p>
        </p:txBody>
      </p:sp>
    </p:spTree>
    <p:extLst>
      <p:ext uri="{BB962C8B-B14F-4D97-AF65-F5344CB8AC3E}">
        <p14:creationId xmlns:p14="http://schemas.microsoft.com/office/powerpoint/2010/main" val="225156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a:xfrm>
            <a:off x="1066800" y="2103120"/>
            <a:ext cx="5218090" cy="3931920"/>
          </a:xfrm>
        </p:spPr>
        <p:txBody>
          <a:bodyPr>
            <a:normAutofit fontScale="92500" lnSpcReduction="20000"/>
          </a:bodyPr>
          <a:lstStyle/>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The research investigates the cause of the decline in the market share of Greek restaurants in the Midlands.</a:t>
            </a:r>
          </a:p>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Three approaches such as the "Implementation of Elaboration likelihood model", "Kotler's Five Product Level model", and "</a:t>
            </a:r>
            <a:r>
              <a:rPr lang="en-US" dirty="0" err="1">
                <a:latin typeface="Arial" pitchFamily="34" charset="0"/>
                <a:ea typeface="Times New Roman" panose="02020603050405020304" pitchFamily="18" charset="0"/>
              </a:rPr>
              <a:t>Mendelow's</a:t>
            </a:r>
            <a:r>
              <a:rPr lang="en-US" dirty="0">
                <a:latin typeface="Arial" pitchFamily="34" charset="0"/>
                <a:ea typeface="Times New Roman" panose="02020603050405020304" pitchFamily="18" charset="0"/>
              </a:rPr>
              <a:t> Matrix" have been employed for the investigation of the share price decrease of Midlands Greek's.</a:t>
            </a:r>
          </a:p>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The declining market share of Midlands Greeks has been discussed, and several explanations have been offered.</a:t>
            </a:r>
          </a:p>
        </p:txBody>
      </p:sp>
      <p:pic>
        <p:nvPicPr>
          <p:cNvPr id="6" name="Picture 5">
            <a:extLst>
              <a:ext uri="{FF2B5EF4-FFF2-40B4-BE49-F238E27FC236}">
                <a16:creationId xmlns:a16="http://schemas.microsoft.com/office/drawing/2014/main" id="{422FE12A-2CFF-CB47-7DB6-B2D10585E5E9}"/>
              </a:ext>
            </a:extLst>
          </p:cNvPr>
          <p:cNvPicPr>
            <a:picLocks noChangeAspect="1"/>
          </p:cNvPicPr>
          <p:nvPr/>
        </p:nvPicPr>
        <p:blipFill>
          <a:blip r:embed="rId3"/>
          <a:stretch>
            <a:fillRect/>
          </a:stretch>
        </p:blipFill>
        <p:spPr>
          <a:xfrm>
            <a:off x="6508336" y="2014193"/>
            <a:ext cx="5218090" cy="4020847"/>
          </a:xfrm>
          <a:prstGeom prst="rect">
            <a:avLst/>
          </a:prstGeom>
        </p:spPr>
      </p:pic>
    </p:spTree>
    <p:extLst>
      <p:ext uri="{BB962C8B-B14F-4D97-AF65-F5344CB8AC3E}">
        <p14:creationId xmlns:p14="http://schemas.microsoft.com/office/powerpoint/2010/main" val="2890959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solidFill>
                  <a:schemeClr val="tx1"/>
                </a:solidFill>
                <a:latin typeface="Arial" pitchFamily="34" charset="0"/>
                <a:ea typeface="Times New Roman" panose="02020603050405020304" pitchFamily="18" charset="0"/>
              </a:rPr>
              <a:t>Literature Review of  Marketing Management theories (likelihood model)</a:t>
            </a:r>
            <a:endParaRPr lang="en-US" sz="3600" dirty="0"/>
          </a:p>
        </p:txBody>
      </p:sp>
      <p:sp>
        <p:nvSpPr>
          <p:cNvPr id="3" name="Content Placeholder 2"/>
          <p:cNvSpPr>
            <a:spLocks noGrp="1"/>
          </p:cNvSpPr>
          <p:nvPr>
            <p:ph idx="1"/>
          </p:nvPr>
        </p:nvSpPr>
        <p:spPr>
          <a:xfrm>
            <a:off x="5265174" y="2103120"/>
            <a:ext cx="5860026" cy="3931920"/>
          </a:xfrm>
        </p:spPr>
        <p:txBody>
          <a:bodyPr>
            <a:normAutofit fontScale="92500" lnSpcReduction="20000"/>
          </a:bodyPr>
          <a:lstStyle/>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Analyzing the rise and fall in altitude is made easier using the "Elaboration likelihood model," which draws attention to two procedures as the "central route" and the "peripheral route." The results of this study were published in 2019 (</a:t>
            </a:r>
            <a:r>
              <a:rPr lang="en-US" dirty="0" err="1">
                <a:latin typeface="Arial" pitchFamily="34" charset="0"/>
                <a:ea typeface="Times New Roman" panose="02020603050405020304" pitchFamily="18" charset="0"/>
              </a:rPr>
              <a:t>Fernández-Gámez</a:t>
            </a:r>
            <a:r>
              <a:rPr lang="en-US" dirty="0">
                <a:latin typeface="Arial" pitchFamily="34" charset="0"/>
                <a:ea typeface="Times New Roman" panose="02020603050405020304" pitchFamily="18" charset="0"/>
              </a:rPr>
              <a:t> et al.).</a:t>
            </a:r>
          </a:p>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In management, likelihood models may help determine the likelihood of an event given a set of inputs, such as current market circumstances.</a:t>
            </a:r>
          </a:p>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Management and marketing professionals may use probability models to analyze data and determine the likelihood of various outcomes.</a:t>
            </a:r>
          </a:p>
        </p:txBody>
      </p:sp>
      <p:pic>
        <p:nvPicPr>
          <p:cNvPr id="6" name="Picture 5">
            <a:extLst>
              <a:ext uri="{FF2B5EF4-FFF2-40B4-BE49-F238E27FC236}">
                <a16:creationId xmlns:a16="http://schemas.microsoft.com/office/drawing/2014/main" id="{ED13F154-2139-B80C-CF96-E3783AC8B10C}"/>
              </a:ext>
            </a:extLst>
          </p:cNvPr>
          <p:cNvPicPr>
            <a:picLocks noChangeAspect="1"/>
          </p:cNvPicPr>
          <p:nvPr/>
        </p:nvPicPr>
        <p:blipFill>
          <a:blip r:embed="rId3"/>
          <a:stretch>
            <a:fillRect/>
          </a:stretch>
        </p:blipFill>
        <p:spPr>
          <a:xfrm>
            <a:off x="693336" y="2301072"/>
            <a:ext cx="4571838" cy="3509177"/>
          </a:xfrm>
          <a:prstGeom prst="rect">
            <a:avLst/>
          </a:prstGeom>
        </p:spPr>
      </p:pic>
    </p:spTree>
    <p:extLst>
      <p:ext uri="{BB962C8B-B14F-4D97-AF65-F5344CB8AC3E}">
        <p14:creationId xmlns:p14="http://schemas.microsoft.com/office/powerpoint/2010/main" val="386347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 </a:t>
            </a:r>
          </a:p>
        </p:txBody>
      </p:sp>
      <p:sp>
        <p:nvSpPr>
          <p:cNvPr id="3" name="Content Placeholder 2"/>
          <p:cNvSpPr>
            <a:spLocks noGrp="1"/>
          </p:cNvSpPr>
          <p:nvPr>
            <p:ph idx="1"/>
          </p:nvPr>
        </p:nvSpPr>
        <p:spPr>
          <a:xfrm>
            <a:off x="1066800" y="2103120"/>
            <a:ext cx="4935794" cy="3931920"/>
          </a:xfrm>
        </p:spPr>
        <p:txBody>
          <a:bodyPr/>
          <a:lstStyle/>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Least-likely-to-be-true models, in general, are potent resources for data analysis and prediction in management and marketing. Core benefit, generic product, helps produce, enhanced product, and potential product are the five tiers (Li and Liang, 2022)</a:t>
            </a:r>
          </a:p>
        </p:txBody>
      </p:sp>
      <p:pic>
        <p:nvPicPr>
          <p:cNvPr id="4" name="Picture 4" descr="Elaboration Likelihood Model - Businesstopia">
            <a:extLst>
              <a:ext uri="{FF2B5EF4-FFF2-40B4-BE49-F238E27FC236}">
                <a16:creationId xmlns:a16="http://schemas.microsoft.com/office/drawing/2014/main" id="{0984E49D-E2A1-F26A-8FCD-31BC2668E41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29071" y="2103120"/>
            <a:ext cx="3732107"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7113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solidFill>
                  <a:schemeClr val="tx1"/>
                </a:solidFill>
                <a:latin typeface="Arial" pitchFamily="34" charset="0"/>
                <a:ea typeface="Times New Roman" panose="02020603050405020304" pitchFamily="18" charset="0"/>
              </a:rPr>
              <a:t>Literature Review of  Marketing Management theories (Kotler's Five Product-Level model)</a:t>
            </a:r>
            <a:endParaRPr lang="en-US" sz="3600" dirty="0"/>
          </a:p>
        </p:txBody>
      </p:sp>
      <p:sp>
        <p:nvSpPr>
          <p:cNvPr id="3" name="Content Placeholder 2"/>
          <p:cNvSpPr>
            <a:spLocks noGrp="1"/>
          </p:cNvSpPr>
          <p:nvPr>
            <p:ph idx="1"/>
          </p:nvPr>
        </p:nvSpPr>
        <p:spPr>
          <a:xfrm>
            <a:off x="6105832" y="2103120"/>
            <a:ext cx="5019368" cy="3931920"/>
          </a:xfrm>
        </p:spPr>
        <p:txBody>
          <a:bodyPr/>
          <a:lstStyle/>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Kotler's Five Product-Level model, an approach to marketing based on research into what makes customers happy, includes five distinct models.</a:t>
            </a:r>
          </a:p>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Core benefit, generic business, helps produce, enhanced product, and potential product are the five tiers. (Li &amp; Liang, 2022)</a:t>
            </a:r>
          </a:p>
        </p:txBody>
      </p:sp>
      <p:pic>
        <p:nvPicPr>
          <p:cNvPr id="8" name="Picture 7">
            <a:extLst>
              <a:ext uri="{FF2B5EF4-FFF2-40B4-BE49-F238E27FC236}">
                <a16:creationId xmlns:a16="http://schemas.microsoft.com/office/drawing/2014/main" id="{8664DB8D-CE7F-8BB1-EE3D-0B271EB16626}"/>
              </a:ext>
            </a:extLst>
          </p:cNvPr>
          <p:cNvPicPr>
            <a:picLocks noChangeAspect="1"/>
          </p:cNvPicPr>
          <p:nvPr/>
        </p:nvPicPr>
        <p:blipFill>
          <a:blip r:embed="rId3"/>
          <a:stretch>
            <a:fillRect/>
          </a:stretch>
        </p:blipFill>
        <p:spPr>
          <a:xfrm>
            <a:off x="1066800" y="2291024"/>
            <a:ext cx="4669351" cy="2893925"/>
          </a:xfrm>
          <a:prstGeom prst="rect">
            <a:avLst/>
          </a:prstGeom>
        </p:spPr>
      </p:pic>
    </p:spTree>
    <p:extLst>
      <p:ext uri="{BB962C8B-B14F-4D97-AF65-F5344CB8AC3E}">
        <p14:creationId xmlns:p14="http://schemas.microsoft.com/office/powerpoint/2010/main" val="651202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 </a:t>
            </a:r>
          </a:p>
        </p:txBody>
      </p:sp>
      <p:sp>
        <p:nvSpPr>
          <p:cNvPr id="3" name="Content Placeholder 2"/>
          <p:cNvSpPr>
            <a:spLocks noGrp="1"/>
          </p:cNvSpPr>
          <p:nvPr>
            <p:ph idx="1"/>
          </p:nvPr>
        </p:nvSpPr>
        <p:spPr/>
        <p:txBody>
          <a:bodyPr>
            <a:normAutofit fontScale="92500"/>
          </a:bodyPr>
          <a:lstStyle/>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A product's primary advantage is its capacity to satisfy a certain demand or need. This is the most fundamental reason why a buyer would contemplate making a purchase.</a:t>
            </a:r>
          </a:p>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Generic product describes the fundamental qualities and characteristics that all goods in a certain class must possess in order to provide the central benefit. A automobile, for instance, can't serve as a mode of transportation unless it has four wheels, a steering wheel, and an engine (</a:t>
            </a:r>
            <a:r>
              <a:rPr lang="en-US" dirty="0" err="1">
                <a:latin typeface="Arial" pitchFamily="34" charset="0"/>
                <a:ea typeface="Times New Roman" panose="02020603050405020304" pitchFamily="18" charset="0"/>
              </a:rPr>
              <a:t>Eti</a:t>
            </a:r>
            <a:r>
              <a:rPr lang="en-US" dirty="0">
                <a:latin typeface="Arial" pitchFamily="34" charset="0"/>
                <a:ea typeface="Times New Roman" panose="02020603050405020304" pitchFamily="18" charset="0"/>
              </a:rPr>
              <a:t>, 2020).</a:t>
            </a:r>
          </a:p>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Specified Product: The characteristics and qualities of a product that buyers anticipate receiving. Features like as dependability, dependability, and attention to the needs of customers are included.</a:t>
            </a:r>
          </a:p>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An augmented product has extra features and benefits that go above and beyond what the client is looking for.</a:t>
            </a:r>
          </a:p>
        </p:txBody>
      </p:sp>
    </p:spTree>
    <p:extLst>
      <p:ext uri="{BB962C8B-B14F-4D97-AF65-F5344CB8AC3E}">
        <p14:creationId xmlns:p14="http://schemas.microsoft.com/office/powerpoint/2010/main" val="2393517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solidFill>
                  <a:schemeClr val="tx1"/>
                </a:solidFill>
                <a:latin typeface="Arial" pitchFamily="34" charset="0"/>
                <a:ea typeface="Times New Roman" panose="02020603050405020304" pitchFamily="18" charset="0"/>
              </a:rPr>
              <a:t>Literature Review of  Marketing Management Model (</a:t>
            </a:r>
            <a:r>
              <a:rPr lang="en-US" sz="3600" b="1" dirty="0" err="1">
                <a:solidFill>
                  <a:schemeClr val="tx1"/>
                </a:solidFill>
                <a:latin typeface="Arial" pitchFamily="34" charset="0"/>
                <a:ea typeface="Times New Roman" panose="02020603050405020304" pitchFamily="18" charset="0"/>
              </a:rPr>
              <a:t>Mendelow's</a:t>
            </a:r>
            <a:r>
              <a:rPr lang="en-US" sz="3600" b="1" dirty="0">
                <a:solidFill>
                  <a:schemeClr val="tx1"/>
                </a:solidFill>
                <a:latin typeface="Arial" pitchFamily="34" charset="0"/>
                <a:ea typeface="Times New Roman" panose="02020603050405020304" pitchFamily="18" charset="0"/>
              </a:rPr>
              <a:t> Matrix)</a:t>
            </a:r>
            <a:endParaRPr lang="en-US" sz="3600" dirty="0"/>
          </a:p>
        </p:txBody>
      </p:sp>
      <p:sp>
        <p:nvSpPr>
          <p:cNvPr id="3" name="Content Placeholder 2"/>
          <p:cNvSpPr>
            <a:spLocks noGrp="1"/>
          </p:cNvSpPr>
          <p:nvPr>
            <p:ph idx="1"/>
          </p:nvPr>
        </p:nvSpPr>
        <p:spPr>
          <a:xfrm>
            <a:off x="1066800" y="2103120"/>
            <a:ext cx="4670323" cy="3931920"/>
          </a:xfrm>
        </p:spPr>
        <p:txBody>
          <a:bodyPr/>
          <a:lstStyle/>
          <a:p>
            <a:r>
              <a:rPr lang="en-US" dirty="0"/>
              <a:t>Important players, keep them happy, keep them informed, and do the bare minimum of work constitute </a:t>
            </a:r>
            <a:r>
              <a:rPr lang="en-US" dirty="0" err="1"/>
              <a:t>Mendelow's</a:t>
            </a:r>
            <a:r>
              <a:rPr lang="en-US" dirty="0"/>
              <a:t> four-element matrix.</a:t>
            </a:r>
          </a:p>
          <a:p>
            <a:br>
              <a:rPr lang="en-US" dirty="0"/>
            </a:br>
            <a:r>
              <a:rPr lang="en-US" dirty="0"/>
              <a:t>High-power and low-power elements may be represented in </a:t>
            </a:r>
            <a:r>
              <a:rPr lang="en-US" dirty="0" err="1"/>
              <a:t>Mendelow's</a:t>
            </a:r>
            <a:r>
              <a:rPr lang="en-US" dirty="0"/>
              <a:t> matrix (Sanderson and </a:t>
            </a:r>
            <a:r>
              <a:rPr lang="en-US" dirty="0" err="1"/>
              <a:t>Marire</a:t>
            </a:r>
            <a:r>
              <a:rPr lang="en-US" dirty="0"/>
              <a:t>, 2021)</a:t>
            </a:r>
          </a:p>
        </p:txBody>
      </p:sp>
      <p:pic>
        <p:nvPicPr>
          <p:cNvPr id="8" name="Picture 7">
            <a:extLst>
              <a:ext uri="{FF2B5EF4-FFF2-40B4-BE49-F238E27FC236}">
                <a16:creationId xmlns:a16="http://schemas.microsoft.com/office/drawing/2014/main" id="{9F972101-A80C-34F7-E813-6586BACB7E1B}"/>
              </a:ext>
            </a:extLst>
          </p:cNvPr>
          <p:cNvPicPr>
            <a:picLocks noChangeAspect="1"/>
          </p:cNvPicPr>
          <p:nvPr/>
        </p:nvPicPr>
        <p:blipFill>
          <a:blip r:embed="rId3"/>
          <a:stretch>
            <a:fillRect/>
          </a:stretch>
        </p:blipFill>
        <p:spPr>
          <a:xfrm>
            <a:off x="5737122" y="1919234"/>
            <a:ext cx="6069691" cy="4278365"/>
          </a:xfrm>
          <a:prstGeom prst="rect">
            <a:avLst/>
          </a:prstGeom>
        </p:spPr>
      </p:pic>
    </p:spTree>
    <p:extLst>
      <p:ext uri="{BB962C8B-B14F-4D97-AF65-F5344CB8AC3E}">
        <p14:creationId xmlns:p14="http://schemas.microsoft.com/office/powerpoint/2010/main" val="2208972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 </a:t>
            </a:r>
          </a:p>
        </p:txBody>
      </p:sp>
      <p:sp>
        <p:nvSpPr>
          <p:cNvPr id="3" name="Content Placeholder 2"/>
          <p:cNvSpPr>
            <a:spLocks noGrp="1"/>
          </p:cNvSpPr>
          <p:nvPr>
            <p:ph idx="1"/>
          </p:nvPr>
        </p:nvSpPr>
        <p:spPr/>
        <p:txBody>
          <a:bodyPr>
            <a:normAutofit/>
          </a:bodyPr>
          <a:lstStyle/>
          <a:p>
            <a:pPr lvl="0" algn="just">
              <a:lnSpc>
                <a:spcPct val="150000"/>
              </a:lnSpc>
              <a:spcBef>
                <a:spcPts val="0"/>
              </a:spcBef>
              <a:buFont typeface="Arial" panose="020B0604020202020204" pitchFamily="34" charset="0"/>
              <a:buChar char="●"/>
            </a:pPr>
            <a:r>
              <a:rPr lang="en-US" sz="2400" dirty="0">
                <a:latin typeface="Arial" pitchFamily="34" charset="0"/>
                <a:ea typeface="Times New Roman" panose="02020603050405020304" pitchFamily="18" charset="0"/>
              </a:rPr>
              <a:t>An organization's "accounting financials, consumers, and market employees" are the three most important groups of people who have a vested stake in its success. According to research (</a:t>
            </a:r>
            <a:r>
              <a:rPr lang="en-US" sz="2400" dirty="0" err="1">
                <a:latin typeface="Arial" pitchFamily="34" charset="0"/>
                <a:ea typeface="Times New Roman" panose="02020603050405020304" pitchFamily="18" charset="0"/>
              </a:rPr>
              <a:t>Singha</a:t>
            </a:r>
            <a:r>
              <a:rPr lang="en-US" sz="2400" dirty="0">
                <a:latin typeface="Arial" pitchFamily="34" charset="0"/>
                <a:ea typeface="Times New Roman" panose="02020603050405020304" pitchFamily="18" charset="0"/>
              </a:rPr>
              <a:t> and </a:t>
            </a:r>
            <a:r>
              <a:rPr lang="en-US" sz="2400" dirty="0" err="1">
                <a:latin typeface="Arial" pitchFamily="34" charset="0"/>
                <a:ea typeface="Times New Roman" panose="02020603050405020304" pitchFamily="18" charset="0"/>
              </a:rPr>
              <a:t>Sivarethinamohan</a:t>
            </a:r>
            <a:r>
              <a:rPr lang="en-US" sz="2400" dirty="0">
                <a:latin typeface="Arial" pitchFamily="34" charset="0"/>
                <a:ea typeface="Times New Roman" panose="02020603050405020304" pitchFamily="18" charset="0"/>
              </a:rPr>
              <a:t>, 2022), There is little enthusiasm for "</a:t>
            </a:r>
            <a:r>
              <a:rPr lang="en-US" sz="2400" dirty="0" err="1">
                <a:latin typeface="Arial" pitchFamily="34" charset="0"/>
                <a:ea typeface="Times New Roman" panose="02020603050405020304" pitchFamily="18" charset="0"/>
              </a:rPr>
              <a:t>Fotoulla</a:t>
            </a:r>
            <a:r>
              <a:rPr lang="en-US" sz="2400" dirty="0">
                <a:latin typeface="Arial" pitchFamily="34" charset="0"/>
                <a:ea typeface="Times New Roman" panose="02020603050405020304" pitchFamily="18" charset="0"/>
              </a:rPr>
              <a:t> </a:t>
            </a:r>
            <a:r>
              <a:rPr lang="en-US" sz="2400" dirty="0" err="1">
                <a:latin typeface="Arial" pitchFamily="34" charset="0"/>
                <a:ea typeface="Times New Roman" panose="02020603050405020304" pitchFamily="18" charset="0"/>
              </a:rPr>
              <a:t>Lytras</a:t>
            </a:r>
            <a:r>
              <a:rPr lang="en-US" sz="2400" dirty="0">
                <a:latin typeface="Arial" pitchFamily="34" charset="0"/>
                <a:ea typeface="Times New Roman" panose="02020603050405020304" pitchFamily="18" charset="0"/>
              </a:rPr>
              <a:t> and </a:t>
            </a:r>
            <a:r>
              <a:rPr lang="en-US" sz="2400" dirty="0" err="1">
                <a:latin typeface="Arial" pitchFamily="34" charset="0"/>
                <a:ea typeface="Times New Roman" panose="02020603050405020304" pitchFamily="18" charset="0"/>
              </a:rPr>
              <a:t>Loucas</a:t>
            </a:r>
            <a:r>
              <a:rPr lang="en-US" sz="2400" dirty="0">
                <a:latin typeface="Arial" pitchFamily="34" charset="0"/>
                <a:ea typeface="Times New Roman" panose="02020603050405020304" pitchFamily="18" charset="0"/>
              </a:rPr>
              <a:t> Marky" among the employees there.</a:t>
            </a:r>
            <a:endParaRPr lang="en-US" sz="2400" dirty="0"/>
          </a:p>
        </p:txBody>
      </p:sp>
    </p:spTree>
    <p:extLst>
      <p:ext uri="{BB962C8B-B14F-4D97-AF65-F5344CB8AC3E}">
        <p14:creationId xmlns:p14="http://schemas.microsoft.com/office/powerpoint/2010/main" val="1333178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 </a:t>
            </a:r>
          </a:p>
        </p:txBody>
      </p:sp>
      <p:sp>
        <p:nvSpPr>
          <p:cNvPr id="3" name="Content Placeholder 2"/>
          <p:cNvSpPr>
            <a:spLocks noGrp="1"/>
          </p:cNvSpPr>
          <p:nvPr>
            <p:ph idx="1"/>
          </p:nvPr>
        </p:nvSpPr>
        <p:spPr/>
        <p:txBody>
          <a:bodyPr/>
          <a:lstStyle/>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So, the company must work closely with key players in the business sector to maintain a large number of community members.</a:t>
            </a:r>
          </a:p>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Stakeholder management techniques may be improved with the help of </a:t>
            </a:r>
            <a:r>
              <a:rPr lang="en-US" dirty="0" err="1">
                <a:latin typeface="Arial" pitchFamily="34" charset="0"/>
                <a:ea typeface="Times New Roman" panose="02020603050405020304" pitchFamily="18" charset="0"/>
              </a:rPr>
              <a:t>Mendelow's</a:t>
            </a:r>
            <a:r>
              <a:rPr lang="en-US" dirty="0">
                <a:latin typeface="Arial" pitchFamily="34" charset="0"/>
                <a:ea typeface="Times New Roman" panose="02020603050405020304" pitchFamily="18" charset="0"/>
              </a:rPr>
              <a:t> Matrix. The high-power, high-interest stakeholders should be actively handled, while the high-power, low-interest stakeholders should be observed and engaged only as necessary.</a:t>
            </a:r>
          </a:p>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Stakeholders with low power but high interest may need to be handled more actively, whereas those with low power but low interest may be dealt with on an as-needed basis.</a:t>
            </a:r>
          </a:p>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In sum, the framework may assist businesses in prioritizing stakeholder involvement and guaranteeing that their most crucial stakeholders' requirements are being met.</a:t>
            </a:r>
          </a:p>
        </p:txBody>
      </p:sp>
    </p:spTree>
    <p:extLst>
      <p:ext uri="{BB962C8B-B14F-4D97-AF65-F5344CB8AC3E}">
        <p14:creationId xmlns:p14="http://schemas.microsoft.com/office/powerpoint/2010/main" val="3412536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a:xfrm>
            <a:off x="1066800" y="2103120"/>
            <a:ext cx="5614219" cy="3931920"/>
          </a:xfrm>
        </p:spPr>
        <p:txBody>
          <a:bodyPr/>
          <a:lstStyle/>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Midlands Greek places a premium on client segmentation based on specific requirements.</a:t>
            </a:r>
          </a:p>
          <a:p>
            <a:pPr lvl="0" algn="just">
              <a:lnSpc>
                <a:spcPct val="150000"/>
              </a:lnSpc>
              <a:spcBef>
                <a:spcPts val="0"/>
              </a:spcBef>
              <a:buFont typeface="Arial" panose="020B0604020202020204" pitchFamily="34" charset="0"/>
              <a:buChar char="●"/>
            </a:pPr>
            <a:r>
              <a:rPr lang="en-US" dirty="0">
                <a:latin typeface="Arial" pitchFamily="34" charset="0"/>
                <a:ea typeface="Times New Roman" panose="02020603050405020304" pitchFamily="18" charset="0"/>
              </a:rPr>
              <a:t>Keeping the company's "customers, workers, government, and community" updated is crucial for Midlands Greeks, and one way to do this is to boost customer happiness, which in turn boosts revenues, the stock price, and occupancy rates.</a:t>
            </a:r>
          </a:p>
        </p:txBody>
      </p:sp>
      <p:pic>
        <p:nvPicPr>
          <p:cNvPr id="6" name="Picture 5">
            <a:extLst>
              <a:ext uri="{FF2B5EF4-FFF2-40B4-BE49-F238E27FC236}">
                <a16:creationId xmlns:a16="http://schemas.microsoft.com/office/drawing/2014/main" id="{A60DB88C-CCDB-F704-A1AA-E6BC8884D3F1}"/>
              </a:ext>
            </a:extLst>
          </p:cNvPr>
          <p:cNvPicPr>
            <a:picLocks noChangeAspect="1"/>
          </p:cNvPicPr>
          <p:nvPr/>
        </p:nvPicPr>
        <p:blipFill>
          <a:blip r:embed="rId3"/>
          <a:stretch>
            <a:fillRect/>
          </a:stretch>
        </p:blipFill>
        <p:spPr>
          <a:xfrm>
            <a:off x="6681018" y="2103120"/>
            <a:ext cx="5085602" cy="2840669"/>
          </a:xfrm>
          <a:prstGeom prst="rect">
            <a:avLst/>
          </a:prstGeom>
        </p:spPr>
      </p:pic>
    </p:spTree>
    <p:extLst>
      <p:ext uri="{BB962C8B-B14F-4D97-AF65-F5344CB8AC3E}">
        <p14:creationId xmlns:p14="http://schemas.microsoft.com/office/powerpoint/2010/main" val="4232154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p:txBody>
          <a:bodyPr>
            <a:normAutofit fontScale="25000" lnSpcReduction="20000"/>
          </a:bodyPr>
          <a:lstStyle/>
          <a:p>
            <a:r>
              <a:rPr lang="en-GB" dirty="0">
                <a:latin typeface="Arial" panose="020B0604020202020204" pitchFamily="34" charset="0"/>
                <a:cs typeface="Arial" pitchFamily="34" charset="0"/>
              </a:rPr>
              <a:t>Baker, P., Zambrano, P., </a:t>
            </a:r>
            <a:r>
              <a:rPr lang="en-GB" dirty="0" err="1">
                <a:latin typeface="Arial" panose="020B0604020202020204" pitchFamily="34" charset="0"/>
                <a:cs typeface="Arial" pitchFamily="34" charset="0"/>
              </a:rPr>
              <a:t>Mathisen</a:t>
            </a:r>
            <a:r>
              <a:rPr lang="en-GB" dirty="0">
                <a:latin typeface="Arial" panose="020B0604020202020204" pitchFamily="34" charset="0"/>
                <a:cs typeface="Arial" pitchFamily="34" charset="0"/>
              </a:rPr>
              <a:t>, R., Maria Rosario Singh-</a:t>
            </a:r>
            <a:r>
              <a:rPr lang="en-GB" dirty="0" err="1">
                <a:latin typeface="Arial" panose="020B0604020202020204" pitchFamily="34" charset="0"/>
                <a:cs typeface="Arial" pitchFamily="34" charset="0"/>
              </a:rPr>
              <a:t>Vergeire</a:t>
            </a:r>
            <a:r>
              <a:rPr lang="en-GB" dirty="0">
                <a:latin typeface="Arial" panose="020B0604020202020204" pitchFamily="34" charset="0"/>
                <a:cs typeface="Arial" pitchFamily="34" charset="0"/>
              </a:rPr>
              <a:t>, </a:t>
            </a:r>
            <a:r>
              <a:rPr lang="en-GB" dirty="0" err="1">
                <a:latin typeface="Arial" panose="020B0604020202020204" pitchFamily="34" charset="0"/>
                <a:cs typeface="Arial" pitchFamily="34" charset="0"/>
              </a:rPr>
              <a:t>Escober</a:t>
            </a:r>
            <a:r>
              <a:rPr lang="en-GB" dirty="0">
                <a:latin typeface="Arial" panose="020B0604020202020204" pitchFamily="34" charset="0"/>
                <a:cs typeface="Arial" pitchFamily="34" charset="0"/>
              </a:rPr>
              <a:t>, A.E., </a:t>
            </a:r>
            <a:r>
              <a:rPr lang="en-GB" dirty="0" err="1">
                <a:latin typeface="Arial" panose="020B0604020202020204" pitchFamily="34" charset="0"/>
                <a:cs typeface="Arial" pitchFamily="34" charset="0"/>
              </a:rPr>
              <a:t>Mialon</a:t>
            </a:r>
            <a:r>
              <a:rPr lang="en-GB" dirty="0">
                <a:latin typeface="Arial" panose="020B0604020202020204" pitchFamily="34" charset="0"/>
                <a:cs typeface="Arial" pitchFamily="34" charset="0"/>
              </a:rPr>
              <a:t>, M., Lawrence, M., Sievert, K., Russell, C. and McCoy, D. (2021), "Breastfeeding, first-food systems and corporate power: a case study on the market and political practices of the transnational baby food industry and public health resistance in the Philippines", Globalization and Health, vol. 17, pp. 1-20.</a:t>
            </a:r>
          </a:p>
          <a:p>
            <a:r>
              <a:rPr lang="en-GB" dirty="0" err="1">
                <a:latin typeface="Arial" panose="020B0604020202020204" pitchFamily="34" charset="0"/>
                <a:cs typeface="Arial" pitchFamily="34" charset="0"/>
              </a:rPr>
              <a:t>Capurro</a:t>
            </a:r>
            <a:r>
              <a:rPr lang="en-GB" dirty="0">
                <a:latin typeface="Arial" panose="020B0604020202020204" pitchFamily="34" charset="0"/>
                <a:cs typeface="Arial" pitchFamily="34" charset="0"/>
              </a:rPr>
              <a:t>, R., </a:t>
            </a:r>
            <a:r>
              <a:rPr lang="en-GB" dirty="0" err="1">
                <a:latin typeface="Arial" panose="020B0604020202020204" pitchFamily="34" charset="0"/>
                <a:cs typeface="Arial" pitchFamily="34" charset="0"/>
              </a:rPr>
              <a:t>Fiorentino</a:t>
            </a:r>
            <a:r>
              <a:rPr lang="en-GB" dirty="0">
                <a:latin typeface="Arial" panose="020B0604020202020204" pitchFamily="34" charset="0"/>
                <a:cs typeface="Arial" pitchFamily="34" charset="0"/>
              </a:rPr>
              <a:t>, R., </a:t>
            </a:r>
            <a:r>
              <a:rPr lang="en-GB" dirty="0" err="1">
                <a:latin typeface="Arial" panose="020B0604020202020204" pitchFamily="34" charset="0"/>
                <a:cs typeface="Arial" pitchFamily="34" charset="0"/>
              </a:rPr>
              <a:t>Galeotti</a:t>
            </a:r>
            <a:r>
              <a:rPr lang="en-GB" dirty="0">
                <a:latin typeface="Arial" panose="020B0604020202020204" pitchFamily="34" charset="0"/>
                <a:cs typeface="Arial" pitchFamily="34" charset="0"/>
              </a:rPr>
              <a:t>, R.M. and </a:t>
            </a:r>
            <a:r>
              <a:rPr lang="en-GB" dirty="0" err="1">
                <a:latin typeface="Arial" panose="020B0604020202020204" pitchFamily="34" charset="0"/>
                <a:cs typeface="Arial" pitchFamily="34" charset="0"/>
              </a:rPr>
              <a:t>Garzella</a:t>
            </a:r>
            <a:r>
              <a:rPr lang="en-GB" dirty="0">
                <a:latin typeface="Arial" panose="020B0604020202020204" pitchFamily="34" charset="0"/>
                <a:cs typeface="Arial" pitchFamily="34" charset="0"/>
              </a:rPr>
              <a:t>, S. (2023), "The Impact of Digitalization and Sustainability on Governance Structures and Corporate Communication: A Cross-Industry and Cross-Country Approach", Sustainability, vol. 15, no. 3, pp. 2064.</a:t>
            </a:r>
          </a:p>
          <a:p>
            <a:r>
              <a:rPr lang="en-GB" dirty="0">
                <a:latin typeface="Arial" panose="020B0604020202020204" pitchFamily="34" charset="0"/>
                <a:cs typeface="Arial" pitchFamily="34" charset="0"/>
              </a:rPr>
              <a:t>Conlon, C. and Rao, N.L., (2023). The Cost of Curbing Externalities with Market Power: Alcohol Regulations and Tax Alternatives (No. w30896). National Bureau of Economic Research.</a:t>
            </a:r>
          </a:p>
          <a:p>
            <a:r>
              <a:rPr lang="en-GB" dirty="0">
                <a:latin typeface="Arial" panose="020B0604020202020204" pitchFamily="34" charset="0"/>
                <a:cs typeface="Arial" pitchFamily="34" charset="0"/>
              </a:rPr>
              <a:t>Eck, R.H., </a:t>
            </a:r>
            <a:r>
              <a:rPr lang="en-GB" dirty="0" err="1">
                <a:latin typeface="Arial" panose="020B0604020202020204" pitchFamily="34" charset="0"/>
                <a:cs typeface="Arial" pitchFamily="34" charset="0"/>
              </a:rPr>
              <a:t>Trangenstein</a:t>
            </a:r>
            <a:r>
              <a:rPr lang="en-GB" dirty="0">
                <a:latin typeface="Arial" panose="020B0604020202020204" pitchFamily="34" charset="0"/>
                <a:cs typeface="Arial" pitchFamily="34" charset="0"/>
              </a:rPr>
              <a:t>, P.J., Siegel, M. and Jernigan, D.H., (2021). Company-specific revenues from underage drinking. Journal of studies on alcohol and drugs, 82(3), pp.368-376.</a:t>
            </a:r>
          </a:p>
          <a:p>
            <a:r>
              <a:rPr lang="en-US" dirty="0" err="1">
                <a:latin typeface="Arial" panose="020B0604020202020204" pitchFamily="34" charset="0"/>
                <a:cs typeface="Arial" pitchFamily="34" charset="0"/>
              </a:rPr>
              <a:t>Eti</a:t>
            </a:r>
            <a:r>
              <a:rPr lang="en-US" dirty="0">
                <a:latin typeface="Arial" panose="020B0604020202020204" pitchFamily="34" charset="0"/>
                <a:cs typeface="Arial" pitchFamily="34" charset="0"/>
              </a:rPr>
              <a:t>, I.A., 2020. Theoretical Inspection And Rethink of Marketing Mix. Available at SSRN 3685642.</a:t>
            </a:r>
          </a:p>
          <a:p>
            <a:r>
              <a:rPr lang="en-US" dirty="0">
                <a:latin typeface="Arial" panose="020B0604020202020204" pitchFamily="34" charset="0"/>
                <a:cs typeface="Arial" pitchFamily="34" charset="0"/>
              </a:rPr>
              <a:t>Vancouver</a:t>
            </a:r>
            <a:endParaRPr lang="en-GB" dirty="0">
              <a:latin typeface="Arial" panose="020B0604020202020204" pitchFamily="34" charset="0"/>
              <a:cs typeface="Arial" pitchFamily="34" charset="0"/>
            </a:endParaRPr>
          </a:p>
          <a:p>
            <a:r>
              <a:rPr lang="en-GB" dirty="0" err="1">
                <a:latin typeface="Arial" panose="020B0604020202020204" pitchFamily="34" charset="0"/>
                <a:cs typeface="Arial" pitchFamily="34" charset="0"/>
              </a:rPr>
              <a:t>Fernández-Gámez</a:t>
            </a:r>
            <a:r>
              <a:rPr lang="en-GB" dirty="0">
                <a:latin typeface="Arial" panose="020B0604020202020204" pitchFamily="34" charset="0"/>
                <a:cs typeface="Arial" pitchFamily="34" charset="0"/>
              </a:rPr>
              <a:t>, M.Á., Gutiérrez-Ruiz, A.M., Becerra-Vicario, R. and Ruiz-</a:t>
            </a:r>
            <a:r>
              <a:rPr lang="en-GB" dirty="0" err="1">
                <a:latin typeface="Arial" panose="020B0604020202020204" pitchFamily="34" charset="0"/>
                <a:cs typeface="Arial" pitchFamily="34" charset="0"/>
              </a:rPr>
              <a:t>Palomo</a:t>
            </a:r>
            <a:r>
              <a:rPr lang="en-GB" dirty="0">
                <a:latin typeface="Arial" panose="020B0604020202020204" pitchFamily="34" charset="0"/>
                <a:cs typeface="Arial" pitchFamily="34" charset="0"/>
              </a:rPr>
              <a:t>, D., 2019. The effects of creating shared value on the hotel performance. Sustainability, 11(6), p.1784.</a:t>
            </a:r>
          </a:p>
          <a:p>
            <a:r>
              <a:rPr lang="en-GB" dirty="0">
                <a:latin typeface="Arial" panose="020B0604020202020204" pitchFamily="34" charset="0"/>
                <a:cs typeface="Arial" pitchFamily="34" charset="0"/>
              </a:rPr>
              <a:t>González-Rodríguez, M.R., Martín-Samper, R.C., </a:t>
            </a:r>
            <a:r>
              <a:rPr lang="en-GB" dirty="0" err="1">
                <a:latin typeface="Arial" panose="020B0604020202020204" pitchFamily="34" charset="0"/>
                <a:cs typeface="Arial" pitchFamily="34" charset="0"/>
              </a:rPr>
              <a:t>Köseoglu</a:t>
            </a:r>
            <a:r>
              <a:rPr lang="en-GB" dirty="0">
                <a:latin typeface="Arial" panose="020B0604020202020204" pitchFamily="34" charset="0"/>
                <a:cs typeface="Arial" pitchFamily="34" charset="0"/>
              </a:rPr>
              <a:t>, M.A. and </a:t>
            </a:r>
            <a:r>
              <a:rPr lang="en-GB" dirty="0" err="1">
                <a:latin typeface="Arial" panose="020B0604020202020204" pitchFamily="34" charset="0"/>
                <a:cs typeface="Arial" pitchFamily="34" charset="0"/>
              </a:rPr>
              <a:t>Okumus</a:t>
            </a:r>
            <a:r>
              <a:rPr lang="en-GB" dirty="0">
                <a:latin typeface="Arial" panose="020B0604020202020204" pitchFamily="34" charset="0"/>
                <a:cs typeface="Arial" pitchFamily="34" charset="0"/>
              </a:rPr>
              <a:t>, F., 2019. Hotels’ corporate social responsibility practices, organizational culture, firm reputation, and performance. Journal of sustainable tourism, 27(3), pp.398-419.</a:t>
            </a:r>
          </a:p>
          <a:p>
            <a:r>
              <a:rPr lang="en-GB" dirty="0">
                <a:latin typeface="Arial" panose="020B0604020202020204" pitchFamily="34" charset="0"/>
                <a:cs typeface="Arial" pitchFamily="34" charset="0"/>
              </a:rPr>
              <a:t>Gordeev, R.V. and </a:t>
            </a:r>
            <a:r>
              <a:rPr lang="en-GB" dirty="0" err="1">
                <a:latin typeface="Arial" panose="020B0604020202020204" pitchFamily="34" charset="0"/>
                <a:cs typeface="Arial" pitchFamily="34" charset="0"/>
              </a:rPr>
              <a:t>Pyzhev</a:t>
            </a:r>
            <a:r>
              <a:rPr lang="en-GB" dirty="0">
                <a:latin typeface="Arial" panose="020B0604020202020204" pitchFamily="34" charset="0"/>
                <a:cs typeface="Arial" pitchFamily="34" charset="0"/>
              </a:rPr>
              <a:t>, A.I. (2022), "Social and Economic Importance of Forest Companies in Asian Russia: Evidence from Corporate Financial Reporting", Forests, vol. 13, no. 12, pp. 2151.</a:t>
            </a:r>
          </a:p>
          <a:p>
            <a:r>
              <a:rPr lang="en-GB" dirty="0" err="1">
                <a:latin typeface="Arial" panose="020B0604020202020204" pitchFamily="34" charset="0"/>
                <a:cs typeface="Arial" pitchFamily="34" charset="0"/>
              </a:rPr>
              <a:t>Kena</a:t>
            </a:r>
            <a:r>
              <a:rPr lang="en-GB" dirty="0">
                <a:latin typeface="Arial" panose="020B0604020202020204" pitchFamily="34" charset="0"/>
                <a:cs typeface="Arial" pitchFamily="34" charset="0"/>
              </a:rPr>
              <a:t>, D. (2022), "Review on camel production and marketing status in Ethiopia", Pastoralism, vol. 12, no. 1.</a:t>
            </a:r>
          </a:p>
          <a:p>
            <a:r>
              <a:rPr lang="en-GB" dirty="0" err="1">
                <a:latin typeface="Arial" panose="020B0604020202020204" pitchFamily="34" charset="0"/>
                <a:cs typeface="Arial" pitchFamily="34" charset="0"/>
              </a:rPr>
              <a:t>Kovacheva</a:t>
            </a:r>
            <a:r>
              <a:rPr lang="en-GB" dirty="0">
                <a:latin typeface="Arial" panose="020B0604020202020204" pitchFamily="34" charset="0"/>
                <a:cs typeface="Arial" pitchFamily="34" charset="0"/>
              </a:rPr>
              <a:t>, S. and </a:t>
            </a:r>
            <a:r>
              <a:rPr lang="en-GB" dirty="0" err="1">
                <a:latin typeface="Arial" panose="020B0604020202020204" pitchFamily="34" charset="0"/>
                <a:cs typeface="Arial" pitchFamily="34" charset="0"/>
              </a:rPr>
              <a:t>Hristozova</a:t>
            </a:r>
            <a:r>
              <a:rPr lang="en-GB" dirty="0">
                <a:latin typeface="Arial" panose="020B0604020202020204" pitchFamily="34" charset="0"/>
                <a:cs typeface="Arial" pitchFamily="34" charset="0"/>
              </a:rPr>
              <a:t>, D. (2022), "Striding on a Winding Road: Young People’s Transitions from Education to Work in Bulgaria", Societies, vol. 12, no. 4, pp. 97.</a:t>
            </a:r>
          </a:p>
          <a:p>
            <a:r>
              <a:rPr lang="en-GB" dirty="0">
                <a:latin typeface="Arial" panose="020B0604020202020204" pitchFamily="34" charset="0"/>
                <a:cs typeface="Arial" pitchFamily="34" charset="0"/>
              </a:rPr>
              <a:t>Li, X. and Liang, W. (2022), "Impact of Market Information Efficiency on Corporate Listing and Financing: Evidence from China", Sustainability, vol. 14, no. 20, pp. 13594.</a:t>
            </a:r>
          </a:p>
          <a:p>
            <a:r>
              <a:rPr lang="en-GB" dirty="0" err="1">
                <a:latin typeface="Arial" panose="020B0604020202020204" pitchFamily="34" charset="0"/>
                <a:cs typeface="Arial" pitchFamily="34" charset="0"/>
              </a:rPr>
              <a:t>Nawrocki</a:t>
            </a:r>
            <a:r>
              <a:rPr lang="en-GB" dirty="0">
                <a:latin typeface="Arial" panose="020B0604020202020204" pitchFamily="34" charset="0"/>
                <a:cs typeface="Arial" pitchFamily="34" charset="0"/>
              </a:rPr>
              <a:t>, T.L. and </a:t>
            </a:r>
            <a:r>
              <a:rPr lang="en-GB" dirty="0" err="1">
                <a:latin typeface="Arial" panose="020B0604020202020204" pitchFamily="34" charset="0"/>
                <a:cs typeface="Arial" pitchFamily="34" charset="0"/>
              </a:rPr>
              <a:t>Szwajca</a:t>
            </a:r>
            <a:r>
              <a:rPr lang="en-GB" dirty="0">
                <a:latin typeface="Arial" panose="020B0604020202020204" pitchFamily="34" charset="0"/>
                <a:cs typeface="Arial" pitchFamily="34" charset="0"/>
              </a:rPr>
              <a:t>, D. (2022), "The Importance of Selected Aspects of a Company’s Reputation for Individual Stock Market Investors—Evidence from Polish Capital Market", Sustainability, vol. 14, no. 15, pp. 9187.</a:t>
            </a:r>
          </a:p>
          <a:p>
            <a:r>
              <a:rPr lang="en-GB" dirty="0">
                <a:latin typeface="Arial" panose="020B0604020202020204" pitchFamily="34" charset="0"/>
                <a:cs typeface="Arial" pitchFamily="34" charset="0"/>
              </a:rPr>
              <a:t>Peer, T. and </a:t>
            </a:r>
            <a:r>
              <a:rPr lang="en-GB" dirty="0" err="1">
                <a:latin typeface="Arial" panose="020B0604020202020204" pitchFamily="34" charset="0"/>
                <a:cs typeface="Arial" pitchFamily="34" charset="0"/>
              </a:rPr>
              <a:t>Reyneke</a:t>
            </a:r>
            <a:r>
              <a:rPr lang="en-GB" dirty="0">
                <a:latin typeface="Arial" panose="020B0604020202020204" pitchFamily="34" charset="0"/>
                <a:cs typeface="Arial" pitchFamily="34" charset="0"/>
              </a:rPr>
              <a:t>, M., (2022). </a:t>
            </a:r>
            <a:r>
              <a:rPr lang="en-GB" dirty="0" err="1">
                <a:latin typeface="Arial" panose="020B0604020202020204" pitchFamily="34" charset="0"/>
                <a:cs typeface="Arial" pitchFamily="34" charset="0"/>
              </a:rPr>
              <a:t>Inverroche</a:t>
            </a:r>
            <a:r>
              <a:rPr lang="en-GB" dirty="0">
                <a:latin typeface="Arial" panose="020B0604020202020204" pitchFamily="34" charset="0"/>
                <a:cs typeface="Arial" pitchFamily="34" charset="0"/>
              </a:rPr>
              <a:t>: Maintaining brand equity in craft gin through brand acquisition. The Case Writing Centre, University of Cape Town, Graduate School of Business, pp.1-8.</a:t>
            </a:r>
          </a:p>
          <a:p>
            <a:r>
              <a:rPr lang="en-GB" dirty="0" err="1">
                <a:latin typeface="Arial" panose="020B0604020202020204" pitchFamily="34" charset="0"/>
                <a:cs typeface="Arial" pitchFamily="34" charset="0"/>
              </a:rPr>
              <a:t>Plagányi</a:t>
            </a:r>
            <a:r>
              <a:rPr lang="en-GB" dirty="0">
                <a:latin typeface="Arial" panose="020B0604020202020204" pitchFamily="34" charset="0"/>
                <a:cs typeface="Arial" pitchFamily="34" charset="0"/>
              </a:rPr>
              <a:t>, É., Deng, R.A., Tonks, M., Murphy, N., Pascoe, S., Edgar, S., </a:t>
            </a:r>
            <a:r>
              <a:rPr lang="en-GB" dirty="0" err="1">
                <a:latin typeface="Arial" panose="020B0604020202020204" pitchFamily="34" charset="0"/>
                <a:cs typeface="Arial" pitchFamily="34" charset="0"/>
              </a:rPr>
              <a:t>Salee</a:t>
            </a:r>
            <a:r>
              <a:rPr lang="en-GB" dirty="0">
                <a:latin typeface="Arial" panose="020B0604020202020204" pitchFamily="34" charset="0"/>
                <a:cs typeface="Arial" pitchFamily="34" charset="0"/>
              </a:rPr>
              <a:t>, K., Hutton, T., Blamey, L. and Dutra, L. (2021), "Indirect Impacts of COVID-19 on a Tropical Lobster Fishery’s Harvest Strategy and Supply Chain", Frontiers in Marine Science, .</a:t>
            </a:r>
          </a:p>
          <a:p>
            <a:r>
              <a:rPr lang="en-GB" dirty="0">
                <a:latin typeface="Arial" panose="020B0604020202020204" pitchFamily="34" charset="0"/>
                <a:cs typeface="Arial" pitchFamily="34" charset="0"/>
              </a:rPr>
              <a:t>Sanderson, A. and </a:t>
            </a:r>
            <a:r>
              <a:rPr lang="en-GB" dirty="0" err="1">
                <a:latin typeface="Arial" panose="020B0604020202020204" pitchFamily="34" charset="0"/>
                <a:cs typeface="Arial" pitchFamily="34" charset="0"/>
              </a:rPr>
              <a:t>Marire</a:t>
            </a:r>
            <a:r>
              <a:rPr lang="en-GB" dirty="0">
                <a:latin typeface="Arial" panose="020B0604020202020204" pitchFamily="34" charset="0"/>
                <a:cs typeface="Arial" pitchFamily="34" charset="0"/>
              </a:rPr>
              <a:t>, J. (2021), "Competition in the insurance sector – An application of Boone indicator", Cogent Economics and Finance, vol. 9, no. 1.</a:t>
            </a:r>
          </a:p>
          <a:p>
            <a:r>
              <a:rPr lang="en-GB" dirty="0" err="1">
                <a:latin typeface="Arial" panose="020B0604020202020204" pitchFamily="34" charset="0"/>
                <a:cs typeface="Arial" pitchFamily="34" charset="0"/>
              </a:rPr>
              <a:t>Singha</a:t>
            </a:r>
            <a:r>
              <a:rPr lang="en-GB" dirty="0">
                <a:latin typeface="Arial" panose="020B0604020202020204" pitchFamily="34" charset="0"/>
                <a:cs typeface="Arial" pitchFamily="34" charset="0"/>
              </a:rPr>
              <a:t>, S. and </a:t>
            </a:r>
            <a:r>
              <a:rPr lang="en-GB" dirty="0" err="1">
                <a:latin typeface="Arial" panose="020B0604020202020204" pitchFamily="34" charset="0"/>
                <a:cs typeface="Arial" pitchFamily="34" charset="0"/>
              </a:rPr>
              <a:t>Sivarethinamohan</a:t>
            </a:r>
            <a:r>
              <a:rPr lang="en-GB" dirty="0">
                <a:latin typeface="Arial" panose="020B0604020202020204" pitchFamily="34" charset="0"/>
                <a:cs typeface="Arial" pitchFamily="34" charset="0"/>
              </a:rPr>
              <a:t>, R. (2022), "Formation of Positive Organizational Climate: Integration of Ubuntu Diversity Management in Banks", Journal of International Women's Studies, vol. 24, no. 4, pp. 1-8.</a:t>
            </a:r>
          </a:p>
          <a:p>
            <a:r>
              <a:rPr lang="en-GB" dirty="0">
                <a:latin typeface="Arial" panose="020B0604020202020204" pitchFamily="34" charset="0"/>
                <a:cs typeface="Arial" pitchFamily="34" charset="0"/>
              </a:rPr>
              <a:t>Van, T.T.H. and Fah, C.T. (2022), "SOCIAL MEDIA MARKETING AND ITS INFLUENCE ON BRAND LOYALTY TOWARDS FAST FASHION BRANDS AMONG VIETNAMESE MILLENNIALS", Eurasian Journal of Social Sciences, vol. 10, no. 4, pp. 204-225.</a:t>
            </a:r>
          </a:p>
          <a:p>
            <a:r>
              <a:rPr lang="en-GB" dirty="0" err="1">
                <a:latin typeface="Arial" panose="020B0604020202020204" pitchFamily="34" charset="0"/>
                <a:cs typeface="Arial" pitchFamily="34" charset="0"/>
              </a:rPr>
              <a:t>Xosé</a:t>
            </a:r>
            <a:r>
              <a:rPr lang="en-GB" dirty="0">
                <a:latin typeface="Arial" panose="020B0604020202020204" pitchFamily="34" charset="0"/>
                <a:cs typeface="Arial" pitchFamily="34" charset="0"/>
              </a:rPr>
              <a:t>, S.M. (2022), "From Deindustrialization to a Reinforced Process of Reshoring in Europe. Another Effect of the COVID-19 Pandemic?", Land, vol. 11, no. 12, pp. 2109.</a:t>
            </a:r>
          </a:p>
          <a:p>
            <a:r>
              <a:rPr lang="en-GB" dirty="0">
                <a:latin typeface="Arial" panose="020B0604020202020204" pitchFamily="34" charset="0"/>
                <a:cs typeface="Arial" pitchFamily="34" charset="0"/>
              </a:rPr>
              <a:t>Website</a:t>
            </a:r>
          </a:p>
          <a:p>
            <a:r>
              <a:rPr lang="en-GB" dirty="0">
                <a:latin typeface="Arial" panose="020B0604020202020204" pitchFamily="34" charset="0"/>
                <a:cs typeface="Arial" pitchFamily="34" charset="0"/>
              </a:rPr>
              <a:t>midlandsgreek.org, 2023, Homepage, Available at: http://www.midlandsgreek.org/ [Accessed on: 27/02/2023]    </a:t>
            </a:r>
          </a:p>
        </p:txBody>
      </p:sp>
    </p:spTree>
    <p:extLst>
      <p:ext uri="{BB962C8B-B14F-4D97-AF65-F5344CB8AC3E}">
        <p14:creationId xmlns:p14="http://schemas.microsoft.com/office/powerpoint/2010/main" val="940701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Thank you </a:t>
            </a:r>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41491065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35</TotalTime>
  <Words>2053</Words>
  <Application>Microsoft Office PowerPoint</Application>
  <PresentationFormat>Widescreen</PresentationFormat>
  <Paragraphs>75</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Garamond</vt:lpstr>
      <vt:lpstr>Times New Roman</vt:lpstr>
      <vt:lpstr>Savon</vt:lpstr>
      <vt:lpstr>LCMB7001 Marketing theories</vt:lpstr>
      <vt:lpstr>Introduction </vt:lpstr>
      <vt:lpstr>Literature Review of  Marketing Management theories (likelihood model)</vt:lpstr>
      <vt:lpstr>Continued </vt:lpstr>
      <vt:lpstr>Literature Review of  Marketing Management theories (Kotler's Five Product-Level model)</vt:lpstr>
      <vt:lpstr>Continued </vt:lpstr>
      <vt:lpstr>Literature Review of  Marketing Management Model (Mendelow's Matrix)</vt:lpstr>
      <vt:lpstr>Continued </vt:lpstr>
      <vt:lpstr>Continued </vt:lpstr>
      <vt:lpstr>Conclusion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Asjad</dc:creator>
  <cp:lastModifiedBy>Abdul Moueed</cp:lastModifiedBy>
  <cp:revision>4</cp:revision>
  <dcterms:created xsi:type="dcterms:W3CDTF">2023-03-21T14:09:58Z</dcterms:created>
  <dcterms:modified xsi:type="dcterms:W3CDTF">2023-03-21T17:26:47Z</dcterms:modified>
</cp:coreProperties>
</file>