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5"/>
  </p:notesMasterIdLst>
  <p:handoutMasterIdLst>
    <p:handoutMasterId r:id="rId16"/>
  </p:handoutMasterIdLst>
  <p:sldIdLst>
    <p:sldId id="375" r:id="rId2"/>
    <p:sldId id="418" r:id="rId3"/>
    <p:sldId id="384" r:id="rId4"/>
    <p:sldId id="409" r:id="rId5"/>
    <p:sldId id="420" r:id="rId6"/>
    <p:sldId id="421" r:id="rId7"/>
    <p:sldId id="423" r:id="rId8"/>
    <p:sldId id="426" r:id="rId9"/>
    <p:sldId id="425" r:id="rId10"/>
    <p:sldId id="298" r:id="rId11"/>
    <p:sldId id="427" r:id="rId12"/>
    <p:sldId id="432" r:id="rId13"/>
    <p:sldId id="433"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28" autoAdjust="0"/>
    <p:restoredTop sz="92239" autoAdjust="0"/>
  </p:normalViewPr>
  <p:slideViewPr>
    <p:cSldViewPr snapToGrid="0" snapToObjects="1">
      <p:cViewPr varScale="1">
        <p:scale>
          <a:sx n="86" d="100"/>
          <a:sy n="86" d="100"/>
        </p:scale>
        <p:origin x="126" y="42"/>
      </p:cViewPr>
      <p:guideLst/>
    </p:cSldViewPr>
  </p:slideViewPr>
  <p:outlineViewPr>
    <p:cViewPr>
      <p:scale>
        <a:sx n="33" d="100"/>
        <a:sy n="33" d="100"/>
      </p:scale>
      <p:origin x="0" y="-446"/>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D95890B-B5F7-47BB-AD03-2F66934E7936}" type="datetime1">
              <a:rPr lang="en-GB" smtClean="0"/>
              <a:t>23/11/2021</a:t>
            </a:fld>
            <a:endParaRPr lang="en-GB" dirty="0"/>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B28A1AC-D174-D44D-BB31-612041F19AA1}" type="slidenum">
              <a:rPr lang="en-GB" smtClean="0"/>
              <a:t>‹#›</a:t>
            </a:fld>
            <a:endParaRPr lang="en-GB" dirty="0"/>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E97CF-47BE-4E56-8867-5B4547E04FFD}" type="datetime1">
              <a:rPr lang="en-GB" noProof="0" smtClean="0"/>
              <a:t>23/11/2021</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B647-C433-47FB-A32A-A6B0297C7E48}" type="slidenum">
              <a:rPr lang="en-GB" noProof="0" smtClean="0"/>
              <a:t>‹#›</a:t>
            </a:fld>
            <a:endParaRPr lang="en-GB" noProof="0" dirty="0"/>
          </a:p>
        </p:txBody>
      </p:sp>
    </p:spTree>
    <p:extLst>
      <p:ext uri="{BB962C8B-B14F-4D97-AF65-F5344CB8AC3E}">
        <p14:creationId xmlns:p14="http://schemas.microsoft.com/office/powerpoint/2010/main" val="7115227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a:t>
            </a:fld>
            <a:endParaRPr lang="en-GB" dirty="0"/>
          </a:p>
        </p:txBody>
      </p:sp>
    </p:spTree>
    <p:extLst>
      <p:ext uri="{BB962C8B-B14F-4D97-AF65-F5344CB8AC3E}">
        <p14:creationId xmlns:p14="http://schemas.microsoft.com/office/powerpoint/2010/main" val="1863671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3</a:t>
            </a:fld>
            <a:endParaRPr lang="en-GB" dirty="0"/>
          </a:p>
        </p:txBody>
      </p:sp>
    </p:spTree>
    <p:extLst>
      <p:ext uri="{BB962C8B-B14F-4D97-AF65-F5344CB8AC3E}">
        <p14:creationId xmlns:p14="http://schemas.microsoft.com/office/powerpoint/2010/main" val="2266028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10</a:t>
            </a:fld>
            <a:endParaRPr lang="en-GB" dirty="0"/>
          </a:p>
        </p:txBody>
      </p:sp>
    </p:spTree>
    <p:extLst>
      <p:ext uri="{BB962C8B-B14F-4D97-AF65-F5344CB8AC3E}">
        <p14:creationId xmlns:p14="http://schemas.microsoft.com/office/powerpoint/2010/main" val="3069831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resentation Titl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2946"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D7A90A1-A930-7E45-A0C6-7B528BC17B68}"/>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289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resentation Titl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6093055"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0" y="1720312"/>
            <a:ext cx="609305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81424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esentation Titl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37568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esentation Title_5">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0"/>
            <a:ext cx="1219200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DB4FF4E3-951F-F040-800F-0DDAC2CCC507}"/>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22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2A80BF1B-7A14-430B-9DF1-A90E1CA0F0FD}" type="datetime1">
              <a:rPr lang="en-GB" noProof="0" smtClean="0"/>
              <a:t>23/11/2021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1521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0115221"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A21F7CE-A4E6-574A-B490-8FC4327728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512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3B65938-0EDD-464B-AC01-17656E9F302B}" type="datetime1">
              <a:rPr lang="en-GB" noProof="0" smtClean="0"/>
              <a:t>23/11/2021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057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_4">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91DF7114-976E-3345-A7C4-77F951EA42C4}"/>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7B40CBD5-F0AF-47A5-97ED-057590559D01}" type="datetime1">
              <a:rPr lang="en-GB" noProof="0" smtClean="0"/>
              <a:t>23/11/2021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067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_5">
    <p:spTree>
      <p:nvGrpSpPr>
        <p:cNvPr id="1" name=""/>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CA2E80D-B045-2346-9C1F-70BFBD4AF7BA}"/>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890AB12-9A7B-4CBC-BFB2-60F425C1D50C}" type="datetime1">
              <a:rPr lang="en-GB" noProof="0" smtClean="0"/>
              <a:t>23/11/2021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40B4699-8C04-D74B-BFAF-27221E81DEBB}"/>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70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Slid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215342"/>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2" name="Straight Connector 11">
            <a:extLst>
              <a:ext uri="{FF2B5EF4-FFF2-40B4-BE49-F238E27FC236}">
                <a16:creationId xmlns:a16="http://schemas.microsoft.com/office/drawing/2014/main" id="{E71328B3-338C-BB43-A9F5-AACCE2E54E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695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vider Slid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928264"/>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4498670"/>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1928264"/>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327254B-5501-7248-A89F-42912B5A8BD2}"/>
              </a:ext>
            </a:extLst>
          </p:cNvPr>
          <p:cNvCxnSpPr>
            <a:cxnSpLocks/>
          </p:cNvCxnSpPr>
          <p:nvPr userDrawn="1"/>
        </p:nvCxnSpPr>
        <p:spPr>
          <a:xfrm>
            <a:off x="0" y="1405468"/>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005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vider Slide_4">
    <p:bg>
      <p:bgPr>
        <a:solidFill>
          <a:schemeClr val="accent4">
            <a:lumMod val="50000"/>
          </a:schemeClr>
        </a:solidFill>
        <a:effectLst/>
      </p:bgPr>
    </p:bg>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1124487" y="0"/>
            <a:ext cx="11067514"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24487" y="-1"/>
            <a:ext cx="11067514"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6C4B436F-A511-A141-900B-BA20A19A1BCE}"/>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87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ivider Slide_5">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0" y="0"/>
            <a:ext cx="12192001"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4A57CAA2-2658-B441-A787-4B54C65D3BF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8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w/Caption_1">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152400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6338806"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1524000"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0" name="Straight Connector 9">
            <a:extLst>
              <a:ext uri="{FF2B5EF4-FFF2-40B4-BE49-F238E27FC236}">
                <a16:creationId xmlns:a16="http://schemas.microsoft.com/office/drawing/2014/main" id="{F2E583C8-CCA8-BB4A-B8AA-4ED85B62E67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6650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Caption_2">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635662"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820856"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1" name="Straight Connector 10">
            <a:extLst>
              <a:ext uri="{FF2B5EF4-FFF2-40B4-BE49-F238E27FC236}">
                <a16:creationId xmlns:a16="http://schemas.microsoft.com/office/drawing/2014/main" id="{4C8C2B99-ED08-1F48-BE5D-40E40D09C7B7}"/>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7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Caption_3">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608843" y="3482977"/>
            <a:ext cx="10961177"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10" name="Straight Connector 9">
            <a:extLst>
              <a:ext uri="{FF2B5EF4-FFF2-40B4-BE49-F238E27FC236}">
                <a16:creationId xmlns:a16="http://schemas.microsoft.com/office/drawing/2014/main" id="{79B33817-49F3-B440-A271-466603AE1964}"/>
              </a:ext>
            </a:extLst>
          </p:cNvPr>
          <p:cNvCxnSpPr>
            <a:cxnSpLocks/>
          </p:cNvCxnSpPr>
          <p:nvPr userDrawn="1"/>
        </p:nvCxnSpPr>
        <p:spPr>
          <a:xfrm>
            <a:off x="0" y="421214"/>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8576316B-7498-2E42-9B52-88BF1C9DF40C}"/>
              </a:ext>
            </a:extLst>
          </p:cNvPr>
          <p:cNvSpPr>
            <a:spLocks noGrp="1"/>
          </p:cNvSpPr>
          <p:nvPr>
            <p:ph idx="1"/>
          </p:nvPr>
        </p:nvSpPr>
        <p:spPr>
          <a:xfrm>
            <a:off x="5567465"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itle 1">
            <a:extLst>
              <a:ext uri="{FF2B5EF4-FFF2-40B4-BE49-F238E27FC236}">
                <a16:creationId xmlns:a16="http://schemas.microsoft.com/office/drawing/2014/main" id="{451775DA-49A0-2F4D-9F21-5D20DA6BA9B6}"/>
              </a:ext>
            </a:extLst>
          </p:cNvPr>
          <p:cNvSpPr>
            <a:spLocks noGrp="1"/>
          </p:cNvSpPr>
          <p:nvPr>
            <p:ph type="ctrTitle"/>
          </p:nvPr>
        </p:nvSpPr>
        <p:spPr>
          <a:xfrm>
            <a:off x="608844"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4964562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Caption_4">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40C0F668-C1BA-A349-A542-9E54E73E8178}"/>
              </a:ext>
            </a:extLst>
          </p:cNvPr>
          <p:cNvCxnSpPr>
            <a:cxnSpLocks/>
          </p:cNvCxnSpPr>
          <p:nvPr userDrawn="1"/>
        </p:nvCxnSpPr>
        <p:spPr>
          <a:xfrm>
            <a:off x="4961621" y="339644"/>
            <a:ext cx="0" cy="2806512"/>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339644"/>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7803267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Caption_5">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5" name="Straight Connector 14">
            <a:extLst>
              <a:ext uri="{FF2B5EF4-FFF2-40B4-BE49-F238E27FC236}">
                <a16:creationId xmlns:a16="http://schemas.microsoft.com/office/drawing/2014/main" id="{16414763-7D4F-994A-AAA9-7DC46C19D816}"/>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7065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68CFB5E-3ADE-4734-9362-C87DEFA0B627}" type="datetime1">
              <a:rPr lang="en-GB" noProof="0" smtClean="0"/>
              <a:t>23/11/2021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1627321"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706796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1627322"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7067963"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34207371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6D5678C-FCEF-426B-BD1B-4B3EB8BB6128}" type="datetime1">
              <a:rPr lang="en-GB" noProof="0" smtClean="0"/>
              <a:t>23/11/2021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39262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5833265"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392624"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5833265"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7" name="Straight Connector 16">
            <a:extLst>
              <a:ext uri="{FF2B5EF4-FFF2-40B4-BE49-F238E27FC236}">
                <a16:creationId xmlns:a16="http://schemas.microsoft.com/office/drawing/2014/main" id="{E28CCA37-00BD-0A43-8647-67DD0510A7E3}"/>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966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1AC5E112-1A77-4100-A10D-110C68F58880}" type="datetime1">
              <a:rPr lang="en-GB" noProof="0" smtClean="0"/>
              <a:t>23/11/2021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8164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_5">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C5233AE2-5078-C34D-8EAD-6F7B344F5241}"/>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14" name="Straight Connector 13">
            <a:extLst>
              <a:ext uri="{FF2B5EF4-FFF2-40B4-BE49-F238E27FC236}">
                <a16:creationId xmlns:a16="http://schemas.microsoft.com/office/drawing/2014/main" id="{24699EEF-FB75-1A46-B6B6-39CCF65A9EA4}"/>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9C62D062-522F-42F0-888D-56F83698B8CD}" type="datetime1">
              <a:rPr lang="en-GB" noProof="0" smtClean="0"/>
              <a:t>23/11/2021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90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Image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588936"/>
            <a:ext cx="11432584" cy="59766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2C41291C-383F-CF4B-AB8E-2B40741A62AF}"/>
              </a:ext>
            </a:extLst>
          </p:cNvPr>
          <p:cNvCxnSpPr>
            <a:cxnSpLocks/>
          </p:cNvCxnSpPr>
          <p:nvPr userDrawn="1"/>
        </p:nvCxnSpPr>
        <p:spPr>
          <a:xfrm>
            <a:off x="0" y="292426"/>
            <a:ext cx="1219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4C5937-11C0-4E5A-867C-7AB68EA532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0719577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Image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292426"/>
            <a:ext cx="10219457"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4" name="Straight Connector 3">
            <a:extLst>
              <a:ext uri="{FF2B5EF4-FFF2-40B4-BE49-F238E27FC236}">
                <a16:creationId xmlns:a16="http://schemas.microsoft.com/office/drawing/2014/main" id="{F516C013-C8E5-B44C-B6D6-DE71D0CC52C4}"/>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2D069-321B-434C-BB63-530EE51B64A8}"/>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9121835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mag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1134319" y="0"/>
            <a:ext cx="1105768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DCA0415B-CCA3-7142-BDAA-6DAC63FB634C}"/>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040D77-4CF4-4BFB-9FFB-8C9746D3906F}"/>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249264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mage_5">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7" name="Straight Connector 6">
            <a:extLst>
              <a:ext uri="{FF2B5EF4-FFF2-40B4-BE49-F238E27FC236}">
                <a16:creationId xmlns:a16="http://schemas.microsoft.com/office/drawing/2014/main" id="{43A34E77-65E8-214A-93DD-907ECB950F42}"/>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C15D6B-DF62-4A31-87F3-2084A6C590AE}"/>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478934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23/11/2021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6257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mag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7B17A1A-1BA7-4598-B97B-4543CDFD6F26}" type="datetime1">
              <a:rPr lang="en-GB" noProof="0" smtClean="0"/>
              <a:t>23/11/2021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0"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5711877"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5708797"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34037ED-B73E-2946-8FAC-2803EA71C585}"/>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267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mage and Content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F368BD9-D2FA-4457-BF34-0B4794DDABB6}" type="datetime1">
              <a:rPr lang="en-GB" noProof="0" smtClean="0"/>
              <a:t>23/11/2021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94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mage and Content_5">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 y="1"/>
            <a:ext cx="12192000"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E0A1A0D6-8385-49CC-9CD1-FD1A6FA813CD}" type="datetime1">
              <a:rPr lang="en-GB" noProof="0" smtClean="0"/>
              <a:t>23/11/2021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69E9592-D634-1947-B3FB-EB3B7F16FF28}"/>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6D456EAF-F3B8-AF4A-90FF-4B0693C56A33}"/>
              </a:ext>
            </a:extLst>
          </p:cNvPr>
          <p:cNvSpPr>
            <a:spLocks noGrp="1"/>
          </p:cNvSpPr>
          <p:nvPr>
            <p:ph type="ctrTitle" hasCustomPrompt="1"/>
          </p:nvPr>
        </p:nvSpPr>
        <p:spPr>
          <a:xfrm>
            <a:off x="392623"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5" name="Text Placeholder 10">
            <a:extLst>
              <a:ext uri="{FF2B5EF4-FFF2-40B4-BE49-F238E27FC236}">
                <a16:creationId xmlns:a16="http://schemas.microsoft.com/office/drawing/2014/main" id="{F7FB4ADF-1B3E-A442-B2C9-518CBE7637DB}"/>
              </a:ext>
            </a:extLst>
          </p:cNvPr>
          <p:cNvSpPr>
            <a:spLocks noGrp="1"/>
          </p:cNvSpPr>
          <p:nvPr>
            <p:ph type="body" sz="quarter" idx="14"/>
          </p:nvPr>
        </p:nvSpPr>
        <p:spPr>
          <a:xfrm>
            <a:off x="392624"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4489966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Image and Caption_1">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6764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mage and Caption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46059"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7313354"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7313355"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B39C4094-208E-7E4A-848A-F76A1573073A}"/>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550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mage and Caption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4418889"/>
            <a:ext cx="4609683"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5080791"/>
            <a:ext cx="4609683"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7" name="Straight Connector 6">
            <a:extLst>
              <a:ext uri="{FF2B5EF4-FFF2-40B4-BE49-F238E27FC236}">
                <a16:creationId xmlns:a16="http://schemas.microsoft.com/office/drawing/2014/main" id="{8BE71BC7-72EE-294C-9A39-61A77EE295A0}"/>
              </a:ext>
            </a:extLst>
          </p:cNvPr>
          <p:cNvCxnSpPr>
            <a:cxnSpLocks/>
          </p:cNvCxnSpPr>
          <p:nvPr userDrawn="1"/>
        </p:nvCxnSpPr>
        <p:spPr>
          <a:xfrm>
            <a:off x="392623" y="5080791"/>
            <a:ext cx="4609683"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384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Image and Caption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0619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Image and Caption_5">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F4417F7-7CDE-DF44-9B0E-AC44EE99BF4B}"/>
              </a:ext>
            </a:extLst>
          </p:cNvPr>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3429000"/>
            <a:ext cx="4609683"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4090902"/>
            <a:ext cx="4609683"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79F22032-BAB9-744C-B14E-54350BBD1C7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23809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verview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8249B4BA-06C3-4858-A057-B2FD24098A6D}" type="datetime1">
              <a:rPr lang="en-GB" noProof="0" smtClean="0"/>
              <a:t>23/11/2021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2" y="339645"/>
            <a:ext cx="1021945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2"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5605550"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568305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561099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568305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561099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568305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2257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22570"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2257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22570"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2257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22570"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650044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6500441"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650044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6500441"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650044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6500441"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2" name="Straight Connector 41">
            <a:extLst>
              <a:ext uri="{FF2B5EF4-FFF2-40B4-BE49-F238E27FC236}">
                <a16:creationId xmlns:a16="http://schemas.microsoft.com/office/drawing/2014/main" id="{58A232C0-1AC5-164D-B8B6-CC8F07CF2E21}"/>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075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Overview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2E200C6E-6FAB-49D0-B5C8-F7B3EA55D8AD}" type="datetime1">
              <a:rPr lang="en-GB" noProof="0" smtClean="0"/>
              <a:t>23/11/2021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3"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3"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3"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472581"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472581"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472581"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28440267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verview_4">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D2B2CC15-A5D6-7646-B184-255F86FB708E}"/>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E4F03198-901F-4FCE-8BD1-C22FE8354134}" type="datetime1">
              <a:rPr lang="en-GB" noProof="0" smtClean="0"/>
              <a:t>23/11/2021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6817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Overview_5">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C76CA39F-4826-EC4A-B911-A0B38E489269}"/>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2E328C92-D491-4317-8EC5-56D7B7A70FE2}" type="datetime1">
              <a:rPr lang="en-GB" noProof="0" smtClean="0"/>
              <a:t>23/11/2021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a:xfrm>
            <a:off x="8610600" y="6356350"/>
            <a:ext cx="2743200" cy="365125"/>
          </a:xfrm>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974810"/>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2038081"/>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79" name="Straight Connector 78">
            <a:extLst>
              <a:ext uri="{FF2B5EF4-FFF2-40B4-BE49-F238E27FC236}">
                <a16:creationId xmlns:a16="http://schemas.microsoft.com/office/drawing/2014/main" id="{6AF7CBB0-F32C-B84C-AEEA-FA0944BBB865}"/>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58574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theme" Target="../theme/theme1.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902FA6-24E0-3C4A-8B7A-F529DB122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1845A71-C369-2A42-A14F-2BD1985F75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0870798-FB93-8742-9A92-FA7A241AFA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E6A80EED-24B3-4BD0-916A-2782446FD12C}" type="datetime1">
              <a:rPr lang="en-GB" noProof="0" smtClean="0"/>
              <a:t>23/11/2021</a:t>
            </a:fld>
            <a:endParaRPr lang="en-GB" noProof="0" dirty="0"/>
          </a:p>
        </p:txBody>
      </p:sp>
      <p:sp>
        <p:nvSpPr>
          <p:cNvPr id="5" name="Footer Placeholder 4">
            <a:extLst>
              <a:ext uri="{FF2B5EF4-FFF2-40B4-BE49-F238E27FC236}">
                <a16:creationId xmlns:a16="http://schemas.microsoft.com/office/drawing/2014/main" id="{7642A715-D537-DD4B-8BE6-1E573155F1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dirty="0"/>
          </a:p>
        </p:txBody>
      </p:sp>
      <p:sp>
        <p:nvSpPr>
          <p:cNvPr id="6" name="Slide Number Placeholder 5">
            <a:extLst>
              <a:ext uri="{FF2B5EF4-FFF2-40B4-BE49-F238E27FC236}">
                <a16:creationId xmlns:a16="http://schemas.microsoft.com/office/drawing/2014/main" id="{7FA9E735-B191-784C-98F7-65384DACA4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2234582933"/>
      </p:ext>
    </p:extLst>
  </p:cSld>
  <p:clrMap bg1="lt1" tx1="dk1" bg2="lt2" tx2="dk2" accent1="accent1" accent2="accent2" accent3="accent3" accent4="accent4" accent5="accent5" accent6="accent6" hlink="hlink" folHlink="folHlink"/>
  <p:sldLayoutIdLst>
    <p:sldLayoutId id="2147483669" r:id="rId1"/>
    <p:sldLayoutId id="2147483673" r:id="rId2"/>
    <p:sldLayoutId id="2147483670" r:id="rId3"/>
    <p:sldLayoutId id="2147483674" r:id="rId4"/>
    <p:sldLayoutId id="2147483676" r:id="rId5"/>
    <p:sldLayoutId id="2147483675" r:id="rId6"/>
    <p:sldLayoutId id="2147483677" r:id="rId7"/>
    <p:sldLayoutId id="2147483678" r:id="rId8"/>
    <p:sldLayoutId id="2147483679" r:id="rId9"/>
    <p:sldLayoutId id="2147483681" r:id="rId10"/>
    <p:sldLayoutId id="2147483682" r:id="rId11"/>
    <p:sldLayoutId id="2147483686" r:id="rId12"/>
    <p:sldLayoutId id="2147483663" r:id="rId13"/>
    <p:sldLayoutId id="2147483683" r:id="rId14"/>
    <p:sldLayoutId id="2147483685" r:id="rId15"/>
    <p:sldLayoutId id="2147483684" r:id="rId16"/>
    <p:sldLayoutId id="2147483680" r:id="rId17"/>
    <p:sldLayoutId id="2147483691" r:id="rId18"/>
    <p:sldLayoutId id="2147483692" r:id="rId19"/>
    <p:sldLayoutId id="2147483693" r:id="rId20"/>
    <p:sldLayoutId id="2147483694" r:id="rId21"/>
    <p:sldLayoutId id="2147483688" r:id="rId22"/>
    <p:sldLayoutId id="2147483687" r:id="rId23"/>
    <p:sldLayoutId id="2147483689" r:id="rId24"/>
    <p:sldLayoutId id="2147483690" r:id="rId25"/>
    <p:sldLayoutId id="2147483695" r:id="rId26"/>
    <p:sldLayoutId id="2147483696" r:id="rId27"/>
    <p:sldLayoutId id="2147483697" r:id="rId28"/>
    <p:sldLayoutId id="2147483698" r:id="rId29"/>
    <p:sldLayoutId id="2147483667" r:id="rId30"/>
    <p:sldLayoutId id="2147483703" r:id="rId31"/>
    <p:sldLayoutId id="2147483704" r:id="rId32"/>
    <p:sldLayoutId id="2147483705" r:id="rId33"/>
    <p:sldLayoutId id="2147483706" r:id="rId34"/>
    <p:sldLayoutId id="2147483700" r:id="rId35"/>
    <p:sldLayoutId id="2147483699" r:id="rId36"/>
    <p:sldLayoutId id="2147483701" r:id="rId37"/>
    <p:sldLayoutId id="2147483702" r:id="rId38"/>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1.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21" descr="Woman on tablet ">
            <a:extLst>
              <a:ext uri="{FF2B5EF4-FFF2-40B4-BE49-F238E27FC236}">
                <a16:creationId xmlns:a16="http://schemas.microsoft.com/office/drawing/2014/main" id="{DB20DB88-CBCC-9A4A-BA0A-4807E1B8E804}"/>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a:ext>
            </a:extLst>
          </a:blip>
          <a:srcRect l="24975" r="24975"/>
          <a:stretch/>
        </p:blipFill>
        <p:spPr>
          <a:xfrm>
            <a:off x="-2946" y="10"/>
            <a:ext cx="6098946" cy="6857990"/>
          </a:xfrm>
          <a:noFill/>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6487905" y="5286196"/>
            <a:ext cx="4179375" cy="356462"/>
          </a:xfrm>
        </p:spPr>
        <p:txBody>
          <a:bodyPr rtlCol="0">
            <a:normAutofit/>
          </a:bodyPr>
          <a:lstStyle/>
          <a:p>
            <a:pPr rtl="0"/>
            <a:r>
              <a:rPr lang="en-GB" dirty="0"/>
              <a:t>Reflective Writing</a:t>
            </a:r>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a:xfrm>
            <a:off x="6487905" y="2715790"/>
            <a:ext cx="4179376" cy="2387600"/>
          </a:xfrm>
        </p:spPr>
        <p:txBody>
          <a:bodyPr rtlCol="0" anchor="b">
            <a:normAutofit/>
          </a:bodyPr>
          <a:lstStyle/>
          <a:p>
            <a:pPr rtl="0"/>
            <a:r>
              <a:rPr lang="en-GB" dirty="0"/>
              <a:t>Reflective Practice  &amp;</a:t>
            </a:r>
          </a:p>
        </p:txBody>
      </p:sp>
    </p:spTree>
    <p:extLst>
      <p:ext uri="{BB962C8B-B14F-4D97-AF65-F5344CB8AC3E}">
        <p14:creationId xmlns:p14="http://schemas.microsoft.com/office/powerpoint/2010/main" val="4285847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627321" y="339645"/>
            <a:ext cx="10134369" cy="1002552"/>
          </a:xfrm>
        </p:spPr>
        <p:txBody>
          <a:bodyPr anchor="b">
            <a:normAutofit/>
          </a:bodyPr>
          <a:lstStyle/>
          <a:p>
            <a:r>
              <a:rPr lang="en-GB"/>
              <a:t>Gibb’s reflective Cycle</a:t>
            </a:r>
          </a:p>
        </p:txBody>
      </p:sp>
      <p:pic>
        <p:nvPicPr>
          <p:cNvPr id="5"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11462" y="2330824"/>
            <a:ext cx="4325445" cy="3846139"/>
          </a:xfrm>
          <a:prstGeom prst="rect">
            <a:avLst/>
          </a:prstGeom>
          <a:noFill/>
        </p:spPr>
      </p:pic>
      <p:sp>
        <p:nvSpPr>
          <p:cNvPr id="4" name="Text Placeholder 3"/>
          <p:cNvSpPr>
            <a:spLocks noGrp="1"/>
          </p:cNvSpPr>
          <p:nvPr>
            <p:ph sz="half" idx="2"/>
          </p:nvPr>
        </p:nvSpPr>
        <p:spPr>
          <a:xfrm>
            <a:off x="7067963" y="1542197"/>
            <a:ext cx="4693727" cy="4976157"/>
          </a:xfrm>
        </p:spPr>
        <p:txBody>
          <a:bodyPr>
            <a:normAutofit/>
          </a:bodyPr>
          <a:lstStyle/>
          <a:p>
            <a:r>
              <a:rPr lang="en-GB" sz="2400" b="1" dirty="0"/>
              <a:t>Description</a:t>
            </a:r>
          </a:p>
          <a:p>
            <a:r>
              <a:rPr lang="en-GB" sz="2400" b="1" dirty="0"/>
              <a:t>Feelings</a:t>
            </a:r>
          </a:p>
          <a:p>
            <a:r>
              <a:rPr lang="en-GB" sz="2400" b="1" dirty="0"/>
              <a:t>Evaluation</a:t>
            </a:r>
          </a:p>
          <a:p>
            <a:r>
              <a:rPr lang="en-GB" sz="2400" b="1" dirty="0"/>
              <a:t>Analysis</a:t>
            </a:r>
          </a:p>
          <a:p>
            <a:r>
              <a:rPr lang="en-GB" sz="2400" b="1" dirty="0"/>
              <a:t>Conclusion</a:t>
            </a:r>
          </a:p>
          <a:p>
            <a:r>
              <a:rPr lang="en-GB" sz="2400" b="1" dirty="0"/>
              <a:t>Action Plan</a:t>
            </a:r>
          </a:p>
          <a:p>
            <a:r>
              <a:rPr lang="en-GB" sz="2400" dirty="0"/>
              <a:t>Adapted from: Gibbs, G. (1988) Learning by doing: a guide to teaching and learning </a:t>
            </a:r>
            <a:r>
              <a:rPr lang="en-GB" dirty="0"/>
              <a:t>methods. Oxford: Further Education Unit</a:t>
            </a:r>
            <a:endParaRPr lang="en-GB" b="1" dirty="0"/>
          </a:p>
        </p:txBody>
      </p:sp>
      <p:sp>
        <p:nvSpPr>
          <p:cNvPr id="10" name="Text Placeholder 4">
            <a:extLst>
              <a:ext uri="{FF2B5EF4-FFF2-40B4-BE49-F238E27FC236}">
                <a16:creationId xmlns:a16="http://schemas.microsoft.com/office/drawing/2014/main" id="{2BBA8EDB-FDF8-462E-AD00-6B0CB347304B}"/>
              </a:ext>
            </a:extLst>
          </p:cNvPr>
          <p:cNvSpPr>
            <a:spLocks noGrp="1"/>
          </p:cNvSpPr>
          <p:nvPr>
            <p:ph type="body" idx="13"/>
          </p:nvPr>
        </p:nvSpPr>
        <p:spPr>
          <a:xfrm>
            <a:off x="1627322" y="1468740"/>
            <a:ext cx="4672156" cy="823912"/>
          </a:xfrm>
        </p:spPr>
        <p:txBody>
          <a:bodyPr/>
          <a:lstStyle/>
          <a:p>
            <a:endParaRPr lang="en-US"/>
          </a:p>
        </p:txBody>
      </p:sp>
      <p:sp>
        <p:nvSpPr>
          <p:cNvPr id="12" name="Text Placeholder 5">
            <a:extLst>
              <a:ext uri="{FF2B5EF4-FFF2-40B4-BE49-F238E27FC236}">
                <a16:creationId xmlns:a16="http://schemas.microsoft.com/office/drawing/2014/main" id="{14FAD62B-9B01-496D-934D-12BB6938FC4E}"/>
              </a:ext>
            </a:extLst>
          </p:cNvPr>
          <p:cNvSpPr>
            <a:spLocks noGrp="1"/>
          </p:cNvSpPr>
          <p:nvPr>
            <p:ph type="body" sz="quarter" idx="3"/>
          </p:nvPr>
        </p:nvSpPr>
        <p:spPr>
          <a:xfrm>
            <a:off x="7067963" y="1468740"/>
            <a:ext cx="4695165" cy="823912"/>
          </a:xfrm>
        </p:spPr>
        <p:txBody>
          <a:bodyPr/>
          <a:lstStyle/>
          <a:p>
            <a:endParaRPr lang="en-US"/>
          </a:p>
        </p:txBody>
      </p:sp>
    </p:spTree>
    <p:extLst>
      <p:ext uri="{BB962C8B-B14F-4D97-AF65-F5344CB8AC3E}">
        <p14:creationId xmlns:p14="http://schemas.microsoft.com/office/powerpoint/2010/main" val="1309845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5" descr="People reviewing floor plans">
            <a:extLst>
              <a:ext uri="{FF2B5EF4-FFF2-40B4-BE49-F238E27FC236}">
                <a16:creationId xmlns:a16="http://schemas.microsoft.com/office/drawing/2014/main" id="{C4C2D77A-C801-9B4E-B6FB-9402525D52F3}"/>
              </a:ext>
              <a:ext uri="{C183D7F6-B498-43B3-948B-1728B52AA6E4}">
                <adec:decorative xmlns:adec="http://schemas.microsoft.com/office/drawing/2017/decorative" val="0"/>
              </a:ext>
            </a:extLst>
          </p:cNvPr>
          <p:cNvPicPr>
            <a:picLocks noGrp="1" noChangeAspect="1"/>
          </p:cNvPicPr>
          <p:nvPr>
            <p:ph type="pic" sz="quarter" idx="10"/>
          </p:nvPr>
        </p:nvPicPr>
        <p:blipFill rotWithShape="1">
          <a:blip r:embed="rId3" cstate="screen">
            <a:extLst>
              <a:ext uri="{BEBA8EAE-BF5A-486C-A8C5-ECC9F3942E4B}">
                <a14:imgProps xmlns:a14="http://schemas.microsoft.com/office/drawing/2010/main">
                  <a14:imgLayer r:embed="rId4">
                    <a14:imgEffect>
                      <a14:brightnessContrast bright="-40000"/>
                    </a14:imgEffect>
                  </a14:imgLayer>
                </a14:imgProps>
              </a:ext>
              <a:ext uri="{28A0092B-C50C-407E-A947-70E740481C1C}">
                <a14:useLocalDpi xmlns:a14="http://schemas.microsoft.com/office/drawing/2010/main"/>
              </a:ext>
            </a:extLst>
          </a:blip>
          <a:srcRect l="4406" r="4818"/>
          <a:stretch/>
        </p:blipFill>
        <p:spPr>
          <a:xfrm>
            <a:off x="1124487" y="-1"/>
            <a:ext cx="11067514" cy="6857999"/>
          </a:xfrm>
          <a:noFill/>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1524000" y="5286196"/>
            <a:ext cx="4179375" cy="356462"/>
          </a:xfrm>
        </p:spPr>
        <p:txBody>
          <a:bodyPr rtlCol="0">
            <a:normAutofit/>
          </a:bodyPr>
          <a:lstStyle/>
          <a:p>
            <a:pPr rtl="0"/>
            <a:r>
              <a:rPr lang="en-GB"/>
              <a:t>Using the Gibbs framework </a:t>
            </a:r>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a:xfrm>
            <a:off x="1524000" y="2715790"/>
            <a:ext cx="4179376" cy="2387600"/>
          </a:xfrm>
        </p:spPr>
        <p:txBody>
          <a:bodyPr rtlCol="0" anchor="b">
            <a:normAutofit/>
          </a:bodyPr>
          <a:lstStyle/>
          <a:p>
            <a:pPr rtl="0"/>
            <a:r>
              <a:rPr lang="en-GB"/>
              <a:t>Reflective Writing </a:t>
            </a:r>
          </a:p>
        </p:txBody>
      </p:sp>
    </p:spTree>
    <p:extLst>
      <p:ext uri="{BB962C8B-B14F-4D97-AF65-F5344CB8AC3E}">
        <p14:creationId xmlns:p14="http://schemas.microsoft.com/office/powerpoint/2010/main" val="4067864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Description </a:t>
            </a:r>
          </a:p>
        </p:txBody>
      </p:sp>
      <p:sp>
        <p:nvSpPr>
          <p:cNvPr id="6" name="Text Placeholder 5"/>
          <p:cNvSpPr>
            <a:spLocks noGrp="1"/>
          </p:cNvSpPr>
          <p:nvPr>
            <p:ph type="body" sz="quarter" idx="14"/>
          </p:nvPr>
        </p:nvSpPr>
        <p:spPr>
          <a:xfrm>
            <a:off x="1645581" y="1507066"/>
            <a:ext cx="4890578" cy="4849283"/>
          </a:xfrm>
        </p:spPr>
        <p:txBody>
          <a:bodyPr anchor="t">
            <a:normAutofit/>
          </a:bodyPr>
          <a:lstStyle/>
          <a:p>
            <a:r>
              <a:rPr lang="en-GB" sz="2400" dirty="0"/>
              <a:t>In this section, you need to explain what you are reflecting on to your reader. Perhaps include background information, such as what it is you’re reflecting on and tell the reader who was involved. It’s important to remember to keep the information provided relevant and to-the-point. Don’t waffle on about details that aren’t required – if you do this, you’re just using up valuable words that you’ll get minimal marks for. </a:t>
            </a:r>
          </a:p>
          <a:p>
            <a:endParaRPr lang="en-GB" dirty="0"/>
          </a:p>
        </p:txBody>
      </p:sp>
    </p:spTree>
    <p:extLst>
      <p:ext uri="{BB962C8B-B14F-4D97-AF65-F5344CB8AC3E}">
        <p14:creationId xmlns:p14="http://schemas.microsoft.com/office/powerpoint/2010/main" val="2545891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Feelings </a:t>
            </a:r>
          </a:p>
        </p:txBody>
      </p:sp>
      <p:sp>
        <p:nvSpPr>
          <p:cNvPr id="6" name="Text Placeholder 5"/>
          <p:cNvSpPr>
            <a:spLocks noGrp="1"/>
          </p:cNvSpPr>
          <p:nvPr>
            <p:ph type="body" sz="quarter" idx="14"/>
          </p:nvPr>
        </p:nvSpPr>
        <p:spPr>
          <a:xfrm>
            <a:off x="1645581" y="1507066"/>
            <a:ext cx="4890578" cy="4849283"/>
          </a:xfrm>
        </p:spPr>
        <p:txBody>
          <a:bodyPr anchor="t">
            <a:normAutofit lnSpcReduction="10000"/>
          </a:bodyPr>
          <a:lstStyle/>
          <a:p>
            <a:r>
              <a:rPr lang="en-GB" sz="2800" dirty="0"/>
              <a:t>Discuss your feelings and thoughts about the experience. Consider questions such as: How did you feel at the time? What did you think at the time? Give examples. What did you think about the incident afterwards? You can discuss your emotions honestly, but make sure to remember at all times that this is an academic piece of writing, so avoid ‘chatty’ text. </a:t>
            </a:r>
          </a:p>
          <a:p>
            <a:endParaRPr lang="en-GB" dirty="0"/>
          </a:p>
        </p:txBody>
      </p:sp>
    </p:spTree>
    <p:extLst>
      <p:ext uri="{BB962C8B-B14F-4D97-AF65-F5344CB8AC3E}">
        <p14:creationId xmlns:p14="http://schemas.microsoft.com/office/powerpoint/2010/main" val="3557528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392623" y="339645"/>
            <a:ext cx="11369068" cy="1002552"/>
          </a:xfrm>
        </p:spPr>
        <p:txBody>
          <a:bodyPr vert="horz" lIns="0" tIns="45720" rIns="0" bIns="45720" rtlCol="0" anchor="b">
            <a:normAutofit/>
          </a:bodyPr>
          <a:lstStyle/>
          <a:p>
            <a:r>
              <a:rPr lang="en-GB" b="0" i="0" kern="1200" cap="all" baseline="0">
                <a:latin typeface="Sagona ExtraLight" panose="02020303050505020204" pitchFamily="18" charset="0"/>
                <a:ea typeface="+mj-ea"/>
                <a:cs typeface="+mj-cs"/>
              </a:rPr>
              <a:t>Evaluation  </a:t>
            </a:r>
          </a:p>
        </p:txBody>
      </p:sp>
      <p:pic>
        <p:nvPicPr>
          <p:cNvPr id="8" name="Picture 7"/>
          <p:cNvPicPr>
            <a:picLocks noChangeAspect="1"/>
          </p:cNvPicPr>
          <p:nvPr/>
        </p:nvPicPr>
        <p:blipFill>
          <a:blip r:embed="rId2"/>
          <a:stretch>
            <a:fillRect/>
          </a:stretch>
        </p:blipFill>
        <p:spPr>
          <a:xfrm>
            <a:off x="1334391" y="2330824"/>
            <a:ext cx="3298064" cy="3846139"/>
          </a:xfrm>
          <a:prstGeom prst="rect">
            <a:avLst/>
          </a:prstGeom>
          <a:noFill/>
        </p:spPr>
      </p:pic>
      <p:sp>
        <p:nvSpPr>
          <p:cNvPr id="2" name="Rectangle 1"/>
          <p:cNvSpPr/>
          <p:nvPr/>
        </p:nvSpPr>
        <p:spPr>
          <a:xfrm>
            <a:off x="6172200" y="1726442"/>
            <a:ext cx="5181600" cy="4450521"/>
          </a:xfrm>
          <a:prstGeom prst="rect">
            <a:avLst/>
          </a:prstGeom>
        </p:spPr>
        <p:txBody>
          <a:bodyPr vert="horz" lIns="91440" tIns="45720" rIns="91440" bIns="45720" rtlCol="0">
            <a:normAutofit fontScale="92500" lnSpcReduction="20000"/>
          </a:bodyPr>
          <a:lstStyle/>
          <a:p>
            <a:pPr indent="-228600">
              <a:spcAft>
                <a:spcPts val="600"/>
              </a:spcAft>
              <a:buFont typeface="Arial" panose="020B0604020202020204" pitchFamily="34" charset="0"/>
              <a:buChar char="•"/>
            </a:pPr>
            <a:r>
              <a:rPr lang="en-GB" sz="2400" b="1" dirty="0">
                <a:latin typeface="+mj-lt"/>
                <a:cs typeface="Calibri" panose="020F0502020204030204" pitchFamily="34" charset="0"/>
              </a:rPr>
              <a:t>Here you have a chance to evaluate what worked and what didn’t work in the situation. Try to be as objective and honest as possible. To get the most out of your reflection focus on both the positive and the negative aspects of the situation, even if it was primarily one or the other. Helpful questions: </a:t>
            </a:r>
          </a:p>
          <a:p>
            <a:pPr marL="457200" indent="-457200">
              <a:spcAft>
                <a:spcPts val="600"/>
              </a:spcAft>
              <a:buAutoNum type="arabicPeriod"/>
            </a:pPr>
            <a:r>
              <a:rPr lang="en-GB" sz="2400" b="1" dirty="0">
                <a:latin typeface="+mj-lt"/>
                <a:cs typeface="Calibri" panose="020F0502020204030204" pitchFamily="34" charset="0"/>
              </a:rPr>
              <a:t>What was good and bad about the experience?</a:t>
            </a:r>
          </a:p>
          <a:p>
            <a:pPr marL="457200" indent="-457200">
              <a:spcAft>
                <a:spcPts val="600"/>
              </a:spcAft>
              <a:buAutoNum type="arabicPeriod"/>
            </a:pPr>
            <a:r>
              <a:rPr lang="en-GB" sz="2400" b="1" dirty="0">
                <a:latin typeface="+mj-lt"/>
                <a:cs typeface="Calibri" panose="020F0502020204030204" pitchFamily="34" charset="0"/>
              </a:rPr>
              <a:t>What went well?</a:t>
            </a:r>
          </a:p>
          <a:p>
            <a:pPr marL="457200" indent="-457200">
              <a:spcAft>
                <a:spcPts val="600"/>
              </a:spcAft>
              <a:buAutoNum type="arabicPeriod"/>
            </a:pPr>
            <a:r>
              <a:rPr lang="en-GB" sz="2400" b="1" dirty="0">
                <a:latin typeface="+mj-lt"/>
                <a:cs typeface="Calibri" panose="020F0502020204030204" pitchFamily="34" charset="0"/>
              </a:rPr>
              <a:t>What didn’t go so well? 4. What did you and other people contribute to the situation (positively or negatively)?</a:t>
            </a:r>
          </a:p>
          <a:p>
            <a:pPr indent="-228600">
              <a:spcAft>
                <a:spcPts val="600"/>
              </a:spcAft>
              <a:buFont typeface="Arial" panose="020B0604020202020204" pitchFamily="34" charset="0"/>
              <a:buChar char="•"/>
            </a:pPr>
            <a:endParaRPr lang="en-GB" sz="1600" dirty="0">
              <a:latin typeface="+mj-lt"/>
              <a:cs typeface="Calibri" panose="020F0502020204030204" pitchFamily="34" charset="0"/>
            </a:endParaRPr>
          </a:p>
          <a:p>
            <a:pPr indent="-228600">
              <a:spcAft>
                <a:spcPts val="600"/>
              </a:spcAft>
              <a:buFont typeface="Arial" panose="020B0604020202020204" pitchFamily="34" charset="0"/>
              <a:buChar char="•"/>
            </a:pPr>
            <a:endParaRPr lang="en-GB" sz="1600" dirty="0">
              <a:latin typeface="+mj-lt"/>
              <a:cs typeface="Calibri" panose="020F0502020204030204" pitchFamily="34" charset="0"/>
            </a:endParaRPr>
          </a:p>
        </p:txBody>
      </p:sp>
      <p:sp>
        <p:nvSpPr>
          <p:cNvPr id="6" name="Text Placeholder 5"/>
          <p:cNvSpPr>
            <a:spLocks noGrp="1"/>
          </p:cNvSpPr>
          <p:nvPr>
            <p:ph type="body" idx="13"/>
          </p:nvPr>
        </p:nvSpPr>
        <p:spPr>
          <a:xfrm>
            <a:off x="392623" y="1468740"/>
            <a:ext cx="5157787" cy="823912"/>
          </a:xfrm>
        </p:spPr>
        <p:txBody>
          <a:bodyPr vert="horz" lIns="91440" tIns="45720" rIns="91440" bIns="45720" rtlCol="0" anchor="b">
            <a:normAutofit/>
          </a:bodyPr>
          <a:lstStyle/>
          <a:p>
            <a:r>
              <a:rPr lang="en-US" b="1" kern="1200">
                <a:latin typeface="Speak Pro" panose="020B0504020101020102" pitchFamily="34" charset="0"/>
                <a:ea typeface="+mn-ea"/>
                <a:cs typeface="+mn-cs"/>
              </a:rPr>
              <a:t> </a:t>
            </a:r>
          </a:p>
        </p:txBody>
      </p:sp>
      <p:sp>
        <p:nvSpPr>
          <p:cNvPr id="13" name="Text Placeholder 5">
            <a:extLst>
              <a:ext uri="{FF2B5EF4-FFF2-40B4-BE49-F238E27FC236}">
                <a16:creationId xmlns:a16="http://schemas.microsoft.com/office/drawing/2014/main" id="{A574FEAD-721A-46F9-897E-CABD358E6C62}"/>
              </a:ext>
            </a:extLst>
          </p:cNvPr>
          <p:cNvSpPr>
            <a:spLocks noGrp="1"/>
          </p:cNvSpPr>
          <p:nvPr>
            <p:ph type="body" sz="quarter" idx="3"/>
          </p:nvPr>
        </p:nvSpPr>
        <p:spPr>
          <a:xfrm>
            <a:off x="6295030" y="518285"/>
            <a:ext cx="5183188" cy="823912"/>
          </a:xfrm>
        </p:spPr>
        <p:txBody>
          <a:bodyPr/>
          <a:lstStyle/>
          <a:p>
            <a:endParaRPr lang="en-US" dirty="0"/>
          </a:p>
        </p:txBody>
      </p:sp>
    </p:spTree>
    <p:extLst>
      <p:ext uri="{BB962C8B-B14F-4D97-AF65-F5344CB8AC3E}">
        <p14:creationId xmlns:p14="http://schemas.microsoft.com/office/powerpoint/2010/main" val="3681374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Analysis  </a:t>
            </a:r>
          </a:p>
        </p:txBody>
      </p:sp>
      <p:sp>
        <p:nvSpPr>
          <p:cNvPr id="6" name="Text Placeholder 5"/>
          <p:cNvSpPr>
            <a:spLocks noGrp="1"/>
          </p:cNvSpPr>
          <p:nvPr>
            <p:ph type="body" sz="quarter" idx="14"/>
          </p:nvPr>
        </p:nvSpPr>
        <p:spPr>
          <a:xfrm>
            <a:off x="1645581" y="1507066"/>
            <a:ext cx="4890578" cy="4849283"/>
          </a:xfrm>
        </p:spPr>
        <p:txBody>
          <a:bodyPr anchor="t">
            <a:normAutofit/>
          </a:bodyPr>
          <a:lstStyle/>
          <a:p>
            <a:endParaRPr lang="en-GB" dirty="0"/>
          </a:p>
          <a:p>
            <a:r>
              <a:rPr lang="en-GB" sz="2400" dirty="0"/>
              <a:t>In your analysis, consider what might have helped or hindered the event. You also have the opportunity here to compare your experience with the literature you have read. This section is very important, particularly for higher level writing. Many students receive poor marks for reflective assignments for not bringing the theory and experience together</a:t>
            </a:r>
          </a:p>
          <a:p>
            <a:r>
              <a:rPr lang="en-GB" sz="2400" b="1" i="1" dirty="0"/>
              <a:t>Linking theory to practice…</a:t>
            </a:r>
            <a:endParaRPr lang="en-GB" sz="2400" b="1" dirty="0"/>
          </a:p>
        </p:txBody>
      </p:sp>
    </p:spTree>
    <p:extLst>
      <p:ext uri="{BB962C8B-B14F-4D97-AF65-F5344CB8AC3E}">
        <p14:creationId xmlns:p14="http://schemas.microsoft.com/office/powerpoint/2010/main" val="2977243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Conclusion</a:t>
            </a:r>
          </a:p>
        </p:txBody>
      </p:sp>
      <p:sp>
        <p:nvSpPr>
          <p:cNvPr id="6" name="Text Placeholder 5"/>
          <p:cNvSpPr>
            <a:spLocks noGrp="1"/>
          </p:cNvSpPr>
          <p:nvPr>
            <p:ph type="body" sz="quarter" idx="14"/>
          </p:nvPr>
        </p:nvSpPr>
        <p:spPr>
          <a:xfrm>
            <a:off x="1645581" y="1507066"/>
            <a:ext cx="4890578" cy="4849283"/>
          </a:xfrm>
        </p:spPr>
        <p:txBody>
          <a:bodyPr anchor="t">
            <a:normAutofit/>
          </a:bodyPr>
          <a:lstStyle/>
          <a:p>
            <a:r>
              <a:rPr lang="en-GB" sz="2000" dirty="0"/>
              <a:t>In your conclusion, it is important to acknowledge: whether you could have done anything else; what you have learned from the experience; consider whether you could you have responded in a different way. If you are talking about a positive experience…discuss whether you would do the same again to ensure a positive outcome. Also consider if there is anything you could change to improve things even further. If the incident was negative…tell your reader how you could have avoided it happening and also how you could make sure it doesn’t happen again. </a:t>
            </a:r>
          </a:p>
          <a:p>
            <a:endParaRPr lang="en-GB" dirty="0"/>
          </a:p>
          <a:p>
            <a:endParaRPr lang="en-GB" dirty="0"/>
          </a:p>
        </p:txBody>
      </p:sp>
    </p:spTree>
    <p:extLst>
      <p:ext uri="{BB962C8B-B14F-4D97-AF65-F5344CB8AC3E}">
        <p14:creationId xmlns:p14="http://schemas.microsoft.com/office/powerpoint/2010/main" val="2876184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Action Plan </a:t>
            </a:r>
          </a:p>
        </p:txBody>
      </p:sp>
      <p:sp>
        <p:nvSpPr>
          <p:cNvPr id="6" name="Text Placeholder 5"/>
          <p:cNvSpPr>
            <a:spLocks noGrp="1"/>
          </p:cNvSpPr>
          <p:nvPr>
            <p:ph type="body" sz="quarter" idx="14"/>
          </p:nvPr>
        </p:nvSpPr>
        <p:spPr>
          <a:xfrm>
            <a:off x="1645581" y="1507066"/>
            <a:ext cx="4890578" cy="4849283"/>
          </a:xfrm>
        </p:spPr>
        <p:txBody>
          <a:bodyPr anchor="t">
            <a:normAutofit lnSpcReduction="10000"/>
          </a:bodyPr>
          <a:lstStyle/>
          <a:p>
            <a:r>
              <a:rPr lang="en-GB" sz="2800" dirty="0"/>
              <a:t>Action plans sum up anything you need to know and do to improve for next time. Perhaps you feel that you need to learn about something or attend some training. Could you ask your tutor or placement supervisor for some advice? What can you do which means you will be better equipped to cope with a similar event? </a:t>
            </a:r>
          </a:p>
          <a:p>
            <a:r>
              <a:rPr lang="en-GB" dirty="0"/>
              <a:t>. </a:t>
            </a:r>
          </a:p>
          <a:p>
            <a:endParaRPr lang="en-GB" dirty="0"/>
          </a:p>
        </p:txBody>
      </p:sp>
    </p:spTree>
    <p:extLst>
      <p:ext uri="{BB962C8B-B14F-4D97-AF65-F5344CB8AC3E}">
        <p14:creationId xmlns:p14="http://schemas.microsoft.com/office/powerpoint/2010/main" val="2797953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E93AABDC-C3FD-F345-990B-6E2D88310423}"/>
              </a:ext>
            </a:extLst>
          </p:cNvPr>
          <p:cNvSpPr>
            <a:spLocks noGrp="1"/>
          </p:cNvSpPr>
          <p:nvPr>
            <p:ph type="ctrTitle"/>
          </p:nvPr>
        </p:nvSpPr>
        <p:spPr>
          <a:xfrm>
            <a:off x="392623" y="339645"/>
            <a:ext cx="11369068" cy="1002552"/>
          </a:xfrm>
        </p:spPr>
        <p:txBody>
          <a:bodyPr rtlCol="0" anchor="b">
            <a:normAutofit/>
          </a:bodyPr>
          <a:lstStyle/>
          <a:p>
            <a:pPr rtl="0"/>
            <a:r>
              <a:rPr lang="en-GB" dirty="0"/>
              <a:t>Academic Reflective Writing</a:t>
            </a:r>
          </a:p>
        </p:txBody>
      </p:sp>
      <p:sp>
        <p:nvSpPr>
          <p:cNvPr id="16" name="Content Placeholder 15">
            <a:extLst>
              <a:ext uri="{FF2B5EF4-FFF2-40B4-BE49-F238E27FC236}">
                <a16:creationId xmlns:a16="http://schemas.microsoft.com/office/drawing/2014/main" id="{61E23B57-A482-8F4B-9021-86FE326A6D10}"/>
              </a:ext>
            </a:extLst>
          </p:cNvPr>
          <p:cNvSpPr>
            <a:spLocks noGrp="1"/>
          </p:cNvSpPr>
          <p:nvPr>
            <p:ph sz="half" idx="1"/>
          </p:nvPr>
        </p:nvSpPr>
        <p:spPr>
          <a:xfrm>
            <a:off x="392623" y="2330824"/>
            <a:ext cx="5181600" cy="3846139"/>
          </a:xfrm>
        </p:spPr>
        <p:txBody>
          <a:bodyPr rtlCol="0">
            <a:normAutofit/>
          </a:bodyPr>
          <a:lstStyle/>
          <a:p>
            <a:r>
              <a:rPr lang="en-GB" sz="2000" dirty="0"/>
              <a:t>Use evidence and/or examples to illustrate you reflections, use citations and reference your work, don’t ditch the need to support and evidence.</a:t>
            </a:r>
          </a:p>
          <a:p>
            <a:r>
              <a:rPr lang="en-GB" sz="2000" dirty="0"/>
              <a:t>Reflection is an ongoing process, always beginning and never ending, evidence this in your writing … what would you do if you were doing this again</a:t>
            </a:r>
            <a:r>
              <a:rPr lang="en-GB" sz="2000" b="1" dirty="0"/>
              <a:t>?</a:t>
            </a:r>
          </a:p>
          <a:p>
            <a:pPr rtl="0"/>
            <a:endParaRPr lang="en-GB" dirty="0"/>
          </a:p>
        </p:txBody>
      </p:sp>
      <p:sp>
        <p:nvSpPr>
          <p:cNvPr id="3" name="Content Placeholder 2">
            <a:extLst>
              <a:ext uri="{FF2B5EF4-FFF2-40B4-BE49-F238E27FC236}">
                <a16:creationId xmlns:a16="http://schemas.microsoft.com/office/drawing/2014/main" id="{65315FCB-0039-EF4F-AFE0-33905D91929E}"/>
              </a:ext>
            </a:extLst>
          </p:cNvPr>
          <p:cNvSpPr>
            <a:spLocks noGrp="1"/>
          </p:cNvSpPr>
          <p:nvPr>
            <p:ph sz="half" idx="2"/>
          </p:nvPr>
        </p:nvSpPr>
        <p:spPr>
          <a:xfrm>
            <a:off x="6172200" y="2330824"/>
            <a:ext cx="5181600" cy="3846139"/>
          </a:xfrm>
        </p:spPr>
        <p:txBody>
          <a:bodyPr rtlCol="0">
            <a:normAutofit/>
          </a:bodyPr>
          <a:lstStyle/>
          <a:p>
            <a:pPr marL="0" indent="0">
              <a:buNone/>
            </a:pPr>
            <a:r>
              <a:rPr lang="en-GB" sz="2000" dirty="0"/>
              <a:t>Reflective writing still has to comply with academic conventions, whilst being curious – reflect, reflect, reflect … question … reflect again … Link your reflections to theory and practice and explore these links … don’t just describe.</a:t>
            </a:r>
          </a:p>
          <a:p>
            <a:pPr marL="0" indent="0">
              <a:buNone/>
            </a:pPr>
            <a:r>
              <a:rPr lang="en-GB" sz="2000" dirty="0"/>
              <a:t>Consider why you are doing this and what this means to you personally and to your practice, develop the art of reflecting whilst still being able to communicate your concepts in an academic format … don’t be overly subjective.</a:t>
            </a:r>
          </a:p>
          <a:p>
            <a:pPr rtl="0"/>
            <a:endParaRPr lang="en-GB" dirty="0"/>
          </a:p>
        </p:txBody>
      </p:sp>
      <p:sp>
        <p:nvSpPr>
          <p:cNvPr id="17" name="Text Placeholder 16">
            <a:extLst>
              <a:ext uri="{FF2B5EF4-FFF2-40B4-BE49-F238E27FC236}">
                <a16:creationId xmlns:a16="http://schemas.microsoft.com/office/drawing/2014/main" id="{F0150DF7-4A8B-444C-8CA1-24A9B9191B80}"/>
              </a:ext>
            </a:extLst>
          </p:cNvPr>
          <p:cNvSpPr>
            <a:spLocks noGrp="1"/>
          </p:cNvSpPr>
          <p:nvPr>
            <p:ph type="body" idx="13"/>
          </p:nvPr>
        </p:nvSpPr>
        <p:spPr>
          <a:xfrm>
            <a:off x="392623" y="1468740"/>
            <a:ext cx="5157787" cy="823912"/>
          </a:xfrm>
        </p:spPr>
        <p:txBody>
          <a:bodyPr rtlCol="0" anchor="b">
            <a:normAutofit/>
          </a:bodyPr>
          <a:lstStyle/>
          <a:p>
            <a:pPr lvl="0" rtl="0"/>
            <a:r>
              <a:rPr lang="en-GB" dirty="0"/>
              <a:t>Academic Conventions </a:t>
            </a:r>
          </a:p>
        </p:txBody>
      </p:sp>
      <p:sp>
        <p:nvSpPr>
          <p:cNvPr id="7" name="Text Placeholder 6">
            <a:extLst>
              <a:ext uri="{FF2B5EF4-FFF2-40B4-BE49-F238E27FC236}">
                <a16:creationId xmlns:a16="http://schemas.microsoft.com/office/drawing/2014/main" id="{D9218E33-9E8A-D249-93A7-9EDFE3BEA503}"/>
              </a:ext>
            </a:extLst>
          </p:cNvPr>
          <p:cNvSpPr>
            <a:spLocks noGrp="1"/>
          </p:cNvSpPr>
          <p:nvPr>
            <p:ph type="body" sz="quarter" idx="3"/>
          </p:nvPr>
        </p:nvSpPr>
        <p:spPr>
          <a:xfrm>
            <a:off x="6172200" y="1468740"/>
            <a:ext cx="5183188" cy="823912"/>
          </a:xfrm>
        </p:spPr>
        <p:txBody>
          <a:bodyPr rtlCol="0" anchor="b">
            <a:normAutofit/>
          </a:bodyPr>
          <a:lstStyle/>
          <a:p>
            <a:pPr lvl="0" rtl="0"/>
            <a:endParaRPr lang="en-GB" sz="2200"/>
          </a:p>
          <a:p>
            <a:pPr lvl="0" rtl="0"/>
            <a:r>
              <a:rPr lang="en-GB" sz="2200"/>
              <a:t>Evidence and/or Examples </a:t>
            </a:r>
          </a:p>
        </p:txBody>
      </p:sp>
    </p:spTree>
    <p:extLst>
      <p:ext uri="{BB962C8B-B14F-4D97-AF65-F5344CB8AC3E}">
        <p14:creationId xmlns:p14="http://schemas.microsoft.com/office/powerpoint/2010/main" val="3843284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2623" y="339645"/>
            <a:ext cx="11369068" cy="1002552"/>
          </a:xfrm>
        </p:spPr>
        <p:txBody>
          <a:bodyPr anchor="b">
            <a:normAutofit/>
          </a:bodyPr>
          <a:lstStyle/>
          <a:p>
            <a:r>
              <a:rPr lang="en-GB" dirty="0"/>
              <a:t>Academic Reflective Writing </a:t>
            </a:r>
          </a:p>
        </p:txBody>
      </p:sp>
      <p:sp>
        <p:nvSpPr>
          <p:cNvPr id="4" name="Content Placeholder 3"/>
          <p:cNvSpPr>
            <a:spLocks noGrp="1"/>
          </p:cNvSpPr>
          <p:nvPr>
            <p:ph sz="half" idx="1"/>
          </p:nvPr>
        </p:nvSpPr>
        <p:spPr>
          <a:xfrm>
            <a:off x="392623" y="2330824"/>
            <a:ext cx="5181600" cy="3846139"/>
          </a:xfrm>
        </p:spPr>
        <p:txBody>
          <a:bodyPr>
            <a:normAutofit/>
          </a:bodyPr>
          <a:lstStyle/>
          <a:p>
            <a:pPr marL="0" indent="0">
              <a:buNone/>
            </a:pPr>
            <a:endParaRPr lang="en-GB" dirty="0"/>
          </a:p>
          <a:p>
            <a:pPr marL="0" indent="0">
              <a:buNone/>
            </a:pPr>
            <a:r>
              <a:rPr lang="en-GB" sz="2000" dirty="0"/>
              <a:t>Use these skills to enhance you both personally and professionally – work to improve your ability to express your ideas and meaningfully explore a range of perspectives. Do not write as though your work on reflection is done – this will be ongoing throughout your professional life.</a:t>
            </a:r>
          </a:p>
          <a:p>
            <a:endParaRPr lang="en-GB" dirty="0"/>
          </a:p>
        </p:txBody>
      </p:sp>
      <p:sp>
        <p:nvSpPr>
          <p:cNvPr id="3" name="Content Placeholder 2"/>
          <p:cNvSpPr>
            <a:spLocks noGrp="1"/>
          </p:cNvSpPr>
          <p:nvPr>
            <p:ph sz="half" idx="2"/>
          </p:nvPr>
        </p:nvSpPr>
        <p:spPr>
          <a:xfrm>
            <a:off x="6172200" y="2330824"/>
            <a:ext cx="5181600" cy="3846139"/>
          </a:xfrm>
        </p:spPr>
        <p:txBody>
          <a:bodyPr>
            <a:normAutofit/>
          </a:bodyPr>
          <a:lstStyle/>
          <a:p>
            <a:pPr marL="0" indent="0">
              <a:buNone/>
            </a:pPr>
            <a:r>
              <a:rPr lang="en-GB" dirty="0"/>
              <a:t>Keep to a structure, understand the difference between free writing and academic reflection.  Writing an academic piece needs careful structure, with high levels of grammatical application, spelling and punctuation – don’t mix this up with journaling.  </a:t>
            </a:r>
          </a:p>
          <a:p>
            <a:pPr marL="0" indent="0">
              <a:buNone/>
            </a:pPr>
            <a:r>
              <a:rPr lang="en-GB" dirty="0"/>
              <a:t>Try to be specific rather than vague - narrow and deep, rather than broad and superficial. Consider events from the perspective of another individual, as well as your own perspective. </a:t>
            </a:r>
          </a:p>
          <a:p>
            <a:pPr marL="0" indent="0">
              <a:buNone/>
            </a:pPr>
            <a:r>
              <a:rPr lang="en-GB" dirty="0"/>
              <a:t>Recall how you were feeling at the time of the event - how did this influence your behaviour at the time or your subsequent interpretation of the event? Don’t over generalise.</a:t>
            </a:r>
          </a:p>
          <a:p>
            <a:endParaRPr lang="en-GB" dirty="0"/>
          </a:p>
        </p:txBody>
      </p:sp>
      <p:sp>
        <p:nvSpPr>
          <p:cNvPr id="5" name="Text Placeholder 4"/>
          <p:cNvSpPr>
            <a:spLocks noGrp="1"/>
          </p:cNvSpPr>
          <p:nvPr>
            <p:ph type="body" idx="13"/>
          </p:nvPr>
        </p:nvSpPr>
        <p:spPr>
          <a:xfrm>
            <a:off x="392623" y="1468740"/>
            <a:ext cx="5157787" cy="823912"/>
          </a:xfrm>
        </p:spPr>
        <p:txBody>
          <a:bodyPr anchor="b">
            <a:normAutofit/>
          </a:bodyPr>
          <a:lstStyle/>
          <a:p>
            <a:r>
              <a:rPr lang="en-GB" dirty="0"/>
              <a:t>Keep to a Structure</a:t>
            </a:r>
          </a:p>
        </p:txBody>
      </p:sp>
      <p:sp>
        <p:nvSpPr>
          <p:cNvPr id="6" name="Text Placeholder 5"/>
          <p:cNvSpPr>
            <a:spLocks noGrp="1"/>
          </p:cNvSpPr>
          <p:nvPr>
            <p:ph type="body" sz="quarter" idx="3"/>
          </p:nvPr>
        </p:nvSpPr>
        <p:spPr>
          <a:xfrm>
            <a:off x="6172200" y="1468740"/>
            <a:ext cx="5183188" cy="823912"/>
          </a:xfrm>
        </p:spPr>
        <p:txBody>
          <a:bodyPr anchor="b">
            <a:normAutofit/>
          </a:bodyPr>
          <a:lstStyle/>
          <a:p>
            <a:r>
              <a:rPr lang="en-GB" sz="2600"/>
              <a:t>Transferable and Professional Skills </a:t>
            </a:r>
          </a:p>
        </p:txBody>
      </p:sp>
    </p:spTree>
    <p:extLst>
      <p:ext uri="{BB962C8B-B14F-4D97-AF65-F5344CB8AC3E}">
        <p14:creationId xmlns:p14="http://schemas.microsoft.com/office/powerpoint/2010/main" val="454570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icture Placeholder 9"/>
          <p:cNvSpPr>
            <a:spLocks noGrp="1"/>
          </p:cNvSpPr>
          <p:nvPr>
            <p:ph type="pic" sz="quarter" idx="13"/>
          </p:nvPr>
        </p:nvSpPr>
        <p:spPr/>
      </p:sp>
      <p:sp>
        <p:nvSpPr>
          <p:cNvPr id="9" name="Title 8"/>
          <p:cNvSpPr>
            <a:spLocks noGrp="1"/>
          </p:cNvSpPr>
          <p:nvPr>
            <p:ph type="ctrTitle"/>
          </p:nvPr>
        </p:nvSpPr>
        <p:spPr/>
        <p:txBody>
          <a:bodyPr/>
          <a:lstStyle/>
          <a:p>
            <a:r>
              <a:rPr lang="en-GB" dirty="0"/>
              <a:t>Finally…. </a:t>
            </a:r>
          </a:p>
        </p:txBody>
      </p:sp>
      <p:sp>
        <p:nvSpPr>
          <p:cNvPr id="11" name="Text Placeholder 10"/>
          <p:cNvSpPr>
            <a:spLocks noGrp="1"/>
          </p:cNvSpPr>
          <p:nvPr>
            <p:ph type="body" sz="quarter" idx="14"/>
          </p:nvPr>
        </p:nvSpPr>
        <p:spPr/>
        <p:txBody>
          <a:bodyPr/>
          <a:lstStyle/>
          <a:p>
            <a:pPr lvl="0"/>
            <a:r>
              <a:rPr lang="en-GB" sz="2000" dirty="0">
                <a:latin typeface="Sagona ExtraLight" panose="02020303050505020204"/>
              </a:rPr>
              <a:t>We  use the </a:t>
            </a:r>
            <a:r>
              <a:rPr lang="en-GB" sz="2000" b="1" i="1" dirty="0">
                <a:latin typeface="Sagona ExtraLight" panose="02020303050505020204"/>
              </a:rPr>
              <a:t>‘I’ </a:t>
            </a:r>
            <a:r>
              <a:rPr lang="en-GB" sz="2000" dirty="0">
                <a:latin typeface="Sagona ExtraLight" panose="02020303050505020204"/>
              </a:rPr>
              <a:t>in reflective writing to provide ownership of the feelings, experiences and learning being explored, but ….</a:t>
            </a:r>
          </a:p>
          <a:p>
            <a:pPr lvl="0"/>
            <a:endParaRPr lang="en-GB" sz="2000" dirty="0">
              <a:latin typeface="Sagona ExtraLight" panose="02020303050505020204"/>
            </a:endParaRPr>
          </a:p>
          <a:p>
            <a:pPr lvl="0"/>
            <a:endParaRPr lang="en-GB" sz="2000" dirty="0">
              <a:latin typeface="Sagona ExtraLight" panose="02020303050505020204"/>
            </a:endParaRPr>
          </a:p>
          <a:p>
            <a:r>
              <a:rPr lang="en-GB" sz="2000" dirty="0">
                <a:latin typeface="Sagona ExtraLight" panose="02020303050505020204"/>
              </a:rPr>
              <a:t>Whilst you are writing in the first person and exploring subjective feelings and opinions you still need to use specific evidence to explain and support these them. </a:t>
            </a:r>
            <a:r>
              <a:rPr lang="en-GB" sz="2000" b="1" dirty="0">
                <a:latin typeface="Sagona ExtraLight" panose="02020303050505020204"/>
              </a:rPr>
              <a:t> </a:t>
            </a:r>
            <a:r>
              <a:rPr lang="en-GB" sz="2000" dirty="0">
                <a:latin typeface="Sagona ExtraLight" panose="02020303050505020204"/>
              </a:rPr>
              <a:t> </a:t>
            </a:r>
            <a:endParaRPr lang="en-US" sz="2000" dirty="0">
              <a:latin typeface="Sagona ExtraLight" panose="02020303050505020204"/>
            </a:endParaRPr>
          </a:p>
          <a:p>
            <a:endParaRPr lang="en-GB" dirty="0"/>
          </a:p>
        </p:txBody>
      </p:sp>
      <p:pic>
        <p:nvPicPr>
          <p:cNvPr id="12" name="Picture 11"/>
          <p:cNvPicPr>
            <a:picLocks noChangeAspect="1"/>
          </p:cNvPicPr>
          <p:nvPr/>
        </p:nvPicPr>
        <p:blipFill>
          <a:blip r:embed="rId2"/>
          <a:stretch>
            <a:fillRect/>
          </a:stretch>
        </p:blipFill>
        <p:spPr>
          <a:xfrm>
            <a:off x="6993359" y="-141513"/>
            <a:ext cx="5198641" cy="7059384"/>
          </a:xfrm>
          <a:prstGeom prst="rect">
            <a:avLst/>
          </a:prstGeom>
        </p:spPr>
      </p:pic>
    </p:spTree>
    <p:extLst>
      <p:ext uri="{BB962C8B-B14F-4D97-AF65-F5344CB8AC3E}">
        <p14:creationId xmlns:p14="http://schemas.microsoft.com/office/powerpoint/2010/main" val="3161451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3"/>
          </p:nvPr>
        </p:nvSpPr>
        <p:spPr/>
      </p:sp>
      <p:sp>
        <p:nvSpPr>
          <p:cNvPr id="3" name="Title 2"/>
          <p:cNvSpPr>
            <a:spLocks noGrp="1"/>
          </p:cNvSpPr>
          <p:nvPr>
            <p:ph type="ctrTitle"/>
          </p:nvPr>
        </p:nvSpPr>
        <p:spPr>
          <a:xfrm>
            <a:off x="1442357" y="339645"/>
            <a:ext cx="5096882" cy="1002552"/>
          </a:xfrm>
        </p:spPr>
        <p:txBody>
          <a:bodyPr/>
          <a:lstStyle/>
          <a:p>
            <a:r>
              <a:rPr lang="en-GB" dirty="0"/>
              <a:t>References</a:t>
            </a:r>
          </a:p>
        </p:txBody>
      </p:sp>
      <p:sp>
        <p:nvSpPr>
          <p:cNvPr id="4" name="Text Placeholder 3"/>
          <p:cNvSpPr>
            <a:spLocks noGrp="1"/>
          </p:cNvSpPr>
          <p:nvPr>
            <p:ph type="body" sz="quarter" idx="14"/>
          </p:nvPr>
        </p:nvSpPr>
        <p:spPr>
          <a:xfrm>
            <a:off x="1442356" y="1507066"/>
            <a:ext cx="5214257" cy="5259494"/>
          </a:xfrm>
          <a:solidFill>
            <a:schemeClr val="bg1"/>
          </a:solidFill>
        </p:spPr>
        <p:txBody>
          <a:bodyPr>
            <a:normAutofit fontScale="92500" lnSpcReduction="20000"/>
          </a:bodyPr>
          <a:lstStyle/>
          <a:p>
            <a:r>
              <a:rPr lang="en-GB" dirty="0">
                <a:latin typeface="Sagona ExtraLight" panose="02020303050505020204"/>
              </a:rPr>
              <a:t>Bolton, G. &amp; Delderfield, R. (2018). </a:t>
            </a:r>
            <a:r>
              <a:rPr lang="en-GB" i="1" dirty="0">
                <a:latin typeface="Sagona ExtraLight" panose="02020303050505020204"/>
              </a:rPr>
              <a:t>Reflexive writing and professional development</a:t>
            </a:r>
            <a:r>
              <a:rPr lang="en-GB" dirty="0">
                <a:latin typeface="Sagona ExtraLight" panose="02020303050505020204"/>
              </a:rPr>
              <a:t>. London: Sage</a:t>
            </a:r>
          </a:p>
          <a:p>
            <a:r>
              <a:rPr lang="en-GB" dirty="0">
                <a:latin typeface="Sagona ExtraLight" panose="02020303050505020204"/>
              </a:rPr>
              <a:t>Bolton, G, (2014</a:t>
            </a:r>
            <a:r>
              <a:rPr lang="en-GB" i="1" dirty="0">
                <a:latin typeface="Sagona ExtraLight" panose="02020303050505020204"/>
              </a:rPr>
              <a:t>) Reflective Practice</a:t>
            </a:r>
            <a:r>
              <a:rPr lang="en-GB" dirty="0">
                <a:latin typeface="Sagona ExtraLight" panose="02020303050505020204"/>
              </a:rPr>
              <a:t>. London: Sage</a:t>
            </a:r>
          </a:p>
          <a:p>
            <a:r>
              <a:rPr lang="en-GB" dirty="0">
                <a:latin typeface="Sagona ExtraLight" panose="02020303050505020204"/>
              </a:rPr>
              <a:t>Boud D, Keogh R&amp; Walker I Eds (1985) </a:t>
            </a:r>
            <a:r>
              <a:rPr lang="en-GB" i="1" dirty="0">
                <a:latin typeface="Sagona ExtraLight" panose="02020303050505020204"/>
              </a:rPr>
              <a:t>Reflection: Turning Experience into Learning</a:t>
            </a:r>
            <a:r>
              <a:rPr lang="en-GB" dirty="0">
                <a:latin typeface="Sagona ExtraLight" panose="02020303050505020204"/>
              </a:rPr>
              <a:t>. London Kogan Page </a:t>
            </a:r>
          </a:p>
          <a:p>
            <a:r>
              <a:rPr lang="en-GB" dirty="0">
                <a:latin typeface="Sagona ExtraLight" panose="02020303050505020204"/>
              </a:rPr>
              <a:t>CIPD (</a:t>
            </a:r>
            <a:r>
              <a:rPr lang="en-GB" dirty="0" err="1">
                <a:latin typeface="Sagona ExtraLight" panose="02020303050505020204"/>
              </a:rPr>
              <a:t>n.d</a:t>
            </a:r>
            <a:r>
              <a:rPr lang="en-GB" dirty="0">
                <a:latin typeface="Sagona ExtraLight" panose="02020303050505020204"/>
              </a:rPr>
              <a:t>) https://www.cipd.co.uk/Images/reflective-practice-guide_tcm18-12524.pdf</a:t>
            </a:r>
          </a:p>
          <a:p>
            <a:r>
              <a:rPr lang="en-GB" dirty="0">
                <a:latin typeface="Sagona ExtraLight" panose="02020303050505020204"/>
              </a:rPr>
              <a:t>Gibbs, G (1988) </a:t>
            </a:r>
            <a:r>
              <a:rPr lang="en-GB" i="1" dirty="0">
                <a:latin typeface="Sagona ExtraLight" panose="02020303050505020204"/>
              </a:rPr>
              <a:t>Learning by doing: a guide to teaching and learning methods</a:t>
            </a:r>
            <a:r>
              <a:rPr lang="en-GB" dirty="0">
                <a:latin typeface="Sagona ExtraLight" panose="02020303050505020204"/>
              </a:rPr>
              <a:t>. London FEU </a:t>
            </a:r>
          </a:p>
          <a:p>
            <a:r>
              <a:rPr lang="en-GB" dirty="0">
                <a:latin typeface="Sagona ExtraLight" panose="02020303050505020204"/>
              </a:rPr>
              <a:t>Ghaye, A &amp; Lllyman S, (2010) </a:t>
            </a:r>
            <a:r>
              <a:rPr lang="en-GB" i="1" dirty="0">
                <a:latin typeface="Sagona ExtraLight" panose="02020303050505020204"/>
              </a:rPr>
              <a:t>Reflection: Principles and practices for healthcare professional</a:t>
            </a:r>
            <a:r>
              <a:rPr lang="en-GB" dirty="0">
                <a:latin typeface="Sagona ExtraLight" panose="02020303050505020204"/>
              </a:rPr>
              <a:t> 2</a:t>
            </a:r>
            <a:r>
              <a:rPr lang="en-GB" baseline="30000" dirty="0">
                <a:latin typeface="Sagona ExtraLight" panose="02020303050505020204"/>
              </a:rPr>
              <a:t>nd</a:t>
            </a:r>
            <a:r>
              <a:rPr lang="en-GB" dirty="0">
                <a:latin typeface="Sagona ExtraLight" panose="02020303050505020204"/>
              </a:rPr>
              <a:t>.  London: Quay Books</a:t>
            </a:r>
          </a:p>
          <a:p>
            <a:r>
              <a:rPr lang="en-GB" dirty="0">
                <a:latin typeface="Sagona ExtraLight" panose="02020303050505020204"/>
              </a:rPr>
              <a:t>Kolb,  D. (1984) </a:t>
            </a:r>
            <a:r>
              <a:rPr lang="en-GB" i="1" dirty="0">
                <a:latin typeface="Sagona ExtraLight" panose="02020303050505020204"/>
              </a:rPr>
              <a:t>Experiential Learning: experience as the source of learning and development</a:t>
            </a:r>
            <a:r>
              <a:rPr lang="en-GB" dirty="0">
                <a:latin typeface="Sagona ExtraLight" panose="02020303050505020204"/>
              </a:rPr>
              <a:t>. New Jersey Prentice Hall.  </a:t>
            </a:r>
          </a:p>
          <a:p>
            <a:r>
              <a:rPr lang="en-GB" dirty="0">
                <a:latin typeface="Sagona ExtraLight" panose="02020303050505020204"/>
              </a:rPr>
              <a:t>Midwinter, R. &amp; Dickson, J. </a:t>
            </a:r>
            <a:r>
              <a:rPr lang="en-GB" i="1" dirty="0">
                <a:latin typeface="Sagona ExtraLight" panose="02020303050505020204"/>
              </a:rPr>
              <a:t>Embedding Counselling and Communications Skills</a:t>
            </a:r>
            <a:r>
              <a:rPr lang="en-GB" dirty="0">
                <a:latin typeface="Sagona ExtraLight" panose="02020303050505020204"/>
              </a:rPr>
              <a:t>. Sussex: Routledge.</a:t>
            </a:r>
          </a:p>
          <a:p>
            <a:r>
              <a:rPr lang="en-GB" dirty="0">
                <a:latin typeface="Sagona ExtraLight" panose="02020303050505020204"/>
              </a:rPr>
              <a:t>Schőn,  D. (1987) </a:t>
            </a:r>
            <a:r>
              <a:rPr lang="en-GB" i="1" dirty="0">
                <a:latin typeface="Sagona ExtraLight" panose="02020303050505020204"/>
              </a:rPr>
              <a:t>Educating the Reflective Practitioner</a:t>
            </a:r>
            <a:r>
              <a:rPr lang="en-GB" dirty="0">
                <a:latin typeface="Sagona ExtraLight" panose="02020303050505020204"/>
              </a:rPr>
              <a:t>. San Francisco Jossey Bass. </a:t>
            </a:r>
          </a:p>
          <a:p>
            <a:r>
              <a:rPr lang="en-GB" altLang="en-US" dirty="0">
                <a:latin typeface="Sagona ExtraLight" panose="02020303050505020204"/>
              </a:rPr>
              <a:t>Thompson, S., &amp; Thompson, N. (2008). </a:t>
            </a:r>
            <a:r>
              <a:rPr lang="en-GB" altLang="en-US" i="1" dirty="0">
                <a:latin typeface="Sagona ExtraLight" panose="02020303050505020204"/>
              </a:rPr>
              <a:t>The Critically Reflective Practitioner</a:t>
            </a:r>
            <a:r>
              <a:rPr lang="en-GB" altLang="en-US" dirty="0">
                <a:latin typeface="Sagona ExtraLight" panose="02020303050505020204"/>
              </a:rPr>
              <a:t>. Basingstoke: Palgrave Macmillan</a:t>
            </a:r>
            <a:endParaRPr lang="en-GB" dirty="0">
              <a:latin typeface="Sagona ExtraLight" panose="02020303050505020204"/>
            </a:endParaRPr>
          </a:p>
          <a:p>
            <a:endParaRPr lang="en-GB" dirty="0"/>
          </a:p>
        </p:txBody>
      </p:sp>
      <p:pic>
        <p:nvPicPr>
          <p:cNvPr id="5" name="Picture 4"/>
          <p:cNvPicPr>
            <a:picLocks noChangeAspect="1"/>
          </p:cNvPicPr>
          <p:nvPr/>
        </p:nvPicPr>
        <p:blipFill>
          <a:blip r:embed="rId2"/>
          <a:stretch>
            <a:fillRect/>
          </a:stretch>
        </p:blipFill>
        <p:spPr>
          <a:xfrm>
            <a:off x="6993360" y="0"/>
            <a:ext cx="5198640" cy="6857999"/>
          </a:xfrm>
          <a:prstGeom prst="rect">
            <a:avLst/>
          </a:prstGeom>
        </p:spPr>
      </p:pic>
    </p:spTree>
    <p:extLst>
      <p:ext uri="{BB962C8B-B14F-4D97-AF65-F5344CB8AC3E}">
        <p14:creationId xmlns:p14="http://schemas.microsoft.com/office/powerpoint/2010/main" val="2784686557"/>
      </p:ext>
    </p:extLst>
  </p:cSld>
  <p:clrMapOvr>
    <a:masterClrMapping/>
  </p:clrMapOvr>
</p:sld>
</file>

<file path=ppt/theme/theme1.xml><?xml version="1.0" encoding="utf-8"?>
<a:theme xmlns:a="http://schemas.openxmlformats.org/drawingml/2006/main" name="Office Theme">
  <a:themeElements>
    <a:clrScheme name="Cool">
      <a:dk1>
        <a:srgbClr val="000000"/>
      </a:dk1>
      <a:lt1>
        <a:srgbClr val="FFFFFF"/>
      </a:lt1>
      <a:dk2>
        <a:srgbClr val="464646"/>
      </a:dk2>
      <a:lt2>
        <a:srgbClr val="FFFFFF"/>
      </a:lt2>
      <a:accent1>
        <a:srgbClr val="15D1BB"/>
      </a:accent1>
      <a:accent2>
        <a:srgbClr val="0FB4DB"/>
      </a:accent2>
      <a:accent3>
        <a:srgbClr val="0D81BB"/>
      </a:accent3>
      <a:accent4>
        <a:srgbClr val="045FC4"/>
      </a:accent4>
      <a:accent5>
        <a:srgbClr val="953FF3"/>
      </a:accent5>
      <a:accent6>
        <a:srgbClr val="C03EF4"/>
      </a:accent6>
      <a:hlink>
        <a:srgbClr val="8F8F8F"/>
      </a:hlink>
      <a:folHlink>
        <a:srgbClr val="A5A5A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121_TF44450328" id="{53054EA9-BEA6-4CCB-A0EF-1B2E114184B3}" vid="{B4F634EB-ECC4-4093-9FAF-CA5FC712BC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tf44450328_win32 (1)</Template>
  <TotalTime>0</TotalTime>
  <Words>1113</Words>
  <Application>Microsoft Office PowerPoint</Application>
  <PresentationFormat>Widescreen</PresentationFormat>
  <Paragraphs>66</Paragraphs>
  <Slides>13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Sagona ExtraLight</vt:lpstr>
      <vt:lpstr>Speak Pro</vt:lpstr>
      <vt:lpstr>Office Theme</vt:lpstr>
      <vt:lpstr>Reflective Practice  &amp;</vt:lpstr>
      <vt:lpstr>Gibb’s reflective Cycle</vt:lpstr>
      <vt:lpstr>Reflective Writing </vt:lpstr>
      <vt:lpstr>Description </vt:lpstr>
      <vt:lpstr>Feelings </vt:lpstr>
      <vt:lpstr>Evaluation  </vt:lpstr>
      <vt:lpstr>Analysis  </vt:lpstr>
      <vt:lpstr>Conclusion</vt:lpstr>
      <vt:lpstr>Action Plan </vt:lpstr>
      <vt:lpstr>Academic Reflective Writing</vt:lpstr>
      <vt:lpstr>Academic Reflective Writing </vt:lpstr>
      <vt:lpstr>Finally…. </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2021-02-27T15:28:36Z</dcterms:created>
  <dcterms:modified xsi:type="dcterms:W3CDTF">2021-11-23T08:53:59Z</dcterms:modified>
</cp:coreProperties>
</file>