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02C10-532D-49C5-B72B-3B2B451A2613}" v="8" dt="2022-09-15T18:12:10.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p:scale>
          <a:sx n="130" d="100"/>
          <a:sy n="130" d="100"/>
        </p:scale>
        <p:origin x="-1524" y="-2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Turner" userId="1c8ff315b4f242d5" providerId="LiveId" clId="{CAC02C10-532D-49C5-B72B-3B2B451A2613}"/>
    <pc:docChg chg="custSel modSld">
      <pc:chgData name="Lindsay Turner" userId="1c8ff315b4f242d5" providerId="LiveId" clId="{CAC02C10-532D-49C5-B72B-3B2B451A2613}" dt="2022-09-17T10:11:43.596" v="9645" actId="20577"/>
      <pc:docMkLst>
        <pc:docMk/>
      </pc:docMkLst>
      <pc:sldChg chg="addSp delSp modSp mod setBg">
        <pc:chgData name="Lindsay Turner" userId="1c8ff315b4f242d5" providerId="LiveId" clId="{CAC02C10-532D-49C5-B72B-3B2B451A2613}" dt="2022-09-17T10:11:43.596" v="9645" actId="20577"/>
        <pc:sldMkLst>
          <pc:docMk/>
          <pc:sldMk cId="2986399611" sldId="256"/>
        </pc:sldMkLst>
        <pc:spChg chg="mod">
          <ac:chgData name="Lindsay Turner" userId="1c8ff315b4f242d5" providerId="LiveId" clId="{CAC02C10-532D-49C5-B72B-3B2B451A2613}" dt="2022-09-09T18:12:56.184" v="78" actId="20577"/>
          <ac:spMkLst>
            <pc:docMk/>
            <pc:sldMk cId="2986399611" sldId="256"/>
            <ac:spMk id="2" creationId="{2D5F3B04-EF2E-226E-DF0C-ED5CC733B9EC}"/>
          </ac:spMkLst>
        </pc:spChg>
        <pc:spChg chg="mod">
          <ac:chgData name="Lindsay Turner" userId="1c8ff315b4f242d5" providerId="LiveId" clId="{CAC02C10-532D-49C5-B72B-3B2B451A2613}" dt="2022-09-09T18:11:03.694" v="63" actId="1076"/>
          <ac:spMkLst>
            <pc:docMk/>
            <pc:sldMk cId="2986399611" sldId="256"/>
            <ac:spMk id="4" creationId="{B304DE2F-4901-9920-5CAE-2E2F75CDC736}"/>
          </ac:spMkLst>
        </pc:spChg>
        <pc:spChg chg="mod">
          <ac:chgData name="Lindsay Turner" userId="1c8ff315b4f242d5" providerId="LiveId" clId="{CAC02C10-532D-49C5-B72B-3B2B451A2613}" dt="2022-09-15T18:14:02.069" v="9593" actId="2711"/>
          <ac:spMkLst>
            <pc:docMk/>
            <pc:sldMk cId="2986399611" sldId="256"/>
            <ac:spMk id="5" creationId="{D6AB393D-D8DD-3DFB-4B8A-3720F527085A}"/>
          </ac:spMkLst>
        </pc:spChg>
        <pc:spChg chg="add mod">
          <ac:chgData name="Lindsay Turner" userId="1c8ff315b4f242d5" providerId="LiveId" clId="{CAC02C10-532D-49C5-B72B-3B2B451A2613}" dt="2022-09-09T18:15:45.305" v="115" actId="14100"/>
          <ac:spMkLst>
            <pc:docMk/>
            <pc:sldMk cId="2986399611" sldId="256"/>
            <ac:spMk id="6" creationId="{F12E1866-53F0-4620-6C28-E2468CF6696A}"/>
          </ac:spMkLst>
        </pc:spChg>
        <pc:spChg chg="mod">
          <ac:chgData name="Lindsay Turner" userId="1c8ff315b4f242d5" providerId="LiveId" clId="{CAC02C10-532D-49C5-B72B-3B2B451A2613}" dt="2022-09-15T18:13:41.524" v="9592" actId="255"/>
          <ac:spMkLst>
            <pc:docMk/>
            <pc:sldMk cId="2986399611" sldId="256"/>
            <ac:spMk id="8" creationId="{BA291E0B-2DDF-175B-122B-096C7AE5D821}"/>
          </ac:spMkLst>
        </pc:spChg>
        <pc:spChg chg="mod">
          <ac:chgData name="Lindsay Turner" userId="1c8ff315b4f242d5" providerId="LiveId" clId="{CAC02C10-532D-49C5-B72B-3B2B451A2613}" dt="2022-09-15T18:14:32.459" v="9596" actId="255"/>
          <ac:spMkLst>
            <pc:docMk/>
            <pc:sldMk cId="2986399611" sldId="256"/>
            <ac:spMk id="9" creationId="{FB738B58-B6C9-AFF1-1B58-B98FE5A5F0C2}"/>
          </ac:spMkLst>
        </pc:spChg>
        <pc:spChg chg="mod">
          <ac:chgData name="Lindsay Turner" userId="1c8ff315b4f242d5" providerId="LiveId" clId="{CAC02C10-532D-49C5-B72B-3B2B451A2613}" dt="2022-09-15T18:14:41.705" v="9597" actId="2711"/>
          <ac:spMkLst>
            <pc:docMk/>
            <pc:sldMk cId="2986399611" sldId="256"/>
            <ac:spMk id="10" creationId="{E5DB43B6-53D9-BADA-E687-C784F2F07F3F}"/>
          </ac:spMkLst>
        </pc:spChg>
        <pc:spChg chg="add del mod">
          <ac:chgData name="Lindsay Turner" userId="1c8ff315b4f242d5" providerId="LiveId" clId="{CAC02C10-532D-49C5-B72B-3B2B451A2613}" dt="2022-09-09T18:12:31.281" v="75"/>
          <ac:spMkLst>
            <pc:docMk/>
            <pc:sldMk cId="2986399611" sldId="256"/>
            <ac:spMk id="11" creationId="{1DE30ECC-D0D0-A148-C793-282382BB0782}"/>
          </ac:spMkLst>
        </pc:spChg>
        <pc:spChg chg="mod">
          <ac:chgData name="Lindsay Turner" userId="1c8ff315b4f242d5" providerId="LiveId" clId="{CAC02C10-532D-49C5-B72B-3B2B451A2613}" dt="2022-09-15T18:14:51.731" v="9598" actId="2711"/>
          <ac:spMkLst>
            <pc:docMk/>
            <pc:sldMk cId="2986399611" sldId="256"/>
            <ac:spMk id="12" creationId="{B3AC6859-E32D-9D7C-2554-0CC116580F98}"/>
          </ac:spMkLst>
        </pc:spChg>
        <pc:spChg chg="mod">
          <ac:chgData name="Lindsay Turner" userId="1c8ff315b4f242d5" providerId="LiveId" clId="{CAC02C10-532D-49C5-B72B-3B2B451A2613}" dt="2022-09-15T18:15:00.964" v="9599" actId="2711"/>
          <ac:spMkLst>
            <pc:docMk/>
            <pc:sldMk cId="2986399611" sldId="256"/>
            <ac:spMk id="13" creationId="{F1E0C8BD-79BD-C1CB-4698-2E9CF8C8F60F}"/>
          </ac:spMkLst>
        </pc:spChg>
        <pc:spChg chg="mod">
          <ac:chgData name="Lindsay Turner" userId="1c8ff315b4f242d5" providerId="LiveId" clId="{CAC02C10-532D-49C5-B72B-3B2B451A2613}" dt="2022-09-17T10:11:43.596" v="9645" actId="20577"/>
          <ac:spMkLst>
            <pc:docMk/>
            <pc:sldMk cId="2986399611" sldId="256"/>
            <ac:spMk id="14" creationId="{C9417404-6EF2-A15F-2B4F-32419ACEDB02}"/>
          </ac:spMkLst>
        </pc:spChg>
        <pc:spChg chg="add del mod">
          <ac:chgData name="Lindsay Turner" userId="1c8ff315b4f242d5" providerId="LiveId" clId="{CAC02C10-532D-49C5-B72B-3B2B451A2613}" dt="2022-09-09T18:13:25.789" v="82"/>
          <ac:spMkLst>
            <pc:docMk/>
            <pc:sldMk cId="2986399611" sldId="256"/>
            <ac:spMk id="15" creationId="{11F0C6FC-F823-7C21-128D-1653F1D37BBE}"/>
          </ac:spMkLst>
        </pc:spChg>
        <pc:spChg chg="add mod">
          <ac:chgData name="Lindsay Turner" userId="1c8ff315b4f242d5" providerId="LiveId" clId="{CAC02C10-532D-49C5-B72B-3B2B451A2613}" dt="2022-09-15T18:14:11.700" v="9594" actId="2711"/>
          <ac:spMkLst>
            <pc:docMk/>
            <pc:sldMk cId="2986399611" sldId="256"/>
            <ac:spMk id="16" creationId="{1CA7222D-BC59-D1DF-10FA-F8672D673AB0}"/>
          </ac:spMkLst>
        </pc:spChg>
      </pc:sldChg>
      <pc:sldChg chg="modSp mod setBg">
        <pc:chgData name="Lindsay Turner" userId="1c8ff315b4f242d5" providerId="LiveId" clId="{CAC02C10-532D-49C5-B72B-3B2B451A2613}" dt="2022-09-15T18:16:28.377" v="9613" actId="2085"/>
        <pc:sldMkLst>
          <pc:docMk/>
          <pc:sldMk cId="1760655097" sldId="257"/>
        </pc:sldMkLst>
        <pc:spChg chg="mod">
          <ac:chgData name="Lindsay Turner" userId="1c8ff315b4f242d5" providerId="LiveId" clId="{CAC02C10-532D-49C5-B72B-3B2B451A2613}" dt="2022-09-15T18:15:35.877" v="9601" actId="2711"/>
          <ac:spMkLst>
            <pc:docMk/>
            <pc:sldMk cId="1760655097" sldId="257"/>
            <ac:spMk id="2" creationId="{CC56D045-2B16-6572-604A-6E43D6D50887}"/>
          </ac:spMkLst>
        </pc:spChg>
        <pc:spChg chg="mod">
          <ac:chgData name="Lindsay Turner" userId="1c8ff315b4f242d5" providerId="LiveId" clId="{CAC02C10-532D-49C5-B72B-3B2B451A2613}" dt="2022-09-15T18:16:28.377" v="9613" actId="2085"/>
          <ac:spMkLst>
            <pc:docMk/>
            <pc:sldMk cId="1760655097" sldId="257"/>
            <ac:spMk id="3" creationId="{563D2511-A132-AFCF-9328-8A6C75E404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BCD15-480F-423E-988C-460646530CC6}" type="datetimeFigureOut">
              <a:rPr lang="en-GB" smtClean="0"/>
              <a:t>17/09/2022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25C5D-4EEE-41CD-AA80-E3E995E406EB}" type="slidenum">
              <a:rPr lang="en-GB" smtClean="0"/>
              <a:t>‹#›</a:t>
            </a:fld>
            <a:endParaRPr lang="en-GB" dirty="0"/>
          </a:p>
        </p:txBody>
      </p:sp>
    </p:spTree>
    <p:extLst>
      <p:ext uri="{BB962C8B-B14F-4D97-AF65-F5344CB8AC3E}">
        <p14:creationId xmlns:p14="http://schemas.microsoft.com/office/powerpoint/2010/main" val="202104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95AF3-8353-9141-4DBC-CA257CE0D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710CB2-C55F-0459-6089-5EE942704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479707-F599-12F1-1E64-880775093830}"/>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5" name="Footer Placeholder 4">
            <a:extLst>
              <a:ext uri="{FF2B5EF4-FFF2-40B4-BE49-F238E27FC236}">
                <a16:creationId xmlns:a16="http://schemas.microsoft.com/office/drawing/2014/main" id="{2924F4F8-D6C9-3E26-0076-DAAB4E38B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B73515-C5AC-A95B-0745-B8FA12D6BB4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19983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904F-974A-F424-44E2-7D9889A69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5A151E-C121-EDA8-210C-D01242FB1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B020-6DF1-A069-7808-D772AB8B0968}"/>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5" name="Footer Placeholder 4">
            <a:extLst>
              <a:ext uri="{FF2B5EF4-FFF2-40B4-BE49-F238E27FC236}">
                <a16:creationId xmlns:a16="http://schemas.microsoft.com/office/drawing/2014/main" id="{13134282-4FC5-0BEA-B11D-D64BD01028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9BDEB82-03A2-CBE4-AE02-3B6262E59AD0}"/>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4102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079B6-2F83-AA0B-5A00-23A805C3D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F925F8-E51E-BC19-3A06-4BA1CD9A1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4A880A-3C2C-B88F-5DEA-A36155713B7E}"/>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5" name="Footer Placeholder 4">
            <a:extLst>
              <a:ext uri="{FF2B5EF4-FFF2-40B4-BE49-F238E27FC236}">
                <a16:creationId xmlns:a16="http://schemas.microsoft.com/office/drawing/2014/main" id="{889E10A4-489C-415F-69B7-6F3364CDE8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714ADF-062C-3861-C46D-8257ECA47597}"/>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2758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EED3-ED6D-7183-1A5F-E61BA52B13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FA175-8186-51AB-23D9-E147C50A9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4ADB34-34CF-1527-1497-D7786B7903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38251-9065-9D95-41A5-D66946FD84E9}"/>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6" name="Footer Placeholder 5">
            <a:extLst>
              <a:ext uri="{FF2B5EF4-FFF2-40B4-BE49-F238E27FC236}">
                <a16:creationId xmlns:a16="http://schemas.microsoft.com/office/drawing/2014/main" id="{CFFE0AA7-AFB4-DB60-98CB-1DFD1CB5562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152BE8-7CBC-ADEA-D66C-C6919A426EA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996224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68F0-513D-FCE9-A9F1-EFD7B756B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0F12-36F9-B4DE-B064-9823CA9DF3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5A8F0A-A20D-1F93-9677-E5C1F793A2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67675-A5DC-E244-F8E6-B1BD7A3E43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8DD00-B9A7-AD7E-8B4E-4A219C9F30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F15A5-1F99-758F-66F1-80E689F9BC91}"/>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8" name="Footer Placeholder 7">
            <a:extLst>
              <a:ext uri="{FF2B5EF4-FFF2-40B4-BE49-F238E27FC236}">
                <a16:creationId xmlns:a16="http://schemas.microsoft.com/office/drawing/2014/main" id="{F961585C-9F81-6B20-1AFE-5FC1C88C4B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70ED00-8520-F046-0F89-A34744713DC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412872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BA8A-D62C-0786-CBBB-A007EAB736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0B261-EEB0-F1F0-37E4-714BC05FCFCD}"/>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4" name="Footer Placeholder 3">
            <a:extLst>
              <a:ext uri="{FF2B5EF4-FFF2-40B4-BE49-F238E27FC236}">
                <a16:creationId xmlns:a16="http://schemas.microsoft.com/office/drawing/2014/main" id="{B5B8B8DA-0F45-5FC8-8F5D-DB728D6A504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C8FB78-A94E-431D-3EE4-2DA1BF9DC8C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25634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5A92E-AF5C-9E94-01B5-3AE5E0302E20}"/>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3" name="Footer Placeholder 2">
            <a:extLst>
              <a:ext uri="{FF2B5EF4-FFF2-40B4-BE49-F238E27FC236}">
                <a16:creationId xmlns:a16="http://schemas.microsoft.com/office/drawing/2014/main" id="{C958DC70-50CC-7620-8C1E-4B7E10FD929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95F2EA2-CB81-980E-8B50-496475EAB585}"/>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462790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537-61A7-F7A4-345A-11A279AF5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B4E6D-ECDA-2EE5-2143-894745BF0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652A4-0AA4-2B24-07A8-5A3B70B4E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5C451-0A45-1B7F-4663-0268E751422B}"/>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6" name="Footer Placeholder 5">
            <a:extLst>
              <a:ext uri="{FF2B5EF4-FFF2-40B4-BE49-F238E27FC236}">
                <a16:creationId xmlns:a16="http://schemas.microsoft.com/office/drawing/2014/main" id="{8B64DFCC-69B8-43D3-C754-B8405D595D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40BD5D-D9C0-901E-7457-CE72C8D55453}"/>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232595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2CC49-B8FF-81FE-5AFB-5D0D2BF3F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5EA9E-0857-6E62-4BDA-77D88A0521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33B52FE-86ED-912F-0B6E-B1DBC661D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1E7AA-584C-7420-93FC-63ECF2B20C2B}"/>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6" name="Footer Placeholder 5">
            <a:extLst>
              <a:ext uri="{FF2B5EF4-FFF2-40B4-BE49-F238E27FC236}">
                <a16:creationId xmlns:a16="http://schemas.microsoft.com/office/drawing/2014/main" id="{3054A8B6-5799-F456-FD8D-DADBFC7655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76510E4-6E65-AE55-C951-9D086889CEDB}"/>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60150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9C85-5350-E9DA-1468-3B85DBC20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5DA60D-4622-641A-56B9-E2271DBF96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BE9F6-6256-CAAD-CD20-C84D1A633DBD}"/>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5" name="Footer Placeholder 4">
            <a:extLst>
              <a:ext uri="{FF2B5EF4-FFF2-40B4-BE49-F238E27FC236}">
                <a16:creationId xmlns:a16="http://schemas.microsoft.com/office/drawing/2014/main" id="{C7701CAE-30E7-7022-52B4-C7585CD646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9A413D-6996-D4EE-4C03-91574F8F887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285633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5E3016-90DD-3A82-7F44-BBF76374FB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A65ED-B924-9B1D-7B80-78A50BC761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FE7A1-9493-B0A8-5A6B-6EDC4DEAC958}"/>
              </a:ext>
            </a:extLst>
          </p:cNvPr>
          <p:cNvSpPr>
            <a:spLocks noGrp="1"/>
          </p:cNvSpPr>
          <p:nvPr>
            <p:ph type="dt" sz="half" idx="10"/>
          </p:nvPr>
        </p:nvSpPr>
        <p:spPr/>
        <p:txBody>
          <a:bodyPr/>
          <a:lstStyle/>
          <a:p>
            <a:fld id="{E17B9D09-13F4-4A77-9432-F750207F0C8F}" type="datetimeFigureOut">
              <a:rPr lang="en-GB" smtClean="0"/>
              <a:t>17/09/2022</a:t>
            </a:fld>
            <a:endParaRPr lang="en-GB" dirty="0"/>
          </a:p>
        </p:txBody>
      </p:sp>
      <p:sp>
        <p:nvSpPr>
          <p:cNvPr id="5" name="Footer Placeholder 4">
            <a:extLst>
              <a:ext uri="{FF2B5EF4-FFF2-40B4-BE49-F238E27FC236}">
                <a16:creationId xmlns:a16="http://schemas.microsoft.com/office/drawing/2014/main" id="{D89A10C6-97B1-9B31-C15E-9C564A98F9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5E3DDB-8949-98B9-CF06-0DD1E795267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080037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242CC7-E2E8-59EE-2AE0-B6107C371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CC0D1A-5B68-9821-82AA-DC164CA66B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9770D-B97B-ABD2-5826-B69F92C33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B9D09-13F4-4A77-9432-F750207F0C8F}" type="datetimeFigureOut">
              <a:rPr lang="en-GB" smtClean="0"/>
              <a:t>17/09/2022</a:t>
            </a:fld>
            <a:endParaRPr lang="en-GB" dirty="0"/>
          </a:p>
        </p:txBody>
      </p:sp>
      <p:sp>
        <p:nvSpPr>
          <p:cNvPr id="5" name="Footer Placeholder 4">
            <a:extLst>
              <a:ext uri="{FF2B5EF4-FFF2-40B4-BE49-F238E27FC236}">
                <a16:creationId xmlns:a16="http://schemas.microsoft.com/office/drawing/2014/main" id="{1349C800-E8CF-507E-2314-FCA3BEB728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9E95C32-733D-8619-3674-9CF4D02E29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DFAD7-A607-4239-A52D-4AC3F7B8B40E}" type="slidenum">
              <a:rPr lang="en-GB" smtClean="0"/>
              <a:t>‹#›</a:t>
            </a:fld>
            <a:endParaRPr lang="en-GB" dirty="0"/>
          </a:p>
        </p:txBody>
      </p:sp>
    </p:spTree>
    <p:extLst>
      <p:ext uri="{BB962C8B-B14F-4D97-AF65-F5344CB8AC3E}">
        <p14:creationId xmlns:p14="http://schemas.microsoft.com/office/powerpoint/2010/main" val="2795284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3B04-EF2E-226E-DF0C-ED5CC733B9EC}"/>
              </a:ext>
            </a:extLst>
          </p:cNvPr>
          <p:cNvSpPr>
            <a:spLocks noGrp="1"/>
          </p:cNvSpPr>
          <p:nvPr>
            <p:ph type="ctrTitle"/>
          </p:nvPr>
        </p:nvSpPr>
        <p:spPr/>
        <p:txBody>
          <a:bodyPr/>
          <a:lstStyle/>
          <a:p>
            <a:r>
              <a:rPr lang="en-GB" dirty="0"/>
              <a:t>C</a:t>
            </a:r>
          </a:p>
        </p:txBody>
      </p:sp>
      <p:sp>
        <p:nvSpPr>
          <p:cNvPr id="3" name="Subtitle 2">
            <a:extLst>
              <a:ext uri="{FF2B5EF4-FFF2-40B4-BE49-F238E27FC236}">
                <a16:creationId xmlns:a16="http://schemas.microsoft.com/office/drawing/2014/main" id="{ED9FEB00-549D-D2DA-1DE6-BD47400F7A7C}"/>
              </a:ext>
            </a:extLst>
          </p:cNvPr>
          <p:cNvSpPr>
            <a:spLocks noGrp="1"/>
          </p:cNvSpPr>
          <p:nvPr>
            <p:ph type="subTitle" idx="1"/>
          </p:nvPr>
        </p:nvSpPr>
        <p:spPr/>
        <p:txBody>
          <a:bodyPr/>
          <a:lstStyle/>
          <a:p>
            <a:endParaRPr lang="en-GB" dirty="0"/>
          </a:p>
        </p:txBody>
      </p:sp>
      <p:sp>
        <p:nvSpPr>
          <p:cNvPr id="4" name="Rectangle: Rounded Corners 3">
            <a:extLst>
              <a:ext uri="{FF2B5EF4-FFF2-40B4-BE49-F238E27FC236}">
                <a16:creationId xmlns:a16="http://schemas.microsoft.com/office/drawing/2014/main" id="{B304DE2F-4901-9920-5CAE-2E2F75CDC736}"/>
              </a:ext>
            </a:extLst>
          </p:cNvPr>
          <p:cNvSpPr/>
          <p:nvPr/>
        </p:nvSpPr>
        <p:spPr>
          <a:xfrm>
            <a:off x="3047468" y="-10552"/>
            <a:ext cx="6541477" cy="717452"/>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6AB393D-D8DD-3DFB-4B8A-3720F527085A}"/>
              </a:ext>
            </a:extLst>
          </p:cNvPr>
          <p:cNvSpPr txBox="1"/>
          <p:nvPr/>
        </p:nvSpPr>
        <p:spPr>
          <a:xfrm flipH="1">
            <a:off x="3196565" y="36720"/>
            <a:ext cx="6086622" cy="523220"/>
          </a:xfrm>
          <a:prstGeom prst="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txBody>
          <a:bodyPr wrap="square" rtlCol="0">
            <a:spAutoFit/>
          </a:bodyPr>
          <a:lstStyle/>
          <a:p>
            <a:pPr algn="ctr"/>
            <a:r>
              <a:rPr lang="en-GB" sz="2800" dirty="0">
                <a:latin typeface="Arial" panose="020B0604020202020204" pitchFamily="34" charset="0"/>
                <a:cs typeface="Arial" panose="020B0604020202020204" pitchFamily="34" charset="0"/>
              </a:rPr>
              <a:t>Critical thinking and Academic Skills</a:t>
            </a:r>
          </a:p>
        </p:txBody>
      </p:sp>
      <p:sp>
        <p:nvSpPr>
          <p:cNvPr id="7" name="Rectangle: Rounded Corners 6">
            <a:extLst>
              <a:ext uri="{FF2B5EF4-FFF2-40B4-BE49-F238E27FC236}">
                <a16:creationId xmlns:a16="http://schemas.microsoft.com/office/drawing/2014/main" id="{6EDB6CAA-25AC-61B5-E58A-5F8ACE8D686A}"/>
              </a:ext>
            </a:extLst>
          </p:cNvPr>
          <p:cNvSpPr/>
          <p:nvPr/>
        </p:nvSpPr>
        <p:spPr>
          <a:xfrm>
            <a:off x="0" y="0"/>
            <a:ext cx="2951018" cy="28728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BA291E0B-2DDF-175B-122B-096C7AE5D821}"/>
              </a:ext>
            </a:extLst>
          </p:cNvPr>
          <p:cNvSpPr txBox="1"/>
          <p:nvPr/>
        </p:nvSpPr>
        <p:spPr>
          <a:xfrm>
            <a:off x="47959" y="23686"/>
            <a:ext cx="5999018"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Student Name : Lindsay Turner       Student Number : 2216886</a:t>
            </a:r>
          </a:p>
        </p:txBody>
      </p:sp>
      <p:sp>
        <p:nvSpPr>
          <p:cNvPr id="9" name="Rectangle: Rounded Corners 8">
            <a:extLst>
              <a:ext uri="{FF2B5EF4-FFF2-40B4-BE49-F238E27FC236}">
                <a16:creationId xmlns:a16="http://schemas.microsoft.com/office/drawing/2014/main" id="{FB738B58-B6C9-AFF1-1B58-B98FE5A5F0C2}"/>
              </a:ext>
            </a:extLst>
          </p:cNvPr>
          <p:cNvSpPr/>
          <p:nvPr/>
        </p:nvSpPr>
        <p:spPr>
          <a:xfrm>
            <a:off x="492369" y="768651"/>
            <a:ext cx="11183816" cy="1228961"/>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 to Critical Thinking</a:t>
            </a:r>
          </a:p>
          <a:p>
            <a:pPr algn="ctr"/>
            <a:r>
              <a:rPr lang="en-GB" sz="1000" b="1" dirty="0">
                <a:solidFill>
                  <a:schemeClr val="tx1"/>
                </a:solidFill>
                <a:latin typeface="Arial" panose="020B0604020202020204" pitchFamily="34" charset="0"/>
                <a:cs typeface="Arial" panose="020B0604020202020204" pitchFamily="34" charset="0"/>
              </a:rPr>
              <a:t>The success of a persons academic career may be determined by their ability to adapt their study skills and to develop the skill of critical thinking in conjunction with several other valuable academic qualities.  Critical thinking is the ability to intricately analyse a subject or idea in a reasonable manner, understanding the logical connection between ideas.  Critical thinking when used effectively becomes a valuable tool for the student wishing to succeed in academic life.  Cottrell (2017 p1) believes that when we learn to analyse and evaluate our work we build mental skills such as attention and judgement as well as improving our critical thinking. The following skills and several others interlink with critical thinking to form a thorough academic skill set.</a:t>
            </a:r>
          </a:p>
        </p:txBody>
      </p:sp>
      <p:sp>
        <p:nvSpPr>
          <p:cNvPr id="10" name="Rectangle: Rounded Corners 9">
            <a:extLst>
              <a:ext uri="{FF2B5EF4-FFF2-40B4-BE49-F238E27FC236}">
                <a16:creationId xmlns:a16="http://schemas.microsoft.com/office/drawing/2014/main" id="{E5DB43B6-53D9-BADA-E687-C784F2F07F3F}"/>
              </a:ext>
            </a:extLst>
          </p:cNvPr>
          <p:cNvSpPr/>
          <p:nvPr/>
        </p:nvSpPr>
        <p:spPr>
          <a:xfrm>
            <a:off x="13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Time Management</a:t>
            </a:r>
          </a:p>
          <a:p>
            <a:pPr algn="ctr"/>
            <a:r>
              <a:rPr lang="en-GB" sz="800" dirty="0">
                <a:solidFill>
                  <a:schemeClr val="tx1"/>
                </a:solidFill>
                <a:latin typeface="Arial" panose="020B0604020202020204" pitchFamily="34" charset="0"/>
                <a:cs typeface="Arial" panose="020B0604020202020204" pitchFamily="34" charset="0"/>
              </a:rPr>
              <a:t>Time management is an essential skill when planning academic work around a busy homelife. Adequate time must be allocated to research, lectures, planning and doing in order to achieve the set goals.  Many people theorise how to manage time efficiently including Moore et al (2010 p142) who suggest that there are three elements to scheduling and prioritizing time: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Taking a long-term view</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Organising and prioritizing tasks</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Making a daily  schedule of tasks</a:t>
            </a:r>
          </a:p>
          <a:p>
            <a:pPr algn="ctr"/>
            <a:r>
              <a:rPr lang="en-GB" sz="800" dirty="0">
                <a:solidFill>
                  <a:schemeClr val="tx1"/>
                </a:solidFill>
                <a:latin typeface="Arial" panose="020B0604020202020204" pitchFamily="34" charset="0"/>
                <a:cs typeface="Arial" panose="020B0604020202020204" pitchFamily="34" charset="0"/>
              </a:rPr>
              <a:t>Weyers and MacMillan (2006) indicate that people who have an ability to focus on specific tasks at specific times, without distraction, tend to have more successful lives.  These people will consistently see tasks through to their completion and will meet their targets regularly.</a:t>
            </a:r>
          </a:p>
          <a:p>
            <a:pPr algn="ctr"/>
            <a:r>
              <a:rPr lang="en-GB" sz="800" dirty="0">
                <a:solidFill>
                  <a:schemeClr val="tx1"/>
                </a:solidFill>
                <a:latin typeface="Arial" panose="020B0604020202020204" pitchFamily="34" charset="0"/>
                <a:cs typeface="Arial" panose="020B0604020202020204" pitchFamily="34" charset="0"/>
              </a:rPr>
              <a:t>Cottrell (2021) suggests that in order to have good time management skills, a person should possess good organisational skills.  Being skilled at organisation saves wasted time and means that time can be used where it is most needed.  There are numerous benefits from taking a well planned and systematic approach to academic work and the value of good time management should be recognised.  In addition to this, reflecting on time management should become a part of everyday practice, monitoring and evaluating where time can be used more efficiently in future tasks.</a:t>
            </a:r>
          </a:p>
        </p:txBody>
      </p:sp>
      <p:sp>
        <p:nvSpPr>
          <p:cNvPr id="12" name="Rectangle: Rounded Corners 11">
            <a:extLst>
              <a:ext uri="{FF2B5EF4-FFF2-40B4-BE49-F238E27FC236}">
                <a16:creationId xmlns:a16="http://schemas.microsoft.com/office/drawing/2014/main" id="{B3AC6859-E32D-9D7C-2554-0CC116580F98}"/>
              </a:ext>
            </a:extLst>
          </p:cNvPr>
          <p:cNvSpPr/>
          <p:nvPr/>
        </p:nvSpPr>
        <p:spPr>
          <a:xfrm>
            <a:off x="409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Research</a:t>
            </a:r>
          </a:p>
          <a:p>
            <a:pPr algn="ctr"/>
            <a:r>
              <a:rPr lang="en-GB" sz="800" dirty="0">
                <a:solidFill>
                  <a:schemeClr val="tx1"/>
                </a:solidFill>
                <a:latin typeface="Arial" panose="020B0604020202020204" pitchFamily="34" charset="0"/>
                <a:cs typeface="Arial" panose="020B0604020202020204" pitchFamily="34" charset="0"/>
              </a:rPr>
              <a:t>One of the most important elements of the study process is the ability to research. Day (2018 p 55) suggests that the student needs to be strategic when carrying out research.  It is important that we use all the avenues of information available to us but that we can also evaluate the relevance of the information we find.  We require the ability to critically appraise the information we are reading and to discard information that is irrelevant to the task.  Undertaking research can at times alter the direction of the assignment as we discover more about the subject and we should be prepared for this. When selecting information we need to ensure that it is sound and fit for purpose.  We can do this by asking ourselves four questions</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Relevant?</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Authoritative?</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Balanced or biased?</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Timely?</a:t>
            </a:r>
          </a:p>
          <a:p>
            <a:pPr algn="ctr"/>
            <a:r>
              <a:rPr lang="en-GB" sz="800" dirty="0">
                <a:solidFill>
                  <a:schemeClr val="tx1"/>
                </a:solidFill>
                <a:latin typeface="Arial" panose="020B0604020202020204" pitchFamily="34" charset="0"/>
                <a:cs typeface="Arial" panose="020B0604020202020204" pitchFamily="34" charset="0"/>
              </a:rPr>
              <a:t>Cottrell (2019 p233) agrees that the student should be expected to use more than just opinion at Higher Education level and instead should demonstrate a deeper understanding and be able to draw on reliable expert sources to back this up.</a:t>
            </a:r>
          </a:p>
          <a:p>
            <a:pPr algn="ctr"/>
            <a:r>
              <a:rPr lang="en-GB" sz="800" dirty="0">
                <a:solidFill>
                  <a:schemeClr val="tx1"/>
                </a:solidFill>
                <a:latin typeface="Arial" panose="020B0604020202020204" pitchFamily="34" charset="0"/>
                <a:cs typeface="Arial" panose="020B0604020202020204" pitchFamily="34" charset="0"/>
              </a:rPr>
              <a:t>By critically reading the texts chosen we can determine if they are relevant to the assignment and how they link to other texts read.  It is helpful to reread information and ensure that it is understood, to think about the logic and the direction of the text and to weigh the conclusions against knowledge already learned (Godfrey, 2018).</a:t>
            </a:r>
          </a:p>
          <a:p>
            <a:pPr algn="ctr"/>
            <a:r>
              <a:rPr lang="en-GB" sz="800" dirty="0">
                <a:solidFill>
                  <a:schemeClr val="tx1"/>
                </a:solidFill>
                <a:latin typeface="Arial" panose="020B0604020202020204" pitchFamily="34" charset="0"/>
                <a:cs typeface="Arial" panose="020B0604020202020204" pitchFamily="34" charset="0"/>
              </a:rPr>
              <a:t> </a:t>
            </a:r>
          </a:p>
        </p:txBody>
      </p:sp>
      <p:sp>
        <p:nvSpPr>
          <p:cNvPr id="13" name="Rectangle: Rounded Corners 12">
            <a:extLst>
              <a:ext uri="{FF2B5EF4-FFF2-40B4-BE49-F238E27FC236}">
                <a16:creationId xmlns:a16="http://schemas.microsoft.com/office/drawing/2014/main" id="{F1E0C8BD-79BD-C1CB-4698-2E9CF8C8F60F}"/>
              </a:ext>
            </a:extLst>
          </p:cNvPr>
          <p:cNvSpPr/>
          <p:nvPr/>
        </p:nvSpPr>
        <p:spPr>
          <a:xfrm>
            <a:off x="8057252" y="2123186"/>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Reflection</a:t>
            </a:r>
          </a:p>
          <a:p>
            <a:pPr algn="ctr"/>
            <a:r>
              <a:rPr lang="en-GB" sz="800" dirty="0">
                <a:solidFill>
                  <a:schemeClr val="tx1"/>
                </a:solidFill>
                <a:latin typeface="Arial" panose="020B0604020202020204" pitchFamily="34" charset="0"/>
                <a:cs typeface="Arial" panose="020B0604020202020204" pitchFamily="34" charset="0"/>
              </a:rPr>
              <a:t>“Critical Reflection is used increasingly in professional and academic contexts as a means of focusing our attention back on to our own experiences”(Cottrell, 2017, p187). The process involves ensuring that we approach subjects from a range of different angles, exploring all possibilities and therefore deepening the understanding that we have on a topic. It allows our thinking to be a more fluid process where information is considered and evaluated constantly. In addition to reflecting on the work which we produce, and the feedback we get, we can reflect on our professional practice, analysing and considering how we can improve and adapt the way we work.  The effective use of Critical Reflection will enrich professional practice.</a:t>
            </a:r>
          </a:p>
          <a:p>
            <a:pPr algn="ctr"/>
            <a:r>
              <a:rPr lang="en-GB" sz="800" dirty="0">
                <a:solidFill>
                  <a:schemeClr val="tx1"/>
                </a:solidFill>
                <a:latin typeface="Arial" panose="020B0604020202020204" pitchFamily="34" charset="0"/>
                <a:cs typeface="Arial" panose="020B0604020202020204" pitchFamily="34" charset="0"/>
              </a:rPr>
              <a:t>Moore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(2010 p19) discuss the importance of receiving feedback on your performance.  They describe how receiving feedback throughout the learning process can benefit students by allowing them the time to improve before effecting their grades.  Negative feedback is always difficult to hear but is an essential tool in the reflection process.  We can use these negatives to analyse our performance for next time.  In the same way, positive feedback should be analysed to gain information on your achievement.  Reflection on strengths is important to solidify skills and ensure better success. </a:t>
            </a:r>
          </a:p>
          <a:p>
            <a:pPr algn="ctr"/>
            <a:r>
              <a:rPr lang="en-GB" sz="800" dirty="0">
                <a:solidFill>
                  <a:schemeClr val="tx1"/>
                </a:solidFill>
                <a:latin typeface="Arial" panose="020B0604020202020204" pitchFamily="34" charset="0"/>
                <a:cs typeface="Arial" panose="020B0604020202020204" pitchFamily="34" charset="0"/>
              </a:rPr>
              <a:t>Reflecting critically on notes, work and reading can help the student to perfect paraphrasing skills, reading, processing and evaluating information and rewriting it in their own words (Godfrey, 2018).</a:t>
            </a:r>
          </a:p>
          <a:p>
            <a:pPr algn="ctr"/>
            <a:endParaRPr lang="en-GB" sz="800" dirty="0">
              <a:solidFill>
                <a:schemeClr val="tx1"/>
              </a:solidFill>
            </a:endParaRPr>
          </a:p>
        </p:txBody>
      </p:sp>
      <p:sp>
        <p:nvSpPr>
          <p:cNvPr id="14" name="Rectangle: Rounded Corners 13">
            <a:extLst>
              <a:ext uri="{FF2B5EF4-FFF2-40B4-BE49-F238E27FC236}">
                <a16:creationId xmlns:a16="http://schemas.microsoft.com/office/drawing/2014/main" id="{C9417404-6EF2-A15F-2B4F-32419ACEDB02}"/>
              </a:ext>
            </a:extLst>
          </p:cNvPr>
          <p:cNvSpPr/>
          <p:nvPr/>
        </p:nvSpPr>
        <p:spPr>
          <a:xfrm>
            <a:off x="485344" y="5729738"/>
            <a:ext cx="11183816" cy="979978"/>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ctr"/>
            <a:r>
              <a:rPr lang="en-GB" sz="800" dirty="0">
                <a:solidFill>
                  <a:schemeClr val="tx1"/>
                </a:solidFill>
                <a:latin typeface="Arial" panose="020B0604020202020204" pitchFamily="34" charset="0"/>
                <a:cs typeface="Arial" panose="020B0604020202020204" pitchFamily="34" charset="0"/>
              </a:rPr>
              <a:t>In conclusion, I believe that critical thinking alongside time management, effective research and reflective skills, create a successful partnership when contemplating academic success.  Ensuring that you approach the subject matter with an open mind and being open to all possibilities ensures you can write a balanced and well reasoned argument. Allowing for critical reflection in all aspects of study and practice guarantees that you are building on a more positive skill set and constantly improving and eliminating negatives. All of these elements combine to ensure a successful </a:t>
            </a:r>
            <a:r>
              <a:rPr lang="en-GB" sz="800">
                <a:solidFill>
                  <a:schemeClr val="tx1"/>
                </a:solidFill>
                <a:latin typeface="Arial" panose="020B0604020202020204" pitchFamily="34" charset="0"/>
                <a:cs typeface="Arial" panose="020B0604020202020204" pitchFamily="34" charset="0"/>
              </a:rPr>
              <a:t>academic career. </a:t>
            </a:r>
            <a:endParaRPr lang="en-GB" sz="800" dirty="0">
              <a:solidFill>
                <a:schemeClr val="tx1"/>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F12E1866-53F0-4620-6C28-E2468CF6696A}"/>
              </a:ext>
            </a:extLst>
          </p:cNvPr>
          <p:cNvSpPr/>
          <p:nvPr/>
        </p:nvSpPr>
        <p:spPr>
          <a:xfrm>
            <a:off x="9961810" y="115690"/>
            <a:ext cx="1925356" cy="22012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1CA7222D-BC59-D1DF-10FA-F8672D673AB0}"/>
              </a:ext>
            </a:extLst>
          </p:cNvPr>
          <p:cNvSpPr txBox="1"/>
          <p:nvPr/>
        </p:nvSpPr>
        <p:spPr>
          <a:xfrm>
            <a:off x="10072468" y="120366"/>
            <a:ext cx="160371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Course Code : ECGE4005P/C</a:t>
            </a:r>
          </a:p>
        </p:txBody>
      </p:sp>
    </p:spTree>
    <p:extLst>
      <p:ext uri="{BB962C8B-B14F-4D97-AF65-F5344CB8AC3E}">
        <p14:creationId xmlns:p14="http://schemas.microsoft.com/office/powerpoint/2010/main" val="298639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6768">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6D045-2B16-6572-604A-6E43D6D5088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63D2511-A132-AFCF-9328-8A6C75E40404}"/>
              </a:ext>
            </a:extLst>
          </p:cNvPr>
          <p:cNvSpPr>
            <a:spLocks noGrp="1"/>
          </p:cNvSpPr>
          <p:nvPr>
            <p:ph idx="1"/>
          </p:nvPr>
        </p:nvSpPr>
        <p:spPr>
          <a:noFill/>
          <a:ln>
            <a:noFill/>
          </a:ln>
        </p:spPr>
        <p:txBody>
          <a:bodyPr>
            <a:normAutofit/>
          </a:bodyPr>
          <a:lstStyle/>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(2017) Critical Thinking Skills, Effective analysis, argument and reflection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 London: MacMillan</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(2019) The Study Skills Handbook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ed). London: MacMillan Red Globe Press</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(2021) Personal development and employability (4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ed). London Red Globe Press</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Day, T. </a:t>
            </a:r>
            <a:r>
              <a:rPr lang="en-GB" sz="1000" dirty="0">
                <a:latin typeface="Arial" panose="020B0604020202020204" pitchFamily="34" charset="0"/>
                <a:cs typeface="Arial" panose="020B0604020202020204" pitchFamily="34" charset="0"/>
              </a:rPr>
              <a:t>(2018) Success in Academic Writing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ed). London: MacMillan Red Globe Press</a:t>
            </a:r>
          </a:p>
          <a:p>
            <a:pPr marL="0" indent="0">
              <a:buNone/>
            </a:pPr>
            <a:r>
              <a:rPr lang="en-GB" sz="1000" b="1" dirty="0">
                <a:latin typeface="Arial" panose="020B0604020202020204" pitchFamily="34" charset="0"/>
                <a:cs typeface="Arial" panose="020B0604020202020204" pitchFamily="34" charset="0"/>
              </a:rPr>
              <a:t>Godfrey, J </a:t>
            </a:r>
            <a:r>
              <a:rPr lang="en-GB" sz="1000" dirty="0">
                <a:latin typeface="Arial" panose="020B0604020202020204" pitchFamily="34" charset="0"/>
                <a:cs typeface="Arial" panose="020B0604020202020204" pitchFamily="34" charset="0"/>
              </a:rPr>
              <a:t>(2018) How to use your reading in your essays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 Palgrave MacMillan</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Moore </a:t>
            </a:r>
            <a:r>
              <a:rPr lang="en-GB" sz="1000" b="1" i="1" dirty="0">
                <a:latin typeface="Arial" panose="020B0604020202020204" pitchFamily="34" charset="0"/>
                <a:cs typeface="Arial" panose="020B0604020202020204" pitchFamily="34" charset="0"/>
              </a:rPr>
              <a:t>et al.</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(2010) The Ultimate Study Skills Handbook Berkshire: McGraw Hill</a:t>
            </a:r>
          </a:p>
          <a:p>
            <a:pPr marL="0" indent="0">
              <a:buNone/>
            </a:pPr>
            <a:r>
              <a:rPr lang="en-GB" sz="1000" b="1" dirty="0">
                <a:latin typeface="Arial" panose="020B0604020202020204" pitchFamily="34" charset="0"/>
                <a:cs typeface="Arial" panose="020B0604020202020204" pitchFamily="34" charset="0"/>
              </a:rPr>
              <a:t>Weyers </a:t>
            </a:r>
            <a:r>
              <a:rPr lang="en-GB" sz="1000" b="1"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(2006) The smarter student: skills and strategies for success at university Pearson: Prentice Hall</a:t>
            </a:r>
            <a:endParaRPr lang="en-GB" sz="1000" b="1" dirty="0">
              <a:latin typeface="Arial" panose="020B0604020202020204" pitchFamily="34" charset="0"/>
              <a:cs typeface="Arial" panose="020B0604020202020204" pitchFamily="34" charset="0"/>
            </a:endParaRPr>
          </a:p>
          <a:p>
            <a:pPr marL="0" indent="0">
              <a:buNone/>
            </a:pPr>
            <a:endParaRPr lang="en-GB" sz="1000" dirty="0"/>
          </a:p>
        </p:txBody>
      </p:sp>
    </p:spTree>
    <p:extLst>
      <p:ext uri="{BB962C8B-B14F-4D97-AF65-F5344CB8AC3E}">
        <p14:creationId xmlns:p14="http://schemas.microsoft.com/office/powerpoint/2010/main" val="176065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TotalTime>
  <Words>1155</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Turner</dc:creator>
  <cp:lastModifiedBy>Lindsay Turner</cp:lastModifiedBy>
  <cp:revision>1</cp:revision>
  <dcterms:created xsi:type="dcterms:W3CDTF">2022-09-09T17:21:54Z</dcterms:created>
  <dcterms:modified xsi:type="dcterms:W3CDTF">2022-09-17T10:11:52Z</dcterms:modified>
</cp:coreProperties>
</file>