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6" r:id="rId3"/>
    <p:sldId id="259" r:id="rId4"/>
    <p:sldId id="264" r:id="rId5"/>
    <p:sldId id="261" r:id="rId6"/>
    <p:sldId id="262" r:id="rId7"/>
    <p:sldId id="260" r:id="rId8"/>
    <p:sldId id="263" r:id="rId9"/>
    <p:sldId id="257" r:id="rId10"/>
    <p:sldId id="268" r:id="rId11"/>
    <p:sldId id="269" r:id="rId12"/>
    <p:sldId id="270" r:id="rId13"/>
    <p:sldId id="271" r:id="rId14"/>
    <p:sldId id="272" r:id="rId15"/>
    <p:sldId id="265" r:id="rId16"/>
    <p:sldId id="266" r:id="rId17"/>
    <p:sldId id="273" r:id="rId18"/>
    <p:sldId id="274" r:id="rId19"/>
    <p:sldId id="275" r:id="rId20"/>
    <p:sldId id="267" r:id="rId21"/>
    <p:sldId id="25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71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F7A8DA5-6732-477B-8ADE-6302387A13C0}" type="datetimeFigureOut">
              <a:rPr lang="en-GB" smtClean="0"/>
              <a:t>28/03/2020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0618A9-C005-466C-97D8-CEE12E69EA74}" type="slidenum">
              <a:rPr lang="en-GB" smtClean="0"/>
              <a:t>‹#›</a:t>
            </a:fld>
            <a:endParaRPr lang="en-GB"/>
          </a:p>
        </p:txBody>
      </p:sp>
    </p:spTree>
    <p:extLst>
      <p:ext uri="{BB962C8B-B14F-4D97-AF65-F5344CB8AC3E}">
        <p14:creationId xmlns:p14="http://schemas.microsoft.com/office/powerpoint/2010/main" val="33071368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F7A8DA5-6732-477B-8ADE-6302387A13C0}" type="datetimeFigureOut">
              <a:rPr lang="en-GB" smtClean="0"/>
              <a:t>28/03/2020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0618A9-C005-466C-97D8-CEE12E69EA74}" type="slidenum">
              <a:rPr lang="en-GB" smtClean="0"/>
              <a:t>‹#›</a:t>
            </a:fld>
            <a:endParaRPr lang="en-GB"/>
          </a:p>
        </p:txBody>
      </p:sp>
    </p:spTree>
    <p:extLst>
      <p:ext uri="{BB962C8B-B14F-4D97-AF65-F5344CB8AC3E}">
        <p14:creationId xmlns:p14="http://schemas.microsoft.com/office/powerpoint/2010/main" val="988848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F7A8DA5-6732-477B-8ADE-6302387A13C0}" type="datetimeFigureOut">
              <a:rPr lang="en-GB" smtClean="0"/>
              <a:t>28/03/2020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0618A9-C005-466C-97D8-CEE12E69EA74}" type="slidenum">
              <a:rPr lang="en-GB" smtClean="0"/>
              <a:t>‹#›</a:t>
            </a:fld>
            <a:endParaRPr lang="en-GB"/>
          </a:p>
        </p:txBody>
      </p:sp>
    </p:spTree>
    <p:extLst>
      <p:ext uri="{BB962C8B-B14F-4D97-AF65-F5344CB8AC3E}">
        <p14:creationId xmlns:p14="http://schemas.microsoft.com/office/powerpoint/2010/main" val="26727879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F7A8DA5-6732-477B-8ADE-6302387A13C0}" type="datetimeFigureOut">
              <a:rPr lang="en-GB" smtClean="0"/>
              <a:t>28/03/2020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0618A9-C005-466C-97D8-CEE12E69EA74}" type="slidenum">
              <a:rPr lang="en-GB" smtClean="0"/>
              <a:t>‹#›</a:t>
            </a:fld>
            <a:endParaRPr lang="en-GB"/>
          </a:p>
        </p:txBody>
      </p:sp>
    </p:spTree>
    <p:extLst>
      <p:ext uri="{BB962C8B-B14F-4D97-AF65-F5344CB8AC3E}">
        <p14:creationId xmlns:p14="http://schemas.microsoft.com/office/powerpoint/2010/main" val="574109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F7A8DA5-6732-477B-8ADE-6302387A13C0}" type="datetimeFigureOut">
              <a:rPr lang="en-GB" smtClean="0"/>
              <a:t>28/03/2020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0618A9-C005-466C-97D8-CEE12E69EA74}" type="slidenum">
              <a:rPr lang="en-GB" smtClean="0"/>
              <a:t>‹#›</a:t>
            </a:fld>
            <a:endParaRPr lang="en-GB"/>
          </a:p>
        </p:txBody>
      </p:sp>
    </p:spTree>
    <p:extLst>
      <p:ext uri="{BB962C8B-B14F-4D97-AF65-F5344CB8AC3E}">
        <p14:creationId xmlns:p14="http://schemas.microsoft.com/office/powerpoint/2010/main" val="3499293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F7A8DA5-6732-477B-8ADE-6302387A13C0}" type="datetimeFigureOut">
              <a:rPr lang="en-GB" smtClean="0"/>
              <a:t>28/03/2020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F10618A9-C005-466C-97D8-CEE12E69EA74}" type="slidenum">
              <a:rPr lang="en-GB" smtClean="0"/>
              <a:t>‹#›</a:t>
            </a:fld>
            <a:endParaRPr lang="en-GB"/>
          </a:p>
        </p:txBody>
      </p:sp>
    </p:spTree>
    <p:extLst>
      <p:ext uri="{BB962C8B-B14F-4D97-AF65-F5344CB8AC3E}">
        <p14:creationId xmlns:p14="http://schemas.microsoft.com/office/powerpoint/2010/main" val="1501028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F7A8DA5-6732-477B-8ADE-6302387A13C0}" type="datetimeFigureOut">
              <a:rPr lang="en-GB" smtClean="0"/>
              <a:t>28/03/2020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F10618A9-C005-466C-97D8-CEE12E69EA74}" type="slidenum">
              <a:rPr lang="en-GB" smtClean="0"/>
              <a:t>‹#›</a:t>
            </a:fld>
            <a:endParaRPr lang="en-GB"/>
          </a:p>
        </p:txBody>
      </p:sp>
    </p:spTree>
    <p:extLst>
      <p:ext uri="{BB962C8B-B14F-4D97-AF65-F5344CB8AC3E}">
        <p14:creationId xmlns:p14="http://schemas.microsoft.com/office/powerpoint/2010/main" val="11363521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4F7A8DA5-6732-477B-8ADE-6302387A13C0}" type="datetimeFigureOut">
              <a:rPr lang="en-GB" smtClean="0"/>
              <a:t>28/03/2020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F10618A9-C005-466C-97D8-CEE12E69EA74}" type="slidenum">
              <a:rPr lang="en-GB" smtClean="0"/>
              <a:t>‹#›</a:t>
            </a:fld>
            <a:endParaRPr lang="en-GB"/>
          </a:p>
        </p:txBody>
      </p:sp>
    </p:spTree>
    <p:extLst>
      <p:ext uri="{BB962C8B-B14F-4D97-AF65-F5344CB8AC3E}">
        <p14:creationId xmlns:p14="http://schemas.microsoft.com/office/powerpoint/2010/main" val="27170916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F7A8DA5-6732-477B-8ADE-6302387A13C0}" type="datetimeFigureOut">
              <a:rPr lang="en-GB" smtClean="0"/>
              <a:t>28/03/2020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0618A9-C005-466C-97D8-CEE12E69EA74}" type="slidenum">
              <a:rPr lang="en-GB" smtClean="0"/>
              <a:t>‹#›</a:t>
            </a:fld>
            <a:endParaRPr lang="en-GB"/>
          </a:p>
        </p:txBody>
      </p:sp>
    </p:spTree>
    <p:extLst>
      <p:ext uri="{BB962C8B-B14F-4D97-AF65-F5344CB8AC3E}">
        <p14:creationId xmlns:p14="http://schemas.microsoft.com/office/powerpoint/2010/main" val="25067446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F7A8DA5-6732-477B-8ADE-6302387A13C0}" type="datetimeFigureOut">
              <a:rPr lang="en-GB" smtClean="0"/>
              <a:t>28/03/2020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0618A9-C005-466C-97D8-CEE12E69EA74}" type="slidenum">
              <a:rPr lang="en-GB" smtClean="0"/>
              <a:t>‹#›</a:t>
            </a:fld>
            <a:endParaRPr lang="en-GB"/>
          </a:p>
        </p:txBody>
      </p:sp>
    </p:spTree>
    <p:extLst>
      <p:ext uri="{BB962C8B-B14F-4D97-AF65-F5344CB8AC3E}">
        <p14:creationId xmlns:p14="http://schemas.microsoft.com/office/powerpoint/2010/main" val="24155537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F7A8DA5-6732-477B-8ADE-6302387A13C0}" type="datetimeFigureOut">
              <a:rPr lang="en-GB" smtClean="0"/>
              <a:t>28/03/2020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0618A9-C005-466C-97D8-CEE12E69EA74}" type="slidenum">
              <a:rPr lang="en-GB" smtClean="0"/>
              <a:t>‹#›</a:t>
            </a:fld>
            <a:endParaRPr lang="en-GB"/>
          </a:p>
        </p:txBody>
      </p:sp>
    </p:spTree>
    <p:extLst>
      <p:ext uri="{BB962C8B-B14F-4D97-AF65-F5344CB8AC3E}">
        <p14:creationId xmlns:p14="http://schemas.microsoft.com/office/powerpoint/2010/main" val="4398526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F7A8DA5-6732-477B-8ADE-6302387A13C0}" type="datetimeFigureOut">
              <a:rPr lang="en-GB" smtClean="0"/>
              <a:t>28/03/2020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0618A9-C005-466C-97D8-CEE12E69EA74}"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798598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F7A8DA5-6732-477B-8ADE-6302387A13C0}" type="datetimeFigureOut">
              <a:rPr lang="en-GB" smtClean="0"/>
              <a:t>28/03/2020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0618A9-C005-466C-97D8-CEE12E69EA74}" type="slidenum">
              <a:rPr lang="en-GB" smtClean="0"/>
              <a:t>‹#›</a:t>
            </a:fld>
            <a:endParaRPr lang="en-GB"/>
          </a:p>
        </p:txBody>
      </p:sp>
    </p:spTree>
    <p:extLst>
      <p:ext uri="{BB962C8B-B14F-4D97-AF65-F5344CB8AC3E}">
        <p14:creationId xmlns:p14="http://schemas.microsoft.com/office/powerpoint/2010/main" val="1455046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F7A8DA5-6732-477B-8ADE-6302387A13C0}" type="datetimeFigureOut">
              <a:rPr lang="en-GB" smtClean="0"/>
              <a:t>28/03/2020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0618A9-C005-466C-97D8-CEE12E69EA74}" type="slidenum">
              <a:rPr lang="en-GB" smtClean="0"/>
              <a:t>‹#›</a:t>
            </a:fld>
            <a:endParaRPr lang="en-GB"/>
          </a:p>
        </p:txBody>
      </p:sp>
    </p:spTree>
    <p:extLst>
      <p:ext uri="{BB962C8B-B14F-4D97-AF65-F5344CB8AC3E}">
        <p14:creationId xmlns:p14="http://schemas.microsoft.com/office/powerpoint/2010/main" val="25403828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F7A8DA5-6732-477B-8ADE-6302387A13C0}" type="datetimeFigureOut">
              <a:rPr lang="en-GB" smtClean="0"/>
              <a:t>28/03/2020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0618A9-C005-466C-97D8-CEE12E69EA74}" type="slidenum">
              <a:rPr lang="en-GB" smtClean="0"/>
              <a:t>‹#›</a:t>
            </a:fld>
            <a:endParaRPr lang="en-GB"/>
          </a:p>
        </p:txBody>
      </p:sp>
    </p:spTree>
    <p:extLst>
      <p:ext uri="{BB962C8B-B14F-4D97-AF65-F5344CB8AC3E}">
        <p14:creationId xmlns:p14="http://schemas.microsoft.com/office/powerpoint/2010/main" val="14221483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F7A8DA5-6732-477B-8ADE-6302387A13C0}" type="datetimeFigureOut">
              <a:rPr lang="en-GB" smtClean="0"/>
              <a:t>28/03/2020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0618A9-C005-466C-97D8-CEE12E69EA74}" type="slidenum">
              <a:rPr lang="en-GB" smtClean="0"/>
              <a:t>‹#›</a:t>
            </a:fld>
            <a:endParaRPr lang="en-GB"/>
          </a:p>
        </p:txBody>
      </p:sp>
    </p:spTree>
    <p:extLst>
      <p:ext uri="{BB962C8B-B14F-4D97-AF65-F5344CB8AC3E}">
        <p14:creationId xmlns:p14="http://schemas.microsoft.com/office/powerpoint/2010/main" val="25483934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F7A8DA5-6732-477B-8ADE-6302387A13C0}" type="datetimeFigureOut">
              <a:rPr lang="en-GB" smtClean="0"/>
              <a:t>28/03/2020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0618A9-C005-466C-97D8-CEE12E69EA74}" type="slidenum">
              <a:rPr lang="en-GB" smtClean="0"/>
              <a:t>‹#›</a:t>
            </a:fld>
            <a:endParaRPr lang="en-GB"/>
          </a:p>
        </p:txBody>
      </p:sp>
    </p:spTree>
    <p:extLst>
      <p:ext uri="{BB962C8B-B14F-4D97-AF65-F5344CB8AC3E}">
        <p14:creationId xmlns:p14="http://schemas.microsoft.com/office/powerpoint/2010/main" val="40542165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F7A8DA5-6732-477B-8ADE-6302387A13C0}" type="datetimeFigureOut">
              <a:rPr lang="en-GB" smtClean="0"/>
              <a:t>28/03/2020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F10618A9-C005-466C-97D8-CEE12E69EA74}" type="slidenum">
              <a:rPr lang="en-GB" smtClean="0"/>
              <a:t>‹#›</a:t>
            </a:fld>
            <a:endParaRPr lang="en-GB"/>
          </a:p>
        </p:txBody>
      </p:sp>
    </p:spTree>
    <p:extLst>
      <p:ext uri="{BB962C8B-B14F-4D97-AF65-F5344CB8AC3E}">
        <p14:creationId xmlns:p14="http://schemas.microsoft.com/office/powerpoint/2010/main" val="77068327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814638"/>
            <a:ext cx="9144000" cy="2387600"/>
          </a:xfrm>
        </p:spPr>
        <p:txBody>
          <a:bodyPr>
            <a:normAutofit fontScale="90000"/>
          </a:bodyPr>
          <a:lstStyle/>
          <a:p>
            <a:r>
              <a:rPr lang="en-GB" dirty="0" smtClean="0">
                <a:solidFill>
                  <a:schemeClr val="tx1"/>
                </a:solidFill>
              </a:rPr>
              <a:t>An Exploration into the Possible Reasons for the Location of Djedefre’s Pyramid at Abu Rawash</a:t>
            </a:r>
            <a:endParaRPr lang="en-GB" dirty="0">
              <a:solidFill>
                <a:schemeClr val="tx1"/>
              </a:solidFill>
            </a:endParaRPr>
          </a:p>
        </p:txBody>
      </p:sp>
      <p:sp>
        <p:nvSpPr>
          <p:cNvPr id="3" name="Subtitle 2"/>
          <p:cNvSpPr>
            <a:spLocks noGrp="1"/>
          </p:cNvSpPr>
          <p:nvPr>
            <p:ph type="subTitle" idx="1"/>
          </p:nvPr>
        </p:nvSpPr>
        <p:spPr>
          <a:xfrm>
            <a:off x="8955205" y="6102990"/>
            <a:ext cx="3771332" cy="570765"/>
          </a:xfrm>
        </p:spPr>
        <p:txBody>
          <a:bodyPr/>
          <a:lstStyle/>
          <a:p>
            <a:r>
              <a:rPr lang="en-GB" dirty="0" smtClean="0">
                <a:solidFill>
                  <a:schemeClr val="tx1"/>
                </a:solidFill>
              </a:rPr>
              <a:t>By Harry Constable</a:t>
            </a:r>
          </a:p>
        </p:txBody>
      </p:sp>
    </p:spTree>
    <p:extLst>
      <p:ext uri="{BB962C8B-B14F-4D97-AF65-F5344CB8AC3E}">
        <p14:creationId xmlns:p14="http://schemas.microsoft.com/office/powerpoint/2010/main" val="11673111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normAutofit/>
          </a:bodyPr>
          <a:lstStyle/>
          <a:p>
            <a:r>
              <a:rPr lang="en-GB" sz="2800" dirty="0" smtClean="0"/>
              <a:t>Examining the theories for the location of the pyramid.</a:t>
            </a:r>
          </a:p>
          <a:p>
            <a:r>
              <a:rPr lang="en-GB" sz="2800" dirty="0" smtClean="0"/>
              <a:t>Exploring the ideas surrounding the purpose of this structure.</a:t>
            </a:r>
          </a:p>
          <a:p>
            <a:r>
              <a:rPr lang="en-GB" sz="2800" dirty="0" smtClean="0"/>
              <a:t>Examining the anomalies of this structure and what they might mean.</a:t>
            </a:r>
            <a:endParaRPr lang="en-GB" sz="2800" dirty="0"/>
          </a:p>
        </p:txBody>
      </p:sp>
    </p:spTree>
    <p:extLst>
      <p:ext uri="{BB962C8B-B14F-4D97-AF65-F5344CB8AC3E}">
        <p14:creationId xmlns:p14="http://schemas.microsoft.com/office/powerpoint/2010/main" val="1307526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15702" y="1690688"/>
            <a:ext cx="3865728" cy="4400060"/>
          </a:xfrm>
          <a:prstGeom prst="rect">
            <a:avLst/>
          </a:prstGeom>
        </p:spPr>
      </p:pic>
      <p:sp>
        <p:nvSpPr>
          <p:cNvPr id="2" name="Title 1"/>
          <p:cNvSpPr>
            <a:spLocks noGrp="1"/>
          </p:cNvSpPr>
          <p:nvPr>
            <p:ph type="title"/>
          </p:nvPr>
        </p:nvSpPr>
        <p:spPr/>
        <p:txBody>
          <a:bodyPr/>
          <a:lstStyle/>
          <a:p>
            <a:r>
              <a:rPr lang="en-GB" dirty="0" smtClean="0"/>
              <a:t>Pyramid of Djedefre (The Lost Pyramid)</a:t>
            </a:r>
            <a:endParaRPr lang="en-GB" dirty="0"/>
          </a:p>
        </p:txBody>
      </p:sp>
      <p:sp>
        <p:nvSpPr>
          <p:cNvPr id="3" name="Content Placeholder 2"/>
          <p:cNvSpPr>
            <a:spLocks noGrp="1"/>
          </p:cNvSpPr>
          <p:nvPr>
            <p:ph idx="1"/>
          </p:nvPr>
        </p:nvSpPr>
        <p:spPr>
          <a:xfrm>
            <a:off x="838200" y="1965278"/>
            <a:ext cx="5589896" cy="4892722"/>
          </a:xfrm>
        </p:spPr>
        <p:txBody>
          <a:bodyPr>
            <a:normAutofit/>
          </a:bodyPr>
          <a:lstStyle/>
          <a:p>
            <a:r>
              <a:rPr lang="en-GB" sz="2800" dirty="0" smtClean="0"/>
              <a:t>Sits around 5 miles or 8 kilometres north of the pyramids of Giza.</a:t>
            </a:r>
          </a:p>
          <a:p>
            <a:r>
              <a:rPr lang="en-GB" sz="2800" dirty="0" smtClean="0"/>
              <a:t>All that remains of it is a 30ft pile of ruins.</a:t>
            </a:r>
          </a:p>
          <a:p>
            <a:r>
              <a:rPr lang="en-GB" sz="2800" dirty="0" smtClean="0"/>
              <a:t>Was built upon a hill at Abu Rawash.</a:t>
            </a:r>
          </a:p>
          <a:p>
            <a:r>
              <a:rPr lang="en-GB" sz="2800" dirty="0" smtClean="0"/>
              <a:t>Some debate as to whether or not the pyramid was ever actually finished.</a:t>
            </a:r>
          </a:p>
        </p:txBody>
      </p:sp>
      <p:sp>
        <p:nvSpPr>
          <p:cNvPr id="15" name="TextBox 14"/>
          <p:cNvSpPr txBox="1"/>
          <p:nvPr/>
        </p:nvSpPr>
        <p:spPr>
          <a:xfrm>
            <a:off x="7915702" y="6090748"/>
            <a:ext cx="3865728" cy="276999"/>
          </a:xfrm>
          <a:prstGeom prst="rect">
            <a:avLst/>
          </a:prstGeom>
          <a:noFill/>
        </p:spPr>
        <p:txBody>
          <a:bodyPr wrap="square" rtlCol="0">
            <a:spAutoFit/>
          </a:bodyPr>
          <a:lstStyle/>
          <a:p>
            <a:pPr algn="ctr"/>
            <a:r>
              <a:rPr lang="en-GB" sz="1200" dirty="0" smtClean="0"/>
              <a:t>Map of Abu Rawash and Giza</a:t>
            </a:r>
            <a:endParaRPr lang="en-GB" sz="1200" dirty="0"/>
          </a:p>
        </p:txBody>
      </p:sp>
      <p:sp>
        <p:nvSpPr>
          <p:cNvPr id="4" name="Right Arrow 3"/>
          <p:cNvSpPr/>
          <p:nvPr/>
        </p:nvSpPr>
        <p:spPr>
          <a:xfrm rot="2328094">
            <a:off x="7219666" y="1361775"/>
            <a:ext cx="968992" cy="36685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ight Arrow 9"/>
          <p:cNvSpPr/>
          <p:nvPr/>
        </p:nvSpPr>
        <p:spPr>
          <a:xfrm rot="8840167">
            <a:off x="9364068" y="3300069"/>
            <a:ext cx="968992" cy="36685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6467999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Pyramid of Djedefre (The Lost Pyramid)</a:t>
            </a:r>
            <a:endParaRPr lang="en-GB" dirty="0"/>
          </a:p>
        </p:txBody>
      </p:sp>
      <p:sp>
        <p:nvSpPr>
          <p:cNvPr id="3" name="Content Placeholder 2"/>
          <p:cNvSpPr>
            <a:spLocks noGrp="1"/>
          </p:cNvSpPr>
          <p:nvPr>
            <p:ph idx="1"/>
          </p:nvPr>
        </p:nvSpPr>
        <p:spPr>
          <a:xfrm>
            <a:off x="1103312" y="2052918"/>
            <a:ext cx="5543147" cy="4195481"/>
          </a:xfrm>
        </p:spPr>
        <p:txBody>
          <a:bodyPr>
            <a:normAutofit fontScale="85000" lnSpcReduction="20000"/>
          </a:bodyPr>
          <a:lstStyle/>
          <a:p>
            <a:r>
              <a:rPr lang="en-GB" sz="3000" dirty="0" smtClean="0"/>
              <a:t>If finished, it would have likely been of a similar size to the pyramid of Menkaure.</a:t>
            </a:r>
          </a:p>
          <a:p>
            <a:r>
              <a:rPr lang="en-GB" sz="3000" dirty="0" smtClean="0"/>
              <a:t>Due to its location on a hill, it is likely that its tip would have been at the same height or </a:t>
            </a:r>
            <a:r>
              <a:rPr lang="en-GB" sz="3000" dirty="0" smtClean="0"/>
              <a:t>possibly higher </a:t>
            </a:r>
            <a:r>
              <a:rPr lang="en-GB" sz="3000" dirty="0" smtClean="0"/>
              <a:t>than his father Khufu’s pyramid.</a:t>
            </a:r>
          </a:p>
          <a:p>
            <a:r>
              <a:rPr lang="en-GB" sz="3000" dirty="0" smtClean="0"/>
              <a:t>Believed that this pyramid would have been one of the most beautiful ever built.</a:t>
            </a:r>
          </a:p>
          <a:p>
            <a:endParaRPr lang="en-GB" dirty="0"/>
          </a:p>
        </p:txBody>
      </p:sp>
      <p:pic>
        <p:nvPicPr>
          <p:cNvPr id="6" name="Picture 5"/>
          <p:cNvPicPr>
            <a:picLocks noChangeAspect="1"/>
          </p:cNvPicPr>
          <p:nvPr/>
        </p:nvPicPr>
        <p:blipFill>
          <a:blip r:embed="rId2"/>
          <a:stretch>
            <a:fillRect/>
          </a:stretch>
        </p:blipFill>
        <p:spPr>
          <a:xfrm>
            <a:off x="6943625" y="2052918"/>
            <a:ext cx="4825293" cy="3801972"/>
          </a:xfrm>
          <a:prstGeom prst="rect">
            <a:avLst/>
          </a:prstGeom>
        </p:spPr>
      </p:pic>
      <p:sp>
        <p:nvSpPr>
          <p:cNvPr id="7" name="TextBox 6"/>
          <p:cNvSpPr txBox="1"/>
          <p:nvPr/>
        </p:nvSpPr>
        <p:spPr>
          <a:xfrm>
            <a:off x="6943625" y="5854890"/>
            <a:ext cx="4825293" cy="276999"/>
          </a:xfrm>
          <a:prstGeom prst="rect">
            <a:avLst/>
          </a:prstGeom>
          <a:noFill/>
        </p:spPr>
        <p:txBody>
          <a:bodyPr wrap="square" rtlCol="0">
            <a:spAutoFit/>
          </a:bodyPr>
          <a:lstStyle/>
          <a:p>
            <a:pPr algn="ctr"/>
            <a:r>
              <a:rPr lang="en-GB" sz="1200" dirty="0" smtClean="0"/>
              <a:t>Remnants of the Pyramid of Djedefre</a:t>
            </a:r>
            <a:endParaRPr lang="en-GB" sz="1200" dirty="0"/>
          </a:p>
        </p:txBody>
      </p:sp>
    </p:spTree>
    <p:extLst>
      <p:ext uri="{BB962C8B-B14F-4D97-AF65-F5344CB8AC3E}">
        <p14:creationId xmlns:p14="http://schemas.microsoft.com/office/powerpoint/2010/main" val="22394103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Architecture of Djedefre’s Pyramid</a:t>
            </a:r>
            <a:endParaRPr lang="en-GB" dirty="0"/>
          </a:p>
        </p:txBody>
      </p:sp>
      <p:sp>
        <p:nvSpPr>
          <p:cNvPr id="3" name="Content Placeholder 2"/>
          <p:cNvSpPr>
            <a:spLocks noGrp="1"/>
          </p:cNvSpPr>
          <p:nvPr>
            <p:ph idx="1"/>
          </p:nvPr>
        </p:nvSpPr>
        <p:spPr>
          <a:xfrm>
            <a:off x="1103313" y="1487606"/>
            <a:ext cx="5993524" cy="4760793"/>
          </a:xfrm>
        </p:spPr>
        <p:txBody>
          <a:bodyPr>
            <a:noAutofit/>
          </a:bodyPr>
          <a:lstStyle/>
          <a:p>
            <a:r>
              <a:rPr lang="en-GB" sz="2800" dirty="0" smtClean="0"/>
              <a:t>Constructed upon a hilltop at Abu Rawash.</a:t>
            </a:r>
          </a:p>
          <a:p>
            <a:r>
              <a:rPr lang="en-GB" sz="2800" dirty="0" smtClean="0"/>
              <a:t>Built differently to most other pyramids due to its location upon a natural mound.</a:t>
            </a:r>
          </a:p>
          <a:p>
            <a:r>
              <a:rPr lang="en-GB" sz="2800" dirty="0" smtClean="0"/>
              <a:t>Chambers were located beneath the pyramid rather than inside the pyramid.</a:t>
            </a:r>
          </a:p>
          <a:p>
            <a:r>
              <a:rPr lang="en-GB" sz="2800" dirty="0" smtClean="0"/>
              <a:t>Pit and ramp method used to construct the chambers beneath the pyramids.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10734" y="2052918"/>
            <a:ext cx="4440072" cy="3941188"/>
          </a:xfrm>
          <a:prstGeom prst="rect">
            <a:avLst/>
          </a:prstGeom>
        </p:spPr>
      </p:pic>
      <p:sp>
        <p:nvSpPr>
          <p:cNvPr id="5" name="TextBox 4"/>
          <p:cNvSpPr txBox="1"/>
          <p:nvPr/>
        </p:nvSpPr>
        <p:spPr>
          <a:xfrm>
            <a:off x="7410734" y="5994106"/>
            <a:ext cx="4440072" cy="461665"/>
          </a:xfrm>
          <a:prstGeom prst="rect">
            <a:avLst/>
          </a:prstGeom>
          <a:noFill/>
        </p:spPr>
        <p:txBody>
          <a:bodyPr wrap="square" rtlCol="0">
            <a:spAutoFit/>
          </a:bodyPr>
          <a:lstStyle/>
          <a:p>
            <a:pPr algn="ctr"/>
            <a:r>
              <a:rPr lang="en-GB" sz="1200" dirty="0" smtClean="0"/>
              <a:t>View from Above Abu Rawash and the Pyramid of Djedefre</a:t>
            </a:r>
            <a:endParaRPr lang="en-GB" sz="1200" dirty="0"/>
          </a:p>
        </p:txBody>
      </p:sp>
    </p:spTree>
    <p:extLst>
      <p:ext uri="{BB962C8B-B14F-4D97-AF65-F5344CB8AC3E}">
        <p14:creationId xmlns:p14="http://schemas.microsoft.com/office/powerpoint/2010/main" val="17693687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Architecture of Djedefre’s Pyramid</a:t>
            </a:r>
            <a:endParaRPr lang="en-GB" dirty="0"/>
          </a:p>
        </p:txBody>
      </p:sp>
      <p:sp>
        <p:nvSpPr>
          <p:cNvPr id="3" name="Content Placeholder 2"/>
          <p:cNvSpPr>
            <a:spLocks noGrp="1"/>
          </p:cNvSpPr>
          <p:nvPr>
            <p:ph idx="1"/>
          </p:nvPr>
        </p:nvSpPr>
        <p:spPr>
          <a:xfrm>
            <a:off x="1103312" y="1433016"/>
            <a:ext cx="5775159" cy="5424984"/>
          </a:xfrm>
        </p:spPr>
        <p:txBody>
          <a:bodyPr>
            <a:normAutofit fontScale="40000" lnSpcReduction="20000"/>
          </a:bodyPr>
          <a:lstStyle/>
          <a:p>
            <a:r>
              <a:rPr lang="en-GB" sz="5900" dirty="0" smtClean="0"/>
              <a:t>The ground on top of the mound would have been dug up about 20 meters deep, and the chambers constructed inside.</a:t>
            </a:r>
          </a:p>
          <a:p>
            <a:r>
              <a:rPr lang="en-GB" sz="5900" dirty="0" smtClean="0"/>
              <a:t>Once the chambers were complete, the pyramid would have then been built on top of it.</a:t>
            </a:r>
          </a:p>
          <a:p>
            <a:r>
              <a:rPr lang="en-GB" sz="5900" dirty="0" smtClean="0"/>
              <a:t>In doing this he avoided the risk of any structural complications within the pyramid as well as reducing the work required.</a:t>
            </a:r>
          </a:p>
          <a:p>
            <a:r>
              <a:rPr lang="en-GB" sz="5900" dirty="0" smtClean="0"/>
              <a:t>Exterior of polished imported granite and limestone with a large capstone, or pyramidion.</a:t>
            </a:r>
          </a:p>
          <a:p>
            <a:endParaRPr lang="en-GB" dirty="0"/>
          </a:p>
        </p:txBody>
      </p:sp>
      <p:pic>
        <p:nvPicPr>
          <p:cNvPr id="4" name="Picture 3"/>
          <p:cNvPicPr>
            <a:picLocks noChangeAspect="1"/>
          </p:cNvPicPr>
          <p:nvPr/>
        </p:nvPicPr>
        <p:blipFill>
          <a:blip r:embed="rId2"/>
          <a:stretch>
            <a:fillRect/>
          </a:stretch>
        </p:blipFill>
        <p:spPr>
          <a:xfrm>
            <a:off x="6878472" y="2160648"/>
            <a:ext cx="5175345" cy="3481596"/>
          </a:xfrm>
          <a:prstGeom prst="rect">
            <a:avLst/>
          </a:prstGeom>
        </p:spPr>
      </p:pic>
      <p:sp>
        <p:nvSpPr>
          <p:cNvPr id="5" name="TextBox 4"/>
          <p:cNvSpPr txBox="1"/>
          <p:nvPr/>
        </p:nvSpPr>
        <p:spPr>
          <a:xfrm>
            <a:off x="6878471" y="5642244"/>
            <a:ext cx="5175346" cy="276999"/>
          </a:xfrm>
          <a:prstGeom prst="rect">
            <a:avLst/>
          </a:prstGeom>
          <a:noFill/>
        </p:spPr>
        <p:txBody>
          <a:bodyPr wrap="square" rtlCol="0">
            <a:spAutoFit/>
          </a:bodyPr>
          <a:lstStyle/>
          <a:p>
            <a:pPr algn="ctr"/>
            <a:r>
              <a:rPr lang="en-GB" sz="1200" dirty="0" smtClean="0"/>
              <a:t>Plan of the Pyramid of Djedefre</a:t>
            </a:r>
            <a:endParaRPr lang="en-GB" sz="1200" dirty="0"/>
          </a:p>
        </p:txBody>
      </p:sp>
    </p:spTree>
    <p:extLst>
      <p:ext uri="{BB962C8B-B14F-4D97-AF65-F5344CB8AC3E}">
        <p14:creationId xmlns:p14="http://schemas.microsoft.com/office/powerpoint/2010/main" val="6820548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is Djedefre?</a:t>
            </a:r>
            <a:endParaRPr lang="en-GB" dirty="0"/>
          </a:p>
        </p:txBody>
      </p:sp>
      <p:sp>
        <p:nvSpPr>
          <p:cNvPr id="3" name="Content Placeholder 2"/>
          <p:cNvSpPr>
            <a:spLocks noGrp="1"/>
          </p:cNvSpPr>
          <p:nvPr>
            <p:ph idx="1"/>
          </p:nvPr>
        </p:nvSpPr>
        <p:spPr>
          <a:xfrm>
            <a:off x="1103313" y="1337482"/>
            <a:ext cx="5679624" cy="5520518"/>
          </a:xfrm>
        </p:spPr>
        <p:txBody>
          <a:bodyPr>
            <a:noAutofit/>
          </a:bodyPr>
          <a:lstStyle/>
          <a:p>
            <a:r>
              <a:rPr lang="en-GB" sz="2400" dirty="0" smtClean="0"/>
              <a:t>Pharaoh during the 4</a:t>
            </a:r>
            <a:r>
              <a:rPr lang="en-GB" sz="2400" baseline="30000" dirty="0" smtClean="0"/>
              <a:t>th</a:t>
            </a:r>
            <a:r>
              <a:rPr lang="en-GB" sz="2400" dirty="0" smtClean="0"/>
              <a:t> </a:t>
            </a:r>
            <a:r>
              <a:rPr lang="en-GB" sz="2400" dirty="0"/>
              <a:t>D</a:t>
            </a:r>
            <a:r>
              <a:rPr lang="en-GB" sz="2400" dirty="0" smtClean="0"/>
              <a:t>ynasty in the Old Kingdom.</a:t>
            </a:r>
          </a:p>
          <a:p>
            <a:r>
              <a:rPr lang="en-GB" sz="2400" dirty="0" smtClean="0"/>
              <a:t>Most of what we know of him comes from findings and understanding of his pyramid.</a:t>
            </a:r>
          </a:p>
          <a:p>
            <a:r>
              <a:rPr lang="en-GB" sz="2400" dirty="0" smtClean="0"/>
              <a:t>Believed to be the second eldest son of Khufu, but was his immediate successor to the throne.</a:t>
            </a:r>
          </a:p>
          <a:p>
            <a:r>
              <a:rPr lang="en-GB" sz="2400" dirty="0" smtClean="0"/>
              <a:t>The first pharaoh to use the royal title “Son of Ra”.</a:t>
            </a:r>
          </a:p>
        </p:txBody>
      </p:sp>
      <p:pic>
        <p:nvPicPr>
          <p:cNvPr id="4" name="Picture 3"/>
          <p:cNvPicPr>
            <a:picLocks noChangeAspect="1"/>
          </p:cNvPicPr>
          <p:nvPr/>
        </p:nvPicPr>
        <p:blipFill>
          <a:blip r:embed="rId2"/>
          <a:stretch>
            <a:fillRect/>
          </a:stretch>
        </p:blipFill>
        <p:spPr>
          <a:xfrm>
            <a:off x="7201240" y="1152983"/>
            <a:ext cx="4990760" cy="3860041"/>
          </a:xfrm>
          <a:prstGeom prst="rect">
            <a:avLst/>
          </a:prstGeom>
        </p:spPr>
      </p:pic>
      <p:sp>
        <p:nvSpPr>
          <p:cNvPr id="5" name="TextBox 4"/>
          <p:cNvSpPr txBox="1"/>
          <p:nvPr/>
        </p:nvSpPr>
        <p:spPr>
          <a:xfrm>
            <a:off x="7201240" y="5013024"/>
            <a:ext cx="4990760" cy="461665"/>
          </a:xfrm>
          <a:prstGeom prst="rect">
            <a:avLst/>
          </a:prstGeom>
          <a:noFill/>
        </p:spPr>
        <p:txBody>
          <a:bodyPr wrap="square" rtlCol="0">
            <a:spAutoFit/>
          </a:bodyPr>
          <a:lstStyle/>
          <a:p>
            <a:pPr algn="ctr"/>
            <a:r>
              <a:rPr lang="en-GB" sz="1200" dirty="0" smtClean="0"/>
              <a:t>Head of a Statue Found at the Site of his Pyramid (currently on display in the Louvre)</a:t>
            </a:r>
            <a:endParaRPr lang="en-GB" sz="1200" dirty="0"/>
          </a:p>
        </p:txBody>
      </p:sp>
    </p:spTree>
    <p:extLst>
      <p:ext uri="{BB962C8B-B14F-4D97-AF65-F5344CB8AC3E}">
        <p14:creationId xmlns:p14="http://schemas.microsoft.com/office/powerpoint/2010/main" val="3149695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is Djedefre?</a:t>
            </a:r>
            <a:endParaRPr lang="en-GB" dirty="0"/>
          </a:p>
        </p:txBody>
      </p:sp>
      <p:sp>
        <p:nvSpPr>
          <p:cNvPr id="3" name="Content Placeholder 2"/>
          <p:cNvSpPr>
            <a:spLocks noGrp="1"/>
          </p:cNvSpPr>
          <p:nvPr>
            <p:ph idx="1"/>
          </p:nvPr>
        </p:nvSpPr>
        <p:spPr>
          <a:xfrm>
            <a:off x="1103312" y="1255594"/>
            <a:ext cx="7522073" cy="5431809"/>
          </a:xfrm>
        </p:spPr>
        <p:txBody>
          <a:bodyPr>
            <a:normAutofit/>
          </a:bodyPr>
          <a:lstStyle/>
          <a:p>
            <a:r>
              <a:rPr lang="en-GB" sz="2800" dirty="0" smtClean="0"/>
              <a:t>Length of his reign unclear.</a:t>
            </a:r>
          </a:p>
          <a:p>
            <a:r>
              <a:rPr lang="en-GB" sz="2800" dirty="0" smtClean="0"/>
              <a:t>Married his older brothers widow, Hetepheres II, as well as Khentetenka.</a:t>
            </a:r>
          </a:p>
          <a:p>
            <a:r>
              <a:rPr lang="en-GB" sz="2800" dirty="0" smtClean="0"/>
              <a:t>Had at least three sons and possibly two daughters.</a:t>
            </a:r>
          </a:p>
          <a:p>
            <a:r>
              <a:rPr lang="en-GB" sz="2800" dirty="0" smtClean="0"/>
              <a:t>Created an increase in power within the solar cult during his reign.</a:t>
            </a:r>
          </a:p>
          <a:p>
            <a:r>
              <a:rPr lang="en-GB" sz="2800" dirty="0" smtClean="0"/>
              <a:t>Religious departure from his family.</a:t>
            </a:r>
          </a:p>
          <a:p>
            <a:r>
              <a:rPr lang="en-GB" sz="2800" dirty="0"/>
              <a:t>Djedefre - meaning Enduring like Re</a:t>
            </a:r>
            <a:r>
              <a:rPr lang="en-GB" sz="2800" dirty="0" smtClean="0"/>
              <a:t>.</a:t>
            </a:r>
            <a:endParaRPr lang="en-GB" sz="2800" dirty="0"/>
          </a:p>
        </p:txBody>
      </p:sp>
      <p:pic>
        <p:nvPicPr>
          <p:cNvPr id="4" name="Picture 3"/>
          <p:cNvPicPr>
            <a:picLocks noChangeAspect="1"/>
          </p:cNvPicPr>
          <p:nvPr/>
        </p:nvPicPr>
        <p:blipFill>
          <a:blip r:embed="rId2"/>
          <a:stretch>
            <a:fillRect/>
          </a:stretch>
        </p:blipFill>
        <p:spPr>
          <a:xfrm>
            <a:off x="9044313" y="1255594"/>
            <a:ext cx="2927444" cy="4391166"/>
          </a:xfrm>
          <a:prstGeom prst="rect">
            <a:avLst/>
          </a:prstGeom>
        </p:spPr>
      </p:pic>
      <p:sp>
        <p:nvSpPr>
          <p:cNvPr id="5" name="TextBox 4"/>
          <p:cNvSpPr txBox="1"/>
          <p:nvPr/>
        </p:nvSpPr>
        <p:spPr>
          <a:xfrm>
            <a:off x="9044313" y="5646760"/>
            <a:ext cx="2927444" cy="276999"/>
          </a:xfrm>
          <a:prstGeom prst="rect">
            <a:avLst/>
          </a:prstGeom>
          <a:noFill/>
        </p:spPr>
        <p:txBody>
          <a:bodyPr wrap="square" rtlCol="0">
            <a:spAutoFit/>
          </a:bodyPr>
          <a:lstStyle/>
          <a:p>
            <a:pPr algn="ctr"/>
            <a:r>
              <a:rPr lang="en-GB" sz="1200" dirty="0" smtClean="0"/>
              <a:t>Djedefre’s Cartouche</a:t>
            </a:r>
            <a:endParaRPr lang="en-GB" sz="1200" dirty="0"/>
          </a:p>
        </p:txBody>
      </p:sp>
    </p:spTree>
    <p:extLst>
      <p:ext uri="{BB962C8B-B14F-4D97-AF65-F5344CB8AC3E}">
        <p14:creationId xmlns:p14="http://schemas.microsoft.com/office/powerpoint/2010/main" val="2217176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Pyramid or Solar Temple?</a:t>
            </a:r>
            <a:endParaRPr lang="en-GB" dirty="0"/>
          </a:p>
        </p:txBody>
      </p:sp>
      <p:sp>
        <p:nvSpPr>
          <p:cNvPr id="3" name="Content Placeholder 2"/>
          <p:cNvSpPr>
            <a:spLocks noGrp="1"/>
          </p:cNvSpPr>
          <p:nvPr>
            <p:ph idx="1"/>
          </p:nvPr>
        </p:nvSpPr>
        <p:spPr>
          <a:xfrm>
            <a:off x="1103312" y="1255594"/>
            <a:ext cx="7578228" cy="4992805"/>
          </a:xfrm>
        </p:spPr>
        <p:txBody>
          <a:bodyPr>
            <a:noAutofit/>
          </a:bodyPr>
          <a:lstStyle/>
          <a:p>
            <a:r>
              <a:rPr lang="en-GB" sz="2400" dirty="0" smtClean="0"/>
              <a:t>Disagreements on whether it was even a pyramid.</a:t>
            </a:r>
          </a:p>
          <a:p>
            <a:r>
              <a:rPr lang="en-GB" sz="2400" dirty="0" smtClean="0"/>
              <a:t>Vassil Dobrev raises the argument that it may have instead been a solar temple.</a:t>
            </a:r>
          </a:p>
          <a:p>
            <a:r>
              <a:rPr lang="en-GB" sz="2400" dirty="0" smtClean="0"/>
              <a:t>He argues that the slope of the walls would mean that it is not a pyramid, rather a solar temple.</a:t>
            </a:r>
          </a:p>
          <a:p>
            <a:r>
              <a:rPr lang="en-GB" sz="2400" dirty="0" smtClean="0"/>
              <a:t>Some Egyptologists say that the slope of Djedefre’s walls are at a 60 degree angle.</a:t>
            </a:r>
          </a:p>
          <a:p>
            <a:r>
              <a:rPr lang="en-GB" sz="2400" dirty="0" smtClean="0"/>
              <a:t>With the slope of the other major pyramids walls being at a 52 degree angle.</a:t>
            </a:r>
            <a:endParaRPr lang="en-GB" sz="2400" dirty="0"/>
          </a:p>
        </p:txBody>
      </p:sp>
      <p:pic>
        <p:nvPicPr>
          <p:cNvPr id="4" name="Picture 3"/>
          <p:cNvPicPr>
            <a:picLocks noChangeAspect="1"/>
          </p:cNvPicPr>
          <p:nvPr/>
        </p:nvPicPr>
        <p:blipFill>
          <a:blip r:embed="rId2"/>
          <a:stretch>
            <a:fillRect/>
          </a:stretch>
        </p:blipFill>
        <p:spPr>
          <a:xfrm>
            <a:off x="8681540" y="3513730"/>
            <a:ext cx="3181350" cy="1905000"/>
          </a:xfrm>
          <a:prstGeom prst="rect">
            <a:avLst/>
          </a:prstGeom>
        </p:spPr>
      </p:pic>
      <p:pic>
        <p:nvPicPr>
          <p:cNvPr id="5" name="Picture 4"/>
          <p:cNvPicPr>
            <a:picLocks noChangeAspect="1"/>
          </p:cNvPicPr>
          <p:nvPr/>
        </p:nvPicPr>
        <p:blipFill>
          <a:blip r:embed="rId3"/>
          <a:stretch>
            <a:fillRect/>
          </a:stretch>
        </p:blipFill>
        <p:spPr>
          <a:xfrm>
            <a:off x="8681540" y="1384876"/>
            <a:ext cx="3181350" cy="2128853"/>
          </a:xfrm>
          <a:prstGeom prst="rect">
            <a:avLst/>
          </a:prstGeom>
        </p:spPr>
      </p:pic>
    </p:spTree>
    <p:extLst>
      <p:ext uri="{BB962C8B-B14F-4D97-AF65-F5344CB8AC3E}">
        <p14:creationId xmlns:p14="http://schemas.microsoft.com/office/powerpoint/2010/main" val="5781860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Pyramid or Solar Temple?</a:t>
            </a:r>
          </a:p>
        </p:txBody>
      </p:sp>
      <p:sp>
        <p:nvSpPr>
          <p:cNvPr id="3" name="Content Placeholder 2"/>
          <p:cNvSpPr>
            <a:spLocks noGrp="1"/>
          </p:cNvSpPr>
          <p:nvPr>
            <p:ph idx="1"/>
          </p:nvPr>
        </p:nvSpPr>
        <p:spPr>
          <a:xfrm>
            <a:off x="1103312" y="1514901"/>
            <a:ext cx="6498491" cy="5172501"/>
          </a:xfrm>
        </p:spPr>
        <p:txBody>
          <a:bodyPr>
            <a:normAutofit fontScale="92500"/>
          </a:bodyPr>
          <a:lstStyle/>
          <a:p>
            <a:r>
              <a:rPr lang="en-GB" sz="2800" dirty="0" smtClean="0"/>
              <a:t>Dobrev also argues that nearly all pyramids have at least two burial pits for sun boats.</a:t>
            </a:r>
          </a:p>
          <a:p>
            <a:r>
              <a:rPr lang="en-GB" sz="2800" dirty="0" smtClean="0"/>
              <a:t>This site only has one.</a:t>
            </a:r>
          </a:p>
          <a:p>
            <a:r>
              <a:rPr lang="en-GB" sz="2800" dirty="0" smtClean="0"/>
              <a:t>He also points out that no inscriptions of his name were found inside.</a:t>
            </a:r>
          </a:p>
          <a:p>
            <a:r>
              <a:rPr lang="en-GB" sz="2800" dirty="0" smtClean="0"/>
              <a:t>Objects that were found could have been objects brought to a sun temple by cult worshipers.</a:t>
            </a:r>
          </a:p>
          <a:p>
            <a:r>
              <a:rPr lang="en-GB" sz="2800" dirty="0" smtClean="0"/>
              <a:t>The objects were made of quartzite, a material associated with the sun.</a:t>
            </a:r>
            <a:endParaRPr lang="en-GB" sz="2800" dirty="0"/>
          </a:p>
        </p:txBody>
      </p:sp>
      <p:pic>
        <p:nvPicPr>
          <p:cNvPr id="4" name="Picture 3"/>
          <p:cNvPicPr>
            <a:picLocks noChangeAspect="1"/>
          </p:cNvPicPr>
          <p:nvPr/>
        </p:nvPicPr>
        <p:blipFill>
          <a:blip r:embed="rId2"/>
          <a:stretch>
            <a:fillRect/>
          </a:stretch>
        </p:blipFill>
        <p:spPr>
          <a:xfrm>
            <a:off x="7848600" y="1853248"/>
            <a:ext cx="4343400" cy="2971800"/>
          </a:xfrm>
          <a:prstGeom prst="rect">
            <a:avLst/>
          </a:prstGeom>
        </p:spPr>
      </p:pic>
      <p:sp>
        <p:nvSpPr>
          <p:cNvPr id="5" name="Right Arrow 4"/>
          <p:cNvSpPr/>
          <p:nvPr/>
        </p:nvSpPr>
        <p:spPr>
          <a:xfrm rot="20159770">
            <a:off x="7609237" y="4428699"/>
            <a:ext cx="1201003" cy="33437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7848600" y="4825048"/>
            <a:ext cx="4343400" cy="276999"/>
          </a:xfrm>
          <a:prstGeom prst="rect">
            <a:avLst/>
          </a:prstGeom>
          <a:noFill/>
        </p:spPr>
        <p:txBody>
          <a:bodyPr wrap="square" rtlCol="0">
            <a:spAutoFit/>
          </a:bodyPr>
          <a:lstStyle/>
          <a:p>
            <a:pPr algn="ctr"/>
            <a:r>
              <a:rPr lang="en-GB" sz="1200" dirty="0" smtClean="0"/>
              <a:t>Plan of the Pyramid of Djedefre</a:t>
            </a:r>
            <a:endParaRPr lang="en-GB" sz="1200" dirty="0"/>
          </a:p>
        </p:txBody>
      </p:sp>
      <p:sp>
        <p:nvSpPr>
          <p:cNvPr id="7" name="TextBox 6"/>
          <p:cNvSpPr txBox="1"/>
          <p:nvPr/>
        </p:nvSpPr>
        <p:spPr>
          <a:xfrm>
            <a:off x="7848600" y="5268036"/>
            <a:ext cx="3997657" cy="1200329"/>
          </a:xfrm>
          <a:prstGeom prst="rect">
            <a:avLst/>
          </a:prstGeom>
          <a:noFill/>
        </p:spPr>
        <p:txBody>
          <a:bodyPr wrap="square" rtlCol="0">
            <a:spAutoFit/>
          </a:bodyPr>
          <a:lstStyle/>
          <a:p>
            <a:r>
              <a:rPr lang="en-GB" dirty="0"/>
              <a:t>"It's clear, clear, clear, this is not a </a:t>
            </a:r>
            <a:r>
              <a:rPr lang="en-GB" b="1" dirty="0"/>
              <a:t>pyramid</a:t>
            </a:r>
            <a:r>
              <a:rPr lang="en-GB" dirty="0"/>
              <a:t>; it's a complete perversion of </a:t>
            </a:r>
            <a:r>
              <a:rPr lang="en-GB" dirty="0" smtClean="0"/>
              <a:t>archaeological </a:t>
            </a:r>
            <a:r>
              <a:rPr lang="en-GB" dirty="0"/>
              <a:t>fact to say it is</a:t>
            </a:r>
            <a:r>
              <a:rPr lang="en-GB" dirty="0" smtClean="0"/>
              <a:t>.“</a:t>
            </a:r>
            <a:endParaRPr lang="en-GB" dirty="0"/>
          </a:p>
        </p:txBody>
      </p:sp>
    </p:spTree>
    <p:extLst>
      <p:ext uri="{BB962C8B-B14F-4D97-AF65-F5344CB8AC3E}">
        <p14:creationId xmlns:p14="http://schemas.microsoft.com/office/powerpoint/2010/main" val="34654881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Pyramid or Solar </a:t>
            </a:r>
            <a:r>
              <a:rPr lang="en-GB" dirty="0" smtClean="0"/>
              <a:t>Temple?</a:t>
            </a:r>
            <a:endParaRPr lang="en-GB" dirty="0"/>
          </a:p>
        </p:txBody>
      </p:sp>
      <p:sp>
        <p:nvSpPr>
          <p:cNvPr id="3" name="Content Placeholder 2"/>
          <p:cNvSpPr>
            <a:spLocks noGrp="1"/>
          </p:cNvSpPr>
          <p:nvPr>
            <p:ph idx="1"/>
          </p:nvPr>
        </p:nvSpPr>
        <p:spPr>
          <a:xfrm>
            <a:off x="1130608" y="1433016"/>
            <a:ext cx="6948867" cy="5047396"/>
          </a:xfrm>
        </p:spPr>
        <p:txBody>
          <a:bodyPr>
            <a:noAutofit/>
          </a:bodyPr>
          <a:lstStyle/>
          <a:p>
            <a:r>
              <a:rPr lang="en-GB" sz="2400" dirty="0" smtClean="0"/>
              <a:t>Dobrev also suggests that Djedefre did also construct a pyramid at another location.</a:t>
            </a:r>
          </a:p>
          <a:p>
            <a:r>
              <a:rPr lang="en-GB" sz="2400" dirty="0" smtClean="0"/>
              <a:t>He believes the location of his pyramid to actually be at a site south of Giza called </a:t>
            </a:r>
            <a:r>
              <a:rPr lang="en-GB" sz="2400" dirty="0"/>
              <a:t>Zawyet </a:t>
            </a:r>
            <a:r>
              <a:rPr lang="en-GB" sz="2400" dirty="0" smtClean="0"/>
              <a:t>el-Aryan.</a:t>
            </a:r>
            <a:endParaRPr lang="en-GB" sz="2400" dirty="0"/>
          </a:p>
          <a:p>
            <a:r>
              <a:rPr lang="en-GB" sz="2400" dirty="0" smtClean="0"/>
              <a:t>Remains of pyramid found.</a:t>
            </a:r>
          </a:p>
          <a:p>
            <a:r>
              <a:rPr lang="en-GB" sz="2400" dirty="0" smtClean="0"/>
              <a:t>420,000 square foot base.</a:t>
            </a:r>
          </a:p>
          <a:p>
            <a:r>
              <a:rPr lang="en-GB" sz="2400" dirty="0" smtClean="0"/>
              <a:t>Much bigger that the construction at Abu Rawash.</a:t>
            </a:r>
          </a:p>
          <a:p>
            <a:r>
              <a:rPr lang="en-GB" sz="2400" dirty="0" smtClean="0"/>
              <a:t>Claims that Djedefre’s name found on a foundation stone.</a:t>
            </a:r>
            <a:endParaRPr lang="en-GB" sz="2400" dirty="0"/>
          </a:p>
        </p:txBody>
      </p:sp>
      <p:pic>
        <p:nvPicPr>
          <p:cNvPr id="4" name="Picture 3"/>
          <p:cNvPicPr>
            <a:picLocks noChangeAspect="1"/>
          </p:cNvPicPr>
          <p:nvPr/>
        </p:nvPicPr>
        <p:blipFill>
          <a:blip r:embed="rId2"/>
          <a:stretch>
            <a:fillRect/>
          </a:stretch>
        </p:blipFill>
        <p:spPr>
          <a:xfrm>
            <a:off x="8311487" y="1853248"/>
            <a:ext cx="3880513" cy="2587009"/>
          </a:xfrm>
          <a:prstGeom prst="rect">
            <a:avLst/>
          </a:prstGeom>
        </p:spPr>
      </p:pic>
    </p:spTree>
    <p:extLst>
      <p:ext uri="{BB962C8B-B14F-4D97-AF65-F5344CB8AC3E}">
        <p14:creationId xmlns:p14="http://schemas.microsoft.com/office/powerpoint/2010/main" val="13003090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Solar Temple or Solar Connection?</a:t>
            </a:r>
            <a:endParaRPr lang="en-GB" dirty="0"/>
          </a:p>
        </p:txBody>
      </p:sp>
      <p:sp>
        <p:nvSpPr>
          <p:cNvPr id="3" name="Content Placeholder 2"/>
          <p:cNvSpPr>
            <a:spLocks noGrp="1"/>
          </p:cNvSpPr>
          <p:nvPr>
            <p:ph idx="1"/>
          </p:nvPr>
        </p:nvSpPr>
        <p:spPr>
          <a:xfrm>
            <a:off x="1103312" y="1446664"/>
            <a:ext cx="7917858" cy="4801736"/>
          </a:xfrm>
        </p:spPr>
        <p:txBody>
          <a:bodyPr>
            <a:noAutofit/>
          </a:bodyPr>
          <a:lstStyle/>
          <a:p>
            <a:r>
              <a:rPr lang="en-GB" sz="2400" dirty="0" smtClean="0"/>
              <a:t>Dr Michel Baud disagrees with the theory brought up by Dobrev.</a:t>
            </a:r>
          </a:p>
          <a:p>
            <a:r>
              <a:rPr lang="en-GB" sz="2400" dirty="0" smtClean="0"/>
              <a:t>Baud believes that the slope of the pyramid would not have been at a 60 degree angle.</a:t>
            </a:r>
          </a:p>
          <a:p>
            <a:r>
              <a:rPr lang="en-GB" sz="2400" dirty="0" smtClean="0"/>
              <a:t>He instead believes that the slope would have been between 50 – 52 degrees, similar to other major pyramids.</a:t>
            </a:r>
          </a:p>
          <a:p>
            <a:r>
              <a:rPr lang="en-GB" sz="2400" dirty="0" smtClean="0"/>
              <a:t>Baud explains that everything that you would expect to be found at the site of a pyramid is also found at this site.</a:t>
            </a:r>
          </a:p>
          <a:p>
            <a:r>
              <a:rPr lang="en-GB" sz="2400" dirty="0" smtClean="0"/>
              <a:t>It is clear that with the number of objects found at this site that there must have been a strong solar connection.</a:t>
            </a:r>
          </a:p>
        </p:txBody>
      </p:sp>
    </p:spTree>
    <p:extLst>
      <p:ext uri="{BB962C8B-B14F-4D97-AF65-F5344CB8AC3E}">
        <p14:creationId xmlns:p14="http://schemas.microsoft.com/office/powerpoint/2010/main" val="20715025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Solar Temple or Solar Connection?</a:t>
            </a:r>
          </a:p>
        </p:txBody>
      </p:sp>
      <p:sp>
        <p:nvSpPr>
          <p:cNvPr id="3" name="Content Placeholder 2"/>
          <p:cNvSpPr>
            <a:spLocks noGrp="1"/>
          </p:cNvSpPr>
          <p:nvPr>
            <p:ph idx="1"/>
          </p:nvPr>
        </p:nvSpPr>
        <p:spPr>
          <a:xfrm>
            <a:off x="1103312" y="1678676"/>
            <a:ext cx="8741273" cy="4569724"/>
          </a:xfrm>
        </p:spPr>
        <p:txBody>
          <a:bodyPr>
            <a:noAutofit/>
          </a:bodyPr>
          <a:lstStyle/>
          <a:p>
            <a:r>
              <a:rPr lang="en-GB" sz="2800" dirty="0"/>
              <a:t>As much of a solar connection as this monument may have, Baud believes that it is very unlikely to be anything other than a pyramid</a:t>
            </a:r>
            <a:r>
              <a:rPr lang="en-GB" sz="2800" dirty="0" smtClean="0"/>
              <a:t>.</a:t>
            </a:r>
          </a:p>
          <a:p>
            <a:r>
              <a:rPr lang="en-GB" sz="2800" dirty="0" smtClean="0"/>
              <a:t>The solar connection is logical when it comes to Djedefre.</a:t>
            </a:r>
          </a:p>
          <a:p>
            <a:r>
              <a:rPr lang="en-GB" sz="2800" dirty="0" smtClean="0"/>
              <a:t>He was the first pharaoh to add “Son of Ra” to his birth name.</a:t>
            </a:r>
            <a:endParaRPr lang="en-GB" sz="2800" dirty="0"/>
          </a:p>
          <a:p>
            <a:r>
              <a:rPr lang="en-GB" sz="2800" dirty="0" smtClean="0"/>
              <a:t>Solar cult was popular during his reign.</a:t>
            </a:r>
          </a:p>
        </p:txBody>
      </p:sp>
      <p:sp>
        <p:nvSpPr>
          <p:cNvPr id="4" name="TextBox 3"/>
          <p:cNvSpPr txBox="1"/>
          <p:nvPr/>
        </p:nvSpPr>
        <p:spPr>
          <a:xfrm>
            <a:off x="9844585" y="4549676"/>
            <a:ext cx="2347415" cy="2308324"/>
          </a:xfrm>
          <a:prstGeom prst="rect">
            <a:avLst/>
          </a:prstGeom>
          <a:noFill/>
        </p:spPr>
        <p:txBody>
          <a:bodyPr wrap="square" rtlCol="0">
            <a:spAutoFit/>
          </a:bodyPr>
          <a:lstStyle/>
          <a:p>
            <a:r>
              <a:rPr lang="en-GB" dirty="0" smtClean="0"/>
              <a:t>“Its </a:t>
            </a:r>
            <a:r>
              <a:rPr lang="en-GB" dirty="0"/>
              <a:t>a special funerary complex with solar connection but </a:t>
            </a:r>
            <a:r>
              <a:rPr lang="en-GB" dirty="0" smtClean="0"/>
              <a:t>to go </a:t>
            </a:r>
            <a:r>
              <a:rPr lang="en-GB" dirty="0"/>
              <a:t>as far as to say it is a solar temple is something I cannot accept</a:t>
            </a:r>
            <a:r>
              <a:rPr lang="en-GB" dirty="0" smtClean="0"/>
              <a:t>.”</a:t>
            </a:r>
            <a:endParaRPr lang="en-GB" dirty="0"/>
          </a:p>
        </p:txBody>
      </p:sp>
    </p:spTree>
    <p:extLst>
      <p:ext uri="{BB962C8B-B14F-4D97-AF65-F5344CB8AC3E}">
        <p14:creationId xmlns:p14="http://schemas.microsoft.com/office/powerpoint/2010/main" val="31915176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Solar Temple or Solar Connection?</a:t>
            </a:r>
          </a:p>
        </p:txBody>
      </p:sp>
      <p:sp>
        <p:nvSpPr>
          <p:cNvPr id="3" name="Content Placeholder 2"/>
          <p:cNvSpPr>
            <a:spLocks noGrp="1"/>
          </p:cNvSpPr>
          <p:nvPr>
            <p:ph idx="1"/>
          </p:nvPr>
        </p:nvSpPr>
        <p:spPr/>
        <p:txBody>
          <a:bodyPr/>
          <a:lstStyle/>
          <a:p>
            <a:r>
              <a:rPr lang="en-GB" sz="2800" dirty="0"/>
              <a:t>Baud does concede that there are a couple of anomalies with this site that he cannot explain.</a:t>
            </a:r>
          </a:p>
          <a:p>
            <a:r>
              <a:rPr lang="en-GB" sz="2800" dirty="0"/>
              <a:t>The pyramid causeway trails off north rather than south.</a:t>
            </a:r>
          </a:p>
          <a:p>
            <a:r>
              <a:rPr lang="en-GB" sz="2800" dirty="0"/>
              <a:t>The presence of apparent dwellings for priests besides the pyramid, something that you would not expect to find at a pyramid, but at a temple.</a:t>
            </a:r>
          </a:p>
          <a:p>
            <a:endParaRPr lang="en-GB" dirty="0"/>
          </a:p>
        </p:txBody>
      </p:sp>
    </p:spTree>
    <p:extLst>
      <p:ext uri="{BB962C8B-B14F-4D97-AF65-F5344CB8AC3E}">
        <p14:creationId xmlns:p14="http://schemas.microsoft.com/office/powerpoint/2010/main" val="14519230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0" y="4105275"/>
            <a:ext cx="1905000" cy="2752725"/>
          </a:xfrm>
          <a:prstGeom prst="rect">
            <a:avLst/>
          </a:prstGeom>
        </p:spPr>
      </p:pic>
      <p:sp>
        <p:nvSpPr>
          <p:cNvPr id="2" name="Title 1"/>
          <p:cNvSpPr>
            <a:spLocks noGrp="1"/>
          </p:cNvSpPr>
          <p:nvPr>
            <p:ph type="title"/>
          </p:nvPr>
        </p:nvSpPr>
        <p:spPr/>
        <p:txBody>
          <a:bodyPr/>
          <a:lstStyle/>
          <a:p>
            <a:r>
              <a:rPr lang="en-GB" dirty="0" smtClean="0"/>
              <a:t>Solar Cult</a:t>
            </a:r>
            <a:endParaRPr lang="en-GB" dirty="0"/>
          </a:p>
        </p:txBody>
      </p:sp>
      <p:sp>
        <p:nvSpPr>
          <p:cNvPr id="3" name="Content Placeholder 2"/>
          <p:cNvSpPr>
            <a:spLocks noGrp="1"/>
          </p:cNvSpPr>
          <p:nvPr>
            <p:ph idx="1"/>
          </p:nvPr>
        </p:nvSpPr>
        <p:spPr>
          <a:xfrm>
            <a:off x="1905000" y="2052918"/>
            <a:ext cx="6980119" cy="4195481"/>
          </a:xfrm>
        </p:spPr>
        <p:txBody>
          <a:bodyPr/>
          <a:lstStyle/>
          <a:p>
            <a:r>
              <a:rPr lang="en-GB" sz="2800" dirty="0" smtClean="0"/>
              <a:t>Grew in power during the reign of Djedefre.</a:t>
            </a:r>
          </a:p>
          <a:p>
            <a:r>
              <a:rPr lang="en-GB" sz="2800" dirty="0" smtClean="0"/>
              <a:t>Cult centre at Heliopolis.</a:t>
            </a:r>
          </a:p>
          <a:p>
            <a:r>
              <a:rPr lang="en-GB" sz="2800" dirty="0" smtClean="0"/>
              <a:t>Likely that Djedefre chose Abu Rawash for his pyramid due to its close vicinity to Heliopolis.</a:t>
            </a:r>
          </a:p>
          <a:p>
            <a:endParaRPr lang="en-GB" dirty="0"/>
          </a:p>
        </p:txBody>
      </p:sp>
      <p:pic>
        <p:nvPicPr>
          <p:cNvPr id="5" name="Picture 4"/>
          <p:cNvPicPr>
            <a:picLocks noChangeAspect="1"/>
          </p:cNvPicPr>
          <p:nvPr/>
        </p:nvPicPr>
        <p:blipFill rotWithShape="1">
          <a:blip r:embed="rId3"/>
          <a:srcRect l="45583" b="1047"/>
          <a:stretch/>
        </p:blipFill>
        <p:spPr>
          <a:xfrm>
            <a:off x="8885119" y="2343292"/>
            <a:ext cx="3306881" cy="4514708"/>
          </a:xfrm>
          <a:prstGeom prst="rect">
            <a:avLst/>
          </a:prstGeom>
        </p:spPr>
      </p:pic>
    </p:spTree>
    <p:extLst>
      <p:ext uri="{BB962C8B-B14F-4D97-AF65-F5344CB8AC3E}">
        <p14:creationId xmlns:p14="http://schemas.microsoft.com/office/powerpoint/2010/main" val="27171487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Split in the Family?</a:t>
            </a:r>
            <a:endParaRPr lang="en-GB" dirty="0"/>
          </a:p>
        </p:txBody>
      </p:sp>
      <p:sp>
        <p:nvSpPr>
          <p:cNvPr id="3" name="Content Placeholder 2"/>
          <p:cNvSpPr>
            <a:spLocks noGrp="1"/>
          </p:cNvSpPr>
          <p:nvPr>
            <p:ph idx="1"/>
          </p:nvPr>
        </p:nvSpPr>
        <p:spPr>
          <a:xfrm>
            <a:off x="1103312" y="1296537"/>
            <a:ext cx="8946541" cy="5295331"/>
          </a:xfrm>
        </p:spPr>
        <p:txBody>
          <a:bodyPr>
            <a:noAutofit/>
          </a:bodyPr>
          <a:lstStyle/>
          <a:p>
            <a:r>
              <a:rPr lang="en-GB" sz="2800" dirty="0" smtClean="0"/>
              <a:t>It has been suggested that there may have been a split within the family.</a:t>
            </a:r>
          </a:p>
          <a:p>
            <a:r>
              <a:rPr lang="en-GB" sz="2800" dirty="0" smtClean="0"/>
              <a:t>This has been theorised as a possible reason for why Djedefre built his pyramid at Abu Rawash, rather than Giza.</a:t>
            </a:r>
          </a:p>
          <a:p>
            <a:r>
              <a:rPr lang="en-GB" sz="2800" dirty="0" smtClean="0"/>
              <a:t>He certainly had a religious departure from that of his family.</a:t>
            </a:r>
          </a:p>
          <a:p>
            <a:r>
              <a:rPr lang="en-GB" sz="2800" dirty="0" smtClean="0"/>
              <a:t>It has been suggested that Djedefre may have murdered his older brother Kawab to usurp the throne.</a:t>
            </a:r>
          </a:p>
        </p:txBody>
      </p:sp>
    </p:spTree>
    <p:extLst>
      <p:ext uri="{BB962C8B-B14F-4D97-AF65-F5344CB8AC3E}">
        <p14:creationId xmlns:p14="http://schemas.microsoft.com/office/powerpoint/2010/main" val="32609172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Split in the Family?</a:t>
            </a:r>
          </a:p>
        </p:txBody>
      </p:sp>
      <p:sp>
        <p:nvSpPr>
          <p:cNvPr id="3" name="Content Placeholder 2"/>
          <p:cNvSpPr>
            <a:spLocks noGrp="1"/>
          </p:cNvSpPr>
          <p:nvPr>
            <p:ph idx="1"/>
          </p:nvPr>
        </p:nvSpPr>
        <p:spPr>
          <a:xfrm>
            <a:off x="1103312" y="1446664"/>
            <a:ext cx="8946541" cy="4801736"/>
          </a:xfrm>
        </p:spPr>
        <p:txBody>
          <a:bodyPr>
            <a:noAutofit/>
          </a:bodyPr>
          <a:lstStyle/>
          <a:p>
            <a:r>
              <a:rPr lang="en-GB" sz="2800" dirty="0"/>
              <a:t>It has also been suggested that Khafre may have then murdered Djedefre out of revenge</a:t>
            </a:r>
            <a:r>
              <a:rPr lang="en-GB" sz="2800" dirty="0" smtClean="0"/>
              <a:t>.</a:t>
            </a:r>
          </a:p>
          <a:p>
            <a:r>
              <a:rPr lang="en-GB" sz="2800" dirty="0" smtClean="0"/>
              <a:t>This idea is thought to explain the state of Djedefre’s pyramid, suggesting that Khafre destroyed it in an act of revenge.</a:t>
            </a:r>
          </a:p>
          <a:p>
            <a:r>
              <a:rPr lang="en-GB" sz="2800" dirty="0" smtClean="0"/>
              <a:t>This would also explain how statues found at Abu Rawash appear to have been intentionally smashed.</a:t>
            </a:r>
          </a:p>
          <a:p>
            <a:r>
              <a:rPr lang="en-GB" sz="2800" dirty="0" smtClean="0"/>
              <a:t>After Djedefre’s death, Khafre succeeded him and moved his mortuary complex back to Giza.</a:t>
            </a:r>
            <a:endParaRPr lang="en-GB" sz="2800" dirty="0"/>
          </a:p>
        </p:txBody>
      </p:sp>
    </p:spTree>
    <p:extLst>
      <p:ext uri="{BB962C8B-B14F-4D97-AF65-F5344CB8AC3E}">
        <p14:creationId xmlns:p14="http://schemas.microsoft.com/office/powerpoint/2010/main" val="15103424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Split in the Family?</a:t>
            </a:r>
          </a:p>
        </p:txBody>
      </p:sp>
      <p:sp>
        <p:nvSpPr>
          <p:cNvPr id="3" name="Content Placeholder 2"/>
          <p:cNvSpPr>
            <a:spLocks noGrp="1"/>
          </p:cNvSpPr>
          <p:nvPr>
            <p:ph idx="1"/>
          </p:nvPr>
        </p:nvSpPr>
        <p:spPr>
          <a:xfrm>
            <a:off x="1103312" y="1501254"/>
            <a:ext cx="8946541" cy="4747145"/>
          </a:xfrm>
        </p:spPr>
        <p:txBody>
          <a:bodyPr>
            <a:noAutofit/>
          </a:bodyPr>
          <a:lstStyle/>
          <a:p>
            <a:r>
              <a:rPr lang="en-GB" sz="2800" dirty="0" smtClean="0"/>
              <a:t>Evidence suggests that it was Djedefre that completed his fathers burial.</a:t>
            </a:r>
          </a:p>
          <a:p>
            <a:r>
              <a:rPr lang="en-GB" sz="2800" dirty="0" smtClean="0"/>
              <a:t>Evidence also suggests that he was responsible for the provision of Khufu’s funerary boats.</a:t>
            </a:r>
          </a:p>
          <a:p>
            <a:r>
              <a:rPr lang="en-GB" sz="2800" dirty="0" smtClean="0"/>
              <a:t>It is also thought that it was Djedefre who built the sphinx resembling his father.</a:t>
            </a:r>
          </a:p>
          <a:p>
            <a:r>
              <a:rPr lang="en-GB" sz="2800" dirty="0" smtClean="0"/>
              <a:t>With the destruction of his pyramid and its contents, there is evidence to suggest that it would have occurred centuries later, most likely by romans dismantling it for use in other structures.</a:t>
            </a:r>
            <a:endParaRPr lang="en-GB" sz="2800" dirty="0"/>
          </a:p>
        </p:txBody>
      </p:sp>
    </p:spTree>
    <p:extLst>
      <p:ext uri="{BB962C8B-B14F-4D97-AF65-F5344CB8AC3E}">
        <p14:creationId xmlns:p14="http://schemas.microsoft.com/office/powerpoint/2010/main" val="24744284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Split in the Family?</a:t>
            </a:r>
          </a:p>
        </p:txBody>
      </p:sp>
      <p:sp>
        <p:nvSpPr>
          <p:cNvPr id="3" name="Content Placeholder 2"/>
          <p:cNvSpPr>
            <a:spLocks noGrp="1"/>
          </p:cNvSpPr>
          <p:nvPr>
            <p:ph idx="1"/>
          </p:nvPr>
        </p:nvSpPr>
        <p:spPr/>
        <p:txBody>
          <a:bodyPr>
            <a:normAutofit/>
          </a:bodyPr>
          <a:lstStyle/>
          <a:p>
            <a:r>
              <a:rPr lang="en-GB" sz="2800" dirty="0" smtClean="0"/>
              <a:t>It is now believed that it was unlikely that either Djedefre murdered Kawab, or was murdered by Khafre.</a:t>
            </a:r>
          </a:p>
          <a:p>
            <a:r>
              <a:rPr lang="en-GB" sz="2800" dirty="0" smtClean="0"/>
              <a:t>It has been suggested that Djedefre was quite old when he ascended to the throne.</a:t>
            </a:r>
          </a:p>
          <a:p>
            <a:r>
              <a:rPr lang="en-GB" sz="2800" dirty="0" smtClean="0"/>
              <a:t>More likely that both Kawab and Djedefre both died in a manner other than murder.</a:t>
            </a:r>
            <a:endParaRPr lang="en-GB" sz="2800" dirty="0"/>
          </a:p>
        </p:txBody>
      </p:sp>
    </p:spTree>
    <p:extLst>
      <p:ext uri="{BB962C8B-B14F-4D97-AF65-F5344CB8AC3E}">
        <p14:creationId xmlns:p14="http://schemas.microsoft.com/office/powerpoint/2010/main" val="27097768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Was the Decision to Build Away from His Fathers Pyramid Even Unusual?</a:t>
            </a:r>
            <a:endParaRPr lang="en-GB" dirty="0"/>
          </a:p>
        </p:txBody>
      </p:sp>
      <p:sp>
        <p:nvSpPr>
          <p:cNvPr id="3" name="Content Placeholder 2"/>
          <p:cNvSpPr>
            <a:spLocks noGrp="1"/>
          </p:cNvSpPr>
          <p:nvPr>
            <p:ph idx="1"/>
          </p:nvPr>
        </p:nvSpPr>
        <p:spPr>
          <a:xfrm>
            <a:off x="1104293" y="2544237"/>
            <a:ext cx="8946541" cy="4195481"/>
          </a:xfrm>
        </p:spPr>
        <p:txBody>
          <a:bodyPr/>
          <a:lstStyle/>
          <a:p>
            <a:r>
              <a:rPr lang="en-GB" sz="2800" dirty="0" smtClean="0"/>
              <a:t>The fact that he built his pyramid away from those of his families has led to numerous debates upon his relationship with his family.</a:t>
            </a:r>
          </a:p>
          <a:p>
            <a:r>
              <a:rPr lang="en-GB" sz="2800" dirty="0" smtClean="0"/>
              <a:t>Baud believes that there is nothing unusual in Djedefre choosing a different location than his father for his pyramid.</a:t>
            </a:r>
          </a:p>
          <a:p>
            <a:r>
              <a:rPr lang="en-GB" sz="2800" dirty="0" smtClean="0"/>
              <a:t>Rather the unusual thing being Khafre choosing to be buried so close to his father.</a:t>
            </a:r>
            <a:endParaRPr lang="en-GB" sz="2800" dirty="0"/>
          </a:p>
        </p:txBody>
      </p:sp>
    </p:spTree>
    <p:extLst>
      <p:ext uri="{BB962C8B-B14F-4D97-AF65-F5344CB8AC3E}">
        <p14:creationId xmlns:p14="http://schemas.microsoft.com/office/powerpoint/2010/main" val="3649967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a:xfrm>
            <a:off x="1103312" y="1419368"/>
            <a:ext cx="8946541" cy="4829032"/>
          </a:xfrm>
        </p:spPr>
        <p:txBody>
          <a:bodyPr>
            <a:normAutofit/>
          </a:bodyPr>
          <a:lstStyle/>
          <a:p>
            <a:r>
              <a:rPr lang="en-GB" sz="2400" dirty="0" smtClean="0"/>
              <a:t>There is still much debate surrounding every detail of this structure.</a:t>
            </a:r>
          </a:p>
          <a:p>
            <a:r>
              <a:rPr lang="en-GB" sz="2400" dirty="0" smtClean="0"/>
              <a:t>Though there is a large solar connection, it is very unlikely that this was anything other than a pyramid.</a:t>
            </a:r>
          </a:p>
          <a:p>
            <a:r>
              <a:rPr lang="en-GB" sz="2400" dirty="0" smtClean="0"/>
              <a:t>It has long been a popular theory that there was a split in the family.</a:t>
            </a:r>
          </a:p>
          <a:p>
            <a:r>
              <a:rPr lang="en-GB" sz="2400" dirty="0" smtClean="0"/>
              <a:t>This is unlikely due to a lack of evidence, as well as evidence to suggest that Djedefre completed his fathers burial.</a:t>
            </a:r>
          </a:p>
          <a:p>
            <a:r>
              <a:rPr lang="en-GB" sz="2400" dirty="0" smtClean="0"/>
              <a:t>It is my belief that the most likely reason is its close vicinity to Heliopolis and its high elevation upon a hill.</a:t>
            </a:r>
            <a:endParaRPr lang="en-GB" sz="2400" dirty="0"/>
          </a:p>
        </p:txBody>
      </p:sp>
    </p:spTree>
    <p:extLst>
      <p:ext uri="{BB962C8B-B14F-4D97-AF65-F5344CB8AC3E}">
        <p14:creationId xmlns:p14="http://schemas.microsoft.com/office/powerpoint/2010/main" val="16475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533</TotalTime>
  <Words>1495</Words>
  <Application>Microsoft Office PowerPoint</Application>
  <PresentationFormat>Widescreen</PresentationFormat>
  <Paragraphs>113</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Century Gothic</vt:lpstr>
      <vt:lpstr>Wingdings 3</vt:lpstr>
      <vt:lpstr>Ion</vt:lpstr>
      <vt:lpstr>An Exploration into the Possible Reasons for the Location of Djedefre’s Pyramid at Abu Rawash</vt:lpstr>
      <vt:lpstr>Introduction</vt:lpstr>
      <vt:lpstr>Pyramid of Djedefre (The Lost Pyramid)</vt:lpstr>
      <vt:lpstr>Pyramid of Djedefre (The Lost Pyramid)</vt:lpstr>
      <vt:lpstr>Architecture of Djedefre’s Pyramid</vt:lpstr>
      <vt:lpstr>Architecture of Djedefre’s Pyramid</vt:lpstr>
      <vt:lpstr>Who is Djedefre?</vt:lpstr>
      <vt:lpstr>Who is Djedefre?</vt:lpstr>
      <vt:lpstr>Pyramid or Solar Temple?</vt:lpstr>
      <vt:lpstr>Pyramid or Solar Temple?</vt:lpstr>
      <vt:lpstr>Pyramid or Solar Temple?</vt:lpstr>
      <vt:lpstr>Solar Temple or Solar Connection?</vt:lpstr>
      <vt:lpstr>Solar Temple or Solar Connection?</vt:lpstr>
      <vt:lpstr>Solar Temple or Solar Connection?</vt:lpstr>
      <vt:lpstr>Solar Cult</vt:lpstr>
      <vt:lpstr>Split in the Family?</vt:lpstr>
      <vt:lpstr>Split in the Family?</vt:lpstr>
      <vt:lpstr>Split in the Family?</vt:lpstr>
      <vt:lpstr>Split in the Family?</vt:lpstr>
      <vt:lpstr>Was the Decision to Build Away from His Fathers Pyramid Even Unusual?</vt:lpstr>
      <vt:lpstr>Conclusion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Finished or Unfinished Pyramid or Solar Temple: Djedefre’s Pyramid at Abu Rawash</dc:title>
  <dc:creator>Harry Constable</dc:creator>
  <cp:lastModifiedBy>Harry Constable</cp:lastModifiedBy>
  <cp:revision>66</cp:revision>
  <dcterms:created xsi:type="dcterms:W3CDTF">2020-03-26T14:41:55Z</dcterms:created>
  <dcterms:modified xsi:type="dcterms:W3CDTF">2020-03-28T13:43:21Z</dcterms:modified>
</cp:coreProperties>
</file>