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7" r:id="rId2"/>
    <p:sldId id="258" r:id="rId3"/>
    <p:sldId id="298" r:id="rId4"/>
    <p:sldId id="259" r:id="rId5"/>
    <p:sldId id="261" r:id="rId6"/>
    <p:sldId id="297" r:id="rId7"/>
    <p:sldId id="260" r:id="rId8"/>
    <p:sldId id="299" r:id="rId9"/>
    <p:sldId id="294" r:id="rId10"/>
    <p:sldId id="291" r:id="rId11"/>
    <p:sldId id="262" r:id="rId12"/>
    <p:sldId id="263" r:id="rId13"/>
    <p:sldId id="295" r:id="rId14"/>
    <p:sldId id="264" r:id="rId15"/>
    <p:sldId id="296" r:id="rId16"/>
    <p:sldId id="265" r:id="rId17"/>
    <p:sldId id="300" r:id="rId18"/>
    <p:sldId id="266" r:id="rId19"/>
    <p:sldId id="267" r:id="rId20"/>
    <p:sldId id="290" r:id="rId21"/>
    <p:sldId id="270" r:id="rId22"/>
    <p:sldId id="301" r:id="rId23"/>
    <p:sldId id="289" r:id="rId24"/>
    <p:sldId id="293" r:id="rId25"/>
    <p:sldId id="271" r:id="rId26"/>
    <p:sldId id="272" r:id="rId27"/>
    <p:sldId id="273" r:id="rId28"/>
    <p:sldId id="274" r:id="rId29"/>
    <p:sldId id="275" r:id="rId30"/>
    <p:sldId id="277" r:id="rId31"/>
    <p:sldId id="276" r:id="rId32"/>
    <p:sldId id="278" r:id="rId33"/>
    <p:sldId id="302" r:id="rId34"/>
    <p:sldId id="280" r:id="rId35"/>
    <p:sldId id="281" r:id="rId36"/>
    <p:sldId id="282" r:id="rId37"/>
    <p:sldId id="288"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48" autoAdjust="0"/>
    <p:restoredTop sz="94660"/>
  </p:normalViewPr>
  <p:slideViewPr>
    <p:cSldViewPr>
      <p:cViewPr varScale="1">
        <p:scale>
          <a:sx n="87" d="100"/>
          <a:sy n="87" d="100"/>
        </p:scale>
        <p:origin x="1062" y="18"/>
      </p:cViewPr>
      <p:guideLst>
        <p:guide orient="horz" pos="2160"/>
        <p:guide pos="2880"/>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A0923E-AC07-4161-B387-761925723D16}" type="datetimeFigureOut">
              <a:rPr lang="en-GB" smtClean="0"/>
              <a:t>04/10/2016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8D9F56-1C20-4BF1-8C29-31E74C1DD248}" type="slidenum">
              <a:rPr lang="en-GB" smtClean="0"/>
              <a:t>‹#›</a:t>
            </a:fld>
            <a:endParaRPr lang="en-GB"/>
          </a:p>
        </p:txBody>
      </p:sp>
    </p:spTree>
    <p:extLst>
      <p:ext uri="{BB962C8B-B14F-4D97-AF65-F5344CB8AC3E}">
        <p14:creationId xmlns:p14="http://schemas.microsoft.com/office/powerpoint/2010/main" val="1517762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a:t>
            </a:fld>
            <a:endParaRPr lang="en-GB"/>
          </a:p>
        </p:txBody>
      </p:sp>
    </p:spTree>
    <p:extLst>
      <p:ext uri="{BB962C8B-B14F-4D97-AF65-F5344CB8AC3E}">
        <p14:creationId xmlns:p14="http://schemas.microsoft.com/office/powerpoint/2010/main" val="415685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4</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5</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6</a:t>
            </a:fld>
            <a:endParaRPr lang="en-GB"/>
          </a:p>
        </p:txBody>
      </p:sp>
    </p:spTree>
    <p:extLst>
      <p:ext uri="{BB962C8B-B14F-4D97-AF65-F5344CB8AC3E}">
        <p14:creationId xmlns:p14="http://schemas.microsoft.com/office/powerpoint/2010/main" val="704938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7</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8</a:t>
            </a:fld>
            <a:endParaRPr lang="en-GB"/>
          </a:p>
        </p:txBody>
      </p:sp>
    </p:spTree>
    <p:extLst>
      <p:ext uri="{BB962C8B-B14F-4D97-AF65-F5344CB8AC3E}">
        <p14:creationId xmlns:p14="http://schemas.microsoft.com/office/powerpoint/2010/main" val="3638415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9</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10</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11</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13</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14</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15</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17</a:t>
            </a:fld>
            <a:endParaRPr lang="en-GB"/>
          </a:p>
        </p:txBody>
      </p:sp>
    </p:spTree>
    <p:extLst>
      <p:ext uri="{BB962C8B-B14F-4D97-AF65-F5344CB8AC3E}">
        <p14:creationId xmlns:p14="http://schemas.microsoft.com/office/powerpoint/2010/main" val="11147664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18</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19</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20</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21</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22</a:t>
            </a:fld>
            <a:endParaRPr lang="en-GB"/>
          </a:p>
        </p:txBody>
      </p:sp>
    </p:spTree>
    <p:extLst>
      <p:ext uri="{BB962C8B-B14F-4D97-AF65-F5344CB8AC3E}">
        <p14:creationId xmlns:p14="http://schemas.microsoft.com/office/powerpoint/2010/main" val="15971130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23</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24</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25</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27</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28</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29</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30</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31</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33</a:t>
            </a:fld>
            <a:endParaRPr lang="en-GB"/>
          </a:p>
        </p:txBody>
      </p:sp>
    </p:spTree>
    <p:extLst>
      <p:ext uri="{BB962C8B-B14F-4D97-AF65-F5344CB8AC3E}">
        <p14:creationId xmlns:p14="http://schemas.microsoft.com/office/powerpoint/2010/main" val="20350636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34</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35</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37</a:t>
            </a:fld>
            <a:endParaRPr lang="en-GB"/>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04/10/2016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084514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04/10/2016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831457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t>04/10/2016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686629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t>04/10/2016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014371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t>04/10/2016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135026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t>04/10/2016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164889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t>04/10/2016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944891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t>04/10/2016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3853939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t>04/10/2016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1278828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04/10/2016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1545797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t>04/10/2016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31BA6-8C82-49A2-9B48-0A54ED200D1A}" type="slidenum">
              <a:rPr lang="en-GB" smtClean="0"/>
              <a:t>‹#›</a:t>
            </a:fld>
            <a:endParaRPr lang="en-GB"/>
          </a:p>
        </p:txBody>
      </p:sp>
    </p:spTree>
    <p:extLst>
      <p:ext uri="{BB962C8B-B14F-4D97-AF65-F5344CB8AC3E}">
        <p14:creationId xmlns:p14="http://schemas.microsoft.com/office/powerpoint/2010/main" val="2826213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t>04/10/2016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t>‹#›</a:t>
            </a:fld>
            <a:endParaRPr lang="en-GB"/>
          </a:p>
        </p:txBody>
      </p:sp>
    </p:spTree>
    <p:extLst>
      <p:ext uri="{BB962C8B-B14F-4D97-AF65-F5344CB8AC3E}">
        <p14:creationId xmlns:p14="http://schemas.microsoft.com/office/powerpoint/2010/main" val="25172931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ww.wwnorton.com/college/history/give-me-liberty3-brief/welcome.aspx"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wwnorton.com/college/history/give-me-liberty4/ch/01/imaps.aspx"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jBD61skoMk8" TargetMode="External"/><Relationship Id="rId7"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ffqVJWP5OeU"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35.jpg"/></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40.png"/><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38.png"/><Relationship Id="rId4" Type="http://schemas.openxmlformats.org/officeDocument/2006/relationships/image" Target="../media/image42.png"/></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3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3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4.xml"/><Relationship Id="rId1" Type="http://schemas.openxmlformats.org/officeDocument/2006/relationships/slideLayout" Target="../slideLayouts/slideLayout7.xml"/><Relationship Id="rId5" Type="http://schemas.openxmlformats.org/officeDocument/2006/relationships/image" Target="../media/image55.png"/><Relationship Id="rId4" Type="http://schemas.openxmlformats.org/officeDocument/2006/relationships/image" Target="../media/image54.png"/></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485" y="795117"/>
            <a:ext cx="9170042" cy="6213148"/>
          </a:xfrm>
          <a:prstGeom prst="rect">
            <a:avLst/>
          </a:prstGeom>
        </p:spPr>
        <p:txBody>
          <a:bodyPr wrap="square" lIns="540000" tIns="360000" rIns="540000" bIns="360000" numCol="2" spcCol="360000">
            <a:spAutoFit/>
          </a:bodyPr>
          <a:lstStyle/>
          <a:p>
            <a:r>
              <a:rPr lang="en-GB" sz="1600" b="1" u="sng" dirty="0" smtClean="0"/>
              <a:t>1. Introduction to AHHI5016</a:t>
            </a:r>
          </a:p>
          <a:p>
            <a:pPr marL="285750" indent="-285750">
              <a:buFontTx/>
              <a:buChar char="-"/>
            </a:pPr>
            <a:r>
              <a:rPr lang="en-GB" sz="1600" dirty="0" smtClean="0"/>
              <a:t>Module overview</a:t>
            </a:r>
          </a:p>
          <a:p>
            <a:pPr marL="285750" indent="-285750">
              <a:buFontTx/>
              <a:buChar char="-"/>
            </a:pPr>
            <a:r>
              <a:rPr lang="en-GB" sz="1600" dirty="0" smtClean="0"/>
              <a:t>Assessments</a:t>
            </a:r>
          </a:p>
          <a:p>
            <a:endParaRPr lang="en-GB" sz="1600" dirty="0"/>
          </a:p>
          <a:p>
            <a:r>
              <a:rPr lang="en-GB" sz="1600" b="1" u="sng" dirty="0" smtClean="0"/>
              <a:t>2. Origins and the problem of perspective</a:t>
            </a:r>
          </a:p>
          <a:p>
            <a:pPr marL="285750" indent="-285750">
              <a:buFontTx/>
              <a:buChar char="-"/>
            </a:pPr>
            <a:r>
              <a:rPr lang="en-GB" sz="1600" dirty="0" smtClean="0"/>
              <a:t>Where? When? Who? How?</a:t>
            </a:r>
          </a:p>
          <a:p>
            <a:r>
              <a:rPr lang="en-GB" sz="1600" dirty="0" smtClean="0"/>
              <a:t>	Native Americans</a:t>
            </a:r>
          </a:p>
          <a:p>
            <a:r>
              <a:rPr lang="en-GB" sz="1600" dirty="0" smtClean="0"/>
              <a:t>	Vikings</a:t>
            </a:r>
          </a:p>
          <a:p>
            <a:r>
              <a:rPr lang="en-GB" sz="1600" dirty="0"/>
              <a:t>	</a:t>
            </a:r>
            <a:r>
              <a:rPr lang="en-GB" sz="1600" dirty="0" smtClean="0"/>
              <a:t>Columbus</a:t>
            </a:r>
          </a:p>
          <a:p>
            <a:r>
              <a:rPr lang="en-GB" sz="1600" dirty="0"/>
              <a:t>	</a:t>
            </a:r>
            <a:r>
              <a:rPr lang="en-GB" sz="1600" dirty="0" smtClean="0"/>
              <a:t>Pilgrim Fathers</a:t>
            </a:r>
          </a:p>
          <a:p>
            <a:r>
              <a:rPr lang="en-GB" sz="1600" dirty="0"/>
              <a:t>	</a:t>
            </a:r>
            <a:r>
              <a:rPr lang="en-GB" sz="1600" dirty="0" smtClean="0"/>
              <a:t>Price </a:t>
            </a:r>
            <a:r>
              <a:rPr lang="en-GB" sz="1600" dirty="0" err="1" smtClean="0"/>
              <a:t>Madoc</a:t>
            </a:r>
            <a:endParaRPr lang="en-GB" sz="1600" dirty="0" smtClean="0"/>
          </a:p>
          <a:p>
            <a:r>
              <a:rPr lang="en-GB" sz="1600" dirty="0"/>
              <a:t>	</a:t>
            </a:r>
            <a:r>
              <a:rPr lang="en-GB" sz="1600" dirty="0" smtClean="0"/>
              <a:t>‘Creation of the Whites’</a:t>
            </a:r>
          </a:p>
          <a:p>
            <a:r>
              <a:rPr lang="en-GB" sz="1600" dirty="0" smtClean="0"/>
              <a:t>	</a:t>
            </a:r>
          </a:p>
          <a:p>
            <a:r>
              <a:rPr lang="en-GB" sz="1600" b="1" u="sng" dirty="0" smtClean="0"/>
              <a:t>3. European conquest of the Americas</a:t>
            </a:r>
          </a:p>
          <a:p>
            <a:pPr marL="285750" indent="-285750">
              <a:buFontTx/>
              <a:buChar char="-"/>
            </a:pPr>
            <a:r>
              <a:rPr lang="en-GB" sz="1600" dirty="0" smtClean="0"/>
              <a:t>Search for routes to the East</a:t>
            </a:r>
          </a:p>
          <a:p>
            <a:pPr marL="285750" indent="-285750">
              <a:buFontTx/>
              <a:buChar char="-"/>
            </a:pPr>
            <a:r>
              <a:rPr lang="en-GB" sz="1600" i="1" dirty="0" smtClean="0"/>
              <a:t>Reconquista</a:t>
            </a:r>
            <a:endParaRPr lang="en-GB" sz="1600" dirty="0" smtClean="0"/>
          </a:p>
          <a:p>
            <a:pPr marL="285750" indent="-285750">
              <a:buFontTx/>
              <a:buChar char="-"/>
            </a:pPr>
            <a:r>
              <a:rPr lang="en-GB" sz="1600" dirty="0" smtClean="0"/>
              <a:t>‘New </a:t>
            </a:r>
            <a:r>
              <a:rPr lang="en-GB" sz="1600" dirty="0" err="1" smtClean="0"/>
              <a:t>Europes</a:t>
            </a:r>
            <a:r>
              <a:rPr lang="en-GB" sz="1600" dirty="0" smtClean="0"/>
              <a:t>’</a:t>
            </a:r>
          </a:p>
          <a:p>
            <a:pPr lvl="1"/>
            <a:r>
              <a:rPr lang="en-GB" sz="1600" dirty="0"/>
              <a:t>	</a:t>
            </a:r>
            <a:r>
              <a:rPr lang="en-GB" sz="1600" dirty="0" smtClean="0"/>
              <a:t>Spain</a:t>
            </a:r>
          </a:p>
          <a:p>
            <a:pPr lvl="1"/>
            <a:r>
              <a:rPr lang="en-GB" sz="1600" dirty="0" smtClean="0"/>
              <a:t>	</a:t>
            </a:r>
            <a:r>
              <a:rPr lang="en-GB" sz="1600" dirty="0"/>
              <a:t>France</a:t>
            </a:r>
          </a:p>
          <a:p>
            <a:pPr lvl="1"/>
            <a:r>
              <a:rPr lang="en-GB" sz="1600" dirty="0" smtClean="0"/>
              <a:t>	Sweden</a:t>
            </a:r>
          </a:p>
          <a:p>
            <a:pPr lvl="1"/>
            <a:r>
              <a:rPr lang="en-GB" sz="1600" dirty="0"/>
              <a:t>	</a:t>
            </a:r>
            <a:r>
              <a:rPr lang="en-GB" sz="1600" dirty="0" smtClean="0"/>
              <a:t>Netherland</a:t>
            </a:r>
          </a:p>
          <a:p>
            <a:pPr lvl="1"/>
            <a:r>
              <a:rPr lang="en-GB" sz="1600" dirty="0"/>
              <a:t>	</a:t>
            </a:r>
            <a:endParaRPr lang="en-GB" sz="1600" dirty="0" smtClean="0"/>
          </a:p>
          <a:p>
            <a:r>
              <a:rPr lang="en-GB" sz="1600" b="1" u="sng" dirty="0" smtClean="0"/>
              <a:t>4. English settlement of Virginia</a:t>
            </a:r>
          </a:p>
          <a:p>
            <a:pPr marL="285750" indent="-285750">
              <a:buFontTx/>
              <a:buChar char="-"/>
            </a:pPr>
            <a:r>
              <a:rPr lang="en-GB" sz="1600" dirty="0" smtClean="0"/>
              <a:t>Raleigh and Roanoke</a:t>
            </a:r>
          </a:p>
          <a:p>
            <a:pPr marL="285750" indent="-285750">
              <a:buFontTx/>
              <a:buChar char="-"/>
            </a:pPr>
            <a:r>
              <a:rPr lang="en-GB" sz="1600" dirty="0" smtClean="0"/>
              <a:t>Jamestown</a:t>
            </a:r>
          </a:p>
          <a:p>
            <a:pPr marL="285750" indent="-285750">
              <a:buFontTx/>
              <a:buChar char="-"/>
            </a:pPr>
            <a:r>
              <a:rPr lang="en-GB" sz="1600" dirty="0" smtClean="0"/>
              <a:t>Characteristics of Virginia</a:t>
            </a:r>
          </a:p>
          <a:p>
            <a:pPr marL="285750" indent="-285750">
              <a:buFontTx/>
              <a:buChar char="-"/>
            </a:pPr>
            <a:r>
              <a:rPr lang="en-GB" sz="1600" dirty="0" smtClean="0"/>
              <a:t>Reasons for English emigration</a:t>
            </a:r>
          </a:p>
          <a:p>
            <a:endParaRPr lang="en-GB" sz="1600" dirty="0"/>
          </a:p>
          <a:p>
            <a:r>
              <a:rPr lang="en-GB" sz="1600" b="1" u="sng" dirty="0" smtClean="0"/>
              <a:t>5. New England</a:t>
            </a:r>
          </a:p>
          <a:p>
            <a:pPr marL="285750" indent="-285750">
              <a:buFontTx/>
              <a:buChar char="-"/>
            </a:pPr>
            <a:r>
              <a:rPr lang="en-GB" sz="1600" dirty="0" smtClean="0"/>
              <a:t>Protestantism and Puritanism</a:t>
            </a:r>
          </a:p>
          <a:p>
            <a:pPr marL="285750" indent="-285750">
              <a:buFontTx/>
              <a:buChar char="-"/>
            </a:pPr>
            <a:r>
              <a:rPr lang="en-GB" sz="1600" dirty="0" smtClean="0"/>
              <a:t>Plymouth Colony</a:t>
            </a:r>
          </a:p>
          <a:p>
            <a:pPr marL="285750" indent="-285750">
              <a:buFontTx/>
              <a:buChar char="-"/>
            </a:pPr>
            <a:r>
              <a:rPr lang="en-GB" sz="1600" dirty="0" smtClean="0"/>
              <a:t>Massachusetts Bay Company </a:t>
            </a:r>
          </a:p>
          <a:p>
            <a:pPr marL="285750" indent="-285750">
              <a:buFontTx/>
              <a:buChar char="-"/>
            </a:pPr>
            <a:r>
              <a:rPr lang="en-GB" sz="1600" dirty="0"/>
              <a:t>Foundation myths</a:t>
            </a:r>
          </a:p>
          <a:p>
            <a:pPr marL="285750" indent="-285750">
              <a:buFontTx/>
              <a:buChar char="-"/>
            </a:pPr>
            <a:r>
              <a:rPr lang="en-GB" sz="1600" dirty="0" smtClean="0"/>
              <a:t>Characteristics of New England .v. Virginia</a:t>
            </a:r>
          </a:p>
          <a:p>
            <a:endParaRPr lang="en-GB" sz="1600" dirty="0">
              <a:effectLst>
                <a:outerShdw blurRad="38100" dist="38100" dir="2700000" algn="tl">
                  <a:srgbClr val="000000">
                    <a:alpha val="43137"/>
                  </a:srgbClr>
                </a:outerShdw>
              </a:effectLst>
            </a:endParaRPr>
          </a:p>
          <a:p>
            <a:pPr algn="r"/>
            <a:r>
              <a:rPr lang="en-GB" sz="1600" b="1" u="sng" dirty="0" smtClean="0">
                <a:solidFill>
                  <a:srgbClr val="FF0000"/>
                </a:solidFill>
              </a:rPr>
              <a:t>AIMS</a:t>
            </a:r>
          </a:p>
          <a:p>
            <a:pPr marL="285750" indent="-285750" algn="r">
              <a:buFont typeface="Arial" panose="020B0604020202020204" pitchFamily="34" charset="0"/>
              <a:buChar char="•"/>
            </a:pPr>
            <a:r>
              <a:rPr lang="en-GB" sz="1600" b="1" dirty="0" smtClean="0">
                <a:solidFill>
                  <a:srgbClr val="FF0000"/>
                </a:solidFill>
              </a:rPr>
              <a:t>Outline important themes of module</a:t>
            </a:r>
          </a:p>
          <a:p>
            <a:pPr marL="285750" indent="-285750" algn="r">
              <a:buFont typeface="Arial" panose="020B0604020202020204" pitchFamily="34" charset="0"/>
              <a:buChar char="•"/>
            </a:pPr>
            <a:r>
              <a:rPr lang="en-GB" sz="1600" b="1" dirty="0" smtClean="0">
                <a:solidFill>
                  <a:srgbClr val="FF0000"/>
                </a:solidFill>
              </a:rPr>
              <a:t>Explain (and problematize) some key origin myths of US history</a:t>
            </a:r>
          </a:p>
          <a:p>
            <a:pPr marL="285750" indent="-285750" algn="r">
              <a:buFont typeface="Arial" panose="020B0604020202020204" pitchFamily="34" charset="0"/>
              <a:buChar char="•"/>
            </a:pPr>
            <a:r>
              <a:rPr lang="en-GB" sz="1600" b="1" dirty="0" smtClean="0">
                <a:solidFill>
                  <a:srgbClr val="FF0000"/>
                </a:solidFill>
              </a:rPr>
              <a:t>Contextualise history of European </a:t>
            </a:r>
            <a:r>
              <a:rPr lang="en-GB" sz="1600" b="1" dirty="0">
                <a:solidFill>
                  <a:srgbClr val="FF0000"/>
                </a:solidFill>
              </a:rPr>
              <a:t> </a:t>
            </a:r>
            <a:r>
              <a:rPr lang="en-GB" sz="1600" b="1" dirty="0" smtClean="0">
                <a:solidFill>
                  <a:srgbClr val="FF0000"/>
                </a:solidFill>
              </a:rPr>
              <a:t>imperialism in the Americas </a:t>
            </a:r>
          </a:p>
          <a:p>
            <a:pPr marL="285750" indent="-285750" algn="r">
              <a:buFont typeface="Arial" panose="020B0604020202020204" pitchFamily="34" charset="0"/>
              <a:buChar char="•"/>
            </a:pPr>
            <a:r>
              <a:rPr lang="en-GB" sz="1600" b="1" dirty="0" smtClean="0">
                <a:solidFill>
                  <a:srgbClr val="FF0000"/>
                </a:solidFill>
              </a:rPr>
              <a:t>Compare and contrast English colonies in </a:t>
            </a:r>
            <a:r>
              <a:rPr lang="en-GB" sz="1550" b="1" dirty="0" smtClean="0">
                <a:solidFill>
                  <a:srgbClr val="FF0000"/>
                </a:solidFill>
              </a:rPr>
              <a:t>Virginia and New England</a:t>
            </a:r>
          </a:p>
        </p:txBody>
      </p:sp>
      <p:sp>
        <p:nvSpPr>
          <p:cNvPr id="4" name="Rectangle 3"/>
          <p:cNvSpPr/>
          <p:nvPr/>
        </p:nvSpPr>
        <p:spPr>
          <a:xfrm>
            <a:off x="-23485" y="6411"/>
            <a:ext cx="9144000" cy="1558028"/>
          </a:xfrm>
          <a:prstGeom prst="rect">
            <a:avLst/>
          </a:prstGeom>
        </p:spPr>
        <p:txBody>
          <a:bodyPr wrap="square" lIns="540000" tIns="360000" rIns="540000" bIns="360000">
            <a:spAutoFit/>
          </a:bodyPr>
          <a:lstStyle/>
          <a:p>
            <a:r>
              <a:rPr lang="en-GB" b="1" dirty="0" smtClean="0">
                <a:solidFill>
                  <a:srgbClr val="FF0000"/>
                </a:solidFill>
                <a:effectLst>
                  <a:outerShdw blurRad="38100" dist="38100" dir="2700000" algn="tl">
                    <a:srgbClr val="000000">
                      <a:alpha val="43137"/>
                    </a:srgbClr>
                  </a:outerShdw>
                </a:effectLst>
              </a:rPr>
              <a:t>AHHI5016 – Introduction to American </a:t>
            </a:r>
            <a:r>
              <a:rPr lang="en-GB" b="1" dirty="0" err="1" smtClean="0">
                <a:solidFill>
                  <a:srgbClr val="FF0000"/>
                </a:solidFill>
                <a:effectLst>
                  <a:outerShdw blurRad="38100" dist="38100" dir="2700000" algn="tl">
                    <a:srgbClr val="000000">
                      <a:alpha val="43137"/>
                    </a:srgbClr>
                  </a:outerShdw>
                </a:effectLst>
              </a:rPr>
              <a:t>Histor</a:t>
            </a:r>
            <a:r>
              <a:rPr lang="en-GB" b="1" dirty="0" smtClean="0">
                <a:solidFill>
                  <a:srgbClr val="FF0000"/>
                </a:solidFill>
                <a:effectLst>
                  <a:outerShdw blurRad="38100" dist="38100" dir="2700000" algn="tl">
                    <a:srgbClr val="000000">
                      <a:alpha val="43137"/>
                    </a:srgbClr>
                  </a:outerShdw>
                </a:effectLst>
              </a:rPr>
              <a:t>: From Columbus to the Present Day </a:t>
            </a:r>
          </a:p>
          <a:p>
            <a:r>
              <a:rPr lang="en-GB" b="1" dirty="0" smtClean="0">
                <a:solidFill>
                  <a:srgbClr val="FF0000"/>
                </a:solidFill>
                <a:effectLst>
                  <a:outerShdw blurRad="38100" dist="38100" dir="2700000" algn="tl">
                    <a:srgbClr val="000000">
                      <a:alpha val="43137"/>
                    </a:srgbClr>
                  </a:outerShdw>
                </a:effectLst>
              </a:rPr>
              <a:t>Week 1. Origin Narratives: From Columbus to the Puritans</a:t>
            </a:r>
            <a:endParaRPr lang="en-GB" b="1" dirty="0">
              <a:solidFill>
                <a:srgbClr val="FF0000"/>
              </a:solidFill>
              <a:effectLst>
                <a:outerShdw blurRad="38100" dist="38100" dir="2700000" algn="tl">
                  <a:srgbClr val="000000">
                    <a:alpha val="43137"/>
                  </a:srgbClr>
                </a:outerShdw>
              </a:effectLst>
            </a:endParaRPr>
          </a:p>
          <a:p>
            <a:endParaRPr lang="en-GB" b="1"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561029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713285"/>
          </a:xfrm>
          <a:prstGeom prst="rect">
            <a:avLst/>
          </a:prstGeom>
        </p:spPr>
        <p:txBody>
          <a:bodyPr wrap="square" lIns="540000" tIns="360000" rIns="540000" bIns="360000">
            <a:spAutoFit/>
          </a:bodyPr>
          <a:lstStyle/>
          <a:p>
            <a:pPr marL="342900" indent="-342900">
              <a:buAutoNum type="arabicPeriod"/>
            </a:pPr>
            <a:r>
              <a:rPr lang="en-GB" sz="1600" b="1" u="sng" dirty="0" smtClean="0"/>
              <a:t>Introduction to AHHI5016: Module overview</a:t>
            </a:r>
            <a:endParaRPr lang="en-GB" sz="1600" dirty="0" smtClean="0"/>
          </a:p>
          <a:p>
            <a:pPr algn="just"/>
            <a:endParaRPr lang="en-GB" dirty="0" smtClean="0"/>
          </a:p>
          <a:p>
            <a:r>
              <a:rPr lang="en-GB" sz="1900" b="1" u="sng" dirty="0"/>
              <a:t>Lectures</a:t>
            </a:r>
            <a:endParaRPr lang="en-GB" sz="1900" dirty="0"/>
          </a:p>
          <a:p>
            <a:pPr marL="457200" indent="-457200"/>
            <a:r>
              <a:rPr lang="en-GB" sz="2000" dirty="0" smtClean="0"/>
              <a:t>WEEK </a:t>
            </a:r>
            <a:r>
              <a:rPr lang="en-GB" sz="2000" dirty="0"/>
              <a:t>1 – Origin Narratives: From Columbus to the Puritans</a:t>
            </a:r>
            <a:endParaRPr lang="en-US" sz="2000" dirty="0"/>
          </a:p>
          <a:p>
            <a:pPr marL="457200" indent="-457200"/>
            <a:r>
              <a:rPr lang="en-GB" sz="2000" dirty="0"/>
              <a:t>WEEK 2 – Forging a New Republic: From Colony to Constitution</a:t>
            </a:r>
            <a:endParaRPr lang="en-US" sz="2000" dirty="0"/>
          </a:p>
          <a:p>
            <a:pPr marL="457200" indent="-457200"/>
            <a:r>
              <a:rPr lang="en-GB" sz="2000" dirty="0"/>
              <a:t>WEEK 3 – Virtuous Expansion: From </a:t>
            </a:r>
            <a:r>
              <a:rPr lang="en-GB" sz="2000" dirty="0" err="1"/>
              <a:t>Jeffersonian</a:t>
            </a:r>
            <a:r>
              <a:rPr lang="en-GB" sz="2000" dirty="0"/>
              <a:t> Democracy to Manifest Destiny</a:t>
            </a:r>
            <a:endParaRPr lang="en-US" sz="2000" dirty="0"/>
          </a:p>
          <a:p>
            <a:pPr marL="457200" indent="-457200"/>
            <a:r>
              <a:rPr lang="en-GB" sz="2000" dirty="0"/>
              <a:t>WEEK 4 – A House Divided: From Compromise to Civil War</a:t>
            </a:r>
            <a:endParaRPr lang="en-US" sz="2000" dirty="0"/>
          </a:p>
          <a:p>
            <a:pPr marL="457200" indent="-457200"/>
            <a:r>
              <a:rPr lang="en-GB" sz="2000" dirty="0"/>
              <a:t>WEEK 5 – The Culture of Progress: From Reconstruction to Empire</a:t>
            </a:r>
            <a:endParaRPr lang="en-US" sz="2000" dirty="0"/>
          </a:p>
          <a:p>
            <a:pPr marL="457200" indent="-457200"/>
            <a:r>
              <a:rPr lang="en-GB" sz="2000" dirty="0"/>
              <a:t>WEEK 6 – </a:t>
            </a:r>
            <a:r>
              <a:rPr lang="en-GB" sz="2000" i="1" dirty="0"/>
              <a:t>READING WEEK</a:t>
            </a:r>
            <a:endParaRPr lang="en-US" sz="2000" dirty="0"/>
          </a:p>
          <a:p>
            <a:pPr marL="457200" indent="-457200"/>
            <a:r>
              <a:rPr lang="en-GB" sz="2000" dirty="0"/>
              <a:t>WEEK 7 – The New Urban Americans: From the White City to the </a:t>
            </a:r>
            <a:r>
              <a:rPr lang="en-GB" sz="2000" dirty="0" smtClean="0"/>
              <a:t>‘Shame </a:t>
            </a:r>
            <a:r>
              <a:rPr lang="en-GB" sz="2000" dirty="0"/>
              <a:t>of the Nation</a:t>
            </a:r>
            <a:r>
              <a:rPr lang="en-GB" sz="2000" dirty="0" smtClean="0"/>
              <a:t>’</a:t>
            </a:r>
          </a:p>
          <a:p>
            <a:pPr marL="457200" indent="-457200"/>
            <a:r>
              <a:rPr lang="en-GB" sz="2000" dirty="0" smtClean="0"/>
              <a:t>WEEK </a:t>
            </a:r>
            <a:r>
              <a:rPr lang="en-GB" sz="2000" dirty="0"/>
              <a:t>8 – World Wars, New Deals: From Progressivism to Depression</a:t>
            </a:r>
            <a:endParaRPr lang="en-US" sz="2000" dirty="0"/>
          </a:p>
          <a:p>
            <a:pPr marL="457200" indent="-457200"/>
            <a:r>
              <a:rPr lang="en-GB" sz="2000" dirty="0"/>
              <a:t>WEEK 9 – Civil Rights: From Plessy to King</a:t>
            </a:r>
            <a:endParaRPr lang="en-US" sz="2000" dirty="0"/>
          </a:p>
          <a:p>
            <a:pPr marL="457200" indent="-457200"/>
            <a:r>
              <a:rPr lang="en-GB" sz="2000" dirty="0"/>
              <a:t>WEEK 10 – Cold Warriors: From McCarthy to Reagan</a:t>
            </a:r>
            <a:endParaRPr lang="en-US" sz="2000" dirty="0"/>
          </a:p>
          <a:p>
            <a:pPr marL="457200" indent="-457200"/>
            <a:r>
              <a:rPr lang="en-GB" sz="2000" dirty="0"/>
              <a:t>WEEK 11 – USA Today: From the Culture Wars to Obama</a:t>
            </a:r>
            <a:endParaRPr lang="en-US" sz="2000" dirty="0"/>
          </a:p>
          <a:p>
            <a:pPr indent="-457200"/>
            <a:endParaRPr lang="en-GB" sz="1900" dirty="0"/>
          </a:p>
          <a:p>
            <a:endParaRPr lang="en-GB" sz="1900" dirty="0" smtClean="0"/>
          </a:p>
          <a:p>
            <a:endParaRPr lang="en-GB" sz="1900" dirty="0" smtClean="0"/>
          </a:p>
          <a:p>
            <a:pPr algn="just"/>
            <a:r>
              <a:rPr lang="en-GB" sz="1900" dirty="0"/>
              <a:t>	</a:t>
            </a:r>
            <a:endParaRPr lang="en-GB" sz="1900" b="1"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834832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4912793"/>
          </a:xfrm>
          <a:prstGeom prst="rect">
            <a:avLst/>
          </a:prstGeom>
        </p:spPr>
        <p:txBody>
          <a:bodyPr wrap="square" lIns="540000" tIns="360000" rIns="540000" bIns="360000">
            <a:spAutoFit/>
          </a:bodyPr>
          <a:lstStyle/>
          <a:p>
            <a:pPr marL="342900" indent="-342900">
              <a:buAutoNum type="arabicPeriod"/>
            </a:pPr>
            <a:r>
              <a:rPr lang="en-GB" sz="1600" b="1" u="sng" dirty="0" smtClean="0"/>
              <a:t>Introduction to AHHI5016: Module overview</a:t>
            </a:r>
            <a:endParaRPr lang="en-GB" sz="1600" dirty="0" smtClean="0"/>
          </a:p>
          <a:p>
            <a:pPr algn="just"/>
            <a:endParaRPr lang="en-GB" dirty="0" smtClean="0"/>
          </a:p>
          <a:p>
            <a:pPr algn="ctr"/>
            <a:endParaRPr lang="en-GB" sz="5400" b="1" u="sng" dirty="0"/>
          </a:p>
          <a:p>
            <a:pPr algn="ctr"/>
            <a:r>
              <a:rPr lang="en-GB" sz="5400" b="1" u="sng" dirty="0" smtClean="0"/>
              <a:t>‘The United States of America’</a:t>
            </a:r>
            <a:endParaRPr lang="en-US" sz="5400" dirty="0"/>
          </a:p>
          <a:p>
            <a:pPr indent="-457200"/>
            <a:endParaRPr lang="en-GB" sz="1900" dirty="0"/>
          </a:p>
          <a:p>
            <a:endParaRPr lang="en-GB" sz="1900" dirty="0" smtClean="0"/>
          </a:p>
          <a:p>
            <a:endParaRPr lang="en-GB" sz="1900" dirty="0" smtClean="0"/>
          </a:p>
          <a:p>
            <a:pPr algn="just"/>
            <a:r>
              <a:rPr lang="en-GB" sz="1900" dirty="0"/>
              <a:t>	</a:t>
            </a:r>
            <a:endParaRPr lang="en-GB" sz="1900" b="1"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994543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482453"/>
          </a:xfrm>
          <a:prstGeom prst="rect">
            <a:avLst/>
          </a:prstGeom>
        </p:spPr>
        <p:txBody>
          <a:bodyPr wrap="square" lIns="540000" tIns="360000" rIns="540000" bIns="360000">
            <a:spAutoFit/>
          </a:bodyPr>
          <a:lstStyle/>
          <a:p>
            <a:pPr marL="342900" indent="-342900" algn="just">
              <a:buAutoNum type="arabicPeriod"/>
            </a:pPr>
            <a:r>
              <a:rPr lang="en-GB" sz="1600" b="1" u="sng" dirty="0" smtClean="0"/>
              <a:t>Introduction to AHHI5016:  Module overview</a:t>
            </a:r>
            <a:endParaRPr lang="en-GB" sz="1600" dirty="0" smtClean="0"/>
          </a:p>
          <a:p>
            <a:pPr algn="just"/>
            <a:endParaRPr lang="en-GB" sz="1600" b="1" u="sng" dirty="0" smtClean="0"/>
          </a:p>
          <a:p>
            <a:pPr algn="just"/>
            <a:r>
              <a:rPr lang="en-GB" dirty="0" smtClean="0"/>
              <a:t>Necessarily</a:t>
            </a:r>
            <a:r>
              <a:rPr lang="en-GB" dirty="0"/>
              <a:t>, its brief ten-week duration means the module cannot be comprehensive or exhaustive. Rather, the module seeks: </a:t>
            </a:r>
            <a:r>
              <a:rPr lang="en-GB" b="1" dirty="0"/>
              <a:t>a) to provide a general overview of US history</a:t>
            </a:r>
            <a:r>
              <a:rPr lang="en-GB" dirty="0"/>
              <a:t>; and</a:t>
            </a:r>
            <a:r>
              <a:rPr lang="en-GB" b="1" dirty="0"/>
              <a:t> b) to examine in depth particular issues within its broad thematic and chronological coverage</a:t>
            </a:r>
            <a:r>
              <a:rPr lang="en-GB" dirty="0"/>
              <a:t>. The structure of the module thus divides between</a:t>
            </a:r>
            <a:r>
              <a:rPr lang="en-GB" dirty="0" smtClean="0"/>
              <a:t>:</a:t>
            </a:r>
          </a:p>
          <a:p>
            <a:pPr algn="just"/>
            <a:r>
              <a:rPr lang="en-GB" dirty="0"/>
              <a:t>	</a:t>
            </a:r>
          </a:p>
          <a:p>
            <a:pPr marL="285750" lvl="0" indent="-285750" algn="just">
              <a:buFont typeface="Arial" panose="020B0604020202020204" pitchFamily="34" charset="0"/>
              <a:buChar char="•"/>
            </a:pPr>
            <a:r>
              <a:rPr lang="en-GB" dirty="0" smtClean="0"/>
              <a:t>One two-hour lecture/workshop summarising outstanding events and key individuals and important ideas/concepts related to that week’s broad theme (e.g. the American Revolution and founding the Republic, or the history of the Civil Rights movement) </a:t>
            </a:r>
            <a:r>
              <a:rPr lang="en-GB" b="1" dirty="0" smtClean="0"/>
              <a:t>Monday </a:t>
            </a:r>
            <a:r>
              <a:rPr lang="en-US" b="1" dirty="0" smtClean="0"/>
              <a:t>1pm–2.50pm, Cliff </a:t>
            </a:r>
            <a:r>
              <a:rPr lang="en-US" b="1" dirty="0"/>
              <a:t>Tucker 01 (Lecture)</a:t>
            </a:r>
            <a:endParaRPr lang="en-GB" b="1" dirty="0" smtClean="0"/>
          </a:p>
          <a:p>
            <a:pPr lvl="0" algn="just"/>
            <a:r>
              <a:rPr lang="en-GB" b="1" dirty="0"/>
              <a:t>	</a:t>
            </a:r>
          </a:p>
          <a:p>
            <a:pPr marL="285750" lvl="0" indent="-285750" algn="just">
              <a:buFont typeface="Arial" panose="020B0604020202020204" pitchFamily="34" charset="0"/>
              <a:buChar char="•"/>
            </a:pPr>
            <a:r>
              <a:rPr lang="en-GB" dirty="0"/>
              <a:t>One ‘in focus’ workshop where students scrutinise primary sources pertaining to a more particularised topic (e.g. New Deal art </a:t>
            </a:r>
            <a:r>
              <a:rPr lang="en-GB" dirty="0" smtClean="0"/>
              <a:t>/photography</a:t>
            </a:r>
            <a:r>
              <a:rPr lang="en-GB" dirty="0"/>
              <a:t>, or slave memoirs</a:t>
            </a:r>
            <a:r>
              <a:rPr lang="en-GB" dirty="0" smtClean="0"/>
              <a:t>) </a:t>
            </a:r>
            <a:r>
              <a:rPr lang="en-GB" b="1" dirty="0" smtClean="0"/>
              <a:t>Tuesday  2pm–2.50pm, Arts </a:t>
            </a:r>
            <a:r>
              <a:rPr lang="en-GB" b="1" dirty="0"/>
              <a:t>Building 05 (‘In focus’ </a:t>
            </a:r>
            <a:r>
              <a:rPr lang="en-GB" b="1" dirty="0" smtClean="0"/>
              <a:t>session)</a:t>
            </a:r>
          </a:p>
          <a:p>
            <a:pPr marL="285750" lvl="0" indent="-285750" algn="just">
              <a:buFont typeface="Arial" panose="020B0604020202020204" pitchFamily="34" charset="0"/>
              <a:buChar char="•"/>
            </a:pPr>
            <a:endParaRPr lang="en-GB" dirty="0" smtClean="0"/>
          </a:p>
          <a:p>
            <a:pPr algn="just"/>
            <a:r>
              <a:rPr lang="en-GB" dirty="0"/>
              <a:t>Assessment for the module consists of two items of coursework (i.e. there is no examination). Each assessment is a 2500-word essay – one on a topic covered in the first five weeks of the module, and the other on a topic covered in the second five weeks. </a:t>
            </a:r>
          </a:p>
          <a:p>
            <a:r>
              <a:rPr lang="en-GB" dirty="0" smtClean="0"/>
              <a:t>	</a:t>
            </a:r>
            <a:r>
              <a:rPr lang="en-GB" dirty="0"/>
              <a:t>	</a:t>
            </a:r>
            <a:endParaRPr lang="en-GB" b="1"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667971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390120"/>
          </a:xfrm>
          <a:prstGeom prst="rect">
            <a:avLst/>
          </a:prstGeom>
        </p:spPr>
        <p:txBody>
          <a:bodyPr wrap="square" lIns="540000" tIns="360000" rIns="540000" bIns="360000">
            <a:spAutoFit/>
          </a:bodyPr>
          <a:lstStyle/>
          <a:p>
            <a:pPr marL="342900" indent="-342900" algn="just">
              <a:buAutoNum type="arabicPeriod"/>
            </a:pPr>
            <a:r>
              <a:rPr lang="en-GB" sz="1600" b="1" u="sng" dirty="0" smtClean="0"/>
              <a:t>Introduction to AHHI5016:  Module overview</a:t>
            </a:r>
            <a:endParaRPr lang="en-GB" sz="1600" dirty="0" smtClean="0"/>
          </a:p>
          <a:p>
            <a:pPr algn="just"/>
            <a:endParaRPr lang="en-GB" sz="1600" b="1" u="sng" dirty="0" smtClean="0"/>
          </a:p>
          <a:p>
            <a:pPr algn="just"/>
            <a:r>
              <a:rPr lang="en-GB" sz="1600" b="1" dirty="0" smtClean="0"/>
              <a:t>‘Textbooks’</a:t>
            </a:r>
          </a:p>
          <a:p>
            <a:pPr algn="just"/>
            <a:endParaRPr lang="en-GB" sz="1600" b="1" dirty="0"/>
          </a:p>
          <a:p>
            <a:pPr marL="285750" indent="-285750">
              <a:buFont typeface="Arial" panose="020B0604020202020204" pitchFamily="34" charset="0"/>
              <a:buChar char="•"/>
            </a:pPr>
            <a:r>
              <a:rPr lang="en-GB" sz="1600" dirty="0" err="1" smtClean="0"/>
              <a:t>Baym</a:t>
            </a:r>
            <a:r>
              <a:rPr lang="en-GB" sz="1600" dirty="0"/>
              <a:t>, Nina, ed. </a:t>
            </a:r>
            <a:r>
              <a:rPr lang="en-GB" sz="1600" i="1" dirty="0"/>
              <a:t>The Norton Anthology of American Literature, Vols. I &amp; II </a:t>
            </a:r>
            <a:r>
              <a:rPr lang="en-GB" sz="1600" dirty="0"/>
              <a:t>(New York: WW Norton, 1998).</a:t>
            </a:r>
          </a:p>
          <a:p>
            <a:pPr marL="285750" indent="-285750">
              <a:buFont typeface="Arial" panose="020B0604020202020204" pitchFamily="34" charset="0"/>
              <a:buChar char="•"/>
            </a:pPr>
            <a:r>
              <a:rPr lang="en-GB" sz="1600" b="1" dirty="0"/>
              <a:t>Bradbury, Malcolm, and Howard </a:t>
            </a:r>
            <a:r>
              <a:rPr lang="en-GB" sz="1600" b="1" dirty="0" err="1"/>
              <a:t>Temperley</a:t>
            </a:r>
            <a:r>
              <a:rPr lang="en-GB" sz="1600" b="1" dirty="0"/>
              <a:t>, eds. </a:t>
            </a:r>
            <a:r>
              <a:rPr lang="en-GB" sz="1600" b="1" i="1" dirty="0"/>
              <a:t>Introduction to American Studies</a:t>
            </a:r>
            <a:r>
              <a:rPr lang="en-GB" sz="1600" b="1" dirty="0"/>
              <a:t> (London: Longman, 1998</a:t>
            </a:r>
            <a:r>
              <a:rPr lang="en-GB" sz="1600" dirty="0"/>
              <a:t>).*</a:t>
            </a:r>
          </a:p>
          <a:p>
            <a:pPr marL="285750" indent="-285750">
              <a:buFont typeface="Arial" panose="020B0604020202020204" pitchFamily="34" charset="0"/>
              <a:buChar char="•"/>
            </a:pPr>
            <a:r>
              <a:rPr lang="en-GB" sz="1600" dirty="0"/>
              <a:t>Brogan, Hugh. </a:t>
            </a:r>
            <a:r>
              <a:rPr lang="en-GB" sz="1600" i="1" dirty="0"/>
              <a:t>The Penguin History of the United States of America </a:t>
            </a:r>
            <a:r>
              <a:rPr lang="en-GB" sz="1600" dirty="0"/>
              <a:t>(London: Penguin, 1986).</a:t>
            </a:r>
          </a:p>
          <a:p>
            <a:pPr marL="285750" indent="-285750">
              <a:buFont typeface="Arial" panose="020B0604020202020204" pitchFamily="34" charset="0"/>
              <a:buChar char="•"/>
            </a:pPr>
            <a:r>
              <a:rPr lang="en-GB" sz="1600" dirty="0"/>
              <a:t>Campbell, Neil, and Alasdair Kean. </a:t>
            </a:r>
            <a:r>
              <a:rPr lang="en-GB" sz="1600" i="1" dirty="0"/>
              <a:t>American Cultural Studies: An Introduction to American Culture </a:t>
            </a:r>
            <a:r>
              <a:rPr lang="en-GB" sz="1600" dirty="0"/>
              <a:t>(New York: Routledge, 1997).</a:t>
            </a:r>
          </a:p>
          <a:p>
            <a:pPr marL="285750" indent="-285750">
              <a:buFont typeface="Arial" panose="020B0604020202020204" pitchFamily="34" charset="0"/>
              <a:buChar char="•"/>
            </a:pPr>
            <a:r>
              <a:rPr lang="en-GB" sz="1600" b="1" dirty="0" err="1"/>
              <a:t>Foner</a:t>
            </a:r>
            <a:r>
              <a:rPr lang="en-GB" sz="1600" b="1" dirty="0"/>
              <a:t>, Eric. </a:t>
            </a:r>
            <a:r>
              <a:rPr lang="en-GB" sz="1600" b="1" i="1" dirty="0"/>
              <a:t>Give Me Liberty! An American History </a:t>
            </a:r>
            <a:r>
              <a:rPr lang="en-GB" sz="1600" b="1" dirty="0"/>
              <a:t>(New York: WW Norton &amp; Co, 2014</a:t>
            </a:r>
            <a:r>
              <a:rPr lang="en-GB" sz="1600" dirty="0" smtClean="0"/>
              <a:t>).* </a:t>
            </a:r>
            <a:r>
              <a:rPr lang="en-GB" sz="1600" dirty="0"/>
              <a:t>See also: </a:t>
            </a:r>
            <a:r>
              <a:rPr lang="en-GB" sz="1600" dirty="0">
                <a:hlinkClick r:id="rId3"/>
              </a:rPr>
              <a:t>http://</a:t>
            </a:r>
            <a:r>
              <a:rPr lang="en-GB" sz="1600" dirty="0" smtClean="0">
                <a:hlinkClick r:id="rId3"/>
              </a:rPr>
              <a:t>www.wwnorton.com/college/history/give-me-liberty3-brief/welcome.aspx</a:t>
            </a:r>
            <a:endParaRPr lang="en-GB" sz="1600" dirty="0" smtClean="0"/>
          </a:p>
          <a:p>
            <a:pPr marL="285750" indent="-285750">
              <a:buFont typeface="Arial" panose="020B0604020202020204" pitchFamily="34" charset="0"/>
              <a:buChar char="•"/>
            </a:pPr>
            <a:r>
              <a:rPr lang="en-GB" sz="1600" dirty="0" err="1" smtClean="0"/>
              <a:t>Foner</a:t>
            </a:r>
            <a:r>
              <a:rPr lang="en-GB" sz="1600" dirty="0"/>
              <a:t>, Eric, ed. </a:t>
            </a:r>
            <a:r>
              <a:rPr lang="en-GB" sz="1600" i="1" dirty="0"/>
              <a:t>The New American History </a:t>
            </a:r>
            <a:r>
              <a:rPr lang="en-GB" sz="1600" dirty="0"/>
              <a:t>(Philadelphia: Temple University Press, 1997).</a:t>
            </a:r>
          </a:p>
          <a:p>
            <a:pPr marL="285750" indent="-285750">
              <a:buFont typeface="Arial" panose="020B0604020202020204" pitchFamily="34" charset="0"/>
              <a:buChar char="•"/>
            </a:pPr>
            <a:r>
              <a:rPr lang="en-GB" sz="1600" b="1" dirty="0" err="1"/>
              <a:t>Tindall</a:t>
            </a:r>
            <a:r>
              <a:rPr lang="en-GB" sz="1600" b="1" dirty="0"/>
              <a:t>, George B, and David Emory Shi. </a:t>
            </a:r>
            <a:r>
              <a:rPr lang="en-GB" sz="1600" b="1" i="1" dirty="0"/>
              <a:t>America: A Narrative History </a:t>
            </a:r>
            <a:r>
              <a:rPr lang="en-GB" sz="1600" b="1" dirty="0"/>
              <a:t>(New York: WW Norton &amp; Co, 2010</a:t>
            </a:r>
            <a:r>
              <a:rPr lang="en-GB" sz="1600" dirty="0"/>
              <a:t>).*</a:t>
            </a:r>
          </a:p>
          <a:p>
            <a:pPr marL="285750" indent="-285750">
              <a:buFont typeface="Arial" panose="020B0604020202020204" pitchFamily="34" charset="0"/>
              <a:buChar char="•"/>
            </a:pPr>
            <a:r>
              <a:rPr lang="en-GB" sz="1600" dirty="0" err="1"/>
              <a:t>Zinn</a:t>
            </a:r>
            <a:r>
              <a:rPr lang="en-GB" sz="1600" dirty="0"/>
              <a:t>, Howard. </a:t>
            </a:r>
            <a:r>
              <a:rPr lang="en-GB" sz="1600" i="1" dirty="0"/>
              <a:t>A People's History of the United States: From 1492 to the Present </a:t>
            </a:r>
            <a:r>
              <a:rPr lang="en-GB" sz="1600" dirty="0"/>
              <a:t>(London: Longman, 1996</a:t>
            </a:r>
            <a:r>
              <a:rPr lang="en-GB" sz="1600" dirty="0" smtClean="0"/>
              <a:t>).</a:t>
            </a:r>
          </a:p>
          <a:p>
            <a:endParaRPr lang="en-GB" sz="1600" dirty="0"/>
          </a:p>
          <a:p>
            <a:pPr algn="r"/>
            <a:r>
              <a:rPr lang="en-GB" sz="1600" dirty="0"/>
              <a:t>* </a:t>
            </a:r>
            <a:r>
              <a:rPr lang="en-GB" sz="1600" i="1" dirty="0"/>
              <a:t>Multiple copies are available in the </a:t>
            </a:r>
            <a:r>
              <a:rPr lang="en-GB" sz="1600" i="1" dirty="0" err="1"/>
              <a:t>Lampeter</a:t>
            </a:r>
            <a:r>
              <a:rPr lang="en-GB" sz="1600" i="1" dirty="0"/>
              <a:t> campus library. Chapters </a:t>
            </a:r>
            <a:r>
              <a:rPr lang="en-GB" sz="1600" i="1" dirty="0" smtClean="0"/>
              <a:t> recommended </a:t>
            </a:r>
            <a:r>
              <a:rPr lang="en-GB" sz="1600" i="1" dirty="0"/>
              <a:t>as background reading for each week of the module.</a:t>
            </a:r>
          </a:p>
          <a:p>
            <a:pPr algn="r"/>
            <a:endParaRPr lang="en-GB" sz="1600" dirty="0" smtClean="0"/>
          </a:p>
          <a:p>
            <a:pPr algn="r"/>
            <a:r>
              <a:rPr lang="en-GB" b="1" dirty="0" smtClean="0"/>
              <a:t>See also: DC </a:t>
            </a:r>
            <a:r>
              <a:rPr lang="en-GB" b="1" dirty="0"/>
              <a:t>Heath </a:t>
            </a:r>
            <a:r>
              <a:rPr lang="en-GB" b="1" i="1" dirty="0"/>
              <a:t>Major Problems in American History </a:t>
            </a:r>
            <a:r>
              <a:rPr lang="en-GB" b="1" dirty="0"/>
              <a:t>series</a:t>
            </a:r>
            <a:r>
              <a:rPr lang="en-GB" b="1" i="1" dirty="0"/>
              <a:t>. </a:t>
            </a:r>
            <a:endParaRPr lang="en-GB" b="1" dirty="0" smtClean="0"/>
          </a:p>
        </p:txBody>
      </p:sp>
    </p:spTree>
    <p:extLst>
      <p:ext uri="{BB962C8B-B14F-4D97-AF65-F5344CB8AC3E}">
        <p14:creationId xmlns:p14="http://schemas.microsoft.com/office/powerpoint/2010/main" val="262278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375005"/>
          </a:xfrm>
          <a:prstGeom prst="rect">
            <a:avLst/>
          </a:prstGeom>
        </p:spPr>
        <p:txBody>
          <a:bodyPr wrap="square" lIns="540000" tIns="360000" rIns="540000" bIns="360000">
            <a:spAutoFit/>
          </a:bodyPr>
          <a:lstStyle/>
          <a:p>
            <a:pPr marL="342900" indent="-342900" algn="just">
              <a:buAutoNum type="arabicPeriod"/>
            </a:pPr>
            <a:r>
              <a:rPr lang="en-GB" sz="1600" b="1" u="sng" dirty="0" smtClean="0"/>
              <a:t>Introduction to AHHI5016:  Module overview</a:t>
            </a:r>
            <a:endParaRPr lang="en-GB" sz="1600" dirty="0" smtClean="0"/>
          </a:p>
          <a:p>
            <a:pPr algn="just"/>
            <a:endParaRPr lang="en-GB" sz="1600" b="1" u="sng" dirty="0" smtClean="0"/>
          </a:p>
          <a:p>
            <a:pPr algn="just"/>
            <a:r>
              <a:rPr lang="en-GB" dirty="0" smtClean="0"/>
              <a:t>Assessment </a:t>
            </a:r>
            <a:r>
              <a:rPr lang="en-GB" dirty="0"/>
              <a:t>for the module consists of two items of coursework </a:t>
            </a:r>
            <a:r>
              <a:rPr lang="en-GB" dirty="0" smtClean="0"/>
              <a:t>(there </a:t>
            </a:r>
            <a:r>
              <a:rPr lang="en-GB" dirty="0"/>
              <a:t>is no examination). Each assessment is a 2500-word essay – one on a topic covered in the first five weeks of the module, </a:t>
            </a:r>
            <a:r>
              <a:rPr lang="en-GB" dirty="0" smtClean="0"/>
              <a:t>the </a:t>
            </a:r>
            <a:r>
              <a:rPr lang="en-GB" dirty="0"/>
              <a:t>other on a topic covered in the second five weeks. </a:t>
            </a:r>
            <a:endParaRPr lang="en-GB" dirty="0" smtClean="0"/>
          </a:p>
          <a:p>
            <a:pPr algn="just"/>
            <a:endParaRPr lang="en-GB" dirty="0"/>
          </a:p>
          <a:p>
            <a:r>
              <a:rPr lang="en-GB" b="1" dirty="0" smtClean="0"/>
              <a:t>ESSAY </a:t>
            </a:r>
            <a:r>
              <a:rPr lang="en-GB" b="1" dirty="0"/>
              <a:t>ONE (c. 17</a:t>
            </a:r>
            <a:r>
              <a:rPr lang="en-GB" b="1" baseline="30000" dirty="0"/>
              <a:t>th</a:t>
            </a:r>
            <a:r>
              <a:rPr lang="en-GB" b="1" dirty="0"/>
              <a:t> Century to 19</a:t>
            </a:r>
            <a:r>
              <a:rPr lang="en-GB" b="1" baseline="30000" dirty="0"/>
              <a:t>th</a:t>
            </a:r>
            <a:r>
              <a:rPr lang="en-GB" b="1" dirty="0"/>
              <a:t> Century)</a:t>
            </a:r>
            <a:endParaRPr lang="en-US" dirty="0"/>
          </a:p>
          <a:p>
            <a:r>
              <a:rPr lang="en-GB" b="1" dirty="0"/>
              <a:t>Due Tuesday November 15, 3pm</a:t>
            </a:r>
            <a:endParaRPr lang="en-US" dirty="0"/>
          </a:p>
          <a:p>
            <a:r>
              <a:rPr lang="en-GB" sz="1600" i="1" dirty="0"/>
              <a:t>Choose one of the below questions. Answer with reference to relevant primary sources and secondary scholarship.</a:t>
            </a:r>
            <a:endParaRPr lang="en-US" sz="1600" dirty="0"/>
          </a:p>
          <a:p>
            <a:r>
              <a:rPr lang="en-GB" sz="1600" dirty="0" smtClean="0"/>
              <a:t>Examples:</a:t>
            </a:r>
            <a:endParaRPr lang="en-US" sz="1600" dirty="0"/>
          </a:p>
          <a:p>
            <a:pPr marL="285750" lvl="0" indent="-285750">
              <a:buFont typeface="Arial" panose="020B0604020202020204" pitchFamily="34" charset="0"/>
              <a:buChar char="•"/>
            </a:pPr>
            <a:r>
              <a:rPr lang="en-GB" sz="1600" b="1" dirty="0"/>
              <a:t>To what extent did John Winthrop’s vision of “a city upon a hill” influence the organisation of pre-revolutionary society in New England? </a:t>
            </a:r>
            <a:endParaRPr lang="en-US" sz="1600" dirty="0"/>
          </a:p>
          <a:p>
            <a:pPr marL="285750" lvl="0" indent="-285750">
              <a:buFont typeface="Arial" panose="020B0604020202020204" pitchFamily="34" charset="0"/>
              <a:buChar char="•"/>
            </a:pPr>
            <a:r>
              <a:rPr lang="en-GB" sz="1600" b="1" dirty="0"/>
              <a:t>What did James Madison mean when he warned against the “mischief of faction,” and how did the design of the US Constitution attempt to mitigate such ‘mischief’?</a:t>
            </a:r>
            <a:r>
              <a:rPr lang="en-GB" sz="1600" dirty="0"/>
              <a:t> </a:t>
            </a:r>
            <a:endParaRPr lang="en-US" sz="1600" dirty="0"/>
          </a:p>
          <a:p>
            <a:pPr lvl="0"/>
            <a:endParaRPr lang="en-GB" b="1" dirty="0" smtClean="0"/>
          </a:p>
          <a:p>
            <a:r>
              <a:rPr lang="en-GB" b="1" dirty="0" smtClean="0"/>
              <a:t>ESSAY </a:t>
            </a:r>
            <a:r>
              <a:rPr lang="en-GB" b="1" dirty="0"/>
              <a:t>TWO (c. 20</a:t>
            </a:r>
            <a:r>
              <a:rPr lang="en-GB" b="1" baseline="30000" dirty="0"/>
              <a:t>th</a:t>
            </a:r>
            <a:r>
              <a:rPr lang="en-GB" b="1" dirty="0"/>
              <a:t> century to present)</a:t>
            </a:r>
            <a:endParaRPr lang="en-US" dirty="0"/>
          </a:p>
          <a:p>
            <a:r>
              <a:rPr lang="en-GB" b="1" dirty="0"/>
              <a:t>Due Tuesday January 10, </a:t>
            </a:r>
            <a:r>
              <a:rPr lang="en-GB" b="1" dirty="0" smtClean="0"/>
              <a:t>3pm</a:t>
            </a:r>
          </a:p>
          <a:p>
            <a:r>
              <a:rPr lang="en-GB" sz="1600" dirty="0"/>
              <a:t>Examples:</a:t>
            </a:r>
            <a:endParaRPr lang="en-US" sz="1600" dirty="0"/>
          </a:p>
          <a:p>
            <a:pPr marL="285750" lvl="0" indent="-285750">
              <a:buFont typeface="Arial" panose="020B0604020202020204" pitchFamily="34" charset="0"/>
              <a:buChar char="•"/>
            </a:pPr>
            <a:r>
              <a:rPr lang="en-GB" sz="1600" b="1" dirty="0" smtClean="0"/>
              <a:t>Did </a:t>
            </a:r>
            <a:r>
              <a:rPr lang="en-GB" sz="1600" b="1" dirty="0"/>
              <a:t>immigrant literature of the 1900s–1930s endorse or challenge the sentiments espoused in Emma Lazarus’s poem ‘The New Colossus’ (1883)?</a:t>
            </a:r>
            <a:endParaRPr lang="en-US" sz="1600" dirty="0"/>
          </a:p>
          <a:p>
            <a:pPr marL="285750" lvl="0" indent="-285750">
              <a:buFont typeface="Arial" panose="020B0604020202020204" pitchFamily="34" charset="0"/>
              <a:buChar char="•"/>
            </a:pPr>
            <a:r>
              <a:rPr lang="en-GB" sz="1600" b="1" dirty="0" smtClean="0"/>
              <a:t>How </a:t>
            </a:r>
            <a:r>
              <a:rPr lang="en-GB" sz="1600" b="1" dirty="0"/>
              <a:t>much of an influence are candidates’ differing interpretations of the US Constitution on the political debates surrounding the 2016 Presidential Election?</a:t>
            </a:r>
            <a:endParaRPr lang="en-US" sz="1600" dirty="0"/>
          </a:p>
          <a:p>
            <a:pPr algn="just"/>
            <a:endParaRPr lang="en-GB" dirty="0"/>
          </a:p>
          <a:p>
            <a:r>
              <a:rPr lang="en-GB" dirty="0" smtClean="0"/>
              <a:t>	</a:t>
            </a:r>
            <a:r>
              <a:rPr lang="en-GB" dirty="0"/>
              <a:t>	</a:t>
            </a:r>
            <a:endParaRPr lang="en-GB" b="1" dirty="0" smtClean="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942634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836122"/>
          </a:xfrm>
          <a:prstGeom prst="rect">
            <a:avLst/>
          </a:prstGeom>
        </p:spPr>
        <p:txBody>
          <a:bodyPr wrap="square" lIns="540000" tIns="360000" rIns="540000" bIns="360000">
            <a:spAutoFit/>
          </a:bodyPr>
          <a:lstStyle/>
          <a:p>
            <a:pPr algn="just"/>
            <a:r>
              <a:rPr lang="en-GB" sz="1600" b="1" u="sng" dirty="0" smtClean="0"/>
              <a:t>2. Origins and the problem of perspective</a:t>
            </a:r>
          </a:p>
          <a:p>
            <a:pPr algn="just"/>
            <a:endParaRPr lang="en-GB" sz="1600" b="1" u="sng" dirty="0" smtClean="0"/>
          </a:p>
          <a:p>
            <a:pPr algn="just"/>
            <a:r>
              <a:rPr lang="en-GB" sz="2000" b="1" dirty="0" smtClean="0"/>
              <a:t>Historians’ dilemmas</a:t>
            </a:r>
          </a:p>
          <a:p>
            <a:pPr marL="285750" indent="-285750" algn="ctr">
              <a:buFont typeface="Arial" panose="020B0604020202020204" pitchFamily="34" charset="0"/>
              <a:buChar char="•"/>
            </a:pPr>
            <a:endParaRPr lang="en-GB" sz="2000" b="1" dirty="0" smtClean="0"/>
          </a:p>
          <a:p>
            <a:pPr marL="285750" indent="-285750" algn="ctr">
              <a:buFont typeface="Arial" panose="020B0604020202020204" pitchFamily="34" charset="0"/>
              <a:buChar char="•"/>
            </a:pPr>
            <a:r>
              <a:rPr lang="en-GB" sz="2000" b="1" i="1" dirty="0" smtClean="0"/>
              <a:t>When</a:t>
            </a:r>
            <a:r>
              <a:rPr lang="en-GB" sz="2000" b="1" dirty="0" smtClean="0"/>
              <a:t> to focus on?</a:t>
            </a:r>
          </a:p>
          <a:p>
            <a:pPr marL="285750" indent="-285750" algn="ctr">
              <a:buFont typeface="Arial" panose="020B0604020202020204" pitchFamily="34" charset="0"/>
              <a:buChar char="•"/>
            </a:pPr>
            <a:endParaRPr lang="en-GB" sz="2000" b="1" dirty="0"/>
          </a:p>
          <a:p>
            <a:pPr marL="285750" indent="-285750" algn="ctr">
              <a:buFont typeface="Arial" panose="020B0604020202020204" pitchFamily="34" charset="0"/>
              <a:buChar char="•"/>
            </a:pPr>
            <a:r>
              <a:rPr lang="en-GB" sz="2000" b="1" i="1" dirty="0" smtClean="0"/>
              <a:t>Who</a:t>
            </a:r>
            <a:r>
              <a:rPr lang="en-GB" sz="2000" b="1" dirty="0" smtClean="0"/>
              <a:t> to focus on?</a:t>
            </a:r>
            <a:r>
              <a:rPr lang="en-GB" sz="2000" b="1" i="1" dirty="0"/>
              <a:t> </a:t>
            </a:r>
            <a:endParaRPr lang="en-GB" sz="2000" b="1" i="1" dirty="0" smtClean="0"/>
          </a:p>
          <a:p>
            <a:pPr marL="285750" indent="-285750" algn="ctr">
              <a:buFont typeface="Arial" panose="020B0604020202020204" pitchFamily="34" charset="0"/>
              <a:buChar char="•"/>
            </a:pPr>
            <a:endParaRPr lang="en-GB" sz="2000" b="1" i="1" dirty="0"/>
          </a:p>
          <a:p>
            <a:pPr marL="285750" indent="-285750" algn="ctr">
              <a:buFont typeface="Arial" panose="020B0604020202020204" pitchFamily="34" charset="0"/>
              <a:buChar char="•"/>
            </a:pPr>
            <a:r>
              <a:rPr lang="en-GB" sz="2000" b="1" i="1" dirty="0" smtClean="0"/>
              <a:t>Where</a:t>
            </a:r>
            <a:r>
              <a:rPr lang="en-GB" sz="2000" b="1" dirty="0" smtClean="0"/>
              <a:t> </a:t>
            </a:r>
            <a:r>
              <a:rPr lang="en-GB" sz="2000" b="1" dirty="0"/>
              <a:t>to focus on?</a:t>
            </a:r>
          </a:p>
          <a:p>
            <a:pPr marL="285750" indent="-285750" algn="ctr">
              <a:buFont typeface="Arial" panose="020B0604020202020204" pitchFamily="34" charset="0"/>
              <a:buChar char="•"/>
            </a:pPr>
            <a:endParaRPr lang="en-GB" sz="2000" b="1" dirty="0"/>
          </a:p>
          <a:p>
            <a:pPr marL="285750" indent="-285750" algn="ctr">
              <a:buFont typeface="Arial" panose="020B0604020202020204" pitchFamily="34" charset="0"/>
              <a:buChar char="•"/>
            </a:pPr>
            <a:r>
              <a:rPr lang="en-GB" sz="2000" b="1" i="1" dirty="0" smtClean="0"/>
              <a:t>How</a:t>
            </a:r>
            <a:r>
              <a:rPr lang="en-GB" sz="2000" b="1" dirty="0" smtClean="0"/>
              <a:t> to </a:t>
            </a:r>
            <a:r>
              <a:rPr lang="en-GB" sz="2000" b="1" dirty="0" err="1" smtClean="0"/>
              <a:t>narrativise</a:t>
            </a:r>
            <a:r>
              <a:rPr lang="en-GB" sz="2000" b="1" dirty="0" smtClean="0"/>
              <a:t> the past?</a:t>
            </a:r>
          </a:p>
          <a:p>
            <a:pPr algn="just"/>
            <a:endParaRPr lang="en-GB" sz="2000" b="1" dirty="0" smtClean="0"/>
          </a:p>
          <a:p>
            <a:pPr algn="just"/>
            <a:endParaRPr lang="en-GB" sz="2000" b="1" dirty="0" smtClean="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Tree>
    <p:extLst>
      <p:ext uri="{BB962C8B-B14F-4D97-AF65-F5344CB8AC3E}">
        <p14:creationId xmlns:p14="http://schemas.microsoft.com/office/powerpoint/2010/main" val="27440300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20780"/>
            <a:ext cx="9144000" cy="5159014"/>
          </a:xfrm>
          <a:prstGeom prst="rect">
            <a:avLst/>
          </a:prstGeom>
        </p:spPr>
        <p:txBody>
          <a:bodyPr wrap="square" lIns="540000" tIns="360000" rIns="540000" bIns="360000">
            <a:spAutoFit/>
          </a:bodyPr>
          <a:lstStyle/>
          <a:p>
            <a:pPr algn="just"/>
            <a:r>
              <a:rPr lang="en-GB" b="1" u="sng" dirty="0" smtClean="0"/>
              <a:t>2. Origins and the problem of perspective: </a:t>
            </a:r>
            <a:r>
              <a:rPr lang="en-GB" b="1" i="1" u="sng" dirty="0" smtClean="0"/>
              <a:t>Where</a:t>
            </a:r>
            <a:r>
              <a:rPr lang="en-GB" b="1" u="sng" dirty="0" smtClean="0"/>
              <a:t> </a:t>
            </a:r>
            <a:r>
              <a:rPr lang="en-GB" b="1" u="sng" dirty="0"/>
              <a:t>to focus on</a:t>
            </a:r>
            <a:r>
              <a:rPr lang="en-GB" b="1" u="sng" dirty="0" smtClean="0"/>
              <a:t>?</a:t>
            </a:r>
          </a:p>
          <a:p>
            <a:pPr marL="285750" indent="-285750">
              <a:buFont typeface="Arial" panose="020B0604020202020204" pitchFamily="34" charset="0"/>
              <a:buChar char="•"/>
            </a:pPr>
            <a:endParaRPr lang="en-GB" sz="1000" b="1" dirty="0" smtClean="0"/>
          </a:p>
          <a:p>
            <a:pPr algn="ctr"/>
            <a:r>
              <a:rPr lang="en-GB" sz="2000" b="1" dirty="0" smtClean="0">
                <a:solidFill>
                  <a:srgbClr val="FF0000"/>
                </a:solidFill>
              </a:rPr>
              <a:t>American exceptionalism 		</a:t>
            </a: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lgn="ctr">
              <a:buFont typeface="Arial" panose="020B0604020202020204" pitchFamily="34" charset="0"/>
              <a:buChar char="•"/>
            </a:pPr>
            <a:endParaRPr lang="en-GB" sz="2000" b="1" dirty="0"/>
          </a:p>
          <a:p>
            <a:pPr marL="285750" indent="-285750" algn="ctr">
              <a:buFont typeface="Arial" panose="020B0604020202020204" pitchFamily="34" charset="0"/>
              <a:buChar char="•"/>
            </a:pPr>
            <a:endParaRPr lang="en-GB" sz="2000" b="1"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295" y="1108555"/>
            <a:ext cx="5231754" cy="2942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67238" y="3424238"/>
            <a:ext cx="9525" cy="9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14366" y="4125090"/>
            <a:ext cx="1656184" cy="954107"/>
          </a:xfrm>
          <a:prstGeom prst="rect">
            <a:avLst/>
          </a:prstGeom>
        </p:spPr>
        <p:txBody>
          <a:bodyPr wrap="square">
            <a:spAutoFit/>
          </a:bodyPr>
          <a:lstStyle/>
          <a:p>
            <a:r>
              <a:rPr lang="en-GB" sz="1400" i="1" dirty="0" smtClean="0"/>
              <a:t>American Progress</a:t>
            </a:r>
            <a:r>
              <a:rPr lang="en-GB" sz="1400" dirty="0" smtClean="0"/>
              <a:t>, </a:t>
            </a:r>
          </a:p>
          <a:p>
            <a:r>
              <a:rPr lang="en-GB" sz="1400" dirty="0" smtClean="0"/>
              <a:t>by John </a:t>
            </a:r>
            <a:r>
              <a:rPr lang="en-GB" sz="1400" dirty="0" err="1" smtClean="0"/>
              <a:t>Gast</a:t>
            </a:r>
            <a:r>
              <a:rPr lang="en-GB" sz="1400" dirty="0" smtClean="0"/>
              <a:t> (1872) </a:t>
            </a:r>
            <a:endParaRPr lang="en-GB" sz="1400" b="1" dirty="0" smtClean="0"/>
          </a:p>
          <a:p>
            <a:endParaRPr lang="en-GB" sz="1400" b="1" dirty="0"/>
          </a:p>
          <a:p>
            <a:endParaRPr lang="en-GB" sz="1400" b="1" dirty="0"/>
          </a:p>
        </p:txBody>
      </p:sp>
      <p:pic>
        <p:nvPicPr>
          <p:cNvPr id="3078" name="Picture 6"/>
          <p:cNvPicPr>
            <a:picLocks noChangeAspect="1" noChangeArrowheads="1"/>
          </p:cNvPicPr>
          <p:nvPr/>
        </p:nvPicPr>
        <p:blipFill rotWithShape="1">
          <a:blip r:embed="rId5">
            <a:extLst>
              <a:ext uri="{28A0092B-C50C-407E-A947-70E740481C1C}">
                <a14:useLocalDpi xmlns:a14="http://schemas.microsoft.com/office/drawing/2010/main" val="0"/>
              </a:ext>
            </a:extLst>
          </a:blip>
          <a:srcRect l="8397" r="13003"/>
          <a:stretch/>
        </p:blipFill>
        <p:spPr bwMode="auto">
          <a:xfrm>
            <a:off x="219295" y="4734527"/>
            <a:ext cx="2120457" cy="1699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6"/>
          <a:stretch>
            <a:fillRect/>
          </a:stretch>
        </p:blipFill>
        <p:spPr>
          <a:xfrm>
            <a:off x="5964767" y="1102453"/>
            <a:ext cx="2993053" cy="3877666"/>
          </a:xfrm>
          <a:prstGeom prst="rect">
            <a:avLst/>
          </a:prstGeom>
        </p:spPr>
      </p:pic>
      <p:pic>
        <p:nvPicPr>
          <p:cNvPr id="5" name="Picture 4"/>
          <p:cNvPicPr>
            <a:picLocks noChangeAspect="1"/>
          </p:cNvPicPr>
          <p:nvPr/>
        </p:nvPicPr>
        <p:blipFill>
          <a:blip r:embed="rId7"/>
          <a:stretch>
            <a:fillRect/>
          </a:stretch>
        </p:blipFill>
        <p:spPr>
          <a:xfrm>
            <a:off x="3335846" y="4284644"/>
            <a:ext cx="2080129" cy="2149467"/>
          </a:xfrm>
          <a:prstGeom prst="rect">
            <a:avLst/>
          </a:prstGeom>
        </p:spPr>
      </p:pic>
    </p:spTree>
    <p:extLst>
      <p:ext uri="{BB962C8B-B14F-4D97-AF65-F5344CB8AC3E}">
        <p14:creationId xmlns:p14="http://schemas.microsoft.com/office/powerpoint/2010/main" val="23448849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20780"/>
            <a:ext cx="9144000" cy="5805345"/>
          </a:xfrm>
          <a:prstGeom prst="rect">
            <a:avLst/>
          </a:prstGeom>
        </p:spPr>
        <p:txBody>
          <a:bodyPr wrap="square" lIns="540000" tIns="360000" rIns="540000" bIns="360000">
            <a:spAutoFit/>
          </a:bodyPr>
          <a:lstStyle/>
          <a:p>
            <a:pPr algn="just"/>
            <a:r>
              <a:rPr lang="en-GB" b="1" u="sng" dirty="0" smtClean="0"/>
              <a:t>2. Origins and the problem of perspective: </a:t>
            </a:r>
            <a:r>
              <a:rPr lang="en-GB" b="1" i="1" u="sng" dirty="0" smtClean="0"/>
              <a:t>Where</a:t>
            </a:r>
            <a:r>
              <a:rPr lang="en-GB" b="1" u="sng" dirty="0" smtClean="0"/>
              <a:t> </a:t>
            </a:r>
            <a:r>
              <a:rPr lang="en-GB" b="1" u="sng" dirty="0"/>
              <a:t>to focus on</a:t>
            </a:r>
            <a:r>
              <a:rPr lang="en-GB" b="1" u="sng" dirty="0" smtClean="0"/>
              <a:t>?</a:t>
            </a:r>
          </a:p>
          <a:p>
            <a:pPr marL="285750" indent="-285750">
              <a:buFont typeface="Arial" panose="020B0604020202020204" pitchFamily="34" charset="0"/>
              <a:buChar char="•"/>
            </a:pPr>
            <a:endParaRPr lang="en-GB" sz="1000" b="1" dirty="0" smtClean="0"/>
          </a:p>
          <a:p>
            <a:pPr algn="ctr"/>
            <a:r>
              <a:rPr lang="en-GB" sz="2000" b="1" dirty="0" smtClean="0">
                <a:solidFill>
                  <a:srgbClr val="002060"/>
                </a:solidFill>
              </a:rPr>
              <a:t>Pan-Americanism</a:t>
            </a:r>
            <a:endParaRPr lang="en-GB" sz="2000" b="1" dirty="0">
              <a:solidFill>
                <a:srgbClr val="FF0000"/>
              </a:solidFill>
            </a:endParaRPr>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endParaRPr lang="en-GB" sz="2000" b="1" dirty="0" smtClean="0"/>
          </a:p>
          <a:p>
            <a:pPr marL="285750" indent="-285750">
              <a:buFont typeface="Arial" panose="020B0604020202020204" pitchFamily="34" charset="0"/>
              <a:buChar char="•"/>
            </a:pPr>
            <a:endParaRPr lang="en-GB" sz="2000" b="1" dirty="0"/>
          </a:p>
          <a:p>
            <a:pPr marL="285750" indent="-285750" algn="ctr">
              <a:buFont typeface="Arial" panose="020B0604020202020204" pitchFamily="34" charset="0"/>
              <a:buChar char="•"/>
            </a:pPr>
            <a:endParaRPr lang="en-GB" sz="2000" b="1" dirty="0"/>
          </a:p>
          <a:p>
            <a:pPr marL="285750" indent="-285750" algn="ctr">
              <a:buFont typeface="Arial" panose="020B0604020202020204" pitchFamily="34" charset="0"/>
              <a:buChar char="•"/>
            </a:pPr>
            <a:endParaRPr lang="en-GB" sz="2000" b="1" dirty="0"/>
          </a:p>
        </p:txBody>
      </p:sp>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7238" y="3424238"/>
            <a:ext cx="9525" cy="9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940424" y="4101714"/>
            <a:ext cx="4198719" cy="2733366"/>
          </a:xfrm>
          <a:prstGeom prst="rect">
            <a:avLst/>
          </a:prstGeom>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429057"/>
            <a:ext cx="2342229" cy="2393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2497540" y="4429057"/>
            <a:ext cx="2424256" cy="2246769"/>
          </a:xfrm>
          <a:prstGeom prst="rect">
            <a:avLst/>
          </a:prstGeom>
        </p:spPr>
        <p:txBody>
          <a:bodyPr wrap="square">
            <a:spAutoFit/>
          </a:bodyPr>
          <a:lstStyle/>
          <a:p>
            <a:pPr algn="r"/>
            <a:r>
              <a:rPr lang="en-GB" sz="1400" dirty="0"/>
              <a:t>Diego Rivera</a:t>
            </a:r>
            <a:r>
              <a:rPr lang="en-GB" sz="1400" i="1" dirty="0"/>
              <a:t>, Pan American Unity </a:t>
            </a:r>
            <a:r>
              <a:rPr lang="en-GB" sz="1400" dirty="0"/>
              <a:t>(1940</a:t>
            </a:r>
            <a:r>
              <a:rPr lang="en-GB" sz="1400" dirty="0" smtClean="0"/>
              <a:t>), City College of San Francisco ; Advert for Pan-American exhibition, Buffalo, New York, 1901; </a:t>
            </a:r>
          </a:p>
          <a:p>
            <a:pPr algn="r"/>
            <a:r>
              <a:rPr lang="en-GB" sz="1400" dirty="0" smtClean="0"/>
              <a:t>mural in </a:t>
            </a:r>
            <a:endParaRPr lang="en-GB" sz="1400" dirty="0"/>
          </a:p>
          <a:p>
            <a:pPr algn="r"/>
            <a:r>
              <a:rPr lang="en-GB" sz="1400" dirty="0"/>
              <a:t>Caracas, </a:t>
            </a:r>
            <a:r>
              <a:rPr lang="en-GB" sz="1400" dirty="0" smtClean="0"/>
              <a:t>Venezuela, depicting Hugo Chavez, </a:t>
            </a:r>
            <a:r>
              <a:rPr lang="en-GB" sz="1400" dirty="0"/>
              <a:t>Simon Bolivar, Francisco de Paula </a:t>
            </a:r>
            <a:r>
              <a:rPr lang="en-GB" sz="1400" dirty="0" smtClean="0"/>
              <a:t>Santander and Fidel Castro</a:t>
            </a:r>
            <a:endParaRPr lang="en-GB" sz="1400" dirty="0"/>
          </a:p>
        </p:txBody>
      </p:sp>
      <p:pic>
        <p:nvPicPr>
          <p:cNvPr id="3" name="Picture 2"/>
          <p:cNvPicPr>
            <a:picLocks noChangeAspect="1"/>
          </p:cNvPicPr>
          <p:nvPr/>
        </p:nvPicPr>
        <p:blipFill>
          <a:blip r:embed="rId6"/>
          <a:stretch>
            <a:fillRect/>
          </a:stretch>
        </p:blipFill>
        <p:spPr>
          <a:xfrm>
            <a:off x="-152567" y="1147573"/>
            <a:ext cx="9458659" cy="2876080"/>
          </a:xfrm>
          <a:prstGeom prst="rect">
            <a:avLst/>
          </a:prstGeom>
        </p:spPr>
      </p:pic>
    </p:spTree>
    <p:extLst>
      <p:ext uri="{BB962C8B-B14F-4D97-AF65-F5344CB8AC3E}">
        <p14:creationId xmlns:p14="http://schemas.microsoft.com/office/powerpoint/2010/main" val="31033214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759452"/>
          </a:xfrm>
          <a:prstGeom prst="rect">
            <a:avLst/>
          </a:prstGeom>
        </p:spPr>
        <p:txBody>
          <a:bodyPr wrap="square" lIns="540000" tIns="360000" rIns="540000" bIns="360000">
            <a:spAutoFit/>
          </a:bodyPr>
          <a:lstStyle/>
          <a:p>
            <a:pPr algn="just"/>
            <a:r>
              <a:rPr lang="en-GB" sz="1600" b="1" u="sng" dirty="0" smtClean="0"/>
              <a:t>2. Origins and the problem of perspective</a:t>
            </a:r>
          </a:p>
          <a:p>
            <a:pPr algn="just"/>
            <a:endParaRPr lang="en-GB" sz="1600" b="1" u="sng" dirty="0" smtClean="0"/>
          </a:p>
          <a:p>
            <a:pPr algn="just"/>
            <a:r>
              <a:rPr lang="en-GB" sz="2000" b="1" dirty="0" smtClean="0"/>
              <a:t>Historians’ dilemmas</a:t>
            </a:r>
          </a:p>
          <a:p>
            <a:pPr marL="285750" indent="-285750" algn="ctr">
              <a:buFont typeface="Arial" panose="020B0604020202020204" pitchFamily="34" charset="0"/>
              <a:buChar char="•"/>
            </a:pPr>
            <a:endParaRPr lang="en-GB" sz="2000" b="1" dirty="0" smtClean="0"/>
          </a:p>
          <a:p>
            <a:pPr marL="285750" indent="-285750" algn="ctr">
              <a:buFont typeface="Arial" panose="020B0604020202020204" pitchFamily="34" charset="0"/>
              <a:buChar char="•"/>
            </a:pPr>
            <a:r>
              <a:rPr lang="en-GB" sz="2000" b="1" i="1" dirty="0" smtClean="0"/>
              <a:t>When</a:t>
            </a:r>
            <a:r>
              <a:rPr lang="en-GB" sz="2000" b="1" dirty="0" smtClean="0"/>
              <a:t> to focus on?</a:t>
            </a:r>
          </a:p>
          <a:p>
            <a:pPr marL="285750" indent="-285750" algn="ctr">
              <a:buFont typeface="Arial" panose="020B0604020202020204" pitchFamily="34" charset="0"/>
              <a:buChar char="•"/>
            </a:pPr>
            <a:endParaRPr lang="en-GB" sz="2000" b="1" dirty="0"/>
          </a:p>
          <a:p>
            <a:pPr marL="285750" indent="-285750" algn="ctr">
              <a:buFont typeface="Arial" panose="020B0604020202020204" pitchFamily="34" charset="0"/>
              <a:buChar char="•"/>
            </a:pPr>
            <a:r>
              <a:rPr lang="en-GB" sz="2000" b="1" i="1" dirty="0" smtClean="0"/>
              <a:t>Who</a:t>
            </a:r>
            <a:r>
              <a:rPr lang="en-GB" sz="2000" b="1" dirty="0" smtClean="0"/>
              <a:t> to focus on?</a:t>
            </a:r>
            <a:r>
              <a:rPr lang="en-GB" sz="2000" b="1" i="1" dirty="0"/>
              <a:t> </a:t>
            </a:r>
            <a:endParaRPr lang="en-GB" sz="2000" b="1" i="1" dirty="0" smtClean="0"/>
          </a:p>
          <a:p>
            <a:pPr marL="285750" indent="-285750" algn="ctr">
              <a:buFont typeface="Arial" panose="020B0604020202020204" pitchFamily="34" charset="0"/>
              <a:buChar char="•"/>
            </a:pPr>
            <a:endParaRPr lang="en-GB" sz="2000" b="1" i="1" dirty="0"/>
          </a:p>
          <a:p>
            <a:pPr marL="285750" indent="-285750" algn="ctr">
              <a:buFont typeface="Arial" panose="020B0604020202020204" pitchFamily="34" charset="0"/>
              <a:buChar char="•"/>
            </a:pPr>
            <a:r>
              <a:rPr lang="en-GB" sz="2000" b="1" i="1" dirty="0" smtClean="0"/>
              <a:t>Where</a:t>
            </a:r>
            <a:r>
              <a:rPr lang="en-GB" sz="2000" b="1" dirty="0" smtClean="0"/>
              <a:t> </a:t>
            </a:r>
            <a:r>
              <a:rPr lang="en-GB" sz="2000" b="1" dirty="0"/>
              <a:t>to focus on?</a:t>
            </a:r>
          </a:p>
          <a:p>
            <a:pPr marL="285750" indent="-285750" algn="ctr">
              <a:buFont typeface="Arial" panose="020B0604020202020204" pitchFamily="34" charset="0"/>
              <a:buChar char="•"/>
            </a:pPr>
            <a:endParaRPr lang="en-GB" sz="2000" b="1" dirty="0"/>
          </a:p>
          <a:p>
            <a:pPr marL="285750" indent="-285750" algn="ctr">
              <a:buFont typeface="Arial" panose="020B0604020202020204" pitchFamily="34" charset="0"/>
              <a:buChar char="•"/>
            </a:pPr>
            <a:r>
              <a:rPr lang="en-GB" sz="2000" b="1" i="1" dirty="0" smtClean="0"/>
              <a:t>How</a:t>
            </a:r>
            <a:r>
              <a:rPr lang="en-GB" sz="2000" b="1" dirty="0" smtClean="0"/>
              <a:t> to </a:t>
            </a:r>
            <a:r>
              <a:rPr lang="en-GB" sz="2000" b="1" dirty="0" err="1" smtClean="0"/>
              <a:t>narrativise</a:t>
            </a:r>
            <a:r>
              <a:rPr lang="en-GB" sz="2000" b="1" dirty="0" smtClean="0"/>
              <a:t> the past?</a:t>
            </a:r>
          </a:p>
          <a:p>
            <a:pPr algn="just"/>
            <a:endParaRPr lang="en-GB" sz="2000" b="1" dirty="0" smtClean="0"/>
          </a:p>
          <a:p>
            <a:pPr algn="just"/>
            <a:endParaRPr lang="en-GB" sz="2000" b="1" dirty="0"/>
          </a:p>
          <a:p>
            <a:pPr algn="just"/>
            <a:r>
              <a:rPr lang="en-GB" sz="2000" b="1" dirty="0" smtClean="0"/>
              <a:t>Subjectivity</a:t>
            </a:r>
          </a:p>
          <a:p>
            <a:pPr algn="ctr"/>
            <a:endParaRPr lang="en-GB" sz="2000" b="1" dirty="0"/>
          </a:p>
          <a:p>
            <a:pPr marL="285750" indent="-285750" algn="ctr">
              <a:buFont typeface="Arial" panose="020B0604020202020204" pitchFamily="34" charset="0"/>
              <a:buChar char="•"/>
            </a:pPr>
            <a:r>
              <a:rPr lang="en-GB" sz="2000" b="1" dirty="0" smtClean="0"/>
              <a:t>Where, when and how to begin?</a:t>
            </a:r>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Tree>
    <p:extLst>
      <p:ext uri="{BB962C8B-B14F-4D97-AF65-F5344CB8AC3E}">
        <p14:creationId xmlns:p14="http://schemas.microsoft.com/office/powerpoint/2010/main" val="41021367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4420350"/>
          </a:xfrm>
          <a:prstGeom prst="rect">
            <a:avLst/>
          </a:prstGeom>
        </p:spPr>
        <p:txBody>
          <a:bodyPr wrap="square" lIns="540000" tIns="360000" rIns="540000" bIns="360000">
            <a:spAutoFit/>
          </a:bodyPr>
          <a:lstStyle/>
          <a:p>
            <a:pPr algn="just"/>
            <a:r>
              <a:rPr lang="en-GB" sz="1600" b="1" u="sng" dirty="0" smtClean="0"/>
              <a:t>2. Origins and the problem of perspective</a:t>
            </a:r>
          </a:p>
          <a:p>
            <a:pPr algn="just"/>
            <a:endParaRPr lang="en-GB" sz="2000" b="1" dirty="0"/>
          </a:p>
          <a:p>
            <a:pPr marL="285750" indent="-285750" algn="ctr">
              <a:buFont typeface="Arial" panose="020B0604020202020204" pitchFamily="34" charset="0"/>
              <a:buChar char="•"/>
            </a:pPr>
            <a:r>
              <a:rPr lang="en-GB" sz="2000" b="1" dirty="0" smtClean="0"/>
              <a:t>Where, when and how to begin?</a:t>
            </a:r>
          </a:p>
          <a:p>
            <a:pPr marL="285750" indent="-285750" algn="ctr">
              <a:buFont typeface="Arial" panose="020B0604020202020204" pitchFamily="34" charset="0"/>
              <a:buChar char="•"/>
            </a:pPr>
            <a:endParaRPr lang="en-GB" sz="2000" b="1" dirty="0"/>
          </a:p>
          <a:p>
            <a:pPr algn="ctr"/>
            <a:endParaRPr lang="en-GB" sz="2000" b="1" dirty="0" smtClean="0"/>
          </a:p>
          <a:p>
            <a:pPr marL="342900" indent="-342900" algn="just">
              <a:buFont typeface="Arial" panose="020B0604020202020204" pitchFamily="34" charset="0"/>
              <a:buChar char="•"/>
            </a:pPr>
            <a:r>
              <a:rPr lang="en-GB" sz="2000" b="1" dirty="0" smtClean="0"/>
              <a:t>Multiple start points available</a:t>
            </a:r>
          </a:p>
          <a:p>
            <a:pPr algn="just"/>
            <a:endParaRPr lang="en-GB" sz="2000" b="1" dirty="0" smtClean="0"/>
          </a:p>
          <a:p>
            <a:pPr marL="342900" indent="-342900" algn="just">
              <a:buFont typeface="Arial" panose="020B0604020202020204" pitchFamily="34" charset="0"/>
              <a:buChar char="•"/>
            </a:pPr>
            <a:r>
              <a:rPr lang="en-GB" sz="2000" b="1" dirty="0" smtClean="0"/>
              <a:t>The ‘beginning’ of American history means very different things to various consistencies</a:t>
            </a:r>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Tree>
    <p:extLst>
      <p:ext uri="{BB962C8B-B14F-4D97-AF65-F5344CB8AC3E}">
        <p14:creationId xmlns:p14="http://schemas.microsoft.com/office/powerpoint/2010/main" val="40795589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9036998"/>
          </a:xfrm>
          <a:prstGeom prst="rect">
            <a:avLst/>
          </a:prstGeom>
        </p:spPr>
        <p:txBody>
          <a:bodyPr wrap="square" lIns="540000" tIns="360000" rIns="540000" bIns="360000">
            <a:spAutoFit/>
          </a:bodyPr>
          <a:lstStyle/>
          <a:p>
            <a:pPr algn="just"/>
            <a:r>
              <a:rPr lang="en-GB" sz="1600" b="1" u="sng" dirty="0" smtClean="0"/>
              <a:t>2. Origins and the problem of perspective:  Native Americans</a:t>
            </a:r>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r>
              <a:rPr lang="en-GB" sz="1200" dirty="0" smtClean="0"/>
              <a:t>Map showing Native American tribes and ways of life, c. 1515 AD. From </a:t>
            </a:r>
            <a:r>
              <a:rPr lang="en-GB" sz="1200" dirty="0" err="1" smtClean="0"/>
              <a:t>Foner</a:t>
            </a:r>
            <a:r>
              <a:rPr lang="en-GB" sz="1200" dirty="0" smtClean="0"/>
              <a:t>, </a:t>
            </a:r>
            <a:r>
              <a:rPr lang="en-GB" sz="1200" i="1" dirty="0" smtClean="0"/>
              <a:t>Give Me Liberty!</a:t>
            </a:r>
            <a:r>
              <a:rPr lang="en-GB" sz="1200" dirty="0" smtClean="0"/>
              <a:t> (</a:t>
            </a:r>
            <a:r>
              <a:rPr lang="en-GB" sz="1200" dirty="0" smtClean="0">
                <a:hlinkClick r:id="rId3"/>
              </a:rPr>
              <a:t>http://www.wwnorton.com/college/history/give-me-liberty4/ch/01/imaps.aspx</a:t>
            </a:r>
            <a:r>
              <a:rPr lang="en-GB" sz="1200" dirty="0" smtClean="0"/>
              <a:t>) </a:t>
            </a:r>
          </a:p>
          <a:p>
            <a:pPr algn="just"/>
            <a:endParaRPr lang="en-GB" sz="1600" b="1" u="sng" dirty="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9732" y="692696"/>
            <a:ext cx="6772668" cy="5369322"/>
          </a:xfrm>
          <a:prstGeom prst="rect">
            <a:avLst/>
          </a:prstGeom>
        </p:spPr>
      </p:pic>
    </p:spTree>
    <p:extLst>
      <p:ext uri="{BB962C8B-B14F-4D97-AF65-F5344CB8AC3E}">
        <p14:creationId xmlns:p14="http://schemas.microsoft.com/office/powerpoint/2010/main" val="21619970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390120"/>
          </a:xfrm>
          <a:prstGeom prst="rect">
            <a:avLst/>
          </a:prstGeom>
        </p:spPr>
        <p:txBody>
          <a:bodyPr wrap="square" lIns="540000" tIns="360000" rIns="540000" bIns="360000">
            <a:spAutoFit/>
          </a:bodyPr>
          <a:lstStyle/>
          <a:p>
            <a:pPr algn="just"/>
            <a:r>
              <a:rPr lang="en-GB" sz="1600" b="1" u="sng" dirty="0" smtClean="0"/>
              <a:t>2. Origins and the problem of perspective:  Native Americans</a:t>
            </a:r>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r>
              <a:rPr lang="en-GB" sz="1600" dirty="0" smtClean="0"/>
              <a:t>Map </a:t>
            </a:r>
            <a:r>
              <a:rPr lang="en-GB" sz="1600" dirty="0"/>
              <a:t>showing </a:t>
            </a:r>
            <a:r>
              <a:rPr lang="en-GB" sz="1600" dirty="0" smtClean="0"/>
              <a:t>migratory patterns of early humans. </a:t>
            </a:r>
          </a:p>
          <a:p>
            <a:pPr algn="just"/>
            <a:r>
              <a:rPr lang="en-GB" sz="1600" i="1" dirty="0" smtClean="0"/>
              <a:t>Numbers show est. amount of years since earliest  settlement.</a:t>
            </a:r>
            <a:endParaRPr lang="en-GB" sz="1600" b="1" dirty="0" smtClean="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627" y="1340768"/>
            <a:ext cx="8105775" cy="3810000"/>
          </a:xfrm>
          <a:prstGeom prst="rect">
            <a:avLst/>
          </a:prstGeom>
        </p:spPr>
      </p:pic>
    </p:spTree>
    <p:extLst>
      <p:ext uri="{BB962C8B-B14F-4D97-AF65-F5344CB8AC3E}">
        <p14:creationId xmlns:p14="http://schemas.microsoft.com/office/powerpoint/2010/main" val="23907835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Vinland </a:t>
            </a:r>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54482" y="790048"/>
            <a:ext cx="3366033" cy="40585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588224" y="4997151"/>
            <a:ext cx="2259890" cy="1384995"/>
          </a:xfrm>
          <a:prstGeom prst="rect">
            <a:avLst/>
          </a:prstGeom>
        </p:spPr>
        <p:txBody>
          <a:bodyPr wrap="square">
            <a:spAutoFit/>
          </a:bodyPr>
          <a:lstStyle/>
          <a:p>
            <a:r>
              <a:rPr lang="en-GB" sz="1400" dirty="0" smtClean="0"/>
              <a:t>Statue of Leif Erikson (c.970– c. 1020), St Paul, Minnesota</a:t>
            </a:r>
          </a:p>
          <a:p>
            <a:endParaRPr lang="en-GB" sz="1400" dirty="0"/>
          </a:p>
          <a:p>
            <a:r>
              <a:rPr lang="en-GB" sz="1400" dirty="0" smtClean="0"/>
              <a:t>Maps showing European voyages of discovery</a:t>
            </a:r>
            <a:endParaRPr lang="en-GB" sz="14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90049"/>
            <a:ext cx="4337283" cy="4367143"/>
          </a:xfrm>
          <a:prstGeom prst="rect">
            <a:avLst/>
          </a:prstGeom>
        </p:spPr>
      </p:pic>
      <p:pic>
        <p:nvPicPr>
          <p:cNvPr id="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57198" y="3795238"/>
            <a:ext cx="2982634" cy="30730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813959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Prince </a:t>
            </a:r>
            <a:r>
              <a:rPr lang="en-GB" sz="1600" b="1" u="sng" dirty="0" err="1" smtClean="0"/>
              <a:t>Madoc</a:t>
            </a:r>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pic>
        <p:nvPicPr>
          <p:cNvPr id="5122" name="Picture 2" descr="http://southernmemoriesandupdates.com/wp-content/uploads/2011/05/madoc-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764704"/>
            <a:ext cx="3486150" cy="500062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4211960" y="764704"/>
            <a:ext cx="4756264" cy="3134998"/>
          </a:xfrm>
          <a:prstGeom prst="rect">
            <a:avLst/>
          </a:prstGeom>
        </p:spPr>
      </p:pic>
      <p:pic>
        <p:nvPicPr>
          <p:cNvPr id="3" name="Picture 2"/>
          <p:cNvPicPr>
            <a:picLocks noChangeAspect="1"/>
          </p:cNvPicPr>
          <p:nvPr/>
        </p:nvPicPr>
        <p:blipFill>
          <a:blip r:embed="rId5"/>
          <a:stretch>
            <a:fillRect/>
          </a:stretch>
        </p:blipFill>
        <p:spPr>
          <a:xfrm>
            <a:off x="6105738" y="4077072"/>
            <a:ext cx="2862486" cy="2144262"/>
          </a:xfrm>
          <a:prstGeom prst="rect">
            <a:avLst/>
          </a:prstGeom>
        </p:spPr>
      </p:pic>
    </p:spTree>
    <p:extLst>
      <p:ext uri="{BB962C8B-B14F-4D97-AF65-F5344CB8AC3E}">
        <p14:creationId xmlns:p14="http://schemas.microsoft.com/office/powerpoint/2010/main" val="42410679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Columbus </a:t>
            </a:r>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7" name="Rectangle 6"/>
          <p:cNvSpPr/>
          <p:nvPr/>
        </p:nvSpPr>
        <p:spPr>
          <a:xfrm>
            <a:off x="3491880" y="4939117"/>
            <a:ext cx="2411644" cy="1600438"/>
          </a:xfrm>
          <a:prstGeom prst="rect">
            <a:avLst/>
          </a:prstGeom>
        </p:spPr>
        <p:txBody>
          <a:bodyPr wrap="square">
            <a:spAutoFit/>
          </a:bodyPr>
          <a:lstStyle/>
          <a:p>
            <a:r>
              <a:rPr lang="en-GB" sz="1400" dirty="0" smtClean="0"/>
              <a:t>Defaced Columbus statue in Washington DC, 2002 (top) and Boston, 2015  (see also: ‘Christopher’ episode, </a:t>
            </a:r>
            <a:r>
              <a:rPr lang="en-GB" sz="1400" i="1" dirty="0" smtClean="0"/>
              <a:t>The Sopranos </a:t>
            </a:r>
            <a:r>
              <a:rPr lang="en-GB" sz="1400" dirty="0" smtClean="0"/>
              <a:t>(</a:t>
            </a:r>
            <a:r>
              <a:rPr lang="en-GB" sz="1400" dirty="0" smtClean="0">
                <a:hlinkClick r:id="rId3"/>
              </a:rPr>
              <a:t>https://www.youtube.com/watch?v=jBD61skoMk8</a:t>
            </a:r>
            <a:r>
              <a:rPr lang="en-GB" sz="1400" dirty="0" smtClean="0"/>
              <a:t>) </a:t>
            </a:r>
            <a:endParaRPr lang="en-GB" sz="1400" dirty="0"/>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2" y="810636"/>
            <a:ext cx="5716752" cy="4072207"/>
          </a:xfrm>
          <a:prstGeom prst="rect">
            <a:avLst/>
          </a:prstGeom>
        </p:spPr>
      </p:pic>
      <p:pic>
        <p:nvPicPr>
          <p:cNvPr id="2052" name="Picture 4" descr="http://samdurant.net/defaced_monuments/Images/DC/0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37830" y="787475"/>
            <a:ext cx="3265204" cy="2448904"/>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89580" y="3294080"/>
            <a:ext cx="3079491" cy="33263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 name="Picture 10"/>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14411"/>
          <a:stretch/>
        </p:blipFill>
        <p:spPr bwMode="auto">
          <a:xfrm>
            <a:off x="53132" y="4213120"/>
            <a:ext cx="2907013" cy="25473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165649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Columbus </a:t>
            </a:r>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7" name="Rectangle 6"/>
          <p:cNvSpPr/>
          <p:nvPr/>
        </p:nvSpPr>
        <p:spPr>
          <a:xfrm>
            <a:off x="3491880" y="4939117"/>
            <a:ext cx="2411644" cy="523220"/>
          </a:xfrm>
          <a:prstGeom prst="rect">
            <a:avLst/>
          </a:prstGeom>
        </p:spPr>
        <p:txBody>
          <a:bodyPr wrap="square">
            <a:spAutoFit/>
          </a:bodyPr>
          <a:lstStyle/>
          <a:p>
            <a:r>
              <a:rPr lang="en-GB" sz="1400" dirty="0" smtClean="0"/>
              <a:t>Columbus statue, </a:t>
            </a:r>
            <a:r>
              <a:rPr lang="en-GB" sz="1400" dirty="0" err="1" smtClean="0"/>
              <a:t>Sefton</a:t>
            </a:r>
            <a:r>
              <a:rPr lang="en-GB" sz="1400" dirty="0" smtClean="0"/>
              <a:t> Park, Liverpool </a:t>
            </a:r>
            <a:endParaRPr lang="en-GB" sz="1400" dirty="0"/>
          </a:p>
        </p:txBody>
      </p:sp>
      <p:pic>
        <p:nvPicPr>
          <p:cNvPr id="3" name="Picture 2"/>
          <p:cNvPicPr>
            <a:picLocks noChangeAspect="1"/>
          </p:cNvPicPr>
          <p:nvPr/>
        </p:nvPicPr>
        <p:blipFill>
          <a:blip r:embed="rId3"/>
          <a:stretch>
            <a:fillRect/>
          </a:stretch>
        </p:blipFill>
        <p:spPr>
          <a:xfrm>
            <a:off x="2843809" y="980728"/>
            <a:ext cx="2538144" cy="3814468"/>
          </a:xfrm>
          <a:prstGeom prst="rect">
            <a:avLst/>
          </a:prstGeom>
        </p:spPr>
      </p:pic>
    </p:spTree>
    <p:extLst>
      <p:ext uri="{BB962C8B-B14F-4D97-AF65-F5344CB8AC3E}">
        <p14:creationId xmlns:p14="http://schemas.microsoft.com/office/powerpoint/2010/main" val="32447956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Pilgrim Fathers</a:t>
            </a:r>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7" name="Rectangle 6"/>
          <p:cNvSpPr/>
          <p:nvPr/>
        </p:nvSpPr>
        <p:spPr>
          <a:xfrm>
            <a:off x="7452320" y="4025861"/>
            <a:ext cx="1583316" cy="2677656"/>
          </a:xfrm>
          <a:prstGeom prst="rect">
            <a:avLst/>
          </a:prstGeom>
        </p:spPr>
        <p:txBody>
          <a:bodyPr wrap="square">
            <a:spAutoFit/>
          </a:bodyPr>
          <a:lstStyle/>
          <a:p>
            <a:r>
              <a:rPr lang="en-GB" sz="1400" b="1" dirty="0"/>
              <a:t>Landing of the Pilgrim </a:t>
            </a:r>
            <a:r>
              <a:rPr lang="en-GB" sz="1400" b="1" dirty="0" smtClean="0"/>
              <a:t>Fathers </a:t>
            </a:r>
            <a:r>
              <a:rPr lang="en-GB" sz="1400" b="1" dirty="0"/>
              <a:t>by Charles Lucy </a:t>
            </a:r>
            <a:r>
              <a:rPr lang="en-GB" sz="1400" b="1" dirty="0" smtClean="0"/>
              <a:t>(c. 1868)</a:t>
            </a:r>
          </a:p>
          <a:p>
            <a:endParaRPr lang="en-GB" sz="1400" b="1" dirty="0"/>
          </a:p>
          <a:p>
            <a:pPr lvl="0"/>
            <a:r>
              <a:rPr lang="en-GB" sz="1400" dirty="0" smtClean="0"/>
              <a:t>(see </a:t>
            </a:r>
            <a:r>
              <a:rPr lang="en-GB" sz="1400" dirty="0"/>
              <a:t>William Bradford, extracts from </a:t>
            </a:r>
            <a:r>
              <a:rPr lang="en-GB" sz="1400" i="1" dirty="0"/>
              <a:t>Of Plymouth Plantation</a:t>
            </a:r>
            <a:r>
              <a:rPr lang="en-GB" sz="1400" dirty="0"/>
              <a:t>, originally written </a:t>
            </a:r>
            <a:r>
              <a:rPr lang="en-GB" sz="1400" dirty="0" smtClean="0"/>
              <a:t>1630)</a:t>
            </a:r>
            <a:endParaRPr lang="en-GB" sz="1400" dirty="0"/>
          </a:p>
          <a:p>
            <a:endParaRPr lang="en-GB" sz="1400" b="1" dirty="0"/>
          </a:p>
        </p:txBody>
      </p:sp>
      <p:pic>
        <p:nvPicPr>
          <p:cNvPr id="3077" name="Picture 5" descr="http://www.orsonprattbrown.com/MayflowerConnection/mayflower-pilgrims-landing162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6312" y="788548"/>
            <a:ext cx="4809047" cy="317552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11838"/>
          <a:stretch/>
        </p:blipFill>
        <p:spPr bwMode="auto">
          <a:xfrm>
            <a:off x="32048" y="703532"/>
            <a:ext cx="2956764" cy="2517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27784" y="719556"/>
            <a:ext cx="2416022" cy="1531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650" y="3913168"/>
            <a:ext cx="4617930" cy="294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4677748" y="5229200"/>
            <a:ext cx="1583316" cy="1169551"/>
          </a:xfrm>
          <a:prstGeom prst="rect">
            <a:avLst/>
          </a:prstGeom>
        </p:spPr>
        <p:txBody>
          <a:bodyPr wrap="square">
            <a:spAutoFit/>
          </a:bodyPr>
          <a:lstStyle/>
          <a:p>
            <a:r>
              <a:rPr lang="en-GB" sz="1400" b="1" i="1" dirty="0" smtClean="0"/>
              <a:t>The First Thanksgiving 1621</a:t>
            </a:r>
            <a:r>
              <a:rPr lang="en-GB" sz="1400" b="1" dirty="0" smtClean="0"/>
              <a:t>, by Jean Leon Gerome Ferris (1899)</a:t>
            </a:r>
            <a:endParaRPr lang="en-GB" sz="1400" b="1" dirty="0"/>
          </a:p>
        </p:txBody>
      </p:sp>
    </p:spTree>
    <p:extLst>
      <p:ext uri="{BB962C8B-B14F-4D97-AF65-F5344CB8AC3E}">
        <p14:creationId xmlns:p14="http://schemas.microsoft.com/office/powerpoint/2010/main" val="8379466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smtClean="0"/>
              <a:t>2. Origins and the problem of perspective: Pilgrim Fathers</a:t>
            </a:r>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7" name="Rectangle 6"/>
          <p:cNvSpPr/>
          <p:nvPr/>
        </p:nvSpPr>
        <p:spPr>
          <a:xfrm>
            <a:off x="754087" y="4759161"/>
            <a:ext cx="3240667" cy="954107"/>
          </a:xfrm>
          <a:prstGeom prst="rect">
            <a:avLst/>
          </a:prstGeom>
        </p:spPr>
        <p:txBody>
          <a:bodyPr wrap="square">
            <a:spAutoFit/>
          </a:bodyPr>
          <a:lstStyle/>
          <a:p>
            <a:r>
              <a:rPr lang="en-GB" sz="1400" dirty="0" smtClean="0"/>
              <a:t>Malcolm X speech at Organization of Afro-American Unity founding rally, 1964;</a:t>
            </a:r>
          </a:p>
          <a:p>
            <a:r>
              <a:rPr lang="en-GB" sz="1400" dirty="0" smtClean="0"/>
              <a:t>(</a:t>
            </a:r>
            <a:r>
              <a:rPr lang="en-GB" sz="1400" dirty="0" smtClean="0">
                <a:hlinkClick r:id="rId3"/>
              </a:rPr>
              <a:t>https://www.youtube.com/watch?v=ffqVJWP5OeU</a:t>
            </a:r>
            <a:r>
              <a:rPr lang="en-GB" sz="1400" dirty="0" smtClean="0"/>
              <a:t>); Yolanda Lopez poster, 1978</a:t>
            </a:r>
            <a:endParaRPr lang="en-GB" sz="1400" dirty="0"/>
          </a:p>
        </p:txBody>
      </p:sp>
      <p:pic>
        <p:nvPicPr>
          <p:cNvPr id="307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97702" y="764704"/>
            <a:ext cx="3859616" cy="53886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7" name="Picture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576" y="764704"/>
            <a:ext cx="3239179" cy="39505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76895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1127141"/>
          </a:xfrm>
          <a:prstGeom prst="rect">
            <a:avLst/>
          </a:prstGeom>
        </p:spPr>
        <p:txBody>
          <a:bodyPr wrap="square" lIns="540000" tIns="360000" rIns="540000" bIns="360000">
            <a:spAutoFit/>
          </a:bodyPr>
          <a:lstStyle/>
          <a:p>
            <a:pPr algn="just"/>
            <a:r>
              <a:rPr lang="en-GB" sz="1600" b="1" u="sng" dirty="0" smtClean="0"/>
              <a:t>2. Origins and the problem of perspective: ‘Creation of the Whites’</a:t>
            </a:r>
          </a:p>
          <a:p>
            <a:pPr algn="just"/>
            <a:endParaRPr lang="en-GB" sz="1000" b="1" u="sng"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052736"/>
            <a:ext cx="6984776" cy="54827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181924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143899"/>
          </a:xfrm>
          <a:prstGeom prst="rect">
            <a:avLst/>
          </a:prstGeom>
        </p:spPr>
        <p:txBody>
          <a:bodyPr wrap="square" lIns="540000" tIns="360000" rIns="540000" bIns="360000">
            <a:spAutoFit/>
          </a:bodyPr>
          <a:lstStyle/>
          <a:p>
            <a:pPr algn="just"/>
            <a:r>
              <a:rPr lang="en-GB" sz="1600" b="1" u="sng" dirty="0" smtClean="0"/>
              <a:t>2. Origins and the problem of perspective: ‘Creation of the Whites’</a:t>
            </a:r>
          </a:p>
          <a:p>
            <a:pPr algn="just"/>
            <a:endParaRPr lang="en-GB" sz="1600" b="1" u="sng" dirty="0"/>
          </a:p>
          <a:p>
            <a:r>
              <a:rPr lang="en-GB" sz="1600" dirty="0"/>
              <a:t> </a:t>
            </a:r>
            <a:endParaRPr lang="en-US" sz="1600" dirty="0"/>
          </a:p>
          <a:p>
            <a:r>
              <a:rPr lang="en-GB" sz="2400" b="1" dirty="0" err="1">
                <a:solidFill>
                  <a:srgbClr val="FF0000"/>
                </a:solidFill>
              </a:rPr>
              <a:t>Yuchi</a:t>
            </a:r>
            <a:r>
              <a:rPr lang="en-GB" sz="2400" b="1" dirty="0">
                <a:solidFill>
                  <a:srgbClr val="FF0000"/>
                </a:solidFill>
              </a:rPr>
              <a:t> and </a:t>
            </a:r>
            <a:r>
              <a:rPr lang="en-GB" sz="2400" b="1" dirty="0" err="1">
                <a:solidFill>
                  <a:srgbClr val="FF0000"/>
                </a:solidFill>
              </a:rPr>
              <a:t>Hitchiti</a:t>
            </a:r>
            <a:r>
              <a:rPr lang="en-GB" sz="2400" b="1" dirty="0">
                <a:solidFill>
                  <a:srgbClr val="FF0000"/>
                </a:solidFill>
              </a:rPr>
              <a:t> ‘Creation of the Whites’ stories</a:t>
            </a:r>
            <a:endParaRPr lang="en-US" sz="2400" dirty="0">
              <a:solidFill>
                <a:srgbClr val="FF0000"/>
              </a:solidFill>
            </a:endParaRPr>
          </a:p>
          <a:p>
            <a:pPr marL="342900" lvl="0" indent="-342900">
              <a:buFont typeface="Arial" panose="020B0604020202020204" pitchFamily="34" charset="0"/>
              <a:buChar char="•"/>
            </a:pPr>
            <a:r>
              <a:rPr lang="en-GB" sz="2400" b="1" dirty="0"/>
              <a:t>How do these stories explain the origin of white settlement of the Americas? And what can you intuit about how the </a:t>
            </a:r>
            <a:r>
              <a:rPr lang="en-GB" sz="2400" b="1" dirty="0" err="1"/>
              <a:t>Yuchi</a:t>
            </a:r>
            <a:r>
              <a:rPr lang="en-GB" sz="2400" b="1" dirty="0"/>
              <a:t> and </a:t>
            </a:r>
            <a:r>
              <a:rPr lang="en-GB" sz="2400" b="1" dirty="0" err="1"/>
              <a:t>Hitchiti</a:t>
            </a:r>
            <a:r>
              <a:rPr lang="en-GB" sz="2400" b="1" dirty="0"/>
              <a:t> describe the origins of their own tribes by contrast?</a:t>
            </a:r>
            <a:endParaRPr lang="en-US" sz="2400" dirty="0"/>
          </a:p>
          <a:p>
            <a:r>
              <a:rPr lang="en-GB" sz="2400" b="1" dirty="0"/>
              <a:t> </a:t>
            </a:r>
            <a:endParaRPr lang="en-US" sz="2400" dirty="0"/>
          </a:p>
          <a:p>
            <a:pPr marL="342900" lvl="0" indent="-342900">
              <a:buFont typeface="Arial" panose="020B0604020202020204" pitchFamily="34" charset="0"/>
              <a:buChar char="•"/>
            </a:pPr>
            <a:r>
              <a:rPr lang="en-GB" sz="2400" b="1" dirty="0"/>
              <a:t>Are there any notable differences between the two creation stories?</a:t>
            </a:r>
            <a:endParaRPr lang="en-US" sz="2400" dirty="0"/>
          </a:p>
          <a:p>
            <a:pPr marL="342900" indent="-342900">
              <a:buFont typeface="Arial" panose="020B0604020202020204" pitchFamily="34" charset="0"/>
              <a:buChar char="•"/>
            </a:pPr>
            <a:endParaRPr lang="en-US" sz="2400" dirty="0"/>
          </a:p>
          <a:p>
            <a:pPr marL="342900" lvl="0" indent="-342900">
              <a:buFont typeface="Arial" panose="020B0604020202020204" pitchFamily="34" charset="0"/>
              <a:buChar char="•"/>
            </a:pPr>
            <a:r>
              <a:rPr lang="en-GB" sz="2400" b="1" dirty="0"/>
              <a:t>What insights might these stories provide about the history of encounters between white Europeans and indigenous Americans? </a:t>
            </a:r>
            <a:endParaRPr lang="en-US" sz="2400" dirty="0"/>
          </a:p>
          <a:p>
            <a:pPr marL="285750" indent="-285750" algn="r">
              <a:buFontTx/>
              <a:buChar char="-"/>
            </a:pPr>
            <a:r>
              <a:rPr lang="en-GB" sz="1600" b="1" dirty="0" smtClean="0"/>
              <a:t>)</a:t>
            </a:r>
          </a:p>
        </p:txBody>
      </p:sp>
    </p:spTree>
    <p:extLst>
      <p:ext uri="{BB962C8B-B14F-4D97-AF65-F5344CB8AC3E}">
        <p14:creationId xmlns:p14="http://schemas.microsoft.com/office/powerpoint/2010/main" val="320852087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867174"/>
          </a:xfrm>
          <a:prstGeom prst="rect">
            <a:avLst/>
          </a:prstGeom>
        </p:spPr>
        <p:txBody>
          <a:bodyPr wrap="square" lIns="540000" tIns="360000" rIns="540000" bIns="360000">
            <a:spAutoFit/>
          </a:bodyPr>
          <a:lstStyle/>
          <a:p>
            <a:pPr algn="just"/>
            <a:r>
              <a:rPr lang="en-GB" sz="1600" b="1" u="sng" dirty="0" smtClean="0"/>
              <a:t>2. Origins and the problem of perspective: ‘Creation of the Whites’</a:t>
            </a:r>
          </a:p>
          <a:p>
            <a:pPr algn="just"/>
            <a:endParaRPr lang="en-GB" sz="1600" b="1" u="sng" dirty="0"/>
          </a:p>
          <a:p>
            <a:pPr algn="just"/>
            <a:r>
              <a:rPr lang="en-GB" sz="1600" dirty="0" smtClean="0"/>
              <a:t>It was out upon the ocean. Some sea-foam formed against a big log floating there. Then a person emerged from the sea-foam and crawled out upon the log. He was seen sitting there. Another person crawled up, on the other side of the log. It was a woman. They were whites. Soon the Indians saw them, and at first thought that they were sea-gulls, and they said among themselves, “are they not white people?” Then they made a boat and went out to look at the strangers more closely. </a:t>
            </a:r>
          </a:p>
          <a:p>
            <a:pPr algn="just"/>
            <a:r>
              <a:rPr lang="en-GB" sz="1600" dirty="0"/>
              <a:t>	</a:t>
            </a:r>
            <a:r>
              <a:rPr lang="en-GB" sz="1600" dirty="0" smtClean="0"/>
              <a:t>Later on the whites were seen in their house-boat. Then they disappeared. </a:t>
            </a:r>
          </a:p>
          <a:p>
            <a:pPr algn="just"/>
            <a:r>
              <a:rPr lang="en-GB" sz="1600" dirty="0"/>
              <a:t>	</a:t>
            </a:r>
            <a:r>
              <a:rPr lang="en-GB" sz="1600" dirty="0" smtClean="0"/>
              <a:t>In about a year they returned, and there were a great many of them. The Indians talked to them, but they could not understand each other. Then the whites left. But they came back in another year with a great many ships. They approached the Indians and asked if they could come ashore. They said, “Yes.” So the whites landed, but they seemed to be afraid to walk much on the water. They went away again over the sea. </a:t>
            </a:r>
          </a:p>
          <a:p>
            <a:pPr algn="just"/>
            <a:r>
              <a:rPr lang="en-GB" sz="1600" dirty="0"/>
              <a:t>	</a:t>
            </a:r>
            <a:r>
              <a:rPr lang="en-GB" sz="1600" dirty="0" smtClean="0"/>
              <a:t>This time they were gone only a short time; only three months passed and they came again. They had a box with them and asked the Indians for some earth to fill it. It was given to them as they desired. The first time they ask, they had a square box, and when that was filled, they brought a big shallow box. They filled this one too. Earth was put in them when they were carried aboard the ship, the white men planted seed in them and many things were raised. After they had taken away the shallow box, the whites came back and told the Indians that their land was very strong and fertile. So they asked the Indians to give them a portion of it that they might live on it. The Indians agreed to do it, the whites came to the shore, and they have lived there ever since.</a:t>
            </a:r>
            <a:endParaRPr lang="en-GB" sz="1600" b="1" u="sng" dirty="0" smtClean="0"/>
          </a:p>
          <a:p>
            <a:pPr marL="285750" indent="-285750" algn="r">
              <a:buFontTx/>
              <a:buChar char="-"/>
            </a:pPr>
            <a:r>
              <a:rPr lang="en-GB" sz="1600" b="1" dirty="0" smtClean="0"/>
              <a:t>‘The Creation of the Whites,’ Yuchi story (as recorded 1987)</a:t>
            </a:r>
          </a:p>
        </p:txBody>
      </p:sp>
    </p:spTree>
    <p:extLst>
      <p:ext uri="{BB962C8B-B14F-4D97-AF65-F5344CB8AC3E}">
        <p14:creationId xmlns:p14="http://schemas.microsoft.com/office/powerpoint/2010/main" val="7186260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113121"/>
          </a:xfrm>
          <a:prstGeom prst="rect">
            <a:avLst/>
          </a:prstGeom>
        </p:spPr>
        <p:txBody>
          <a:bodyPr wrap="square" lIns="540000" tIns="360000" rIns="540000" bIns="360000">
            <a:spAutoFit/>
          </a:bodyPr>
          <a:lstStyle/>
          <a:p>
            <a:pPr algn="just"/>
            <a:r>
              <a:rPr lang="en-GB" sz="1600" b="1" u="sng" dirty="0" smtClean="0"/>
              <a:t>2. Origins and the problem of perspective: ‘Creation of the Whites’</a:t>
            </a:r>
          </a:p>
          <a:p>
            <a:pPr algn="just"/>
            <a:endParaRPr lang="en-GB" sz="1000" b="1" u="sng" dirty="0" smtClean="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algn="just"/>
            <a:endParaRPr lang="en-GB" sz="1000" b="1" u="sng" dirty="0" smtClean="0"/>
          </a:p>
          <a:p>
            <a:pPr algn="just"/>
            <a:endParaRPr lang="en-GB" sz="1000" b="1" u="sng" dirty="0"/>
          </a:p>
          <a:p>
            <a:pPr marL="285750" indent="-285750" algn="r">
              <a:buFontTx/>
              <a:buChar char="-"/>
            </a:pPr>
            <a:endParaRPr lang="en-GB" sz="1600" b="1" dirty="0" smtClean="0"/>
          </a:p>
          <a:p>
            <a:pPr algn="just"/>
            <a:endParaRPr lang="en-GB" sz="1600" b="1" dirty="0" smtClean="0"/>
          </a:p>
          <a:p>
            <a:pPr marL="285750" indent="-285750" algn="r">
              <a:buFontTx/>
              <a:buChar char="-"/>
            </a:pPr>
            <a:r>
              <a:rPr lang="en-GB" sz="1600" b="1" dirty="0" smtClean="0"/>
              <a:t>‘The Creation of the Whites,’ </a:t>
            </a:r>
            <a:r>
              <a:rPr lang="en-GB" sz="1600" b="1" dirty="0" err="1" smtClean="0"/>
              <a:t>Hitchiti</a:t>
            </a:r>
            <a:r>
              <a:rPr lang="en-GB" sz="1600" b="1" dirty="0" smtClean="0"/>
              <a:t> version, in George E Lankford, ed.,  </a:t>
            </a:r>
            <a:r>
              <a:rPr lang="en-GB" sz="1600" b="1" i="1" dirty="0" smtClean="0"/>
              <a:t>Native American Legends of the Southeast </a:t>
            </a:r>
            <a:r>
              <a:rPr lang="en-GB" sz="1600" b="1" dirty="0" smtClean="0"/>
              <a:t>(University of Alabama: Tuscaloosa, 2011 [1987]), p. 138</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r="4282"/>
          <a:stretch/>
        </p:blipFill>
        <p:spPr>
          <a:xfrm>
            <a:off x="418582" y="1125524"/>
            <a:ext cx="8493126" cy="3542332"/>
          </a:xfrm>
          <a:prstGeom prst="rect">
            <a:avLst/>
          </a:prstGeom>
        </p:spPr>
      </p:pic>
    </p:spTree>
    <p:extLst>
      <p:ext uri="{BB962C8B-B14F-4D97-AF65-F5344CB8AC3E}">
        <p14:creationId xmlns:p14="http://schemas.microsoft.com/office/powerpoint/2010/main" val="20269634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651456"/>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Search for routes to the East</a:t>
            </a:r>
            <a:endParaRPr lang="en-GB" sz="1600" b="1" u="sng" dirty="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8" name="Rectangle 7"/>
          <p:cNvSpPr/>
          <p:nvPr/>
        </p:nvSpPr>
        <p:spPr>
          <a:xfrm>
            <a:off x="3563888" y="4731821"/>
            <a:ext cx="4495290" cy="738664"/>
          </a:xfrm>
          <a:prstGeom prst="rect">
            <a:avLst/>
          </a:prstGeom>
        </p:spPr>
        <p:txBody>
          <a:bodyPr wrap="square">
            <a:spAutoFit/>
          </a:bodyPr>
          <a:lstStyle/>
          <a:p>
            <a:pPr algn="r"/>
            <a:r>
              <a:rPr lang="en-GB" sz="1400" b="1" dirty="0" smtClean="0"/>
              <a:t>The ‘Old World’ c. 1492 </a:t>
            </a:r>
          </a:p>
          <a:p>
            <a:pPr algn="r"/>
            <a:r>
              <a:rPr lang="en-GB" sz="1400" dirty="0"/>
              <a:t>(http://</a:t>
            </a:r>
            <a:r>
              <a:rPr lang="en-GB" sz="1400" dirty="0" smtClean="0"/>
              <a:t>www.wwnorton.com/college/history/give-me-liberty3/ch/01/imaps.aspx</a:t>
            </a:r>
            <a:r>
              <a:rPr lang="en-GB" sz="1400" b="1" dirty="0" smtClean="0"/>
              <a:t>)</a:t>
            </a:r>
            <a:endParaRPr lang="en-GB" sz="14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9408" y="1080167"/>
            <a:ext cx="7231068" cy="3503944"/>
          </a:xfrm>
          <a:prstGeom prst="rect">
            <a:avLst/>
          </a:prstGeom>
        </p:spPr>
      </p:pic>
    </p:spTree>
    <p:extLst>
      <p:ext uri="{BB962C8B-B14F-4D97-AF65-F5344CB8AC3E}">
        <p14:creationId xmlns:p14="http://schemas.microsoft.com/office/powerpoint/2010/main" val="139082410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651456"/>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Search for routes to the East</a:t>
            </a:r>
            <a:endParaRPr lang="en-GB" sz="1600" b="1" u="sng" dirty="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159" y="2669061"/>
            <a:ext cx="4181772" cy="29230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8514" y="781968"/>
            <a:ext cx="4533645"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5691" y="764704"/>
            <a:ext cx="4132708" cy="18774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58764" y="5685928"/>
            <a:ext cx="4159844" cy="954107"/>
          </a:xfrm>
          <a:prstGeom prst="rect">
            <a:avLst/>
          </a:prstGeom>
        </p:spPr>
        <p:txBody>
          <a:bodyPr wrap="square">
            <a:spAutoFit/>
          </a:bodyPr>
          <a:lstStyle/>
          <a:p>
            <a:r>
              <a:rPr lang="en-GB" sz="1400" b="1" dirty="0" smtClean="0"/>
              <a:t>European trade with the East</a:t>
            </a:r>
          </a:p>
          <a:p>
            <a:r>
              <a:rPr lang="en-GB" sz="1400" dirty="0" smtClean="0"/>
              <a:t>Maps showing </a:t>
            </a:r>
            <a:r>
              <a:rPr lang="en-GB" sz="1400" dirty="0"/>
              <a:t>route of Silk Road (top</a:t>
            </a:r>
            <a:r>
              <a:rPr lang="en-GB" sz="1400" dirty="0" smtClean="0"/>
              <a:t>) and voyages of Marco Polo (c. 1271–1295) and Ibn Battuta (14</a:t>
            </a:r>
            <a:r>
              <a:rPr lang="en-GB" sz="1400" baseline="30000" dirty="0" smtClean="0"/>
              <a:t>th</a:t>
            </a:r>
            <a:r>
              <a:rPr lang="en-GB" sz="1400" dirty="0" smtClean="0"/>
              <a:t> century) (bottom)</a:t>
            </a:r>
            <a:endParaRPr lang="en-GB" sz="1400" dirty="0"/>
          </a:p>
        </p:txBody>
      </p:sp>
      <p:sp>
        <p:nvSpPr>
          <p:cNvPr id="8" name="Rectangle 7"/>
          <p:cNvSpPr/>
          <p:nvPr/>
        </p:nvSpPr>
        <p:spPr>
          <a:xfrm>
            <a:off x="4544942" y="5390480"/>
            <a:ext cx="4495290" cy="954107"/>
          </a:xfrm>
          <a:prstGeom prst="rect">
            <a:avLst/>
          </a:prstGeom>
        </p:spPr>
        <p:txBody>
          <a:bodyPr wrap="square">
            <a:spAutoFit/>
          </a:bodyPr>
          <a:lstStyle/>
          <a:p>
            <a:pPr algn="r"/>
            <a:r>
              <a:rPr lang="en-GB" sz="1400" b="1" dirty="0" smtClean="0"/>
              <a:t>Map showing Portuguese slave trade in Africa, plus Cape of Good Hope,  15</a:t>
            </a:r>
            <a:r>
              <a:rPr lang="en-GB" sz="1400" b="1" baseline="30000" dirty="0" smtClean="0"/>
              <a:t>th</a:t>
            </a:r>
            <a:r>
              <a:rPr lang="en-GB" sz="1400" b="1" dirty="0" smtClean="0"/>
              <a:t> century – note significance of Cape of Good Hope, controlled by Portuguese </a:t>
            </a:r>
            <a:r>
              <a:rPr lang="en-GB" sz="1400" b="1" dirty="0"/>
              <a:t>after voyage of  </a:t>
            </a:r>
            <a:r>
              <a:rPr lang="en-GB" sz="1400" b="1" dirty="0" err="1"/>
              <a:t>Bartolomeu</a:t>
            </a:r>
            <a:r>
              <a:rPr lang="en-GB" sz="1400" b="1" dirty="0"/>
              <a:t> </a:t>
            </a:r>
            <a:r>
              <a:rPr lang="en-GB" sz="1400" b="1" dirty="0" smtClean="0"/>
              <a:t>Dias, 1487–1488</a:t>
            </a:r>
            <a:endParaRPr lang="en-GB" sz="1400" b="1" dirty="0"/>
          </a:p>
        </p:txBody>
      </p:sp>
    </p:spTree>
    <p:extLst>
      <p:ext uri="{BB962C8B-B14F-4D97-AF65-F5344CB8AC3E}">
        <p14:creationId xmlns:p14="http://schemas.microsoft.com/office/powerpoint/2010/main" val="209070153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7344227"/>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a:t>
            </a:r>
            <a:r>
              <a:rPr lang="en-GB" sz="1600" b="1" i="1" u="sng" dirty="0" smtClean="0"/>
              <a:t>Reconquista</a:t>
            </a:r>
          </a:p>
          <a:p>
            <a:endParaRPr lang="en-GB" sz="1600" b="1" i="1" u="sng" dirty="0"/>
          </a:p>
          <a:p>
            <a:r>
              <a:rPr lang="en-GB" sz="1600" b="1" dirty="0" smtClean="0"/>
              <a:t>1492</a:t>
            </a:r>
          </a:p>
          <a:p>
            <a:pPr marL="285750" indent="-285750">
              <a:buFont typeface="Arial" panose="020B0604020202020204" pitchFamily="34" charset="0"/>
              <a:buChar char="•"/>
            </a:pPr>
            <a:r>
              <a:rPr lang="en-GB" sz="1600" b="1" dirty="0" smtClean="0"/>
              <a:t>Columbus’ voyage of discovery, landing on the Bahamas</a:t>
            </a:r>
          </a:p>
          <a:p>
            <a:pPr marL="285750" indent="-285750">
              <a:buFont typeface="Arial" panose="020B0604020202020204" pitchFamily="34" charset="0"/>
              <a:buChar char="•"/>
            </a:pPr>
            <a:r>
              <a:rPr lang="en-GB" sz="1600" b="1" dirty="0"/>
              <a:t>Spanish </a:t>
            </a:r>
            <a:r>
              <a:rPr lang="en-GB" sz="1600" b="1" dirty="0" smtClean="0"/>
              <a:t>(Castile) defeat Muhammad </a:t>
            </a:r>
            <a:r>
              <a:rPr lang="en-GB" sz="1600" b="1" dirty="0"/>
              <a:t>XII </a:t>
            </a:r>
            <a:r>
              <a:rPr lang="en-GB" sz="1600" b="1" dirty="0" smtClean="0"/>
              <a:t>at Granada, last Moor settlement in mainland Europe</a:t>
            </a:r>
          </a:p>
          <a:p>
            <a:pPr marL="285750" indent="-285750">
              <a:buFont typeface="Arial" panose="020B0604020202020204" pitchFamily="34" charset="0"/>
              <a:buChar char="•"/>
            </a:pPr>
            <a:r>
              <a:rPr lang="en-GB" sz="1600" b="1" dirty="0" smtClean="0"/>
              <a:t>Expulsion of Jews from Spain</a:t>
            </a:r>
          </a:p>
          <a:p>
            <a:pPr marL="285750" indent="-285750">
              <a:buFont typeface="Arial" panose="020B0604020202020204" pitchFamily="34" charset="0"/>
              <a:buChar char="•"/>
            </a:pPr>
            <a:r>
              <a:rPr lang="en-GB" sz="1600" b="1" dirty="0" smtClean="0"/>
              <a:t>Era of Inquisition (est</a:t>
            </a:r>
            <a:r>
              <a:rPr lang="en-GB" sz="1600" b="1" dirty="0"/>
              <a:t>. </a:t>
            </a:r>
            <a:r>
              <a:rPr lang="en-GB" sz="1600" b="1" dirty="0" smtClean="0"/>
              <a:t>1478)</a:t>
            </a:r>
          </a:p>
          <a:p>
            <a:pPr marL="285750" indent="-285750">
              <a:buFont typeface="Arial" panose="020B0604020202020204" pitchFamily="34" charset="0"/>
              <a:buChar char="•"/>
            </a:pPr>
            <a:r>
              <a:rPr lang="en-GB" sz="1600" b="1" dirty="0" smtClean="0"/>
              <a:t>Conquest </a:t>
            </a:r>
            <a:r>
              <a:rPr lang="en-GB" sz="1600" b="1" dirty="0"/>
              <a:t>of Canary Islands by Castile between 1402 and </a:t>
            </a:r>
            <a:r>
              <a:rPr lang="en-GB" sz="1600" b="1" dirty="0" smtClean="0"/>
              <a:t>1496</a:t>
            </a:r>
          </a:p>
          <a:p>
            <a:pPr marL="285750" indent="-285750">
              <a:buFont typeface="Arial" panose="020B0604020202020204" pitchFamily="34" charset="0"/>
              <a:buChar char="•"/>
            </a:pPr>
            <a:r>
              <a:rPr lang="en-GB" sz="1600" b="1" dirty="0" smtClean="0"/>
              <a:t>Expansionism: ‘Plus Ultra’  (as opposed ‘non plus ultra’)  </a:t>
            </a:r>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0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39" y="2996952"/>
            <a:ext cx="3519921" cy="35199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AutoShape 4" descr="https://s-media-cache-ak0.pinimg.com/736x/88/e4/0b/88e40b751d976dbced91e98ed2d4eece.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2775" y="2996952"/>
            <a:ext cx="3609975" cy="3200400"/>
          </a:xfrm>
          <a:prstGeom prst="rect">
            <a:avLst/>
          </a:prstGeom>
        </p:spPr>
      </p:pic>
    </p:spTree>
    <p:extLst>
      <p:ext uri="{BB962C8B-B14F-4D97-AF65-F5344CB8AC3E}">
        <p14:creationId xmlns:p14="http://schemas.microsoft.com/office/powerpoint/2010/main" val="20831438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a:t>
            </a:r>
            <a:r>
              <a:rPr lang="en-GB" sz="1600" b="1" i="1" u="sng" dirty="0" smtClean="0"/>
              <a:t>Reconquista</a:t>
            </a:r>
          </a:p>
          <a:p>
            <a:endParaRPr lang="en-GB" sz="1600" b="1" i="1" u="sng" dirty="0" smtClean="0"/>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042" y="1988840"/>
            <a:ext cx="8906941" cy="4641776"/>
          </a:xfrm>
          <a:prstGeom prst="rect">
            <a:avLst/>
          </a:prstGeom>
        </p:spPr>
      </p:pic>
      <p:sp>
        <p:nvSpPr>
          <p:cNvPr id="6" name="Rectangle 5"/>
          <p:cNvSpPr/>
          <p:nvPr/>
        </p:nvSpPr>
        <p:spPr>
          <a:xfrm>
            <a:off x="286643" y="692696"/>
            <a:ext cx="4495290" cy="1169551"/>
          </a:xfrm>
          <a:prstGeom prst="rect">
            <a:avLst/>
          </a:prstGeom>
        </p:spPr>
        <p:txBody>
          <a:bodyPr wrap="square">
            <a:spAutoFit/>
          </a:bodyPr>
          <a:lstStyle/>
          <a:p>
            <a:pPr marL="285750" indent="-285750" algn="r">
              <a:buFont typeface="Arial" panose="020B0604020202020204" pitchFamily="34" charset="0"/>
              <a:buChar char="•"/>
            </a:pPr>
            <a:r>
              <a:rPr lang="en-GB" sz="1400" b="1" dirty="0" smtClean="0"/>
              <a:t>Era of Spanish Empire initiated  by conquest </a:t>
            </a:r>
            <a:r>
              <a:rPr lang="en-GB" sz="1400" b="1" dirty="0"/>
              <a:t>of </a:t>
            </a:r>
            <a:r>
              <a:rPr lang="en-GB" sz="1400" b="1" dirty="0" smtClean="0"/>
              <a:t>Canary </a:t>
            </a:r>
            <a:r>
              <a:rPr lang="en-GB" sz="1400" b="1" dirty="0"/>
              <a:t>Islands by Castile between 1402 and 1496</a:t>
            </a:r>
          </a:p>
          <a:p>
            <a:pPr algn="r"/>
            <a:endParaRPr lang="en-GB" sz="1400" dirty="0" smtClean="0"/>
          </a:p>
          <a:p>
            <a:pPr algn="r"/>
            <a:r>
              <a:rPr lang="en-GB" sz="1400" dirty="0" smtClean="0"/>
              <a:t>Maps showing Spanish West Indies c. 1600 (top), and the total historic extent of Spanish Empire (bottom</a:t>
            </a:r>
            <a:r>
              <a:rPr lang="en-GB" sz="1400" b="1" dirty="0" smtClean="0"/>
              <a:t>)</a:t>
            </a:r>
            <a:endParaRPr lang="en-GB" sz="1400" b="1" dirty="0"/>
          </a:p>
        </p:txBody>
      </p:sp>
      <p:pic>
        <p:nvPicPr>
          <p:cNvPr id="512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11552" y="332656"/>
            <a:ext cx="4032448" cy="2401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95862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a:t>
            </a:r>
            <a:r>
              <a:rPr lang="en-GB" sz="1600" b="1" i="1" u="sng" dirty="0" smtClean="0"/>
              <a:t>Reconquista</a:t>
            </a:r>
          </a:p>
          <a:p>
            <a:endParaRPr lang="en-GB" sz="1600" b="1" i="1" u="sng" dirty="0" smtClean="0"/>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4211960" y="3081550"/>
            <a:ext cx="4495290" cy="738664"/>
          </a:xfrm>
          <a:prstGeom prst="rect">
            <a:avLst/>
          </a:prstGeom>
        </p:spPr>
        <p:txBody>
          <a:bodyPr wrap="square">
            <a:spAutoFit/>
          </a:bodyPr>
          <a:lstStyle/>
          <a:p>
            <a:pPr algn="r"/>
            <a:r>
              <a:rPr lang="en-GB" sz="1400" dirty="0"/>
              <a:t>Aztec Temple of </a:t>
            </a:r>
            <a:r>
              <a:rPr lang="en-GB" sz="1400" dirty="0" err="1" smtClean="0"/>
              <a:t>Kukulcan</a:t>
            </a:r>
            <a:r>
              <a:rPr lang="en-GB" sz="1400" dirty="0"/>
              <a:t> </a:t>
            </a:r>
            <a:r>
              <a:rPr lang="en-GB" sz="1400" dirty="0" err="1" smtClean="0"/>
              <a:t>akaE</a:t>
            </a:r>
            <a:r>
              <a:rPr lang="en-GB" sz="1400" dirty="0" smtClean="0"/>
              <a:t> l </a:t>
            </a:r>
            <a:r>
              <a:rPr lang="en-GB" sz="1400" dirty="0"/>
              <a:t>Castillo, </a:t>
            </a:r>
            <a:r>
              <a:rPr lang="en-GB" sz="1400" dirty="0" err="1"/>
              <a:t>Chichen</a:t>
            </a:r>
            <a:r>
              <a:rPr lang="en-GB" sz="1400" dirty="0"/>
              <a:t> Itza, </a:t>
            </a:r>
            <a:r>
              <a:rPr lang="en-GB" sz="1400" dirty="0" smtClean="0"/>
              <a:t>Yucatán, Mexico (top); </a:t>
            </a:r>
          </a:p>
          <a:p>
            <a:pPr algn="r"/>
            <a:r>
              <a:rPr lang="en-GB" sz="1400" dirty="0" smtClean="0"/>
              <a:t>Incan city of Machu </a:t>
            </a:r>
            <a:r>
              <a:rPr lang="en-GB" sz="1400" dirty="0" err="1" smtClean="0"/>
              <a:t>Pichu</a:t>
            </a:r>
            <a:r>
              <a:rPr lang="en-GB" sz="1400" dirty="0" smtClean="0"/>
              <a:t>, Peru (bottom</a:t>
            </a:r>
            <a:r>
              <a:rPr lang="en-GB" sz="1400" b="1" dirty="0" smtClean="0"/>
              <a:t>) </a:t>
            </a:r>
            <a:endParaRPr lang="en-GB" sz="1400" b="1"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033" y="715604"/>
            <a:ext cx="3571875" cy="5124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11960" y="692696"/>
            <a:ext cx="4595566" cy="23888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735" y="3820214"/>
            <a:ext cx="4386015" cy="29240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368949" y="5840054"/>
            <a:ext cx="3410963" cy="523220"/>
          </a:xfrm>
          <a:prstGeom prst="rect">
            <a:avLst/>
          </a:prstGeom>
        </p:spPr>
        <p:txBody>
          <a:bodyPr wrap="square">
            <a:spAutoFit/>
          </a:bodyPr>
          <a:lstStyle/>
          <a:p>
            <a:r>
              <a:rPr lang="en-GB" sz="1400" dirty="0" smtClean="0"/>
              <a:t>Spanish conquest and discovery of North and South America </a:t>
            </a:r>
            <a:endParaRPr lang="en-GB" sz="1400" b="1" dirty="0"/>
          </a:p>
        </p:txBody>
      </p:sp>
    </p:spTree>
    <p:extLst>
      <p:ext uri="{BB962C8B-B14F-4D97-AF65-F5344CB8AC3E}">
        <p14:creationId xmlns:p14="http://schemas.microsoft.com/office/powerpoint/2010/main" val="31237191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New Spain</a:t>
            </a:r>
            <a:endParaRPr lang="en-GB" sz="1600" b="1" i="1" u="sng" dirty="0" smtClean="0"/>
          </a:p>
          <a:p>
            <a:endParaRPr lang="en-GB" sz="1600" b="1" i="1" u="sng" dirty="0" smtClean="0"/>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r="66630" b="50000"/>
          <a:stretch/>
        </p:blipFill>
        <p:spPr>
          <a:xfrm>
            <a:off x="3961908" y="2886950"/>
            <a:ext cx="5201092" cy="3955961"/>
          </a:xfrm>
          <a:prstGeom prst="rect">
            <a:avLst/>
          </a:prstGeom>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6802" y="692696"/>
            <a:ext cx="4303713" cy="2865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0033" y="715604"/>
            <a:ext cx="3571875" cy="5124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554520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651456"/>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New France</a:t>
            </a:r>
          </a:p>
          <a:p>
            <a:endParaRPr lang="en-GB" sz="1600" b="1" i="1" u="sng" dirty="0"/>
          </a:p>
          <a:p>
            <a:r>
              <a:rPr lang="en-GB" sz="1600" i="1" dirty="0" smtClean="0"/>
              <a:t>Map showing New France, c. 1750</a:t>
            </a:r>
          </a:p>
          <a:p>
            <a:endParaRPr lang="en-GB" sz="1600" b="1" i="1" u="sng" dirty="0" smtClean="0"/>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4765" y="1340767"/>
            <a:ext cx="6667500"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632344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3. European conquest of the </a:t>
            </a:r>
            <a:r>
              <a:rPr lang="en-GB" sz="1600" b="1" u="sng" dirty="0" smtClean="0"/>
              <a:t>Americas: New Sweden and New Netherland</a:t>
            </a:r>
            <a:endParaRPr lang="en-GB" sz="1600" b="1" i="1" u="sng" dirty="0" smtClean="0"/>
          </a:p>
          <a:p>
            <a:endParaRPr lang="en-GB" sz="1600" b="1" i="1" u="sng" dirty="0" smtClean="0"/>
          </a:p>
          <a:p>
            <a:endParaRPr lang="en-GB" sz="1600" b="1"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600" b="1" u="sng" dirty="0"/>
          </a:p>
          <a:p>
            <a:pPr algn="just"/>
            <a:endParaRPr lang="en-GB" sz="1600" b="1" u="sng" dirty="0" smtClean="0"/>
          </a:p>
          <a:p>
            <a:pPr algn="just"/>
            <a:endParaRPr lang="en-GB" sz="1200" dirty="0"/>
          </a:p>
          <a:p>
            <a:pPr algn="just"/>
            <a:endParaRPr lang="en-GB" sz="1200" dirty="0" smtClean="0"/>
          </a:p>
          <a:p>
            <a:pPr algn="just"/>
            <a:endParaRPr lang="en-GB" sz="1600" b="1" u="sng" dirty="0" smtClean="0"/>
          </a:p>
          <a:p>
            <a:pPr algn="just"/>
            <a:endParaRPr lang="en-GB" sz="2000" b="1"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36807" y="811064"/>
            <a:ext cx="3910779" cy="5005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7975" y="811064"/>
            <a:ext cx="4060330" cy="5910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6687988" y="4031278"/>
            <a:ext cx="2380000" cy="2554545"/>
          </a:xfrm>
          <a:prstGeom prst="rect">
            <a:avLst/>
          </a:prstGeom>
        </p:spPr>
        <p:txBody>
          <a:bodyPr wrap="square">
            <a:spAutoFit/>
          </a:bodyPr>
          <a:lstStyle/>
          <a:p>
            <a:pPr algn="r"/>
            <a:r>
              <a:rPr lang="en-GB" sz="1600" b="1" dirty="0" smtClean="0">
                <a:effectLst>
                  <a:outerShdw blurRad="38100" dist="38100" dir="2700000" algn="tl">
                    <a:srgbClr val="000000">
                      <a:alpha val="43137"/>
                    </a:srgbClr>
                  </a:outerShdw>
                </a:effectLst>
              </a:rPr>
              <a:t>New Sweden (around Delaware </a:t>
            </a:r>
            <a:r>
              <a:rPr lang="en-GB" sz="1600" b="1" dirty="0">
                <a:effectLst>
                  <a:outerShdw blurRad="38100" dist="38100" dir="2700000" algn="tl">
                    <a:srgbClr val="000000">
                      <a:alpha val="43137"/>
                    </a:srgbClr>
                  </a:outerShdw>
                </a:effectLst>
              </a:rPr>
              <a:t>River), </a:t>
            </a:r>
            <a:r>
              <a:rPr lang="en-GB" sz="1600" b="1" dirty="0" smtClean="0">
                <a:effectLst>
                  <a:outerShdw blurRad="38100" dist="38100" dir="2700000" algn="tl">
                    <a:srgbClr val="000000">
                      <a:alpha val="43137"/>
                    </a:srgbClr>
                  </a:outerShdw>
                </a:effectLst>
              </a:rPr>
              <a:t>1638–1655;</a:t>
            </a:r>
          </a:p>
          <a:p>
            <a:pPr algn="r"/>
            <a:r>
              <a:rPr lang="en-GB" sz="1600" b="1" dirty="0" smtClean="0">
                <a:effectLst>
                  <a:outerShdw blurRad="38100" dist="38100" dir="2700000" algn="tl">
                    <a:srgbClr val="000000">
                      <a:alpha val="43137"/>
                    </a:srgbClr>
                  </a:outerShdw>
                </a:effectLst>
              </a:rPr>
              <a:t>ceded to Dutch in 1655</a:t>
            </a:r>
          </a:p>
          <a:p>
            <a:pPr algn="r"/>
            <a:endParaRPr lang="en-GB" sz="1600" b="1" dirty="0">
              <a:effectLst>
                <a:outerShdw blurRad="38100" dist="38100" dir="2700000" algn="tl">
                  <a:srgbClr val="000000">
                    <a:alpha val="43137"/>
                  </a:srgbClr>
                </a:outerShdw>
              </a:effectLst>
            </a:endParaRPr>
          </a:p>
          <a:p>
            <a:pPr algn="r"/>
            <a:r>
              <a:rPr lang="en-GB" sz="1600" b="1" dirty="0" smtClean="0">
                <a:effectLst>
                  <a:outerShdw blurRad="38100" dist="38100" dir="2700000" algn="tl">
                    <a:srgbClr val="000000">
                      <a:alpha val="43137"/>
                    </a:srgbClr>
                  </a:outerShdw>
                </a:effectLst>
              </a:rPr>
              <a:t>New Netherland </a:t>
            </a:r>
            <a:r>
              <a:rPr lang="en-GB" sz="1600" b="1" dirty="0">
                <a:effectLst>
                  <a:outerShdw blurRad="38100" dist="38100" dir="2700000" algn="tl">
                    <a:srgbClr val="000000">
                      <a:alpha val="43137"/>
                    </a:srgbClr>
                  </a:outerShdw>
                </a:effectLst>
              </a:rPr>
              <a:t>, </a:t>
            </a:r>
            <a:r>
              <a:rPr lang="en-GB" sz="1600" b="1" dirty="0" smtClean="0">
                <a:effectLst>
                  <a:outerShdw blurRad="38100" dist="38100" dir="2700000" algn="tl">
                    <a:srgbClr val="000000">
                      <a:alpha val="43137"/>
                    </a:srgbClr>
                  </a:outerShdw>
                </a:effectLst>
              </a:rPr>
              <a:t>1614–1667,1673–1674; eventual defeat and concession to England </a:t>
            </a:r>
          </a:p>
          <a:p>
            <a:pPr algn="r"/>
            <a:r>
              <a:rPr lang="en-GB" sz="1600" b="1" dirty="0" smtClean="0">
                <a:effectLst>
                  <a:outerShdw blurRad="38100" dist="38100" dir="2700000" algn="tl">
                    <a:srgbClr val="000000">
                      <a:alpha val="43137"/>
                    </a:srgbClr>
                  </a:outerShdw>
                </a:effectLst>
              </a:rPr>
              <a:t>  </a:t>
            </a:r>
            <a:endParaRPr lang="en-GB" sz="16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5881366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07904" y="12573"/>
            <a:ext cx="5430192" cy="5251347"/>
          </a:xfrm>
          <a:prstGeom prst="rect">
            <a:avLst/>
          </a:prstGeom>
        </p:spPr>
        <p:txBody>
          <a:bodyPr wrap="square" lIns="540000" tIns="360000" rIns="540000" bIns="360000">
            <a:spAutoFit/>
          </a:bodyPr>
          <a:lstStyle/>
          <a:p>
            <a:pPr algn="r"/>
            <a:endParaRPr lang="en-GB" sz="1600" b="1" u="sng" dirty="0" smtClean="0"/>
          </a:p>
          <a:p>
            <a:pPr algn="r"/>
            <a:endParaRPr lang="en-GB" sz="1000" b="1" u="sng" dirty="0"/>
          </a:p>
          <a:p>
            <a:pPr algn="r"/>
            <a:r>
              <a:rPr lang="en-GB" sz="1600" b="1" dirty="0" smtClean="0"/>
              <a:t>1584 </a:t>
            </a:r>
            <a:r>
              <a:rPr lang="en-GB" sz="1600" b="1" dirty="0"/>
              <a:t>– Sir Walter Raleigh </a:t>
            </a:r>
            <a:r>
              <a:rPr lang="en-GB" sz="1600" dirty="0" smtClean="0"/>
              <a:t>(pictured below) </a:t>
            </a:r>
            <a:r>
              <a:rPr lang="en-GB" sz="1600" b="1" dirty="0" smtClean="0"/>
              <a:t>lands </a:t>
            </a:r>
            <a:r>
              <a:rPr lang="en-GB" sz="1600" b="1" dirty="0"/>
              <a:t>at Roanoke Island, names surrounding territory Virginia</a:t>
            </a:r>
          </a:p>
          <a:p>
            <a:pPr algn="r"/>
            <a:r>
              <a:rPr lang="en-GB" sz="1600" b="1" dirty="0"/>
              <a:t>1588 – Thomas </a:t>
            </a:r>
            <a:r>
              <a:rPr lang="en-GB" sz="1600" b="1" dirty="0" err="1"/>
              <a:t>Harriot</a:t>
            </a:r>
            <a:r>
              <a:rPr lang="en-GB" sz="1600" b="1" dirty="0"/>
              <a:t>, </a:t>
            </a:r>
            <a:r>
              <a:rPr lang="en-GB" sz="1600" b="1" i="1" dirty="0"/>
              <a:t>A Brief and True Report of the New Found Land of Virginia</a:t>
            </a:r>
            <a:r>
              <a:rPr lang="en-GB" sz="1600" b="1" dirty="0"/>
              <a:t>  </a:t>
            </a:r>
            <a:r>
              <a:rPr lang="en-GB" sz="1600" b="1" dirty="0" smtClean="0"/>
              <a:t>published </a:t>
            </a:r>
            <a:r>
              <a:rPr lang="en-GB" sz="1600" dirty="0" smtClean="0"/>
              <a:t>(see frontispiece below)</a:t>
            </a:r>
            <a:endParaRPr lang="en-GB" sz="1600" u="sng" dirty="0"/>
          </a:p>
          <a:p>
            <a:pPr algn="r"/>
            <a:r>
              <a:rPr lang="en-GB" sz="1600" b="1" dirty="0" smtClean="0"/>
              <a:t>1587–1590 </a:t>
            </a:r>
            <a:r>
              <a:rPr lang="en-GB" sz="1600" b="1" dirty="0"/>
              <a:t>– Failure of English colony at Roanoke Island</a:t>
            </a:r>
          </a:p>
          <a:p>
            <a:endParaRPr lang="en-GB" sz="1600" b="1" u="sng" dirty="0"/>
          </a:p>
          <a:p>
            <a:endParaRPr lang="en-GB" sz="2000" b="1" i="1" u="sng" dirty="0"/>
          </a:p>
          <a:p>
            <a:pPr algn="just"/>
            <a:endParaRPr lang="en-GB" sz="2000" dirty="0"/>
          </a:p>
          <a:p>
            <a:pPr marL="285750" indent="-285750" algn="ctr">
              <a:buFont typeface="Arial" panose="020B0604020202020204" pitchFamily="34" charset="0"/>
              <a:buChar char="•"/>
            </a:pPr>
            <a:endParaRPr lang="en-GB" sz="2000" b="1" dirty="0" smtClean="0"/>
          </a:p>
          <a:p>
            <a:pPr algn="just"/>
            <a:endParaRPr lang="en-GB" sz="1600" b="1" dirty="0"/>
          </a:p>
          <a:p>
            <a:pPr marL="285750" indent="-285750" algn="just">
              <a:buFont typeface="Arial" panose="020B0604020202020204" pitchFamily="34" charset="0"/>
              <a:buChar char="•"/>
            </a:pPr>
            <a:endParaRPr lang="en-GB" sz="1600" b="1" dirty="0" smtClean="0"/>
          </a:p>
          <a:p>
            <a:endParaRPr lang="en-GB" sz="1600" b="1" dirty="0"/>
          </a:p>
          <a:p>
            <a:endParaRPr lang="en-GB" sz="1600" b="1" dirty="0" smtClean="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2557698"/>
            <a:ext cx="2887667" cy="4161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975" y="691500"/>
            <a:ext cx="3509588" cy="5010739"/>
          </a:xfrm>
          <a:prstGeom prst="rect">
            <a:avLst/>
          </a:prstGeom>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64" y="4271189"/>
            <a:ext cx="2004346" cy="2448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val 4"/>
          <p:cNvSpPr/>
          <p:nvPr/>
        </p:nvSpPr>
        <p:spPr>
          <a:xfrm>
            <a:off x="2901460" y="5022785"/>
            <a:ext cx="1064186" cy="643638"/>
          </a:xfrm>
          <a:prstGeom prst="ellipse">
            <a:avLst/>
          </a:prstGeom>
          <a:solidFill>
            <a:srgbClr val="FF0000">
              <a:alpha val="0"/>
            </a:srgbClr>
          </a:solid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3485" y="6411"/>
            <a:ext cx="9144000" cy="1219474"/>
          </a:xfrm>
          <a:prstGeom prst="rect">
            <a:avLst/>
          </a:prstGeom>
        </p:spPr>
        <p:txBody>
          <a:bodyPr wrap="square" lIns="540000" tIns="360000" rIns="540000" bIns="360000">
            <a:spAutoFit/>
          </a:bodyPr>
          <a:lstStyle/>
          <a:p>
            <a:r>
              <a:rPr lang="en-GB" sz="1600" b="1" u="sng" dirty="0"/>
              <a:t>4. English Settlement in Virginia</a:t>
            </a:r>
            <a:r>
              <a:rPr lang="en-GB" sz="1600" b="1" u="sng" dirty="0" smtClean="0"/>
              <a:t>: Raleigh </a:t>
            </a:r>
            <a:r>
              <a:rPr lang="en-GB" sz="1600" b="1" u="sng" dirty="0"/>
              <a:t>and Roanoke</a:t>
            </a:r>
            <a:r>
              <a:rPr lang="en-GB" sz="1600" b="1" u="sng" dirty="0" smtClean="0"/>
              <a:t> </a:t>
            </a:r>
            <a:endParaRPr lang="en-GB" sz="1600" b="1" i="1" u="sng" dirty="0"/>
          </a:p>
          <a:p>
            <a:endParaRPr lang="en-GB" sz="1600" b="1" dirty="0" smtClean="0"/>
          </a:p>
        </p:txBody>
      </p:sp>
    </p:spTree>
    <p:extLst>
      <p:ext uri="{BB962C8B-B14F-4D97-AF65-F5344CB8AC3E}">
        <p14:creationId xmlns:p14="http://schemas.microsoft.com/office/powerpoint/2010/main" val="266760655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219474"/>
          </a:xfrm>
          <a:prstGeom prst="rect">
            <a:avLst/>
          </a:prstGeom>
        </p:spPr>
        <p:txBody>
          <a:bodyPr wrap="square" lIns="540000" tIns="360000" rIns="540000" bIns="360000">
            <a:spAutoFit/>
          </a:bodyPr>
          <a:lstStyle/>
          <a:p>
            <a:r>
              <a:rPr lang="en-GB" sz="1600" b="1" u="sng" dirty="0"/>
              <a:t>4. English Settlement in Virginia</a:t>
            </a:r>
            <a:r>
              <a:rPr lang="en-GB" sz="1600" b="1" u="sng" dirty="0" smtClean="0"/>
              <a:t>: ‘Old’ World Fascination with ‘New’ World</a:t>
            </a:r>
            <a:endParaRPr lang="en-GB" sz="1600" b="1" i="1" u="sng" dirty="0"/>
          </a:p>
          <a:p>
            <a:endParaRPr lang="en-GB" sz="1600" b="1" dirty="0" smtClean="0"/>
          </a:p>
        </p:txBody>
      </p:sp>
      <p:pic>
        <p:nvPicPr>
          <p:cNvPr id="6" name="Picture 5"/>
          <p:cNvPicPr>
            <a:picLocks noChangeAspect="1"/>
          </p:cNvPicPr>
          <p:nvPr/>
        </p:nvPicPr>
        <p:blipFill>
          <a:blip r:embed="rId3"/>
          <a:stretch>
            <a:fillRect/>
          </a:stretch>
        </p:blipFill>
        <p:spPr>
          <a:xfrm>
            <a:off x="3131840" y="702261"/>
            <a:ext cx="6012160" cy="4640966"/>
          </a:xfrm>
          <a:prstGeom prst="rect">
            <a:avLst/>
          </a:prstGeom>
        </p:spPr>
      </p:pic>
      <p:sp>
        <p:nvSpPr>
          <p:cNvPr id="7" name="Rectangle 6"/>
          <p:cNvSpPr/>
          <p:nvPr/>
        </p:nvSpPr>
        <p:spPr>
          <a:xfrm>
            <a:off x="4067944" y="5868602"/>
            <a:ext cx="4968552" cy="923330"/>
          </a:xfrm>
          <a:prstGeom prst="rect">
            <a:avLst/>
          </a:prstGeom>
        </p:spPr>
        <p:txBody>
          <a:bodyPr wrap="square">
            <a:spAutoFit/>
          </a:bodyPr>
          <a:lstStyle/>
          <a:p>
            <a:r>
              <a:rPr lang="en-US" dirty="0" smtClean="0"/>
              <a:t>1951 Royal </a:t>
            </a:r>
            <a:r>
              <a:rPr lang="en-US" dirty="0"/>
              <a:t>Shakespeare </a:t>
            </a:r>
            <a:r>
              <a:rPr lang="en-US" dirty="0" smtClean="0"/>
              <a:t>Company production of </a:t>
            </a:r>
            <a:r>
              <a:rPr lang="en-US" i="1" dirty="0" smtClean="0"/>
              <a:t>The Tempest</a:t>
            </a:r>
            <a:r>
              <a:rPr lang="en-US" dirty="0" smtClean="0"/>
              <a:t>; images from </a:t>
            </a:r>
            <a:r>
              <a:rPr lang="en-US" dirty="0" err="1" smtClean="0"/>
              <a:t>Hariot’s</a:t>
            </a:r>
            <a:r>
              <a:rPr lang="en-US" dirty="0" smtClean="0"/>
              <a:t> </a:t>
            </a:r>
            <a:r>
              <a:rPr lang="en-US" i="1" dirty="0" smtClean="0"/>
              <a:t>Brief Report; </a:t>
            </a:r>
            <a:r>
              <a:rPr lang="en-US" dirty="0" smtClean="0"/>
              <a:t>Raleigh brand tobacco</a:t>
            </a:r>
            <a:endParaRPr lang="en-US" dirty="0"/>
          </a:p>
        </p:txBody>
      </p:sp>
      <p:pic>
        <p:nvPicPr>
          <p:cNvPr id="8" name="Picture 7"/>
          <p:cNvPicPr>
            <a:picLocks noChangeAspect="1"/>
          </p:cNvPicPr>
          <p:nvPr/>
        </p:nvPicPr>
        <p:blipFill>
          <a:blip r:embed="rId4"/>
          <a:stretch>
            <a:fillRect/>
          </a:stretch>
        </p:blipFill>
        <p:spPr>
          <a:xfrm>
            <a:off x="96115" y="1572865"/>
            <a:ext cx="3383657" cy="2462261"/>
          </a:xfrm>
          <a:prstGeom prst="rect">
            <a:avLst/>
          </a:prstGeom>
        </p:spPr>
      </p:pic>
      <p:pic>
        <p:nvPicPr>
          <p:cNvPr id="9" name="Picture 8"/>
          <p:cNvPicPr>
            <a:picLocks noChangeAspect="1"/>
          </p:cNvPicPr>
          <p:nvPr/>
        </p:nvPicPr>
        <p:blipFill>
          <a:blip r:embed="rId5"/>
          <a:stretch>
            <a:fillRect/>
          </a:stretch>
        </p:blipFill>
        <p:spPr>
          <a:xfrm>
            <a:off x="96115" y="4045781"/>
            <a:ext cx="3631193" cy="2553008"/>
          </a:xfrm>
          <a:prstGeom prst="rect">
            <a:avLst/>
          </a:prstGeom>
        </p:spPr>
      </p:pic>
      <p:pic>
        <p:nvPicPr>
          <p:cNvPr id="12" name="Picture 11"/>
          <p:cNvPicPr>
            <a:picLocks noChangeAspect="1"/>
          </p:cNvPicPr>
          <p:nvPr/>
        </p:nvPicPr>
        <p:blipFill rotWithShape="1">
          <a:blip r:embed="rId6"/>
          <a:srcRect l="11202" t="11574" r="8142" b="8672"/>
          <a:stretch/>
        </p:blipFill>
        <p:spPr>
          <a:xfrm>
            <a:off x="7464330" y="160338"/>
            <a:ext cx="1656185" cy="2392266"/>
          </a:xfrm>
          <a:prstGeom prst="rect">
            <a:avLst/>
          </a:prstGeom>
        </p:spPr>
      </p:pic>
    </p:spTree>
    <p:extLst>
      <p:ext uri="{BB962C8B-B14F-4D97-AF65-F5344CB8AC3E}">
        <p14:creationId xmlns:p14="http://schemas.microsoft.com/office/powerpoint/2010/main" val="397255372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5146084"/>
            <a:ext cx="9144000" cy="1711916"/>
          </a:xfrm>
          <a:prstGeom prst="rect">
            <a:avLst/>
          </a:prstGeom>
        </p:spPr>
        <p:txBody>
          <a:bodyPr wrap="square" lIns="540000" tIns="360000" rIns="540000" bIns="360000">
            <a:spAutoFit/>
          </a:bodyPr>
          <a:lstStyle/>
          <a:p>
            <a:pPr algn="just"/>
            <a:r>
              <a:rPr lang="en-GB" sz="1600" b="1" dirty="0" smtClean="0"/>
              <a:t>1607 </a:t>
            </a:r>
            <a:r>
              <a:rPr lang="en-GB" sz="1600" b="1" dirty="0"/>
              <a:t>– Jamestown established (first permanent English settlement in North America)</a:t>
            </a:r>
          </a:p>
          <a:p>
            <a:pPr algn="just"/>
            <a:r>
              <a:rPr lang="en-GB" sz="1600" b="1" dirty="0" smtClean="0"/>
              <a:t>1611 </a:t>
            </a:r>
            <a:r>
              <a:rPr lang="en-GB" sz="1600" b="1" dirty="0"/>
              <a:t>– First Virginia tobacco </a:t>
            </a:r>
            <a:r>
              <a:rPr lang="en-GB" sz="1600" b="1" dirty="0" smtClean="0"/>
              <a:t>crop; leads to expansion of Virginia economy</a:t>
            </a:r>
            <a:endParaRPr lang="en-GB" sz="1600" b="1" dirty="0"/>
          </a:p>
          <a:p>
            <a:pPr algn="just"/>
            <a:r>
              <a:rPr lang="en-GB" sz="1600" b="1" dirty="0" smtClean="0"/>
              <a:t>1632 </a:t>
            </a:r>
            <a:r>
              <a:rPr lang="en-GB" sz="1600" b="1" dirty="0"/>
              <a:t>– Maryland </a:t>
            </a:r>
            <a:r>
              <a:rPr lang="en-GB" sz="1600" b="1" dirty="0" smtClean="0"/>
              <a:t>chartered</a:t>
            </a:r>
          </a:p>
          <a:p>
            <a:pPr algn="r"/>
            <a:r>
              <a:rPr lang="en-GB" sz="1600" b="1" dirty="0" smtClean="0">
                <a:solidFill>
                  <a:srgbClr val="00B050"/>
                </a:solidFill>
              </a:rPr>
              <a:t>(On map, </a:t>
            </a:r>
            <a:r>
              <a:rPr lang="en-GB" sz="1600" b="1" dirty="0">
                <a:solidFill>
                  <a:srgbClr val="00B050"/>
                </a:solidFill>
              </a:rPr>
              <a:t>g</a:t>
            </a:r>
            <a:r>
              <a:rPr lang="en-GB" sz="1600" b="1" dirty="0" smtClean="0">
                <a:solidFill>
                  <a:srgbClr val="00B050"/>
                </a:solidFill>
              </a:rPr>
              <a:t>reen indicates English settlement, c. 1650)</a:t>
            </a:r>
            <a:endParaRPr lang="en-GB" sz="1600" b="1" dirty="0">
              <a:solidFill>
                <a:srgbClr val="00B050"/>
              </a:solidFill>
            </a:endParaRPr>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465695"/>
          </a:xfrm>
          <a:prstGeom prst="rect">
            <a:avLst/>
          </a:prstGeom>
        </p:spPr>
        <p:txBody>
          <a:bodyPr wrap="square" lIns="540000" tIns="360000" rIns="540000" bIns="360000">
            <a:spAutoFit/>
          </a:bodyPr>
          <a:lstStyle/>
          <a:p>
            <a:r>
              <a:rPr lang="en-GB" sz="1600" b="1" u="sng" dirty="0"/>
              <a:t>4. English Settlement in Virginia: Jamestown</a:t>
            </a:r>
          </a:p>
          <a:p>
            <a:endParaRPr lang="en-GB" sz="1600" b="1" i="1" u="sng" dirty="0"/>
          </a:p>
          <a:p>
            <a:endParaRPr lang="en-GB" sz="1600" b="1" dirty="0" smtClean="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090" y="739257"/>
            <a:ext cx="3219900" cy="4591691"/>
          </a:xfrm>
          <a:prstGeom prst="rect">
            <a:avLst/>
          </a:prstGeom>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9090" y="1315770"/>
            <a:ext cx="4647569" cy="4015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4099" y="-12441"/>
            <a:ext cx="3069217" cy="2381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181725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7621226"/>
          </a:xfrm>
          <a:prstGeom prst="rect">
            <a:avLst/>
          </a:prstGeom>
        </p:spPr>
        <p:txBody>
          <a:bodyPr wrap="square" lIns="540000" tIns="360000" rIns="540000" bIns="360000">
            <a:spAutoFit/>
          </a:bodyPr>
          <a:lstStyle/>
          <a:p>
            <a:r>
              <a:rPr lang="en-GB" sz="1600" b="1" u="sng" dirty="0"/>
              <a:t>4. English Settlement in Virginia: </a:t>
            </a:r>
            <a:r>
              <a:rPr lang="en-GB" sz="1600" b="1" u="sng" dirty="0" smtClean="0"/>
              <a:t>Reasons for English emigration</a:t>
            </a:r>
          </a:p>
          <a:p>
            <a:endParaRPr lang="en-GB" sz="1600" b="1" u="sng" dirty="0" smtClean="0"/>
          </a:p>
          <a:p>
            <a:r>
              <a:rPr lang="en-GB" sz="1600" b="1" u="sng" dirty="0" smtClean="0"/>
              <a:t>PUSH</a:t>
            </a:r>
            <a:endParaRPr lang="en-GB" sz="1600" b="1" u="sng" dirty="0"/>
          </a:p>
          <a:p>
            <a:pPr marL="285750" indent="-285750">
              <a:buFont typeface="Arial" panose="020B0604020202020204" pitchFamily="34" charset="0"/>
              <a:buChar char="•"/>
            </a:pPr>
            <a:r>
              <a:rPr lang="en-GB" sz="1600" b="1" dirty="0" smtClean="0"/>
              <a:t>Social (population) crisis in England</a:t>
            </a:r>
          </a:p>
          <a:p>
            <a:endParaRPr lang="en-GB" sz="1600" b="1" dirty="0" smtClean="0">
              <a:solidFill>
                <a:srgbClr val="FF0000"/>
              </a:solidFill>
            </a:endParaRPr>
          </a:p>
          <a:p>
            <a:r>
              <a:rPr lang="en-GB" sz="1600" b="1" u="sng" dirty="0" smtClean="0">
                <a:solidFill>
                  <a:srgbClr val="FF0000"/>
                </a:solidFill>
              </a:rPr>
              <a:t>PULL</a:t>
            </a:r>
            <a:endParaRPr lang="en-GB" sz="1600" b="1" u="sng" dirty="0">
              <a:solidFill>
                <a:srgbClr val="FF0000"/>
              </a:solidFill>
            </a:endParaRPr>
          </a:p>
          <a:p>
            <a:pPr marL="742950" lvl="1" indent="-285750">
              <a:buFont typeface="Arial" panose="020B0604020202020204" pitchFamily="34" charset="0"/>
              <a:buChar char="•"/>
            </a:pPr>
            <a:r>
              <a:rPr lang="en-GB" sz="1600" b="1" dirty="0" smtClean="0">
                <a:solidFill>
                  <a:srgbClr val="FF0000"/>
                </a:solidFill>
              </a:rPr>
              <a:t>Attraction of possibility of land</a:t>
            </a:r>
          </a:p>
          <a:p>
            <a:pPr marL="742950" lvl="1" indent="-285750">
              <a:buFont typeface="Arial" panose="020B0604020202020204" pitchFamily="34" charset="0"/>
              <a:buChar char="•"/>
            </a:pPr>
            <a:endParaRPr lang="en-GB" sz="1600" b="1" dirty="0">
              <a:solidFill>
                <a:srgbClr val="FF0000"/>
              </a:solidFill>
            </a:endParaRPr>
          </a:p>
          <a:p>
            <a:pPr marL="742950" lvl="1" indent="-285750">
              <a:buFont typeface="Arial" panose="020B0604020202020204" pitchFamily="34" charset="0"/>
              <a:buChar char="•"/>
            </a:pPr>
            <a:r>
              <a:rPr lang="en-GB" sz="1600" b="1" dirty="0" smtClean="0">
                <a:solidFill>
                  <a:srgbClr val="FF0000"/>
                </a:solidFill>
              </a:rPr>
              <a:t>Lure of profit</a:t>
            </a:r>
          </a:p>
          <a:p>
            <a:pPr marL="285750" indent="-285750">
              <a:buFont typeface="Arial" panose="020B0604020202020204" pitchFamily="34" charset="0"/>
              <a:buChar char="•"/>
            </a:pPr>
            <a:endParaRPr lang="en-GB" sz="1600" b="1" dirty="0"/>
          </a:p>
          <a:p>
            <a:pPr marL="2114550" lvl="4" indent="-285750">
              <a:buFont typeface="Arial" panose="020B0604020202020204" pitchFamily="34" charset="0"/>
              <a:buChar char="•"/>
            </a:pPr>
            <a:r>
              <a:rPr lang="en-GB" sz="1600" b="1" dirty="0">
                <a:solidFill>
                  <a:srgbClr val="7030A0"/>
                </a:solidFill>
              </a:rPr>
              <a:t>Attraction of being master-less</a:t>
            </a:r>
          </a:p>
          <a:p>
            <a:pPr marL="2114550" lvl="4" indent="-285750">
              <a:buFont typeface="Arial" panose="020B0604020202020204" pitchFamily="34" charset="0"/>
              <a:buChar char="•"/>
            </a:pPr>
            <a:endParaRPr lang="en-GB" sz="1600" b="1" dirty="0" smtClean="0">
              <a:solidFill>
                <a:srgbClr val="7030A0"/>
              </a:solidFill>
            </a:endParaRPr>
          </a:p>
          <a:p>
            <a:pPr marL="2114550" lvl="4" indent="-285750">
              <a:buFont typeface="Arial" panose="020B0604020202020204" pitchFamily="34" charset="0"/>
              <a:buChar char="•"/>
            </a:pPr>
            <a:r>
              <a:rPr lang="en-GB" sz="1600" b="1" dirty="0" smtClean="0">
                <a:solidFill>
                  <a:srgbClr val="7030A0"/>
                </a:solidFill>
              </a:rPr>
              <a:t>Desire for freedom</a:t>
            </a:r>
          </a:p>
          <a:p>
            <a:pPr marL="285750" indent="-285750">
              <a:buFont typeface="Arial" panose="020B0604020202020204" pitchFamily="34" charset="0"/>
              <a:buChar char="•"/>
            </a:pPr>
            <a:endParaRPr lang="en-GB" sz="1600" b="1" dirty="0"/>
          </a:p>
          <a:p>
            <a:pPr marL="3943350" lvl="8" indent="-285750">
              <a:buFont typeface="Arial" panose="020B0604020202020204" pitchFamily="34" charset="0"/>
              <a:buChar char="•"/>
            </a:pPr>
            <a:r>
              <a:rPr lang="en-GB" sz="1600" b="1" dirty="0">
                <a:solidFill>
                  <a:schemeClr val="accent6">
                    <a:lumMod val="75000"/>
                  </a:schemeClr>
                </a:solidFill>
              </a:rPr>
              <a:t>I</a:t>
            </a:r>
            <a:r>
              <a:rPr lang="en-GB" sz="1600" b="1" dirty="0" smtClean="0">
                <a:solidFill>
                  <a:schemeClr val="accent6">
                    <a:lumMod val="75000"/>
                  </a:schemeClr>
                </a:solidFill>
              </a:rPr>
              <a:t>ndentured servitude</a:t>
            </a:r>
          </a:p>
          <a:p>
            <a:pPr marL="285750" indent="-285750">
              <a:buFont typeface="Arial" panose="020B0604020202020204" pitchFamily="34" charset="0"/>
              <a:buChar char="•"/>
            </a:pPr>
            <a:endParaRPr lang="en-GB" sz="1600" b="1" dirty="0" smtClean="0"/>
          </a:p>
          <a:p>
            <a:r>
              <a:rPr lang="en-GB" sz="1600" b="1" i="1" dirty="0" smtClean="0"/>
              <a:t>Also:</a:t>
            </a:r>
            <a:endParaRPr lang="en-GB" sz="1600" b="1" i="1" dirty="0"/>
          </a:p>
          <a:p>
            <a:pPr marL="285750" indent="-285750">
              <a:buFont typeface="Arial" panose="020B0604020202020204" pitchFamily="34" charset="0"/>
              <a:buChar char="•"/>
            </a:pPr>
            <a:r>
              <a:rPr lang="en-GB" sz="1600" b="1" dirty="0" smtClean="0"/>
              <a:t>Rise of alternative versions of Calvinist Protestantism including: </a:t>
            </a:r>
          </a:p>
          <a:p>
            <a:r>
              <a:rPr lang="en-GB" sz="1600" b="1" dirty="0"/>
              <a:t>	</a:t>
            </a:r>
            <a:r>
              <a:rPr lang="en-GB" sz="1600" b="1" dirty="0" smtClean="0"/>
              <a:t>	</a:t>
            </a:r>
          </a:p>
          <a:p>
            <a:r>
              <a:rPr lang="en-GB" sz="1600" b="1" dirty="0"/>
              <a:t>	</a:t>
            </a:r>
            <a:r>
              <a:rPr lang="en-GB" sz="1600" b="1" dirty="0" smtClean="0"/>
              <a:t>	</a:t>
            </a:r>
            <a:r>
              <a:rPr lang="en-GB" sz="1600" b="1" dirty="0" err="1" smtClean="0"/>
              <a:t>Congregationism</a:t>
            </a:r>
            <a:r>
              <a:rPr lang="en-GB" sz="1600" b="1" dirty="0" smtClean="0"/>
              <a:t> (Pilgrim Fathers)</a:t>
            </a:r>
          </a:p>
          <a:p>
            <a:r>
              <a:rPr lang="en-GB" sz="1600" b="1" dirty="0"/>
              <a:t>	</a:t>
            </a:r>
            <a:r>
              <a:rPr lang="en-GB" sz="1600" b="1" dirty="0" smtClean="0"/>
              <a:t>	</a:t>
            </a:r>
          </a:p>
          <a:p>
            <a:r>
              <a:rPr lang="en-GB" sz="1600" b="1" dirty="0"/>
              <a:t>	</a:t>
            </a:r>
            <a:r>
              <a:rPr lang="en-GB" sz="1600" b="1" dirty="0" smtClean="0"/>
              <a:t>	Puritanism (Massachusetts Bay emigrants)</a:t>
            </a:r>
          </a:p>
          <a:p>
            <a:r>
              <a:rPr lang="en-GB" sz="1600" b="1" dirty="0" smtClean="0"/>
              <a:t>		</a:t>
            </a:r>
          </a:p>
          <a:p>
            <a:r>
              <a:rPr lang="en-GB" sz="1600" b="1" dirty="0"/>
              <a:t>	</a:t>
            </a:r>
            <a:r>
              <a:rPr lang="en-GB" sz="1600" b="1" dirty="0" smtClean="0"/>
              <a:t>	Quakerism (aka Society of Friends) – settlement in Pennsylvania</a:t>
            </a:r>
          </a:p>
          <a:p>
            <a:pPr marL="285750" indent="-285750">
              <a:buFont typeface="Arial" panose="020B0604020202020204" pitchFamily="34" charset="0"/>
              <a:buChar char="•"/>
            </a:pPr>
            <a:endParaRPr lang="en-GB" sz="1600" b="1" dirty="0"/>
          </a:p>
          <a:p>
            <a:pPr marL="285750" indent="-285750">
              <a:buFont typeface="Arial" panose="020B0604020202020204" pitchFamily="34" charset="0"/>
              <a:buChar char="•"/>
            </a:pPr>
            <a:endParaRPr lang="en-GB" sz="1600" b="1" dirty="0"/>
          </a:p>
          <a:p>
            <a:endParaRPr lang="en-GB" sz="1600" b="1" i="1" u="sng" dirty="0"/>
          </a:p>
          <a:p>
            <a:endParaRPr lang="en-GB" sz="1600" b="1" dirty="0" smtClean="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764704"/>
            <a:ext cx="221675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84343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465695"/>
          </a:xfrm>
          <a:prstGeom prst="rect">
            <a:avLst/>
          </a:prstGeom>
        </p:spPr>
        <p:txBody>
          <a:bodyPr wrap="square" lIns="540000" tIns="360000" rIns="540000" bIns="360000">
            <a:spAutoFit/>
          </a:bodyPr>
          <a:lstStyle/>
          <a:p>
            <a:r>
              <a:rPr lang="en-GB" sz="1600" b="1" u="sng" dirty="0"/>
              <a:t>5. New England</a:t>
            </a:r>
          </a:p>
          <a:p>
            <a:endParaRPr lang="en-GB" sz="1600" b="1" i="1" u="sng" dirty="0"/>
          </a:p>
          <a:p>
            <a:endParaRPr lang="en-GB" sz="1600" b="1" dirty="0" smtClean="0"/>
          </a:p>
        </p:txBody>
      </p:sp>
      <p:sp>
        <p:nvSpPr>
          <p:cNvPr id="4" name="Rectangle 3"/>
          <p:cNvSpPr/>
          <p:nvPr/>
        </p:nvSpPr>
        <p:spPr>
          <a:xfrm>
            <a:off x="6341357" y="18055"/>
            <a:ext cx="2779158" cy="6851785"/>
          </a:xfrm>
          <a:prstGeom prst="rect">
            <a:avLst/>
          </a:prstGeom>
        </p:spPr>
        <p:txBody>
          <a:bodyPr wrap="square" lIns="540000" tIns="360000" rIns="540000" bIns="360000">
            <a:spAutoFit/>
          </a:bodyPr>
          <a:lstStyle/>
          <a:p>
            <a:pPr algn="r"/>
            <a:r>
              <a:rPr lang="en-GB" sz="1600" b="1" dirty="0" smtClean="0"/>
              <a:t>1620 </a:t>
            </a:r>
            <a:r>
              <a:rPr lang="en-GB" sz="1600" b="1" dirty="0"/>
              <a:t>– Plymouth colony founded (first permanent English settlement in New England</a:t>
            </a:r>
            <a:r>
              <a:rPr lang="en-GB" sz="1600" b="1" dirty="0" smtClean="0"/>
              <a:t>)</a:t>
            </a:r>
          </a:p>
          <a:p>
            <a:pPr algn="r"/>
            <a:r>
              <a:rPr lang="en-GB" sz="1600" i="1" dirty="0" smtClean="0">
                <a:solidFill>
                  <a:schemeClr val="accent6">
                    <a:lumMod val="75000"/>
                  </a:schemeClr>
                </a:solidFill>
              </a:rPr>
              <a:t>See William Bradford reading</a:t>
            </a:r>
            <a:endParaRPr lang="en-GB" sz="1600" i="1" dirty="0">
              <a:solidFill>
                <a:schemeClr val="accent6">
                  <a:lumMod val="75000"/>
                </a:schemeClr>
              </a:solidFill>
            </a:endParaRPr>
          </a:p>
          <a:p>
            <a:pPr algn="r"/>
            <a:endParaRPr lang="en-GB" sz="1000" b="1" dirty="0" smtClean="0"/>
          </a:p>
          <a:p>
            <a:pPr algn="r"/>
            <a:r>
              <a:rPr lang="en-GB" sz="1600" b="1" dirty="0" smtClean="0"/>
              <a:t>1630 </a:t>
            </a:r>
            <a:r>
              <a:rPr lang="en-GB" sz="1600" b="1" dirty="0"/>
              <a:t>– Massachusetts Bay colony </a:t>
            </a:r>
            <a:r>
              <a:rPr lang="en-GB" sz="1600" b="1" dirty="0" smtClean="0"/>
              <a:t>founded</a:t>
            </a:r>
          </a:p>
          <a:p>
            <a:pPr algn="r"/>
            <a:r>
              <a:rPr lang="en-GB" sz="1600" i="1" dirty="0" smtClean="0">
                <a:solidFill>
                  <a:schemeClr val="accent6">
                    <a:lumMod val="75000"/>
                  </a:schemeClr>
                </a:solidFill>
              </a:rPr>
              <a:t>See John Winthrop reading</a:t>
            </a:r>
          </a:p>
          <a:p>
            <a:pPr algn="r"/>
            <a:endParaRPr lang="en-GB" sz="1000" b="1" dirty="0"/>
          </a:p>
          <a:p>
            <a:pPr algn="r"/>
            <a:r>
              <a:rPr lang="en-US" sz="1550" dirty="0" smtClean="0"/>
              <a:t>Massachusetts </a:t>
            </a:r>
            <a:r>
              <a:rPr lang="en-US" sz="1550" dirty="0"/>
              <a:t>Bay Company </a:t>
            </a:r>
            <a:r>
              <a:rPr lang="en-US" sz="1550" dirty="0" smtClean="0"/>
              <a:t>unique —only English </a:t>
            </a:r>
            <a:r>
              <a:rPr lang="en-US" sz="1550" dirty="0"/>
              <a:t>chartered </a:t>
            </a:r>
            <a:r>
              <a:rPr lang="en-US" sz="1550" dirty="0" err="1" smtClean="0"/>
              <a:t>colonisation</a:t>
            </a:r>
            <a:r>
              <a:rPr lang="en-US" sz="1550" dirty="0" smtClean="0"/>
              <a:t> company NOT </a:t>
            </a:r>
            <a:r>
              <a:rPr lang="en-US" sz="1550" dirty="0"/>
              <a:t>subject to </a:t>
            </a:r>
            <a:r>
              <a:rPr lang="en-US" sz="1550" dirty="0" smtClean="0"/>
              <a:t>board </a:t>
            </a:r>
            <a:r>
              <a:rPr lang="en-US" sz="1550" dirty="0"/>
              <a:t>of governors in </a:t>
            </a:r>
            <a:r>
              <a:rPr lang="en-US" sz="1550" dirty="0" smtClean="0"/>
              <a:t>England </a:t>
            </a:r>
          </a:p>
          <a:p>
            <a:pPr algn="r"/>
            <a:r>
              <a:rPr lang="en-US" sz="1550" dirty="0" smtClean="0"/>
              <a:t>(note: </a:t>
            </a:r>
            <a:r>
              <a:rPr lang="en-US" sz="1550" i="1" dirty="0" smtClean="0"/>
              <a:t>Mayflower </a:t>
            </a:r>
            <a:r>
              <a:rPr lang="en-US" sz="1550" dirty="0" smtClean="0"/>
              <a:t>Pilgrims has originally intended to settle in Virginia) </a:t>
            </a:r>
            <a:endParaRPr lang="en-GB" sz="1550" b="1" dirty="0" smtClean="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575" y="739258"/>
            <a:ext cx="6193670" cy="4752528"/>
          </a:xfrm>
          <a:prstGeom prst="rect">
            <a:avLst/>
          </a:prstGeom>
        </p:spPr>
      </p:pic>
      <p:sp>
        <p:nvSpPr>
          <p:cNvPr id="6" name="Rectangle 5"/>
          <p:cNvSpPr/>
          <p:nvPr/>
        </p:nvSpPr>
        <p:spPr>
          <a:xfrm>
            <a:off x="-23485" y="5325371"/>
            <a:ext cx="6971749" cy="1711916"/>
          </a:xfrm>
          <a:prstGeom prst="rect">
            <a:avLst/>
          </a:prstGeom>
        </p:spPr>
        <p:txBody>
          <a:bodyPr wrap="square" lIns="540000" tIns="360000" rIns="540000" bIns="360000">
            <a:spAutoFit/>
          </a:bodyPr>
          <a:lstStyle/>
          <a:p>
            <a:r>
              <a:rPr lang="en-GB" sz="1600" dirty="0" smtClean="0">
                <a:solidFill>
                  <a:schemeClr val="accent4"/>
                </a:solidFill>
                <a:effectLst>
                  <a:outerShdw blurRad="38100" dist="38100" dir="2700000" algn="tl">
                    <a:srgbClr val="000000">
                      <a:alpha val="43137"/>
                    </a:srgbClr>
                  </a:outerShdw>
                </a:effectLst>
              </a:rPr>
              <a:t>Plymouth </a:t>
            </a:r>
            <a:r>
              <a:rPr lang="en-GB" sz="1600" dirty="0">
                <a:solidFill>
                  <a:schemeClr val="accent4"/>
                </a:solidFill>
                <a:effectLst>
                  <a:outerShdw blurRad="38100" dist="38100" dir="2700000" algn="tl">
                    <a:srgbClr val="000000">
                      <a:alpha val="43137"/>
                    </a:srgbClr>
                  </a:outerShdw>
                </a:effectLst>
              </a:rPr>
              <a:t>colony </a:t>
            </a:r>
            <a:r>
              <a:rPr lang="en-GB" sz="1600" dirty="0" smtClean="0">
                <a:solidFill>
                  <a:prstClr val="black"/>
                </a:solidFill>
                <a:effectLst>
                  <a:outerShdw blurRad="38100" dist="38100" dir="2700000" algn="tl">
                    <a:srgbClr val="000000">
                      <a:alpha val="43137"/>
                    </a:srgbClr>
                  </a:outerShdw>
                </a:effectLst>
              </a:rPr>
              <a:t>est. by </a:t>
            </a:r>
            <a:r>
              <a:rPr lang="en-GB" sz="1600" dirty="0" smtClean="0">
                <a:solidFill>
                  <a:schemeClr val="accent4"/>
                </a:solidFill>
                <a:effectLst>
                  <a:outerShdw blurRad="38100" dist="38100" dir="2700000" algn="tl">
                    <a:srgbClr val="000000">
                      <a:alpha val="43137"/>
                    </a:srgbClr>
                  </a:outerShdw>
                </a:effectLst>
              </a:rPr>
              <a:t>Pilgrims,</a:t>
            </a:r>
            <a:r>
              <a:rPr lang="en-GB" sz="1600" dirty="0" smtClean="0">
                <a:solidFill>
                  <a:prstClr val="black"/>
                </a:solidFill>
                <a:effectLst>
                  <a:outerShdw blurRad="38100" dist="38100" dir="2700000" algn="tl">
                    <a:srgbClr val="000000">
                      <a:alpha val="43137"/>
                    </a:srgbClr>
                  </a:outerShdw>
                </a:effectLst>
              </a:rPr>
              <a:t> who favoured total separation from Church of England</a:t>
            </a:r>
            <a:endParaRPr lang="en-GB" sz="1600" dirty="0">
              <a:solidFill>
                <a:prstClr val="black"/>
              </a:solidFill>
              <a:effectLst>
                <a:outerShdw blurRad="38100" dist="38100" dir="2700000" algn="tl">
                  <a:srgbClr val="000000">
                    <a:alpha val="43137"/>
                  </a:srgbClr>
                </a:outerShdw>
              </a:effectLst>
            </a:endParaRPr>
          </a:p>
          <a:p>
            <a:r>
              <a:rPr lang="en-US" sz="1600" b="1" dirty="0" smtClean="0">
                <a:solidFill>
                  <a:srgbClr val="92D050"/>
                </a:solidFill>
                <a:effectLst>
                  <a:outerShdw blurRad="38100" dist="38100" dir="2700000" algn="tl">
                    <a:srgbClr val="000000">
                      <a:alpha val="43137"/>
                    </a:srgbClr>
                  </a:outerShdw>
                </a:effectLst>
              </a:rPr>
              <a:t>Massachusetts </a:t>
            </a:r>
            <a:r>
              <a:rPr lang="en-US" sz="1600" b="1" dirty="0">
                <a:solidFill>
                  <a:srgbClr val="92D050"/>
                </a:solidFill>
                <a:effectLst>
                  <a:outerShdw blurRad="38100" dist="38100" dir="2700000" algn="tl">
                    <a:srgbClr val="000000">
                      <a:alpha val="43137"/>
                    </a:srgbClr>
                  </a:outerShdw>
                </a:effectLst>
              </a:rPr>
              <a:t>Bay </a:t>
            </a:r>
            <a:r>
              <a:rPr lang="en-US" sz="1600" b="1" dirty="0" smtClean="0">
                <a:solidFill>
                  <a:srgbClr val="92D050"/>
                </a:solidFill>
                <a:effectLst>
                  <a:outerShdw blurRad="38100" dist="38100" dir="2700000" algn="tl">
                    <a:srgbClr val="000000">
                      <a:alpha val="43137"/>
                    </a:srgbClr>
                  </a:outerShdw>
                </a:effectLst>
              </a:rPr>
              <a:t>colony </a:t>
            </a:r>
            <a:r>
              <a:rPr lang="en-US" sz="1600" dirty="0" smtClean="0">
                <a:effectLst>
                  <a:outerShdw blurRad="38100" dist="38100" dir="2700000" algn="tl">
                    <a:srgbClr val="000000">
                      <a:alpha val="43137"/>
                    </a:srgbClr>
                  </a:outerShdw>
                </a:effectLst>
              </a:rPr>
              <a:t>est. by </a:t>
            </a:r>
            <a:r>
              <a:rPr lang="en-US" sz="1600" b="1" dirty="0" smtClean="0">
                <a:solidFill>
                  <a:srgbClr val="92D050"/>
                </a:solidFill>
                <a:effectLst>
                  <a:outerShdw blurRad="38100" dist="38100" dir="2700000" algn="tl">
                    <a:srgbClr val="000000">
                      <a:alpha val="43137"/>
                    </a:srgbClr>
                  </a:outerShdw>
                </a:effectLst>
              </a:rPr>
              <a:t>Puritans, </a:t>
            </a:r>
            <a:r>
              <a:rPr lang="en-US" sz="1600" dirty="0" smtClean="0">
                <a:effectLst>
                  <a:outerShdw blurRad="38100" dist="38100" dir="2700000" algn="tl">
                    <a:srgbClr val="000000">
                      <a:alpha val="43137"/>
                    </a:srgbClr>
                  </a:outerShdw>
                </a:effectLst>
              </a:rPr>
              <a:t>who wanted to reform </a:t>
            </a:r>
            <a:r>
              <a:rPr lang="en-GB" sz="1600" dirty="0">
                <a:effectLst>
                  <a:outerShdw blurRad="38100" dist="38100" dir="2700000" algn="tl">
                    <a:srgbClr val="000000">
                      <a:alpha val="43137"/>
                    </a:srgbClr>
                  </a:outerShdw>
                </a:effectLst>
              </a:rPr>
              <a:t>Church of </a:t>
            </a:r>
            <a:r>
              <a:rPr lang="en-GB" sz="1600" dirty="0" smtClean="0">
                <a:effectLst>
                  <a:outerShdw blurRad="38100" dist="38100" dir="2700000" algn="tl">
                    <a:srgbClr val="000000">
                      <a:alpha val="43137"/>
                    </a:srgbClr>
                  </a:outerShdw>
                </a:effectLst>
              </a:rPr>
              <a:t>England in their  image (as opposed to breakaway)</a:t>
            </a:r>
            <a:endParaRPr lang="en-GB" sz="16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4043024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1"/>
            <a:ext cx="9144000" cy="7128784"/>
          </a:xfrm>
          <a:prstGeom prst="rect">
            <a:avLst/>
          </a:prstGeom>
        </p:spPr>
        <p:txBody>
          <a:bodyPr wrap="square" lIns="540000" tIns="360000" rIns="540000" bIns="360000">
            <a:spAutoFit/>
          </a:bodyPr>
          <a:lstStyle/>
          <a:p>
            <a:pPr lvl="0"/>
            <a:r>
              <a:rPr lang="en-GB" b="1" dirty="0"/>
              <a:t>‘In focus’ workshop: </a:t>
            </a:r>
            <a:r>
              <a:rPr lang="en-GB" b="1" dirty="0" smtClean="0"/>
              <a:t>Visions of a New England</a:t>
            </a:r>
          </a:p>
          <a:p>
            <a:r>
              <a:rPr lang="en-US" dirty="0" smtClean="0"/>
              <a:t>Tuesday</a:t>
            </a:r>
            <a:r>
              <a:rPr lang="en-US" dirty="0"/>
              <a:t>	 2pm–2.50pm	Arts Building 05 (‘In focus’ session)</a:t>
            </a:r>
            <a:endParaRPr lang="en-GB" dirty="0"/>
          </a:p>
          <a:p>
            <a:pPr lvl="0"/>
            <a:endParaRPr lang="en-GB" sz="1600" b="1" u="sng" dirty="0" smtClean="0"/>
          </a:p>
          <a:p>
            <a:pPr lvl="0"/>
            <a:r>
              <a:rPr lang="en-GB" sz="1600" b="1" u="sng" dirty="0" smtClean="0"/>
              <a:t>Readings:</a:t>
            </a:r>
          </a:p>
          <a:p>
            <a:pPr marL="285750" indent="-285750">
              <a:buFont typeface="Arial" panose="020B0604020202020204" pitchFamily="34" charset="0"/>
              <a:buChar char="•"/>
            </a:pPr>
            <a:r>
              <a:rPr lang="en-GB" sz="1600" b="1" dirty="0" smtClean="0"/>
              <a:t>William </a:t>
            </a:r>
            <a:r>
              <a:rPr lang="en-GB" sz="1600" b="1" dirty="0"/>
              <a:t>Bradford, </a:t>
            </a:r>
            <a:r>
              <a:rPr lang="en-GB" sz="1600" b="1" i="1" dirty="0"/>
              <a:t>Of Plymouth Plantation</a:t>
            </a:r>
            <a:r>
              <a:rPr lang="en-GB" sz="1600" b="1" dirty="0"/>
              <a:t> extracts.</a:t>
            </a:r>
            <a:r>
              <a:rPr lang="en-GB" sz="1600" dirty="0"/>
              <a:t> Especially ‘The Separatist Interpretation of the Reformation,’ (pp. 166–167) and ‘The Remainder of Anno 1620’ (pp. 169–172</a:t>
            </a:r>
            <a:r>
              <a:rPr lang="en-GB" sz="1600" dirty="0" smtClean="0"/>
              <a:t>).</a:t>
            </a:r>
          </a:p>
          <a:p>
            <a:pPr marL="285750" indent="-285750">
              <a:buFont typeface="Arial" panose="020B0604020202020204" pitchFamily="34" charset="0"/>
              <a:buChar char="•"/>
            </a:pPr>
            <a:r>
              <a:rPr lang="en-GB" sz="1600" b="1" dirty="0" smtClean="0"/>
              <a:t>J </a:t>
            </a:r>
            <a:r>
              <a:rPr lang="en-GB" sz="1600" b="1" dirty="0"/>
              <a:t>Hector St John de </a:t>
            </a:r>
            <a:r>
              <a:rPr lang="en-GB" sz="1600" b="1" dirty="0" err="1"/>
              <a:t>Crèvecœur</a:t>
            </a:r>
            <a:r>
              <a:rPr lang="en-GB" sz="1600" b="1" dirty="0"/>
              <a:t>, ‘What is an American?’ </a:t>
            </a:r>
            <a:r>
              <a:rPr lang="en-GB" sz="1600" b="1" i="1" dirty="0"/>
              <a:t>Letters from an American Farmer </a:t>
            </a:r>
            <a:r>
              <a:rPr lang="en-GB" sz="1600" b="1" dirty="0" smtClean="0"/>
              <a:t>extract</a:t>
            </a:r>
          </a:p>
          <a:p>
            <a:endParaRPr lang="en-GB" dirty="0"/>
          </a:p>
          <a:p>
            <a:pPr lvl="0"/>
            <a:r>
              <a:rPr lang="en-GB" sz="1400" b="1" u="sng" dirty="0" smtClean="0"/>
              <a:t>Bradford</a:t>
            </a:r>
          </a:p>
          <a:p>
            <a:pPr lvl="0"/>
            <a:r>
              <a:rPr lang="en-GB" sz="1400" b="1" dirty="0"/>
              <a:t>What religious reasons does Bradford list as motivations for the Pilgrims migration from England and to the New World?</a:t>
            </a:r>
            <a:endParaRPr lang="en-US" sz="1400" dirty="0"/>
          </a:p>
          <a:p>
            <a:r>
              <a:rPr lang="en-GB" sz="1400" b="1" dirty="0"/>
              <a:t> </a:t>
            </a:r>
            <a:endParaRPr lang="en-US" sz="1400" dirty="0"/>
          </a:p>
          <a:p>
            <a:pPr lvl="0"/>
            <a:r>
              <a:rPr lang="en-GB" sz="1400" b="1" dirty="0"/>
              <a:t>What are the key features of the ‘Mayflower Compact’?</a:t>
            </a:r>
            <a:endParaRPr lang="en-US" sz="1400" dirty="0"/>
          </a:p>
          <a:p>
            <a:pPr lvl="0"/>
            <a:r>
              <a:rPr lang="en-GB" sz="1400" dirty="0"/>
              <a:t>How does the compact explain the Pilgrims motivation for settling in the New World?</a:t>
            </a:r>
            <a:endParaRPr lang="en-US" sz="1400" dirty="0"/>
          </a:p>
          <a:p>
            <a:pPr lvl="0"/>
            <a:r>
              <a:rPr lang="en-GB" sz="1400" dirty="0"/>
              <a:t>What are some of the secular attributes of the compact?</a:t>
            </a:r>
            <a:endParaRPr lang="en-US" sz="1400" dirty="0"/>
          </a:p>
          <a:p>
            <a:pPr lvl="0"/>
            <a:r>
              <a:rPr lang="en-GB" sz="1400" dirty="0"/>
              <a:t>What sort of governance does the compact endorse?</a:t>
            </a:r>
            <a:endParaRPr lang="en-US" sz="1400" dirty="0"/>
          </a:p>
          <a:p>
            <a:r>
              <a:rPr lang="en-GB" sz="1400" b="1" dirty="0"/>
              <a:t> </a:t>
            </a:r>
            <a:endParaRPr lang="en-US" sz="1400" dirty="0"/>
          </a:p>
          <a:p>
            <a:pPr lvl="0"/>
            <a:r>
              <a:rPr lang="en-GB" sz="1400" b="1" dirty="0"/>
              <a:t>How does Bradford describe the experiences of the Pilgrims once they had settled in the New World?</a:t>
            </a:r>
            <a:endParaRPr lang="en-US" sz="1400" dirty="0"/>
          </a:p>
          <a:p>
            <a:r>
              <a:rPr lang="en-GB" sz="1400" b="1" dirty="0"/>
              <a:t> </a:t>
            </a:r>
            <a:endParaRPr lang="en-US" sz="1400" dirty="0"/>
          </a:p>
          <a:p>
            <a:r>
              <a:rPr lang="en-GB" sz="1400" b="1" u="sng" dirty="0" smtClean="0"/>
              <a:t>Winthrop</a:t>
            </a:r>
          </a:p>
          <a:p>
            <a:r>
              <a:rPr lang="en-GB" sz="1400" b="1" dirty="0" smtClean="0"/>
              <a:t>What </a:t>
            </a:r>
            <a:r>
              <a:rPr lang="en-GB" sz="1400" b="1" dirty="0"/>
              <a:t>is Winthrop’s ‘Model of Christian Charity’ and what does it tell us about how the settlers of New England saw themselves?</a:t>
            </a:r>
            <a:endParaRPr lang="en-US" sz="1400" dirty="0"/>
          </a:p>
          <a:p>
            <a:pPr lvl="0"/>
            <a:r>
              <a:rPr lang="en-GB" sz="1400" dirty="0"/>
              <a:t>Can you surmise anything about the situation in (old) England which Winthrop and his followers were leaving behind?</a:t>
            </a:r>
            <a:endParaRPr lang="en-US" sz="1400" dirty="0"/>
          </a:p>
          <a:p>
            <a:pPr lvl="0"/>
            <a:r>
              <a:rPr lang="en-GB" sz="1400" dirty="0"/>
              <a:t>How are the new and old worlds differentiated?</a:t>
            </a:r>
            <a:endParaRPr lang="en-US" sz="1400" dirty="0"/>
          </a:p>
          <a:p>
            <a:pPr lvl="0"/>
            <a:r>
              <a:rPr lang="en-GB" sz="1400" dirty="0"/>
              <a:t>How might this text be viewed as a contributor to American national mythology?</a:t>
            </a:r>
            <a:endParaRPr lang="en-US" sz="1400" dirty="0"/>
          </a:p>
          <a:p>
            <a:pPr lvl="0"/>
            <a:endParaRPr lang="en-GB" sz="1400" b="1" dirty="0"/>
          </a:p>
        </p:txBody>
      </p:sp>
    </p:spTree>
    <p:extLst>
      <p:ext uri="{BB962C8B-B14F-4D97-AF65-F5344CB8AC3E}">
        <p14:creationId xmlns:p14="http://schemas.microsoft.com/office/powerpoint/2010/main" val="47737167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1844</TotalTime>
  <Words>2044</Words>
  <Application>Microsoft Office PowerPoint</Application>
  <PresentationFormat>On-screen Show (4:3)</PresentationFormat>
  <Paragraphs>747</Paragraphs>
  <Slides>37</Slides>
  <Notes>37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70</cp:revision>
  <dcterms:created xsi:type="dcterms:W3CDTF">2016-01-18T14:58:21Z</dcterms:created>
  <dcterms:modified xsi:type="dcterms:W3CDTF">2016-10-04T12:46:41Z</dcterms:modified>
</cp:coreProperties>
</file>