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67" r:id="rId3"/>
    <p:sldId id="304" r:id="rId4"/>
    <p:sldId id="306" r:id="rId5"/>
    <p:sldId id="305" r:id="rId6"/>
    <p:sldId id="269" r:id="rId7"/>
    <p:sldId id="271" r:id="rId8"/>
    <p:sldId id="273" r:id="rId9"/>
    <p:sldId id="270" r:id="rId10"/>
    <p:sldId id="278" r:id="rId11"/>
    <p:sldId id="282" r:id="rId12"/>
    <p:sldId id="260" r:id="rId13"/>
    <p:sldId id="272" r:id="rId14"/>
    <p:sldId id="283" r:id="rId15"/>
    <p:sldId id="285" r:id="rId16"/>
    <p:sldId id="284" r:id="rId17"/>
    <p:sldId id="279" r:id="rId18"/>
    <p:sldId id="280" r:id="rId19"/>
    <p:sldId id="266" r:id="rId20"/>
    <p:sldId id="307" r:id="rId21"/>
    <p:sldId id="274" r:id="rId22"/>
    <p:sldId id="276"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25" autoAdjust="0"/>
    <p:restoredTop sz="94660"/>
  </p:normalViewPr>
  <p:slideViewPr>
    <p:cSldViewPr snapToGrid="0">
      <p:cViewPr varScale="1">
        <p:scale>
          <a:sx n="41" d="100"/>
          <a:sy n="41" d="100"/>
        </p:scale>
        <p:origin x="48" y="780"/>
      </p:cViewPr>
      <p:guideLst/>
    </p:cSldViewPr>
  </p:slideViewPr>
  <p:notesTextViewPr>
    <p:cViewPr>
      <p:scale>
        <a:sx n="1" d="1"/>
        <a:sy n="1" d="1"/>
      </p:scale>
      <p:origin x="0" y="0"/>
    </p:cViewPr>
  </p:notesTextViewPr>
  <p:sorterViewPr>
    <p:cViewPr>
      <p:scale>
        <a:sx n="100" d="100"/>
        <a:sy n="100" d="100"/>
      </p:scale>
      <p:origin x="0" y="-501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BECFDEB-01A3-4534-9657-F56047702E4A}" type="datetimeFigureOut">
              <a:rPr lang="en-GB" smtClean="0"/>
              <a:t>01/12/2019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367696-1D84-4FA1-B6A8-50362FB1CFDE}" type="slidenum">
              <a:rPr lang="en-GB" smtClean="0"/>
              <a:t>‹#›</a:t>
            </a:fld>
            <a:endParaRPr lang="en-GB"/>
          </a:p>
        </p:txBody>
      </p:sp>
    </p:spTree>
    <p:extLst>
      <p:ext uri="{BB962C8B-B14F-4D97-AF65-F5344CB8AC3E}">
        <p14:creationId xmlns:p14="http://schemas.microsoft.com/office/powerpoint/2010/main" val="16441947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BECFDEB-01A3-4534-9657-F56047702E4A}" type="datetimeFigureOut">
              <a:rPr lang="en-GB" smtClean="0"/>
              <a:t>01/12/2019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367696-1D84-4FA1-B6A8-50362FB1CFDE}" type="slidenum">
              <a:rPr lang="en-GB" smtClean="0"/>
              <a:t>‹#›</a:t>
            </a:fld>
            <a:endParaRPr lang="en-GB"/>
          </a:p>
        </p:txBody>
      </p:sp>
    </p:spTree>
    <p:extLst>
      <p:ext uri="{BB962C8B-B14F-4D97-AF65-F5344CB8AC3E}">
        <p14:creationId xmlns:p14="http://schemas.microsoft.com/office/powerpoint/2010/main" val="19644183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BECFDEB-01A3-4534-9657-F56047702E4A}" type="datetimeFigureOut">
              <a:rPr lang="en-GB" smtClean="0"/>
              <a:t>01/12/2019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367696-1D84-4FA1-B6A8-50362FB1CFDE}" type="slidenum">
              <a:rPr lang="en-GB" smtClean="0"/>
              <a:t>‹#›</a:t>
            </a:fld>
            <a:endParaRPr lang="en-GB"/>
          </a:p>
        </p:txBody>
      </p:sp>
    </p:spTree>
    <p:extLst>
      <p:ext uri="{BB962C8B-B14F-4D97-AF65-F5344CB8AC3E}">
        <p14:creationId xmlns:p14="http://schemas.microsoft.com/office/powerpoint/2010/main" val="5198003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BECFDEB-01A3-4534-9657-F56047702E4A}" type="datetimeFigureOut">
              <a:rPr lang="en-GB" smtClean="0"/>
              <a:t>01/12/2019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C367696-1D84-4FA1-B6A8-50362FB1CFDE}" type="slidenum">
              <a:rPr lang="en-GB" smtClean="0"/>
              <a:t>‹#›</a:t>
            </a:fld>
            <a:endParaRPr lang="en-GB"/>
          </a:p>
        </p:txBody>
      </p:sp>
    </p:spTree>
    <p:extLst>
      <p:ext uri="{BB962C8B-B14F-4D97-AF65-F5344CB8AC3E}">
        <p14:creationId xmlns:p14="http://schemas.microsoft.com/office/powerpoint/2010/main" val="22861970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BECFDEB-01A3-4534-9657-F56047702E4A}" type="datetimeFigureOut">
              <a:rPr lang="en-GB" smtClean="0"/>
              <a:t>01/12/2019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C367696-1D84-4FA1-B6A8-50362FB1CFDE}" type="slidenum">
              <a:rPr lang="en-GB" smtClean="0"/>
              <a:t>‹#›</a:t>
            </a:fld>
            <a:endParaRPr lang="en-GB"/>
          </a:p>
        </p:txBody>
      </p:sp>
    </p:spTree>
    <p:extLst>
      <p:ext uri="{BB962C8B-B14F-4D97-AF65-F5344CB8AC3E}">
        <p14:creationId xmlns:p14="http://schemas.microsoft.com/office/powerpoint/2010/main" val="20841177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BECFDEB-01A3-4534-9657-F56047702E4A}" type="datetimeFigureOut">
              <a:rPr lang="en-GB" smtClean="0"/>
              <a:t>01/12/2019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C367696-1D84-4FA1-B6A8-50362FB1CFDE}" type="slidenum">
              <a:rPr lang="en-GB" smtClean="0"/>
              <a:t>‹#›</a:t>
            </a:fld>
            <a:endParaRPr lang="en-GB"/>
          </a:p>
        </p:txBody>
      </p:sp>
    </p:spTree>
    <p:extLst>
      <p:ext uri="{BB962C8B-B14F-4D97-AF65-F5344CB8AC3E}">
        <p14:creationId xmlns:p14="http://schemas.microsoft.com/office/powerpoint/2010/main" val="33174477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BECFDEB-01A3-4534-9657-F56047702E4A}" type="datetimeFigureOut">
              <a:rPr lang="en-GB" smtClean="0"/>
              <a:t>01/12/2019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C367696-1D84-4FA1-B6A8-50362FB1CFDE}" type="slidenum">
              <a:rPr lang="en-GB" smtClean="0"/>
              <a:t>‹#›</a:t>
            </a:fld>
            <a:endParaRPr lang="en-GB"/>
          </a:p>
        </p:txBody>
      </p:sp>
    </p:spTree>
    <p:extLst>
      <p:ext uri="{BB962C8B-B14F-4D97-AF65-F5344CB8AC3E}">
        <p14:creationId xmlns:p14="http://schemas.microsoft.com/office/powerpoint/2010/main" val="3577471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BECFDEB-01A3-4534-9657-F56047702E4A}" type="datetimeFigureOut">
              <a:rPr lang="en-GB" smtClean="0"/>
              <a:t>01/12/2019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C367696-1D84-4FA1-B6A8-50362FB1CFDE}" type="slidenum">
              <a:rPr lang="en-GB" smtClean="0"/>
              <a:t>‹#›</a:t>
            </a:fld>
            <a:endParaRPr lang="en-GB"/>
          </a:p>
        </p:txBody>
      </p:sp>
    </p:spTree>
    <p:extLst>
      <p:ext uri="{BB962C8B-B14F-4D97-AF65-F5344CB8AC3E}">
        <p14:creationId xmlns:p14="http://schemas.microsoft.com/office/powerpoint/2010/main" val="12549700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BECFDEB-01A3-4534-9657-F56047702E4A}" type="datetimeFigureOut">
              <a:rPr lang="en-GB" smtClean="0"/>
              <a:t>01/12/2019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C367696-1D84-4FA1-B6A8-50362FB1CFDE}" type="slidenum">
              <a:rPr lang="en-GB" smtClean="0"/>
              <a:t>‹#›</a:t>
            </a:fld>
            <a:endParaRPr lang="en-GB"/>
          </a:p>
        </p:txBody>
      </p:sp>
    </p:spTree>
    <p:extLst>
      <p:ext uri="{BB962C8B-B14F-4D97-AF65-F5344CB8AC3E}">
        <p14:creationId xmlns:p14="http://schemas.microsoft.com/office/powerpoint/2010/main" val="42123064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BECFDEB-01A3-4534-9657-F56047702E4A}" type="datetimeFigureOut">
              <a:rPr lang="en-GB" smtClean="0"/>
              <a:t>01/12/2019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367696-1D84-4FA1-B6A8-50362FB1CFDE}" type="slidenum">
              <a:rPr lang="en-GB" smtClean="0"/>
              <a:t>‹#›</a:t>
            </a:fld>
            <a:endParaRPr lang="en-GB"/>
          </a:p>
        </p:txBody>
      </p:sp>
    </p:spTree>
    <p:extLst>
      <p:ext uri="{BB962C8B-B14F-4D97-AF65-F5344CB8AC3E}">
        <p14:creationId xmlns:p14="http://schemas.microsoft.com/office/powerpoint/2010/main" val="6856388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BECFDEB-01A3-4534-9657-F56047702E4A}" type="datetimeFigureOut">
              <a:rPr lang="en-GB" smtClean="0"/>
              <a:t>01/12/2019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367696-1D84-4FA1-B6A8-50362FB1CFDE}" type="slidenum">
              <a:rPr lang="en-GB" smtClean="0"/>
              <a:t>‹#›</a:t>
            </a:fld>
            <a:endParaRPr lang="en-GB"/>
          </a:p>
        </p:txBody>
      </p:sp>
    </p:spTree>
    <p:extLst>
      <p:ext uri="{BB962C8B-B14F-4D97-AF65-F5344CB8AC3E}">
        <p14:creationId xmlns:p14="http://schemas.microsoft.com/office/powerpoint/2010/main" val="39961978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BECFDEB-01A3-4534-9657-F56047702E4A}" type="datetimeFigureOut">
              <a:rPr lang="en-GB" smtClean="0"/>
              <a:t>01/12/2019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C367696-1D84-4FA1-B6A8-50362FB1CFDE}" type="slidenum">
              <a:rPr lang="en-GB" smtClean="0"/>
              <a:t>‹#›</a:t>
            </a:fld>
            <a:endParaRPr lang="en-GB"/>
          </a:p>
        </p:txBody>
      </p:sp>
    </p:spTree>
    <p:extLst>
      <p:ext uri="{BB962C8B-B14F-4D97-AF65-F5344CB8AC3E}">
        <p14:creationId xmlns:p14="http://schemas.microsoft.com/office/powerpoint/2010/main" val="37013381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s://www.youtube.com/watch?v=-XoTGFC-0NA"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6.gif"/><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v4ARRcED3Ro" TargetMode="External"/><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107942"/>
            <a:ext cx="12192000" cy="707886"/>
          </a:xfrm>
          <a:prstGeom prst="rect">
            <a:avLst/>
          </a:prstGeom>
        </p:spPr>
        <p:txBody>
          <a:bodyPr wrap="square">
            <a:spAutoFit/>
          </a:bodyPr>
          <a:lstStyle/>
          <a:p>
            <a:pPr algn="ctr"/>
            <a:r>
              <a:rPr lang="en-GB" sz="4000" dirty="0">
                <a:latin typeface="Times New Roman" panose="02020603050405020304" pitchFamily="18" charset="0"/>
                <a:cs typeface="Times New Roman" panose="02020603050405020304" pitchFamily="18" charset="0"/>
              </a:rPr>
              <a:t>T</a:t>
            </a:r>
            <a:r>
              <a:rPr lang="en-GB" sz="4000" dirty="0" smtClean="0">
                <a:latin typeface="Times New Roman" panose="02020603050405020304" pitchFamily="18" charset="0"/>
                <a:cs typeface="Times New Roman" panose="02020603050405020304" pitchFamily="18" charset="0"/>
              </a:rPr>
              <a:t>he </a:t>
            </a:r>
            <a:r>
              <a:rPr lang="en-GB" sz="4000" dirty="0" smtClean="0">
                <a:latin typeface="Times New Roman" panose="02020603050405020304" pitchFamily="18" charset="0"/>
                <a:cs typeface="Times New Roman" panose="02020603050405020304" pitchFamily="18" charset="0"/>
              </a:rPr>
              <a:t>Development of Printing</a:t>
            </a: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1133856"/>
            <a:ext cx="3816096" cy="5724144"/>
          </a:xfrm>
          <a:prstGeom prst="rect">
            <a:avLst/>
          </a:prstGeom>
        </p:spPr>
      </p:pic>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75904" y="1133856"/>
            <a:ext cx="3816096" cy="5724144"/>
          </a:xfrm>
          <a:prstGeom prst="rect">
            <a:avLst/>
          </a:prstGeom>
        </p:spPr>
      </p:pic>
      <p:pic>
        <p:nvPicPr>
          <p:cNvPr id="7" name="Picture 6"/>
          <p:cNvPicPr>
            <a:picLocks noChangeAspect="1"/>
          </p:cNvPicPr>
          <p:nvPr/>
        </p:nvPicPr>
        <p:blipFill rotWithShape="1">
          <a:blip r:embed="rId4" cstate="print">
            <a:extLst>
              <a:ext uri="{28A0092B-C50C-407E-A947-70E740481C1C}">
                <a14:useLocalDpi xmlns:a14="http://schemas.microsoft.com/office/drawing/2010/main" val="0"/>
              </a:ext>
            </a:extLst>
          </a:blip>
          <a:srcRect b="29333"/>
          <a:stretch/>
        </p:blipFill>
        <p:spPr>
          <a:xfrm>
            <a:off x="4755574" y="1133856"/>
            <a:ext cx="2680851" cy="5724144"/>
          </a:xfrm>
          <a:prstGeom prst="rect">
            <a:avLst/>
          </a:prstGeom>
        </p:spPr>
      </p:pic>
    </p:spTree>
    <p:extLst>
      <p:ext uri="{BB962C8B-B14F-4D97-AF65-F5344CB8AC3E}">
        <p14:creationId xmlns:p14="http://schemas.microsoft.com/office/powerpoint/2010/main" val="110307943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8857" y="0"/>
            <a:ext cx="3934046" cy="7048083"/>
          </a:xfrm>
          <a:prstGeom prst="rect">
            <a:avLst/>
          </a:prstGeom>
          <a:noFill/>
        </p:spPr>
        <p:txBody>
          <a:bodyPr wrap="square" rtlCol="0">
            <a:spAutoFit/>
          </a:bodyPr>
          <a:lstStyle/>
          <a:p>
            <a:pPr algn="ctr"/>
            <a:r>
              <a:rPr lang="en-GB" sz="2000" dirty="0" smtClean="0">
                <a:latin typeface="Centaur" panose="02030504050205020304" pitchFamily="18" charset="0"/>
                <a:cs typeface="Times New Roman" panose="02020603050405020304" pitchFamily="18" charset="0"/>
              </a:rPr>
              <a:t>THE DEVELOPMENT OF PRINTING IN EAST ASIA</a:t>
            </a:r>
            <a:endParaRPr lang="en-GB" sz="2000" dirty="0" smtClean="0">
              <a:latin typeface="Centaur" panose="02030504050205020304" pitchFamily="18" charset="0"/>
              <a:cs typeface="Times New Roman" panose="02020603050405020304" pitchFamily="18" charset="0"/>
            </a:endParaRPr>
          </a:p>
          <a:p>
            <a:endParaRPr lang="en-GB" sz="2000" dirty="0">
              <a:latin typeface="Centaur" panose="02030504050205020304" pitchFamily="18" charset="0"/>
              <a:cs typeface="Times New Roman" panose="02020603050405020304" pitchFamily="18" charset="0"/>
            </a:endParaRPr>
          </a:p>
          <a:p>
            <a:r>
              <a:rPr lang="en-GB" sz="2000" dirty="0" smtClean="0">
                <a:latin typeface="Centaur" panose="02030504050205020304" pitchFamily="18" charset="0"/>
                <a:cs typeface="Times New Roman" panose="02020603050405020304" pitchFamily="18" charset="0"/>
              </a:rPr>
              <a:t>The process of printing </a:t>
            </a:r>
            <a:r>
              <a:rPr lang="en-GB" sz="2000" dirty="0" smtClean="0">
                <a:latin typeface="Centaur" panose="02030504050205020304" pitchFamily="18" charset="0"/>
                <a:cs typeface="Times New Roman" panose="02020603050405020304" pitchFamily="18" charset="0"/>
              </a:rPr>
              <a:t>on paper or cloth using ink and text carved on stone tablets began in China during the Han dynasty (206 BC – 220 CE). Printing using</a:t>
            </a:r>
            <a:r>
              <a:rPr lang="en-GB" sz="2000" dirty="0" smtClean="0">
                <a:latin typeface="Centaur" panose="02030504050205020304" pitchFamily="18" charset="0"/>
                <a:cs typeface="Times New Roman" panose="02020603050405020304" pitchFamily="18" charset="0"/>
              </a:rPr>
              <a:t> carved woodblocks started during the Tang dynasty in China </a:t>
            </a:r>
            <a:r>
              <a:rPr lang="en-GB" sz="2000" dirty="0" smtClean="0">
                <a:latin typeface="Centaur" panose="02030504050205020304" pitchFamily="18" charset="0"/>
                <a:cs typeface="Times New Roman" panose="02020603050405020304" pitchFamily="18" charset="0"/>
              </a:rPr>
              <a:t>before 700 CE and as early as 770 CE in Japan.</a:t>
            </a:r>
          </a:p>
          <a:p>
            <a:endParaRPr lang="en-GB" sz="2000" dirty="0">
              <a:latin typeface="Centaur" panose="02030504050205020304" pitchFamily="18" charset="0"/>
              <a:cs typeface="Times New Roman" panose="02020603050405020304" pitchFamily="18" charset="0"/>
            </a:endParaRPr>
          </a:p>
          <a:p>
            <a:r>
              <a:rPr lang="en-GB" sz="2000" dirty="0" smtClean="0">
                <a:latin typeface="Centaur" panose="02030504050205020304" pitchFamily="18" charset="0"/>
                <a:cs typeface="Times New Roman" panose="02020603050405020304" pitchFamily="18" charset="0"/>
              </a:rPr>
              <a:t>The earliest surviving specimens of woodblock printing on paper date from the seventh century CE. The oldest, partly a scroll, is estimated to have been created no later than 704 CE. It was discovered at </a:t>
            </a:r>
            <a:r>
              <a:rPr lang="en-GB" sz="2000" dirty="0" err="1" smtClean="0">
                <a:latin typeface="Centaur" panose="02030504050205020304" pitchFamily="18" charset="0"/>
                <a:cs typeface="Times New Roman" panose="02020603050405020304" pitchFamily="18" charset="0"/>
              </a:rPr>
              <a:t>Bulguksa</a:t>
            </a:r>
            <a:r>
              <a:rPr lang="en-GB" sz="2000" dirty="0" smtClean="0">
                <a:latin typeface="Centaur" panose="02030504050205020304" pitchFamily="18" charset="0"/>
                <a:cs typeface="Times New Roman" panose="02020603050405020304" pitchFamily="18" charset="0"/>
              </a:rPr>
              <a:t>, in </a:t>
            </a:r>
            <a:r>
              <a:rPr lang="en-GB" sz="2000" dirty="0" err="1" smtClean="0">
                <a:latin typeface="Centaur" panose="02030504050205020304" pitchFamily="18" charset="0"/>
                <a:cs typeface="Times New Roman" panose="02020603050405020304" pitchFamily="18" charset="0"/>
              </a:rPr>
              <a:t>Gyeongju</a:t>
            </a:r>
            <a:r>
              <a:rPr lang="en-GB" sz="2000" dirty="0" smtClean="0">
                <a:latin typeface="Centaur" panose="02030504050205020304" pitchFamily="18" charset="0"/>
                <a:cs typeface="Times New Roman" panose="02020603050405020304" pitchFamily="18" charset="0"/>
              </a:rPr>
              <a:t>, Korea, in 1966. This was a copy of the Buddhist </a:t>
            </a:r>
            <a:r>
              <a:rPr lang="en-GB" sz="2000" i="1" dirty="0" smtClean="0">
                <a:latin typeface="Centaur" panose="02030504050205020304" pitchFamily="18" charset="0"/>
                <a:cs typeface="Times New Roman" panose="02020603050405020304" pitchFamily="18" charset="0"/>
              </a:rPr>
              <a:t>Pure Light Dharani Sutra</a:t>
            </a:r>
            <a:r>
              <a:rPr lang="en-GB" sz="2000" dirty="0" smtClean="0">
                <a:latin typeface="Centaur" panose="02030504050205020304" pitchFamily="18" charset="0"/>
                <a:cs typeface="Times New Roman" panose="02020603050405020304" pitchFamily="18" charset="0"/>
              </a:rPr>
              <a:t>.</a:t>
            </a:r>
          </a:p>
          <a:p>
            <a:endParaRPr lang="en-GB" sz="2000" dirty="0">
              <a:latin typeface="Centaur" panose="02030504050205020304" pitchFamily="18" charset="0"/>
              <a:cs typeface="Times New Roman" panose="02020603050405020304" pitchFamily="18" charset="0"/>
            </a:endParaRPr>
          </a:p>
          <a:p>
            <a:r>
              <a:rPr lang="en-GB" sz="1600" dirty="0" smtClean="0">
                <a:latin typeface="Centaur" panose="02030504050205020304" pitchFamily="18" charset="0"/>
                <a:cs typeface="Times New Roman" panose="02020603050405020304" pitchFamily="18" charset="0"/>
              </a:rPr>
              <a:t>To the right is the frontispiece of the </a:t>
            </a:r>
            <a:r>
              <a:rPr lang="en-GB" sz="1600" i="1" dirty="0" smtClean="0">
                <a:latin typeface="Centaur" panose="02030504050205020304" pitchFamily="18" charset="0"/>
                <a:cs typeface="Times New Roman" panose="02020603050405020304" pitchFamily="18" charset="0"/>
              </a:rPr>
              <a:t>Diamond Sutra</a:t>
            </a:r>
            <a:r>
              <a:rPr lang="en-GB" sz="1600" dirty="0" smtClean="0">
                <a:latin typeface="Centaur" panose="02030504050205020304" pitchFamily="18" charset="0"/>
                <a:cs typeface="Times New Roman" panose="02020603050405020304" pitchFamily="18" charset="0"/>
              </a:rPr>
              <a:t> (868 CE), the earliest extant printed book. </a:t>
            </a:r>
          </a:p>
          <a:p>
            <a:endParaRPr lang="en-GB" sz="2000" dirty="0">
              <a:latin typeface="Centaur" panose="02030504050205020304" pitchFamily="18" charset="0"/>
              <a:cs typeface="Times New Roman" panose="02020603050405020304" pitchFamily="18" charset="0"/>
            </a:endParaRPr>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4253023" y="718690"/>
            <a:ext cx="7757641" cy="54241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68369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83429" y="0"/>
            <a:ext cx="3565557" cy="7478970"/>
          </a:xfrm>
          <a:prstGeom prst="rect">
            <a:avLst/>
          </a:prstGeom>
          <a:noFill/>
        </p:spPr>
        <p:txBody>
          <a:bodyPr wrap="square" rtlCol="0">
            <a:spAutoFit/>
          </a:bodyPr>
          <a:lstStyle/>
          <a:p>
            <a:pPr algn="ctr"/>
            <a:r>
              <a:rPr lang="en-GB" sz="2000" dirty="0" smtClean="0">
                <a:latin typeface="Centaur" panose="02030504050205020304" pitchFamily="18" charset="0"/>
                <a:cs typeface="Times New Roman" panose="02020603050405020304" pitchFamily="18" charset="0"/>
              </a:rPr>
              <a:t>WOODBLOCK PRINTING IN KOREA</a:t>
            </a:r>
          </a:p>
          <a:p>
            <a:endParaRPr lang="en-GB" sz="2000" dirty="0">
              <a:latin typeface="Centaur" panose="02030504050205020304" pitchFamily="18" charset="0"/>
              <a:cs typeface="Times New Roman" panose="02020603050405020304" pitchFamily="18" charset="0"/>
            </a:endParaRPr>
          </a:p>
          <a:p>
            <a:r>
              <a:rPr lang="en-GB" sz="2000" dirty="0">
                <a:latin typeface="Centaur" panose="02030504050205020304" pitchFamily="18" charset="0"/>
                <a:cs typeface="Times New Roman" panose="02020603050405020304" pitchFamily="18" charset="0"/>
              </a:rPr>
              <a:t>Printing using </a:t>
            </a:r>
            <a:r>
              <a:rPr lang="en-GB" sz="2000" dirty="0" smtClean="0">
                <a:latin typeface="Centaur" panose="02030504050205020304" pitchFamily="18" charset="0"/>
                <a:cs typeface="Times New Roman" panose="02020603050405020304" pitchFamily="18" charset="0"/>
              </a:rPr>
              <a:t>carved wood-blocks started before </a:t>
            </a:r>
            <a:r>
              <a:rPr lang="en-GB" sz="2000" dirty="0">
                <a:latin typeface="Centaur" panose="02030504050205020304" pitchFamily="18" charset="0"/>
                <a:cs typeface="Times New Roman" panose="02020603050405020304" pitchFamily="18" charset="0"/>
              </a:rPr>
              <a:t>700 </a:t>
            </a:r>
            <a:r>
              <a:rPr lang="en-GB" sz="2000" dirty="0" smtClean="0">
                <a:latin typeface="Centaur" panose="02030504050205020304" pitchFamily="18" charset="0"/>
                <a:cs typeface="Times New Roman" panose="02020603050405020304" pitchFamily="18" charset="0"/>
              </a:rPr>
              <a:t>CE in Korea, as in China. The world’s oldest and most comprehensive intact Buddhist canon is the Tripitaka </a:t>
            </a:r>
            <a:r>
              <a:rPr lang="en-GB" sz="2000" dirty="0" err="1" smtClean="0">
                <a:latin typeface="Centaur" panose="02030504050205020304" pitchFamily="18" charset="0"/>
                <a:cs typeface="Times New Roman" panose="02020603050405020304" pitchFamily="18" charset="0"/>
              </a:rPr>
              <a:t>Koreana</a:t>
            </a:r>
            <a:r>
              <a:rPr lang="en-GB" sz="2000" dirty="0" smtClean="0">
                <a:latin typeface="Centaur" panose="02030504050205020304" pitchFamily="18" charset="0"/>
                <a:cs typeface="Times New Roman" panose="02020603050405020304" pitchFamily="18" charset="0"/>
              </a:rPr>
              <a:t>, printed between 1011 and 1082 CE. Tripitaka means ‘three baskets’ and refers to the Sutras (scriptures), </a:t>
            </a:r>
            <a:r>
              <a:rPr lang="en-GB" sz="2000" dirty="0" err="1" smtClean="0">
                <a:latin typeface="Centaur" panose="02030504050205020304" pitchFamily="18" charset="0"/>
                <a:cs typeface="Times New Roman" panose="02020603050405020304" pitchFamily="18" charset="0"/>
              </a:rPr>
              <a:t>Vinaya</a:t>
            </a:r>
            <a:r>
              <a:rPr lang="en-GB" sz="2000" dirty="0" smtClean="0">
                <a:latin typeface="Centaur" panose="02030504050205020304" pitchFamily="18" charset="0"/>
                <a:cs typeface="Times New Roman" panose="02020603050405020304" pitchFamily="18" charset="0"/>
              </a:rPr>
              <a:t> (laws), and </a:t>
            </a:r>
            <a:r>
              <a:rPr lang="en-GB" sz="2000" dirty="0" err="1" smtClean="0">
                <a:latin typeface="Centaur" panose="02030504050205020304" pitchFamily="18" charset="0"/>
                <a:cs typeface="Times New Roman" panose="02020603050405020304" pitchFamily="18" charset="0"/>
              </a:rPr>
              <a:t>Abhidharma</a:t>
            </a:r>
            <a:r>
              <a:rPr lang="en-GB" sz="2000" dirty="0" smtClean="0">
                <a:latin typeface="Centaur" panose="02030504050205020304" pitchFamily="18" charset="0"/>
                <a:cs typeface="Times New Roman" panose="02020603050405020304" pitchFamily="18" charset="0"/>
              </a:rPr>
              <a:t> (treatises). It was reprinted 1237-1251 using 81,352 woodblocks, the carving of which took 16 years. Every stage of the process was carried out to ensure their future preservation, from selecting birch wood, soaking it in brine, and boiling it in salt before drying. The blocks are preserved at </a:t>
            </a:r>
            <a:r>
              <a:rPr lang="en-GB" sz="2000" dirty="0" err="1" smtClean="0">
                <a:latin typeface="Centaur" panose="02030504050205020304" pitchFamily="18" charset="0"/>
                <a:cs typeface="Times New Roman" panose="02020603050405020304" pitchFamily="18" charset="0"/>
              </a:rPr>
              <a:t>Haeinsa</a:t>
            </a:r>
            <a:r>
              <a:rPr lang="en-GB" sz="2000" dirty="0" smtClean="0">
                <a:latin typeface="Centaur" panose="02030504050205020304" pitchFamily="18" charset="0"/>
                <a:cs typeface="Times New Roman" panose="02020603050405020304" pitchFamily="18" charset="0"/>
              </a:rPr>
              <a:t>, near </a:t>
            </a:r>
            <a:r>
              <a:rPr lang="en-GB" sz="2000" dirty="0" err="1" smtClean="0">
                <a:latin typeface="Centaur" panose="02030504050205020304" pitchFamily="18" charset="0"/>
                <a:cs typeface="Times New Roman" panose="02020603050405020304" pitchFamily="18" charset="0"/>
              </a:rPr>
              <a:t>Gyeongju</a:t>
            </a:r>
            <a:r>
              <a:rPr lang="en-GB" sz="2000" dirty="0" smtClean="0">
                <a:latin typeface="Centaur" panose="02030504050205020304" pitchFamily="18" charset="0"/>
                <a:cs typeface="Times New Roman" panose="02020603050405020304" pitchFamily="18" charset="0"/>
              </a:rPr>
              <a:t>, Korea.</a:t>
            </a:r>
          </a:p>
          <a:p>
            <a:endParaRPr lang="en-GB" sz="2000" dirty="0">
              <a:latin typeface="Centaur" panose="02030504050205020304" pitchFamily="18" charset="0"/>
              <a:cs typeface="Times New Roman" panose="02020603050405020304" pitchFamily="18" charset="0"/>
            </a:endParaRPr>
          </a:p>
          <a:p>
            <a:endParaRPr lang="en-GB" sz="2000" dirty="0" smtClean="0">
              <a:latin typeface="Centaur" panose="02030504050205020304" pitchFamily="18" charset="0"/>
              <a:cs typeface="Times New Roman" panose="02020603050405020304" pitchFamily="18" charset="0"/>
            </a:endParaRPr>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3848986" y="714986"/>
            <a:ext cx="8215423" cy="54623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2131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83429" y="0"/>
            <a:ext cx="3565557" cy="6863417"/>
          </a:xfrm>
          <a:prstGeom prst="rect">
            <a:avLst/>
          </a:prstGeom>
          <a:noFill/>
        </p:spPr>
        <p:txBody>
          <a:bodyPr wrap="square" rtlCol="0">
            <a:spAutoFit/>
          </a:bodyPr>
          <a:lstStyle/>
          <a:p>
            <a:pPr algn="ctr"/>
            <a:r>
              <a:rPr lang="en-GB" sz="2000" dirty="0" smtClean="0">
                <a:latin typeface="Centaur" panose="02030504050205020304" pitchFamily="18" charset="0"/>
                <a:cs typeface="Times New Roman" panose="02020603050405020304" pitchFamily="18" charset="0"/>
              </a:rPr>
              <a:t>WOODBLOCK PRINTING IN KOREA</a:t>
            </a:r>
          </a:p>
          <a:p>
            <a:endParaRPr lang="en-GB" sz="2000" dirty="0">
              <a:latin typeface="Centaur" panose="02030504050205020304" pitchFamily="18" charset="0"/>
              <a:cs typeface="Times New Roman" panose="02020603050405020304" pitchFamily="18" charset="0"/>
            </a:endParaRPr>
          </a:p>
          <a:p>
            <a:r>
              <a:rPr lang="en-GB" sz="2000" dirty="0" smtClean="0">
                <a:latin typeface="Centaur" panose="02030504050205020304" pitchFamily="18" charset="0"/>
                <a:cs typeface="Times New Roman" panose="02020603050405020304" pitchFamily="18" charset="0"/>
              </a:rPr>
              <a:t>The preservation of the woodblocks of the Tripitaka </a:t>
            </a:r>
            <a:r>
              <a:rPr lang="en-GB" sz="2000" dirty="0" err="1" smtClean="0">
                <a:latin typeface="Centaur" panose="02030504050205020304" pitchFamily="18" charset="0"/>
                <a:cs typeface="Times New Roman" panose="02020603050405020304" pitchFamily="18" charset="0"/>
              </a:rPr>
              <a:t>Koreana</a:t>
            </a:r>
            <a:r>
              <a:rPr lang="en-GB" sz="2000" dirty="0" smtClean="0">
                <a:latin typeface="Centaur" panose="02030504050205020304" pitchFamily="18" charset="0"/>
                <a:cs typeface="Times New Roman" panose="02020603050405020304" pitchFamily="18" charset="0"/>
              </a:rPr>
              <a:t>, also known as the </a:t>
            </a:r>
            <a:r>
              <a:rPr lang="en-GB" sz="2000" dirty="0" err="1" smtClean="0">
                <a:latin typeface="Centaur" panose="02030504050205020304" pitchFamily="18" charset="0"/>
                <a:cs typeface="Times New Roman" panose="02020603050405020304" pitchFamily="18" charset="0"/>
              </a:rPr>
              <a:t>Goryeo</a:t>
            </a:r>
            <a:r>
              <a:rPr lang="en-GB" sz="2000" dirty="0" smtClean="0">
                <a:latin typeface="Centaur" panose="02030504050205020304" pitchFamily="18" charset="0"/>
                <a:cs typeface="Times New Roman" panose="02020603050405020304" pitchFamily="18" charset="0"/>
              </a:rPr>
              <a:t> Buddhist canon, was further ensured by the construction of a sophisticated repository in the fifteenth century, known as the </a:t>
            </a:r>
            <a:r>
              <a:rPr lang="en-GB" sz="2000" dirty="0" err="1" smtClean="0">
                <a:latin typeface="Centaur" panose="02030504050205020304" pitchFamily="18" charset="0"/>
                <a:cs typeface="Times New Roman" panose="02020603050405020304" pitchFamily="18" charset="0"/>
              </a:rPr>
              <a:t>Janggyong</a:t>
            </a:r>
            <a:r>
              <a:rPr lang="en-GB" sz="2000" dirty="0" smtClean="0">
                <a:latin typeface="Centaur" panose="02030504050205020304" pitchFamily="18" charset="0"/>
                <a:cs typeface="Times New Roman" panose="02020603050405020304" pitchFamily="18" charset="0"/>
              </a:rPr>
              <a:t> </a:t>
            </a:r>
            <a:r>
              <a:rPr lang="en-GB" sz="2000" dirty="0" err="1" smtClean="0">
                <a:latin typeface="Centaur" panose="02030504050205020304" pitchFamily="18" charset="0"/>
                <a:cs typeface="Times New Roman" panose="02020603050405020304" pitchFamily="18" charset="0"/>
              </a:rPr>
              <a:t>Pango</a:t>
            </a:r>
            <a:r>
              <a:rPr lang="en-GB" sz="2000" dirty="0" smtClean="0">
                <a:latin typeface="Centaur" panose="02030504050205020304" pitchFamily="18" charset="0"/>
                <a:cs typeface="Times New Roman" panose="02020603050405020304" pitchFamily="18" charset="0"/>
              </a:rPr>
              <a:t> (Canon repository) . During the fifteenth century, during a Japanese invasion the entire temple complex was destroyed by fire, but the repository remained standing.  During the 1970s, President Pak Chung-</a:t>
            </a:r>
            <a:r>
              <a:rPr lang="en-GB" sz="2000" dirty="0" err="1" smtClean="0">
                <a:latin typeface="Centaur" panose="02030504050205020304" pitchFamily="18" charset="0"/>
                <a:cs typeface="Times New Roman" panose="02020603050405020304" pitchFamily="18" charset="0"/>
              </a:rPr>
              <a:t>hee</a:t>
            </a:r>
            <a:r>
              <a:rPr lang="en-GB" sz="2000" dirty="0" smtClean="0">
                <a:latin typeface="Centaur" panose="02030504050205020304" pitchFamily="18" charset="0"/>
                <a:cs typeface="Times New Roman" panose="02020603050405020304" pitchFamily="18" charset="0"/>
              </a:rPr>
              <a:t> ordered the construction of a modern storage facility, with advanced ventilation, temperature and humidity control. After some test woodblock began to grow mildew the plan was abandoned.</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315109" y="714986"/>
            <a:ext cx="7283176" cy="54623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62691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46626" y="598379"/>
            <a:ext cx="5813946" cy="5786199"/>
          </a:xfrm>
          <a:prstGeom prst="rect">
            <a:avLst/>
          </a:prstGeom>
          <a:noFill/>
        </p:spPr>
        <p:txBody>
          <a:bodyPr wrap="square" rtlCol="0">
            <a:spAutoFit/>
          </a:bodyPr>
          <a:lstStyle/>
          <a:p>
            <a:pPr algn="ctr"/>
            <a:r>
              <a:rPr lang="en-GB" sz="2000" dirty="0" smtClean="0">
                <a:latin typeface="Centaur" panose="02030504050205020304" pitchFamily="18" charset="0"/>
                <a:cs typeface="Times New Roman" panose="02020603050405020304" pitchFamily="18" charset="0"/>
              </a:rPr>
              <a:t>THE DEVELOPMENT OF MOVABLE TYPE PRINTING IN EAST ASIA AND EUROPE</a:t>
            </a:r>
            <a:endParaRPr lang="en-GB" sz="2000" dirty="0" smtClean="0">
              <a:latin typeface="Centaur" panose="02030504050205020304" pitchFamily="18" charset="0"/>
              <a:cs typeface="Times New Roman" panose="02020603050405020304" pitchFamily="18" charset="0"/>
            </a:endParaRPr>
          </a:p>
          <a:p>
            <a:endParaRPr lang="en-GB" sz="2200" dirty="0">
              <a:latin typeface="Centaur" panose="02030504050205020304" pitchFamily="18" charset="0"/>
              <a:cs typeface="Times New Roman" panose="02020603050405020304" pitchFamily="18" charset="0"/>
            </a:endParaRPr>
          </a:p>
          <a:p>
            <a:r>
              <a:rPr lang="en-GB" sz="2200" dirty="0" smtClean="0">
                <a:latin typeface="Centaur" panose="02030504050205020304" pitchFamily="18" charset="0"/>
                <a:cs typeface="Times New Roman" panose="02020603050405020304" pitchFamily="18" charset="0"/>
              </a:rPr>
              <a:t>Movable type was invented in China and made from either clay (ceramic) or wood. The use of the more durable </a:t>
            </a:r>
            <a:r>
              <a:rPr lang="en-GB" sz="2200" i="1" dirty="0" smtClean="0">
                <a:latin typeface="Centaur" panose="02030504050205020304" pitchFamily="18" charset="0"/>
                <a:cs typeface="Times New Roman" panose="02020603050405020304" pitchFamily="18" charset="0"/>
              </a:rPr>
              <a:t>metal</a:t>
            </a:r>
            <a:r>
              <a:rPr lang="en-GB" sz="2200" dirty="0" smtClean="0">
                <a:latin typeface="Centaur" panose="02030504050205020304" pitchFamily="18" charset="0"/>
                <a:cs typeface="Times New Roman" panose="02020603050405020304" pitchFamily="18" charset="0"/>
              </a:rPr>
              <a:t> movable type was a Korean innovation, invented before 1200 CE.  </a:t>
            </a:r>
          </a:p>
          <a:p>
            <a:endParaRPr lang="en-GB" sz="2200" dirty="0">
              <a:latin typeface="Centaur" panose="02030504050205020304" pitchFamily="18" charset="0"/>
              <a:cs typeface="Times New Roman" panose="02020603050405020304" pitchFamily="18" charset="0"/>
            </a:endParaRPr>
          </a:p>
          <a:p>
            <a:r>
              <a:rPr lang="en-GB" sz="2200" dirty="0" smtClean="0">
                <a:latin typeface="Centaur" panose="02030504050205020304" pitchFamily="18" charset="0"/>
                <a:cs typeface="Times New Roman" panose="02020603050405020304" pitchFamily="18" charset="0"/>
              </a:rPr>
              <a:t>Medieval </a:t>
            </a:r>
            <a:r>
              <a:rPr lang="en-GB" sz="2200" dirty="0">
                <a:latin typeface="Centaur" panose="02030504050205020304" pitchFamily="18" charset="0"/>
                <a:cs typeface="Times New Roman" panose="02020603050405020304" pitchFamily="18" charset="0"/>
              </a:rPr>
              <a:t>E</a:t>
            </a:r>
            <a:r>
              <a:rPr lang="en-GB" sz="2200" dirty="0" smtClean="0">
                <a:latin typeface="Centaur" panose="02030504050205020304" pitchFamily="18" charset="0"/>
                <a:cs typeface="Times New Roman" panose="02020603050405020304" pitchFamily="18" charset="0"/>
              </a:rPr>
              <a:t>uropeans </a:t>
            </a:r>
            <a:r>
              <a:rPr lang="en-GB" sz="2200" dirty="0" smtClean="0">
                <a:latin typeface="Centaur" panose="02030504050205020304" pitchFamily="18" charset="0"/>
                <a:cs typeface="Times New Roman" panose="02020603050405020304" pitchFamily="18" charset="0"/>
              </a:rPr>
              <a:t>travelling on the </a:t>
            </a:r>
            <a:r>
              <a:rPr lang="en-GB" sz="2200" dirty="0" smtClean="0">
                <a:latin typeface="Centaur" panose="02030504050205020304" pitchFamily="18" charset="0"/>
                <a:cs typeface="Times New Roman" panose="02020603050405020304" pitchFamily="18" charset="0"/>
              </a:rPr>
              <a:t>Silk Road </a:t>
            </a:r>
            <a:r>
              <a:rPr lang="en-GB" sz="2200" dirty="0" smtClean="0">
                <a:latin typeface="Centaur" panose="02030504050205020304" pitchFamily="18" charset="0"/>
                <a:cs typeface="Times New Roman" panose="02020603050405020304" pitchFamily="18" charset="0"/>
              </a:rPr>
              <a:t>brought </a:t>
            </a:r>
            <a:r>
              <a:rPr lang="en-GB" sz="2200" dirty="0" smtClean="0">
                <a:latin typeface="Centaur" panose="02030504050205020304" pitchFamily="18" charset="0"/>
                <a:cs typeface="Times New Roman" panose="02020603050405020304" pitchFamily="18" charset="0"/>
              </a:rPr>
              <a:t>printed articles (paper, scrolls, books) </a:t>
            </a:r>
            <a:r>
              <a:rPr lang="en-GB" sz="2200" dirty="0" smtClean="0">
                <a:latin typeface="Centaur" panose="02030504050205020304" pitchFamily="18" charset="0"/>
                <a:cs typeface="Times New Roman" panose="02020603050405020304" pitchFamily="18" charset="0"/>
              </a:rPr>
              <a:t>back to </a:t>
            </a:r>
            <a:r>
              <a:rPr lang="en-GB" sz="2200" dirty="0" smtClean="0">
                <a:latin typeface="Centaur" panose="02030504050205020304" pitchFamily="18" charset="0"/>
                <a:cs typeface="Times New Roman" panose="02020603050405020304" pitchFamily="18" charset="0"/>
              </a:rPr>
              <a:t>Europe. By </a:t>
            </a:r>
            <a:r>
              <a:rPr lang="en-GB" sz="2200" dirty="0" smtClean="0">
                <a:latin typeface="Centaur" panose="02030504050205020304" pitchFamily="18" charset="0"/>
                <a:cs typeface="Times New Roman" panose="02020603050405020304" pitchFamily="18" charset="0"/>
              </a:rPr>
              <a:t>1420 Europeans were producing woodblocks of religious images with limited carved text on them. </a:t>
            </a:r>
            <a:endParaRPr lang="en-GB" sz="2200" dirty="0" smtClean="0">
              <a:latin typeface="Centaur" panose="02030504050205020304" pitchFamily="18" charset="0"/>
              <a:cs typeface="Times New Roman" panose="02020603050405020304" pitchFamily="18" charset="0"/>
            </a:endParaRPr>
          </a:p>
          <a:p>
            <a:endParaRPr lang="en-GB" sz="2200" dirty="0">
              <a:latin typeface="Centaur" panose="02030504050205020304" pitchFamily="18" charset="0"/>
              <a:cs typeface="Times New Roman" panose="02020603050405020304" pitchFamily="18" charset="0"/>
            </a:endParaRPr>
          </a:p>
          <a:p>
            <a:r>
              <a:rPr lang="en-GB" sz="2200" dirty="0" smtClean="0">
                <a:latin typeface="Centaur" panose="02030504050205020304" pitchFamily="18" charset="0"/>
                <a:cs typeface="Times New Roman" panose="02020603050405020304" pitchFamily="18" charset="0"/>
              </a:rPr>
              <a:t>The </a:t>
            </a:r>
            <a:r>
              <a:rPr lang="en-GB" sz="2200" dirty="0" smtClean="0">
                <a:latin typeface="Centaur" panose="02030504050205020304" pitchFamily="18" charset="0"/>
                <a:cs typeface="Times New Roman" panose="02020603050405020304" pitchFamily="18" charset="0"/>
              </a:rPr>
              <a:t>image to the right of St Christopher in the John </a:t>
            </a:r>
            <a:r>
              <a:rPr lang="en-GB" sz="2200" dirty="0" err="1" smtClean="0">
                <a:latin typeface="Centaur" panose="02030504050205020304" pitchFamily="18" charset="0"/>
                <a:cs typeface="Times New Roman" panose="02020603050405020304" pitchFamily="18" charset="0"/>
              </a:rPr>
              <a:t>Rylands</a:t>
            </a:r>
            <a:r>
              <a:rPr lang="en-GB" sz="2200" dirty="0" smtClean="0">
                <a:latin typeface="Centaur" panose="02030504050205020304" pitchFamily="18" charset="0"/>
                <a:cs typeface="Times New Roman" panose="02020603050405020304" pitchFamily="18" charset="0"/>
              </a:rPr>
              <a:t> Library in Manchester is the earliest dated example of European printing, c. </a:t>
            </a:r>
            <a:r>
              <a:rPr lang="en-GB" sz="2200" dirty="0" smtClean="0">
                <a:latin typeface="Centaur" panose="02030504050205020304" pitchFamily="18" charset="0"/>
                <a:cs typeface="Times New Roman" panose="02020603050405020304" pitchFamily="18" charset="0"/>
              </a:rPr>
              <a:t>1423 CE. </a:t>
            </a:r>
            <a:endParaRPr lang="en-GB" sz="2200" dirty="0"/>
          </a:p>
        </p:txBody>
      </p:sp>
      <p:pic>
        <p:nvPicPr>
          <p:cNvPr id="1026" name="Picture 2" descr="http://johannes.library.manchester.ac.uk:8181/MediaManager/srvr?mediafile=/Size4/Manchester-1-NA/1377/jrl1200357.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93243" y="0"/>
            <a:ext cx="5034649" cy="68923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7168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18615" y="317284"/>
            <a:ext cx="5622878" cy="6863417"/>
          </a:xfrm>
          <a:prstGeom prst="rect">
            <a:avLst/>
          </a:prstGeom>
          <a:noFill/>
        </p:spPr>
        <p:txBody>
          <a:bodyPr wrap="square" rtlCol="0">
            <a:spAutoFit/>
          </a:bodyPr>
          <a:lstStyle/>
          <a:p>
            <a:pPr algn="ctr"/>
            <a:r>
              <a:rPr lang="en-GB" sz="2000" dirty="0" smtClean="0">
                <a:latin typeface="Centaur" panose="02030504050205020304" pitchFamily="18" charset="0"/>
                <a:cs typeface="Times New Roman" panose="02020603050405020304" pitchFamily="18" charset="0"/>
              </a:rPr>
              <a:t>JOHANN GUTENBERG</a:t>
            </a:r>
            <a:endParaRPr lang="en-GB" sz="2000" dirty="0" smtClean="0">
              <a:latin typeface="Centaur" panose="02030504050205020304" pitchFamily="18" charset="0"/>
              <a:cs typeface="Times New Roman" panose="02020603050405020304" pitchFamily="18" charset="0"/>
            </a:endParaRPr>
          </a:p>
          <a:p>
            <a:endParaRPr lang="en-GB" sz="2000" dirty="0">
              <a:latin typeface="Centaur" panose="02030504050205020304" pitchFamily="18" charset="0"/>
              <a:cs typeface="Times New Roman" panose="02020603050405020304" pitchFamily="18" charset="0"/>
            </a:endParaRPr>
          </a:p>
          <a:p>
            <a:r>
              <a:rPr lang="en-GB" sz="2000" dirty="0" smtClean="0">
                <a:latin typeface="Centaur" panose="02030504050205020304" pitchFamily="18" charset="0"/>
                <a:cs typeface="Times New Roman" panose="02020603050405020304" pitchFamily="18" charset="0"/>
              </a:rPr>
              <a:t>The reputed inventor of printing from movable type in Europe was born at Mainz in Southern Germany about 1399. In 1428 he moved to Strasbourg, remaining there until 1444. In 1438 he was working with Hans Riff, Andreas </a:t>
            </a:r>
            <a:r>
              <a:rPr lang="en-GB" sz="2000" dirty="0" err="1" smtClean="0">
                <a:latin typeface="Centaur" panose="02030504050205020304" pitchFamily="18" charset="0"/>
                <a:cs typeface="Times New Roman" panose="02020603050405020304" pitchFamily="18" charset="0"/>
              </a:rPr>
              <a:t>Dritzehn</a:t>
            </a:r>
            <a:r>
              <a:rPr lang="en-GB" sz="2000" dirty="0" smtClean="0">
                <a:latin typeface="Centaur" panose="02030504050205020304" pitchFamily="18" charset="0"/>
                <a:cs typeface="Times New Roman" panose="02020603050405020304" pitchFamily="18" charset="0"/>
              </a:rPr>
              <a:t> and Andreas </a:t>
            </a:r>
            <a:r>
              <a:rPr lang="en-GB" sz="2000" dirty="0" err="1" smtClean="0">
                <a:latin typeface="Centaur" panose="02030504050205020304" pitchFamily="18" charset="0"/>
                <a:cs typeface="Times New Roman" panose="02020603050405020304" pitchFamily="18" charset="0"/>
              </a:rPr>
              <a:t>Heilmann</a:t>
            </a:r>
            <a:r>
              <a:rPr lang="en-GB" sz="2000" dirty="0" smtClean="0">
                <a:latin typeface="Centaur" panose="02030504050205020304" pitchFamily="18" charset="0"/>
                <a:cs typeface="Times New Roman" panose="02020603050405020304" pitchFamily="18" charset="0"/>
              </a:rPr>
              <a:t> as partners on a secret project. Documents from a lawsuit involving </a:t>
            </a:r>
            <a:r>
              <a:rPr lang="en-GB" sz="2000" dirty="0" err="1" smtClean="0">
                <a:latin typeface="Centaur" panose="02030504050205020304" pitchFamily="18" charset="0"/>
                <a:cs typeface="Times New Roman" panose="02020603050405020304" pitchFamily="18" charset="0"/>
              </a:rPr>
              <a:t>Dritzehn’s</a:t>
            </a:r>
            <a:r>
              <a:rPr lang="en-GB" sz="2000" dirty="0" smtClean="0">
                <a:latin typeface="Centaur" panose="02030504050205020304" pitchFamily="18" charset="0"/>
                <a:cs typeface="Times New Roman" panose="02020603050405020304" pitchFamily="18" charset="0"/>
              </a:rPr>
              <a:t> brothers reveal that Gutenberg bought quantities of lead, and was in possession of a press built for him by Konrad </a:t>
            </a:r>
            <a:r>
              <a:rPr lang="en-GB" sz="2000" dirty="0" err="1" smtClean="0">
                <a:latin typeface="Centaur" panose="02030504050205020304" pitchFamily="18" charset="0"/>
                <a:cs typeface="Times New Roman" panose="02020603050405020304" pitchFamily="18" charset="0"/>
              </a:rPr>
              <a:t>Saspach</a:t>
            </a:r>
            <a:r>
              <a:rPr lang="en-GB" sz="2000" dirty="0" smtClean="0">
                <a:latin typeface="Centaur" panose="02030504050205020304" pitchFamily="18" charset="0"/>
                <a:cs typeface="Times New Roman" panose="02020603050405020304" pitchFamily="18" charset="0"/>
              </a:rPr>
              <a:t>. It is uncertain if his invention of separately cast letters had then been made.</a:t>
            </a:r>
          </a:p>
          <a:p>
            <a:endParaRPr lang="en-GB" sz="2000" dirty="0">
              <a:latin typeface="Centaur" panose="02030504050205020304" pitchFamily="18" charset="0"/>
              <a:cs typeface="Times New Roman" panose="02020603050405020304" pitchFamily="18" charset="0"/>
            </a:endParaRPr>
          </a:p>
          <a:p>
            <a:r>
              <a:rPr lang="en-GB" sz="2000" dirty="0" smtClean="0">
                <a:latin typeface="Centaur" panose="02030504050205020304" pitchFamily="18" charset="0"/>
                <a:cs typeface="Times New Roman" panose="02020603050405020304" pitchFamily="18" charset="0"/>
              </a:rPr>
              <a:t>By 1448 Gutenberg was again in Mainz and </a:t>
            </a:r>
            <a:r>
              <a:rPr lang="en-GB" sz="2000" dirty="0" smtClean="0">
                <a:latin typeface="Centaur" panose="02030504050205020304" pitchFamily="18" charset="0"/>
                <a:cs typeface="Times New Roman" panose="02020603050405020304" pitchFamily="18" charset="0"/>
              </a:rPr>
              <a:t>went into business with a moneylender called Johann Fust</a:t>
            </a:r>
            <a:r>
              <a:rPr lang="en-GB" sz="2000" dirty="0" smtClean="0">
                <a:latin typeface="Centaur" panose="02030504050205020304" pitchFamily="18" charset="0"/>
                <a:cs typeface="Times New Roman" panose="02020603050405020304" pitchFamily="18" charset="0"/>
              </a:rPr>
              <a:t>. Gutenberg </a:t>
            </a:r>
            <a:r>
              <a:rPr lang="en-GB" sz="2000" dirty="0" smtClean="0">
                <a:latin typeface="Centaur" panose="02030504050205020304" pitchFamily="18" charset="0"/>
                <a:cs typeface="Times New Roman" panose="02020603050405020304" pitchFamily="18" charset="0"/>
              </a:rPr>
              <a:t>was a goldsmith and engraver </a:t>
            </a:r>
            <a:r>
              <a:rPr lang="en-GB" sz="2000" dirty="0" smtClean="0">
                <a:latin typeface="Centaur" panose="02030504050205020304" pitchFamily="18" charset="0"/>
                <a:cs typeface="Times New Roman" panose="02020603050405020304" pitchFamily="18" charset="0"/>
              </a:rPr>
              <a:t>and by this time </a:t>
            </a:r>
            <a:r>
              <a:rPr lang="en-GB" sz="2000" dirty="0" smtClean="0">
                <a:latin typeface="Centaur" panose="02030504050205020304" pitchFamily="18" charset="0"/>
                <a:cs typeface="Times New Roman" panose="02020603050405020304" pitchFamily="18" charset="0"/>
              </a:rPr>
              <a:t>he had developed a method of printing text using </a:t>
            </a:r>
            <a:r>
              <a:rPr lang="en-GB" sz="2000" dirty="0" smtClean="0">
                <a:latin typeface="Centaur" panose="02030504050205020304" pitchFamily="18" charset="0"/>
                <a:cs typeface="Times New Roman" panose="02020603050405020304" pitchFamily="18" charset="0"/>
              </a:rPr>
              <a:t>moveable type </a:t>
            </a:r>
            <a:r>
              <a:rPr lang="en-GB" sz="2000" dirty="0" smtClean="0">
                <a:latin typeface="Centaur" panose="02030504050205020304" pitchFamily="18" charset="0"/>
                <a:cs typeface="Times New Roman" panose="02020603050405020304" pitchFamily="18" charset="0"/>
              </a:rPr>
              <a:t>cast from lead. </a:t>
            </a:r>
            <a:r>
              <a:rPr lang="en-GB" sz="2000" dirty="0" smtClean="0">
                <a:latin typeface="Centaur" panose="02030504050205020304" pitchFamily="18" charset="0"/>
                <a:cs typeface="Times New Roman" panose="02020603050405020304" pitchFamily="18" charset="0"/>
              </a:rPr>
              <a:t>This </a:t>
            </a:r>
            <a:r>
              <a:rPr lang="en-GB" sz="2000" dirty="0" smtClean="0">
                <a:latin typeface="Centaur" panose="02030504050205020304" pitchFamily="18" charset="0"/>
                <a:cs typeface="Times New Roman" panose="02020603050405020304" pitchFamily="18" charset="0"/>
              </a:rPr>
              <a:t>‘type’ would do away with the need to carve text onto a woodblock and would allow larger pieces of text to be printed with ink.   </a:t>
            </a:r>
          </a:p>
          <a:p>
            <a:endParaRPr lang="en-GB" sz="2000" dirty="0">
              <a:latin typeface="Times New Roman" panose="02020603050405020304" pitchFamily="18" charset="0"/>
              <a:cs typeface="Times New Roman" panose="02020603050405020304" pitchFamily="18" charset="0"/>
            </a:endParaRPr>
          </a:p>
          <a:p>
            <a:r>
              <a:rPr lang="en-GB" sz="2000" dirty="0" smtClean="0">
                <a:latin typeface="Times New Roman" panose="02020603050405020304" pitchFamily="18" charset="0"/>
                <a:cs typeface="Times New Roman" panose="02020603050405020304" pitchFamily="18" charset="0"/>
              </a:rPr>
              <a:t> </a:t>
            </a:r>
            <a:endParaRPr lang="en-GB" sz="2000" dirty="0">
              <a:latin typeface="Times New Roman" panose="02020603050405020304" pitchFamily="18" charset="0"/>
              <a:cs typeface="Times New Roman" panose="02020603050405020304" pitchFamily="18" charset="0"/>
            </a:endParaRPr>
          </a:p>
        </p:txBody>
      </p:sp>
      <p:pic>
        <p:nvPicPr>
          <p:cNvPr id="2050" name="Picture 2" descr="https://upload.wikimedia.org/wikipedia/commons/d/d7/Johannes_Gutenberg.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710289" y="0"/>
            <a:ext cx="5481711" cy="67650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144150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7421" y="151179"/>
            <a:ext cx="6045958" cy="6555641"/>
          </a:xfrm>
          <a:prstGeom prst="rect">
            <a:avLst/>
          </a:prstGeom>
          <a:noFill/>
        </p:spPr>
        <p:txBody>
          <a:bodyPr wrap="square" rtlCol="0">
            <a:spAutoFit/>
          </a:bodyPr>
          <a:lstStyle/>
          <a:p>
            <a:pPr algn="ctr"/>
            <a:r>
              <a:rPr lang="en-GB" sz="2000" dirty="0" smtClean="0">
                <a:latin typeface="Centaur" panose="02030504050205020304" pitchFamily="18" charset="0"/>
                <a:cs typeface="Times New Roman" panose="02020603050405020304" pitchFamily="18" charset="0"/>
              </a:rPr>
              <a:t>THE GUTENBERG BIBLE</a:t>
            </a:r>
            <a:endParaRPr lang="en-GB" sz="2000" dirty="0" smtClean="0">
              <a:latin typeface="Centaur" panose="02030504050205020304" pitchFamily="18" charset="0"/>
              <a:cs typeface="Times New Roman" panose="02020603050405020304" pitchFamily="18" charset="0"/>
            </a:endParaRPr>
          </a:p>
          <a:p>
            <a:endParaRPr lang="en-GB" sz="2000" dirty="0">
              <a:latin typeface="Centaur" panose="02030504050205020304" pitchFamily="18" charset="0"/>
              <a:cs typeface="Times New Roman" panose="02020603050405020304" pitchFamily="18" charset="0"/>
            </a:endParaRPr>
          </a:p>
          <a:p>
            <a:r>
              <a:rPr lang="en-GB" sz="2000" dirty="0" smtClean="0">
                <a:latin typeface="Centaur" panose="02030504050205020304" pitchFamily="18" charset="0"/>
                <a:cs typeface="Times New Roman" panose="02020603050405020304" pitchFamily="18" charset="0"/>
              </a:rPr>
              <a:t>The first major book that Gutenberg printed in Mainz was the Bible and his Bible is known as the </a:t>
            </a:r>
            <a:r>
              <a:rPr lang="en-GB" sz="2000" dirty="0" smtClean="0">
                <a:latin typeface="Centaur" panose="02030504050205020304" pitchFamily="18" charset="0"/>
                <a:cs typeface="Times New Roman" panose="02020603050405020304" pitchFamily="18" charset="0"/>
              </a:rPr>
              <a:t>42-line </a:t>
            </a:r>
            <a:r>
              <a:rPr lang="en-GB" sz="2000" dirty="0" smtClean="0">
                <a:latin typeface="Centaur" panose="02030504050205020304" pitchFamily="18" charset="0"/>
                <a:cs typeface="Times New Roman" panose="02020603050405020304" pitchFamily="18" charset="0"/>
              </a:rPr>
              <a:t>Bible</a:t>
            </a:r>
            <a:r>
              <a:rPr lang="en-GB" sz="2000" dirty="0" smtClean="0">
                <a:latin typeface="Centaur" panose="02030504050205020304" pitchFamily="18" charset="0"/>
                <a:cs typeface="Times New Roman" panose="02020603050405020304" pitchFamily="18" charset="0"/>
              </a:rPr>
              <a:t>. He </a:t>
            </a:r>
            <a:r>
              <a:rPr lang="en-GB" sz="2000" dirty="0" smtClean="0">
                <a:latin typeface="Centaur" panose="02030504050205020304" pitchFamily="18" charset="0"/>
                <a:cs typeface="Times New Roman" panose="02020603050405020304" pitchFamily="18" charset="0"/>
              </a:rPr>
              <a:t>didn’t print the book himself, but was assisted by a pressman called Pieter </a:t>
            </a:r>
            <a:r>
              <a:rPr lang="en-GB" sz="2000" dirty="0" err="1" smtClean="0">
                <a:latin typeface="Centaur" panose="02030504050205020304" pitchFamily="18" charset="0"/>
                <a:cs typeface="Times New Roman" panose="02020603050405020304" pitchFamily="18" charset="0"/>
              </a:rPr>
              <a:t>Schoeffer</a:t>
            </a:r>
            <a:r>
              <a:rPr lang="en-GB" sz="2000" dirty="0" smtClean="0">
                <a:latin typeface="Centaur" panose="02030504050205020304" pitchFamily="18" charset="0"/>
                <a:cs typeface="Times New Roman" panose="02020603050405020304" pitchFamily="18" charset="0"/>
              </a:rPr>
              <a:t>.</a:t>
            </a:r>
          </a:p>
          <a:p>
            <a:endParaRPr lang="en-GB" sz="2000" dirty="0">
              <a:latin typeface="Centaur" panose="02030504050205020304" pitchFamily="18" charset="0"/>
              <a:cs typeface="Times New Roman" panose="02020603050405020304" pitchFamily="18" charset="0"/>
            </a:endParaRPr>
          </a:p>
          <a:p>
            <a:r>
              <a:rPr lang="en-GB" sz="2000" dirty="0" smtClean="0">
                <a:latin typeface="Centaur" panose="02030504050205020304" pitchFamily="18" charset="0"/>
                <a:cs typeface="Times New Roman" panose="02020603050405020304" pitchFamily="18" charset="0"/>
              </a:rPr>
              <a:t>In order to undertake this project, Gutenberg secured a loan from Fust, for which he pledged his tools and equipment. </a:t>
            </a:r>
            <a:r>
              <a:rPr lang="en-GB" sz="2000" dirty="0" smtClean="0">
                <a:latin typeface="Centaur" panose="02030504050205020304" pitchFamily="18" charset="0"/>
                <a:cs typeface="Times New Roman" panose="02020603050405020304" pitchFamily="18" charset="0"/>
              </a:rPr>
              <a:t>The project was begun </a:t>
            </a:r>
            <a:r>
              <a:rPr lang="en-GB" sz="2000" dirty="0" smtClean="0">
                <a:latin typeface="Centaur" panose="02030504050205020304" pitchFamily="18" charset="0"/>
                <a:cs typeface="Times New Roman" panose="02020603050405020304" pitchFamily="18" charset="0"/>
              </a:rPr>
              <a:t>in 1450 and the first finished copies were </a:t>
            </a:r>
            <a:r>
              <a:rPr lang="en-GB" sz="2000" dirty="0" smtClean="0">
                <a:latin typeface="Centaur" panose="02030504050205020304" pitchFamily="18" charset="0"/>
                <a:cs typeface="Times New Roman" panose="02020603050405020304" pitchFamily="18" charset="0"/>
              </a:rPr>
              <a:t>possibly completed </a:t>
            </a:r>
            <a:r>
              <a:rPr lang="en-GB" sz="2000" dirty="0" smtClean="0">
                <a:latin typeface="Centaur" panose="02030504050205020304" pitchFamily="18" charset="0"/>
                <a:cs typeface="Times New Roman" panose="02020603050405020304" pitchFamily="18" charset="0"/>
              </a:rPr>
              <a:t>by the end of </a:t>
            </a:r>
            <a:r>
              <a:rPr lang="en-GB" sz="2000" dirty="0" smtClean="0">
                <a:latin typeface="Centaur" panose="02030504050205020304" pitchFamily="18" charset="0"/>
                <a:cs typeface="Times New Roman" panose="02020603050405020304" pitchFamily="18" charset="0"/>
              </a:rPr>
              <a:t>1454 but not later than 1456 </a:t>
            </a:r>
            <a:r>
              <a:rPr lang="en-GB" sz="2000" dirty="0" smtClean="0">
                <a:latin typeface="Centaur" panose="02030504050205020304" pitchFamily="18" charset="0"/>
                <a:cs typeface="Times New Roman" panose="02020603050405020304" pitchFamily="18" charset="0"/>
              </a:rPr>
              <a:t>– </a:t>
            </a:r>
            <a:r>
              <a:rPr lang="en-GB" sz="2000" dirty="0" smtClean="0">
                <a:latin typeface="Centaur" panose="02030504050205020304" pitchFamily="18" charset="0"/>
                <a:cs typeface="Times New Roman" panose="02020603050405020304" pitchFamily="18" charset="0"/>
              </a:rPr>
              <a:t>around </a:t>
            </a:r>
            <a:r>
              <a:rPr lang="en-GB" sz="2000" dirty="0" smtClean="0">
                <a:latin typeface="Centaur" panose="02030504050205020304" pitchFamily="18" charset="0"/>
                <a:cs typeface="Times New Roman" panose="02020603050405020304" pitchFamily="18" charset="0"/>
              </a:rPr>
              <a:t>180 </a:t>
            </a:r>
            <a:r>
              <a:rPr lang="en-GB" sz="2000" dirty="0" smtClean="0">
                <a:latin typeface="Centaur" panose="02030504050205020304" pitchFamily="18" charset="0"/>
                <a:cs typeface="Times New Roman" panose="02020603050405020304" pitchFamily="18" charset="0"/>
              </a:rPr>
              <a:t>were produced in </a:t>
            </a:r>
            <a:r>
              <a:rPr lang="en-GB" sz="2000" dirty="0" smtClean="0">
                <a:latin typeface="Centaur" panose="02030504050205020304" pitchFamily="18" charset="0"/>
                <a:cs typeface="Times New Roman" panose="02020603050405020304" pitchFamily="18" charset="0"/>
              </a:rPr>
              <a:t>total</a:t>
            </a:r>
            <a:r>
              <a:rPr lang="en-GB" sz="2000" dirty="0" smtClean="0">
                <a:latin typeface="Centaur" panose="02030504050205020304" pitchFamily="18" charset="0"/>
                <a:cs typeface="Times New Roman" panose="02020603050405020304" pitchFamily="18" charset="0"/>
              </a:rPr>
              <a:t>. By </a:t>
            </a:r>
            <a:r>
              <a:rPr lang="en-GB" sz="2000" dirty="0" smtClean="0">
                <a:latin typeface="Centaur" panose="02030504050205020304" pitchFamily="18" charset="0"/>
                <a:cs typeface="Times New Roman" panose="02020603050405020304" pitchFamily="18" charset="0"/>
              </a:rPr>
              <a:t>comparison it took around four years to produce one hand-written Bible</a:t>
            </a:r>
            <a:r>
              <a:rPr lang="en-GB" sz="2000" dirty="0" smtClean="0">
                <a:latin typeface="Centaur" panose="02030504050205020304" pitchFamily="18" charset="0"/>
                <a:cs typeface="Times New Roman" panose="02020603050405020304" pitchFamily="18" charset="0"/>
              </a:rPr>
              <a:t>.</a:t>
            </a:r>
          </a:p>
          <a:p>
            <a:endParaRPr lang="en-GB" sz="2000" dirty="0">
              <a:latin typeface="Centaur" panose="02030504050205020304" pitchFamily="18" charset="0"/>
              <a:cs typeface="Times New Roman" panose="02020603050405020304" pitchFamily="18" charset="0"/>
            </a:endParaRPr>
          </a:p>
          <a:p>
            <a:r>
              <a:rPr lang="en-GB" sz="2000" dirty="0" smtClean="0">
                <a:latin typeface="Centaur" panose="02030504050205020304" pitchFamily="18" charset="0"/>
                <a:cs typeface="Times New Roman" panose="02020603050405020304" pitchFamily="18" charset="0"/>
              </a:rPr>
              <a:t>In 1455 Fust sought the return of his loan which with interest at 6% was unaffordable for Gutenberg. Legal proceedings began. The verdict on the case is not on record, but it is probable that Fust, who may or may not have been a schemer, took over all of Gutenberg’s books and equipment and also invited Gutenberg’s foreman Pieter </a:t>
            </a:r>
            <a:r>
              <a:rPr lang="en-GB" sz="2000" dirty="0" err="1" smtClean="0">
                <a:latin typeface="Centaur" panose="02030504050205020304" pitchFamily="18" charset="0"/>
                <a:cs typeface="Times New Roman" panose="02020603050405020304" pitchFamily="18" charset="0"/>
              </a:rPr>
              <a:t>Schoeffer</a:t>
            </a:r>
            <a:r>
              <a:rPr lang="en-GB" sz="2000" dirty="0" smtClean="0">
                <a:latin typeface="Centaur" panose="02030504050205020304" pitchFamily="18" charset="0"/>
                <a:cs typeface="Times New Roman" panose="02020603050405020304" pitchFamily="18" charset="0"/>
              </a:rPr>
              <a:t> to continue business with him.</a:t>
            </a:r>
            <a:endParaRPr lang="en-GB" sz="2000" dirty="0"/>
          </a:p>
        </p:txBody>
      </p:sp>
      <p:pic>
        <p:nvPicPr>
          <p:cNvPr id="4" name="Picture 2" descr="http://www.smu.edu/~/media/Site/Bridwell/Exhibitions/Schoeffer/images/06117%20GutenbergBible.ashx"/>
          <p:cNvPicPr>
            <a:picLocks noChangeAspect="1" noChangeArrowheads="1"/>
          </p:cNvPicPr>
          <p:nvPr/>
        </p:nvPicPr>
        <p:blipFill rotWithShape="1">
          <a:blip r:embed="rId2">
            <a:extLst>
              <a:ext uri="{28A0092B-C50C-407E-A947-70E740481C1C}">
                <a14:useLocalDpi xmlns:a14="http://schemas.microsoft.com/office/drawing/2010/main" val="0"/>
              </a:ext>
            </a:extLst>
          </a:blip>
          <a:srcRect l="46745"/>
          <a:stretch/>
        </p:blipFill>
        <p:spPr bwMode="auto">
          <a:xfrm>
            <a:off x="6616362" y="0"/>
            <a:ext cx="5575638"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44854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45659" y="136478"/>
            <a:ext cx="5527343" cy="6555641"/>
          </a:xfrm>
          <a:prstGeom prst="rect">
            <a:avLst/>
          </a:prstGeom>
          <a:noFill/>
        </p:spPr>
        <p:txBody>
          <a:bodyPr wrap="square" rtlCol="0">
            <a:spAutoFit/>
          </a:bodyPr>
          <a:lstStyle/>
          <a:p>
            <a:r>
              <a:rPr lang="en-GB" sz="2000" dirty="0" smtClean="0">
                <a:latin typeface="Centaur" panose="02030504050205020304" pitchFamily="18" charset="0"/>
                <a:cs typeface="Times New Roman" panose="02020603050405020304" pitchFamily="18" charset="0"/>
              </a:rPr>
              <a:t>The </a:t>
            </a:r>
            <a:r>
              <a:rPr lang="en-GB" sz="2000" dirty="0" err="1" smtClean="0">
                <a:latin typeface="Centaur" panose="02030504050205020304" pitchFamily="18" charset="0"/>
                <a:cs typeface="Times New Roman" panose="02020603050405020304" pitchFamily="18" charset="0"/>
              </a:rPr>
              <a:t>Roderic</a:t>
            </a:r>
            <a:r>
              <a:rPr lang="en-GB" sz="2000" dirty="0" smtClean="0">
                <a:latin typeface="Centaur" panose="02030504050205020304" pitchFamily="18" charset="0"/>
                <a:cs typeface="Times New Roman" panose="02020603050405020304" pitchFamily="18" charset="0"/>
              </a:rPr>
              <a:t> Bowen Library does not have a work printed by Gutenberg. </a:t>
            </a:r>
            <a:r>
              <a:rPr lang="en-GB" sz="2000" dirty="0" smtClean="0">
                <a:latin typeface="Centaur" panose="02030504050205020304" pitchFamily="18" charset="0"/>
                <a:cs typeface="Times New Roman" panose="02020603050405020304" pitchFamily="18" charset="0"/>
              </a:rPr>
              <a:t>However</a:t>
            </a:r>
            <a:r>
              <a:rPr lang="en-GB" sz="2000" dirty="0" smtClean="0">
                <a:latin typeface="Centaur" panose="02030504050205020304" pitchFamily="18" charset="0"/>
                <a:cs typeface="Times New Roman" panose="02020603050405020304" pitchFamily="18" charset="0"/>
              </a:rPr>
              <a:t>, it does hold a book printed by Pieter </a:t>
            </a:r>
            <a:r>
              <a:rPr lang="en-GB" sz="2000" dirty="0" err="1" smtClean="0">
                <a:latin typeface="Centaur" panose="02030504050205020304" pitchFamily="18" charset="0"/>
                <a:cs typeface="Times New Roman" panose="02020603050405020304" pitchFamily="18" charset="0"/>
              </a:rPr>
              <a:t>Schoeffer</a:t>
            </a:r>
            <a:r>
              <a:rPr lang="en-GB" sz="2000" dirty="0" smtClean="0">
                <a:latin typeface="Centaur" panose="02030504050205020304" pitchFamily="18" charset="0"/>
                <a:cs typeface="Times New Roman" panose="02020603050405020304" pitchFamily="18" charset="0"/>
              </a:rPr>
              <a:t>, Gutenberg’s assistant, using some of the </a:t>
            </a:r>
            <a:r>
              <a:rPr lang="en-GB" sz="2000" dirty="0" err="1" smtClean="0">
                <a:latin typeface="Centaur" panose="02030504050205020304" pitchFamily="18" charset="0"/>
                <a:cs typeface="Times New Roman" panose="02020603050405020304" pitchFamily="18" charset="0"/>
              </a:rPr>
              <a:t>Textura</a:t>
            </a:r>
            <a:r>
              <a:rPr lang="en-GB" sz="2000" dirty="0" smtClean="0">
                <a:latin typeface="Centaur" panose="02030504050205020304" pitchFamily="18" charset="0"/>
                <a:cs typeface="Times New Roman" panose="02020603050405020304" pitchFamily="18" charset="0"/>
              </a:rPr>
              <a:t> type that Gutenberg had developed. </a:t>
            </a:r>
            <a:r>
              <a:rPr lang="en-GB" sz="2000" dirty="0" smtClean="0">
                <a:latin typeface="Centaur" panose="02030504050205020304" pitchFamily="18" charset="0"/>
                <a:cs typeface="Times New Roman" panose="02020603050405020304" pitchFamily="18" charset="0"/>
              </a:rPr>
              <a:t>This </a:t>
            </a:r>
            <a:r>
              <a:rPr lang="en-GB" sz="2000" dirty="0" smtClean="0">
                <a:latin typeface="Centaur" panose="02030504050205020304" pitchFamily="18" charset="0"/>
                <a:cs typeface="Times New Roman" panose="02020603050405020304" pitchFamily="18" charset="0"/>
              </a:rPr>
              <a:t>is a missal, an altar book used by a priest, and was printed in Mainz by </a:t>
            </a:r>
            <a:r>
              <a:rPr lang="en-GB" sz="2000" dirty="0" err="1" smtClean="0">
                <a:latin typeface="Centaur" panose="02030504050205020304" pitchFamily="18" charset="0"/>
                <a:cs typeface="Times New Roman" panose="02020603050405020304" pitchFamily="18" charset="0"/>
              </a:rPr>
              <a:t>Schoeffer</a:t>
            </a:r>
            <a:r>
              <a:rPr lang="en-GB" sz="2000" dirty="0" smtClean="0">
                <a:latin typeface="Centaur" panose="02030504050205020304" pitchFamily="18" charset="0"/>
                <a:cs typeface="Times New Roman" panose="02020603050405020304" pitchFamily="18" charset="0"/>
              </a:rPr>
              <a:t> in 1499 </a:t>
            </a:r>
            <a:r>
              <a:rPr lang="en-GB" sz="2000" dirty="0">
                <a:latin typeface="Centaur" panose="02030504050205020304" pitchFamily="18" charset="0"/>
                <a:cs typeface="Times New Roman" panose="02020603050405020304" pitchFamily="18" charset="0"/>
              </a:rPr>
              <a:t>(RBLA Call Number: INC 10</a:t>
            </a:r>
            <a:r>
              <a:rPr lang="en-GB" sz="2000" dirty="0" smtClean="0">
                <a:latin typeface="Centaur" panose="02030504050205020304" pitchFamily="18" charset="0"/>
                <a:cs typeface="Times New Roman" panose="02020603050405020304" pitchFamily="18" charset="0"/>
              </a:rPr>
              <a:t>). </a:t>
            </a:r>
            <a:r>
              <a:rPr lang="en-GB" sz="2000" dirty="0">
                <a:latin typeface="Centaur" panose="02030504050205020304" pitchFamily="18" charset="0"/>
                <a:cs typeface="Times New Roman" panose="02020603050405020304" pitchFamily="18" charset="0"/>
              </a:rPr>
              <a:t>It </a:t>
            </a:r>
            <a:r>
              <a:rPr lang="en-GB" sz="2000" dirty="0" smtClean="0">
                <a:latin typeface="Centaur" panose="02030504050205020304" pitchFamily="18" charset="0"/>
                <a:cs typeface="Times New Roman" panose="02020603050405020304" pitchFamily="18" charset="0"/>
              </a:rPr>
              <a:t>gives us a sense of some of the size and visual characteristics of </a:t>
            </a:r>
            <a:r>
              <a:rPr lang="en-GB" sz="2000" dirty="0" smtClean="0">
                <a:latin typeface="Centaur" panose="02030504050205020304" pitchFamily="18" charset="0"/>
                <a:cs typeface="Times New Roman" panose="02020603050405020304" pitchFamily="18" charset="0"/>
              </a:rPr>
              <a:t>Gutenberg and </a:t>
            </a:r>
            <a:r>
              <a:rPr lang="en-GB" sz="2000" dirty="0" err="1" smtClean="0">
                <a:latin typeface="Centaur" panose="02030504050205020304" pitchFamily="18" charset="0"/>
                <a:cs typeface="Times New Roman" panose="02020603050405020304" pitchFamily="18" charset="0"/>
              </a:rPr>
              <a:t>Schoeffer’s</a:t>
            </a:r>
            <a:r>
              <a:rPr lang="en-GB" sz="2000" dirty="0" smtClean="0">
                <a:latin typeface="Centaur" panose="02030504050205020304" pitchFamily="18" charset="0"/>
                <a:cs typeface="Times New Roman" panose="02020603050405020304" pitchFamily="18" charset="0"/>
              </a:rPr>
              <a:t> </a:t>
            </a:r>
            <a:r>
              <a:rPr lang="en-GB" sz="2000" dirty="0" smtClean="0">
                <a:latin typeface="Centaur" panose="02030504050205020304" pitchFamily="18" charset="0"/>
                <a:cs typeface="Times New Roman" panose="02020603050405020304" pitchFamily="18" charset="0"/>
              </a:rPr>
              <a:t>work</a:t>
            </a:r>
            <a:r>
              <a:rPr lang="en-GB" sz="2000" dirty="0" smtClean="0">
                <a:latin typeface="Centaur" panose="02030504050205020304" pitchFamily="18" charset="0"/>
                <a:cs typeface="Times New Roman" panose="02020603050405020304" pitchFamily="18" charset="0"/>
              </a:rPr>
              <a:t>.</a:t>
            </a:r>
          </a:p>
          <a:p>
            <a:endParaRPr lang="en-GB" sz="2000" dirty="0">
              <a:latin typeface="Centaur" panose="02030504050205020304" pitchFamily="18" charset="0"/>
              <a:cs typeface="Times New Roman" panose="02020603050405020304" pitchFamily="18" charset="0"/>
            </a:endParaRPr>
          </a:p>
          <a:p>
            <a:r>
              <a:rPr lang="en-GB" sz="2000" dirty="0" smtClean="0">
                <a:latin typeface="Centaur" panose="02030504050205020304" pitchFamily="18" charset="0"/>
                <a:cs typeface="Times New Roman" panose="02020603050405020304" pitchFamily="18" charset="0"/>
              </a:rPr>
              <a:t>Before removing to Mainz to work as a foreman for Gutenberg, </a:t>
            </a:r>
            <a:r>
              <a:rPr lang="en-GB" sz="2000" dirty="0" err="1" smtClean="0">
                <a:latin typeface="Centaur" panose="02030504050205020304" pitchFamily="18" charset="0"/>
                <a:cs typeface="Times New Roman" panose="02020603050405020304" pitchFamily="18" charset="0"/>
              </a:rPr>
              <a:t>Schoeffer</a:t>
            </a:r>
            <a:r>
              <a:rPr lang="en-GB" sz="2000" dirty="0" smtClean="0">
                <a:latin typeface="Centaur" panose="02030504050205020304" pitchFamily="18" charset="0"/>
                <a:cs typeface="Times New Roman" panose="02020603050405020304" pitchFamily="18" charset="0"/>
              </a:rPr>
              <a:t> had been working in Paris as a calligrapher. In addition to proving an accomplished printer, </a:t>
            </a:r>
            <a:r>
              <a:rPr lang="en-GB" sz="2000" dirty="0" err="1" smtClean="0">
                <a:latin typeface="Centaur" panose="02030504050205020304" pitchFamily="18" charset="0"/>
                <a:cs typeface="Times New Roman" panose="02020603050405020304" pitchFamily="18" charset="0"/>
              </a:rPr>
              <a:t>Schoeffer</a:t>
            </a:r>
            <a:r>
              <a:rPr lang="en-GB" sz="2000" dirty="0" smtClean="0">
                <a:latin typeface="Centaur" panose="02030504050205020304" pitchFamily="18" charset="0"/>
                <a:cs typeface="Times New Roman" panose="02020603050405020304" pitchFamily="18" charset="0"/>
              </a:rPr>
              <a:t> designed and cast type for Gutenberg. The first book the two issued was the </a:t>
            </a:r>
            <a:r>
              <a:rPr lang="en-GB" sz="2000" i="1" dirty="0" smtClean="0">
                <a:latin typeface="Centaur" panose="02030504050205020304" pitchFamily="18" charset="0"/>
                <a:cs typeface="Times New Roman" panose="02020603050405020304" pitchFamily="18" charset="0"/>
              </a:rPr>
              <a:t>Mainz Psalter</a:t>
            </a:r>
            <a:r>
              <a:rPr lang="en-GB" sz="2000" dirty="0" smtClean="0">
                <a:latin typeface="Centaur" panose="02030504050205020304" pitchFamily="18" charset="0"/>
                <a:cs typeface="Times New Roman" panose="02020603050405020304" pitchFamily="18" charset="0"/>
              </a:rPr>
              <a:t> of 1457.</a:t>
            </a:r>
          </a:p>
          <a:p>
            <a:endParaRPr lang="en-GB" sz="2000" dirty="0">
              <a:latin typeface="Centaur" panose="02030504050205020304" pitchFamily="18" charset="0"/>
              <a:cs typeface="Times New Roman" panose="02020603050405020304" pitchFamily="18" charset="0"/>
            </a:endParaRPr>
          </a:p>
          <a:p>
            <a:r>
              <a:rPr lang="en-GB" sz="2000" dirty="0" err="1" smtClean="0">
                <a:latin typeface="Centaur" panose="02030504050205020304" pitchFamily="18" charset="0"/>
                <a:cs typeface="Times New Roman" panose="02020603050405020304" pitchFamily="18" charset="0"/>
              </a:rPr>
              <a:t>Schoeffer</a:t>
            </a:r>
            <a:r>
              <a:rPr lang="en-GB" sz="2000" dirty="0" smtClean="0">
                <a:latin typeface="Centaur" panose="02030504050205020304" pitchFamily="18" charset="0"/>
                <a:cs typeface="Times New Roman" panose="02020603050405020304" pitchFamily="18" charset="0"/>
              </a:rPr>
              <a:t> went on to print over 150 books and 75 broadsides (single sheets). The books included missals, psalters, canon law, and the famous illustrated </a:t>
            </a:r>
            <a:r>
              <a:rPr lang="en-GB" sz="2000" i="1" dirty="0" err="1" smtClean="0">
                <a:latin typeface="Centaur" panose="02030504050205020304" pitchFamily="18" charset="0"/>
                <a:cs typeface="Times New Roman" panose="02020603050405020304" pitchFamily="18" charset="0"/>
              </a:rPr>
              <a:t>Hortus</a:t>
            </a:r>
            <a:r>
              <a:rPr lang="en-GB" sz="2000" i="1" dirty="0" smtClean="0">
                <a:latin typeface="Centaur" panose="02030504050205020304" pitchFamily="18" charset="0"/>
                <a:cs typeface="Times New Roman" panose="02020603050405020304" pitchFamily="18" charset="0"/>
              </a:rPr>
              <a:t> </a:t>
            </a:r>
            <a:r>
              <a:rPr lang="en-GB" sz="2000" i="1" dirty="0" err="1" smtClean="0">
                <a:latin typeface="Centaur" panose="02030504050205020304" pitchFamily="18" charset="0"/>
                <a:cs typeface="Times New Roman" panose="02020603050405020304" pitchFamily="18" charset="0"/>
              </a:rPr>
              <a:t>sanitatis</a:t>
            </a:r>
            <a:r>
              <a:rPr lang="en-GB" sz="2000" dirty="0" smtClean="0">
                <a:latin typeface="Centaur" panose="02030504050205020304" pitchFamily="18" charset="0"/>
                <a:cs typeface="Times New Roman" panose="02020603050405020304" pitchFamily="18" charset="0"/>
              </a:rPr>
              <a:t>, in German, </a:t>
            </a:r>
            <a:r>
              <a:rPr lang="en-GB" sz="2000" dirty="0" smtClean="0">
                <a:latin typeface="Centaur" panose="02030504050205020304" pitchFamily="18" charset="0"/>
                <a:cs typeface="Times New Roman" panose="02020603050405020304" pitchFamily="18" charset="0"/>
              </a:rPr>
              <a:t>issued in 1485. </a:t>
            </a:r>
            <a:r>
              <a:rPr lang="en-GB" sz="2000" dirty="0" err="1" smtClean="0">
                <a:latin typeface="Centaur" panose="02030504050205020304" pitchFamily="18" charset="0"/>
                <a:cs typeface="Times New Roman" panose="02020603050405020304" pitchFamily="18" charset="0"/>
              </a:rPr>
              <a:t>Schoeffer</a:t>
            </a:r>
            <a:r>
              <a:rPr lang="en-GB" sz="2000" dirty="0" smtClean="0">
                <a:latin typeface="Centaur" panose="02030504050205020304" pitchFamily="18" charset="0"/>
                <a:cs typeface="Times New Roman" panose="02020603050405020304" pitchFamily="18" charset="0"/>
              </a:rPr>
              <a:t> was the first international book-seller-printer.</a:t>
            </a:r>
            <a:endParaRPr lang="en-GB" sz="2000" dirty="0">
              <a:latin typeface="Centaur" panose="02030504050205020304" pitchFamily="18" charset="0"/>
              <a:cs typeface="Times New Roman" panose="02020603050405020304" pitchFamily="18" charset="0"/>
            </a:endParaRPr>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907206" y="232012"/>
            <a:ext cx="6284794" cy="6284794"/>
          </a:xfrm>
          <a:prstGeom prst="rect">
            <a:avLst/>
          </a:prstGeom>
        </p:spPr>
      </p:pic>
    </p:spTree>
    <p:extLst>
      <p:ext uri="{BB962C8B-B14F-4D97-AF65-F5344CB8AC3E}">
        <p14:creationId xmlns:p14="http://schemas.microsoft.com/office/powerpoint/2010/main" val="1227819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7363" y="0"/>
            <a:ext cx="6176163" cy="6955750"/>
          </a:xfrm>
          <a:prstGeom prst="rect">
            <a:avLst/>
          </a:prstGeom>
          <a:noFill/>
        </p:spPr>
        <p:txBody>
          <a:bodyPr wrap="square" rtlCol="0">
            <a:spAutoFit/>
          </a:bodyPr>
          <a:lstStyle/>
          <a:p>
            <a:pPr algn="ctr"/>
            <a:r>
              <a:rPr lang="en-GB" sz="2000" dirty="0" smtClean="0">
                <a:latin typeface="Centaur" panose="02030504050205020304" pitchFamily="18" charset="0"/>
                <a:cs typeface="Times New Roman" panose="02020603050405020304" pitchFamily="18" charset="0"/>
              </a:rPr>
              <a:t>PAPER AND PRESS TECHNOLOGIES</a:t>
            </a:r>
            <a:endParaRPr lang="en-GB" sz="2000" dirty="0" smtClean="0">
              <a:latin typeface="Centaur" panose="02030504050205020304" pitchFamily="18" charset="0"/>
              <a:cs typeface="Times New Roman" panose="02020603050405020304" pitchFamily="18" charset="0"/>
            </a:endParaRPr>
          </a:p>
          <a:p>
            <a:endParaRPr lang="en-GB" sz="2000" dirty="0">
              <a:latin typeface="Centaur" panose="02030504050205020304" pitchFamily="18" charset="0"/>
              <a:cs typeface="Times New Roman" panose="02020603050405020304" pitchFamily="18" charset="0"/>
            </a:endParaRPr>
          </a:p>
          <a:p>
            <a:r>
              <a:rPr lang="en-GB" sz="2000" dirty="0" smtClean="0">
                <a:latin typeface="Centaur" panose="02030504050205020304" pitchFamily="18" charset="0"/>
                <a:cs typeface="Times New Roman" panose="02020603050405020304" pitchFamily="18" charset="0"/>
              </a:rPr>
              <a:t>Gutenberg combined his type technology with two other developing technologies. </a:t>
            </a:r>
          </a:p>
          <a:p>
            <a:pPr marL="457200" indent="-457200">
              <a:buFont typeface="Arial" panose="020B0604020202020204" pitchFamily="34" charset="0"/>
              <a:buChar char="•"/>
            </a:pPr>
            <a:endParaRPr lang="en-GB" dirty="0">
              <a:latin typeface="Centaur" panose="02030504050205020304" pitchFamily="18" charset="0"/>
              <a:cs typeface="Times New Roman" panose="02020603050405020304" pitchFamily="18" charset="0"/>
            </a:endParaRPr>
          </a:p>
          <a:p>
            <a:pPr marL="457200" indent="-457200">
              <a:buFont typeface="Arial" panose="020B0604020202020204" pitchFamily="34" charset="0"/>
              <a:buChar char="•"/>
            </a:pPr>
            <a:r>
              <a:rPr lang="en-GB" dirty="0" smtClean="0">
                <a:latin typeface="Centaur" panose="02030504050205020304" pitchFamily="18" charset="0"/>
                <a:cs typeface="Times New Roman" panose="02020603050405020304" pitchFamily="18" charset="0"/>
              </a:rPr>
              <a:t>The introduction of paper, another eastern </a:t>
            </a:r>
            <a:r>
              <a:rPr lang="en-GB" dirty="0" smtClean="0">
                <a:latin typeface="Centaur" panose="02030504050205020304" pitchFamily="18" charset="0"/>
                <a:cs typeface="Times New Roman" panose="02020603050405020304" pitchFamily="18" charset="0"/>
              </a:rPr>
              <a:t>import, which is a substance consisting essentially of cellulose fibres interwoven into a compact web, made by chemical and mechanical processes from rags, straw, wood, bark and other fibrous material, into thin sheets or strips. </a:t>
            </a:r>
            <a:r>
              <a:rPr lang="en-GB" dirty="0" smtClean="0">
                <a:latin typeface="Centaur" panose="02030504050205020304" pitchFamily="18" charset="0"/>
                <a:cs typeface="Times New Roman" panose="02020603050405020304" pitchFamily="18" charset="0"/>
              </a:rPr>
              <a:t>Previously, vellum </a:t>
            </a:r>
            <a:r>
              <a:rPr lang="en-GB" dirty="0" smtClean="0">
                <a:latin typeface="Centaur" panose="02030504050205020304" pitchFamily="18" charset="0"/>
                <a:cs typeface="Times New Roman" panose="02020603050405020304" pitchFamily="18" charset="0"/>
              </a:rPr>
              <a:t>or parchment had </a:t>
            </a:r>
            <a:r>
              <a:rPr lang="en-GB" dirty="0" smtClean="0">
                <a:latin typeface="Centaur" panose="02030504050205020304" pitchFamily="18" charset="0"/>
                <a:cs typeface="Times New Roman" panose="02020603050405020304" pitchFamily="18" charset="0"/>
              </a:rPr>
              <a:t>been used for </a:t>
            </a:r>
            <a:r>
              <a:rPr lang="en-GB" dirty="0" smtClean="0">
                <a:latin typeface="Centaur" panose="02030504050205020304" pitchFamily="18" charset="0"/>
                <a:cs typeface="Times New Roman" panose="02020603050405020304" pitchFamily="18" charset="0"/>
              </a:rPr>
              <a:t>manuscripts. </a:t>
            </a:r>
            <a:r>
              <a:rPr lang="en-GB" dirty="0" smtClean="0">
                <a:latin typeface="Centaur" panose="02030504050205020304" pitchFamily="18" charset="0"/>
                <a:cs typeface="Times New Roman" panose="02020603050405020304" pitchFamily="18" charset="0"/>
              </a:rPr>
              <a:t>Parchment </a:t>
            </a:r>
            <a:r>
              <a:rPr lang="en-GB" dirty="0">
                <a:latin typeface="Centaur" panose="02030504050205020304" pitchFamily="18" charset="0"/>
                <a:cs typeface="Times New Roman" panose="02020603050405020304" pitchFamily="18" charset="0"/>
              </a:rPr>
              <a:t>is </a:t>
            </a:r>
            <a:r>
              <a:rPr lang="en-GB" dirty="0" smtClean="0">
                <a:latin typeface="Centaur" panose="02030504050205020304" pitchFamily="18" charset="0"/>
                <a:cs typeface="Times New Roman" panose="02020603050405020304" pitchFamily="18" charset="0"/>
              </a:rPr>
              <a:t>the </a:t>
            </a:r>
            <a:r>
              <a:rPr lang="en-GB" dirty="0">
                <a:latin typeface="Centaur" panose="02030504050205020304" pitchFamily="18" charset="0"/>
                <a:cs typeface="Times New Roman" panose="02020603050405020304" pitchFamily="18" charset="0"/>
              </a:rPr>
              <a:t>flesh split skin of a sheep or a goat, and sometimes of other animals, dressed with lime and pumice, and prepared for writing </a:t>
            </a:r>
            <a:r>
              <a:rPr lang="en-GB" dirty="0" smtClean="0">
                <a:latin typeface="Centaur" panose="02030504050205020304" pitchFamily="18" charset="0"/>
                <a:cs typeface="Times New Roman" panose="02020603050405020304" pitchFamily="18" charset="0"/>
              </a:rPr>
              <a:t>upon. Vellum is the skin of the newly born calf, kid or lamb prepared for writing upon by stretching and polishing with alum.</a:t>
            </a:r>
            <a:endParaRPr lang="en-GB" dirty="0" smtClean="0">
              <a:latin typeface="Centaur" panose="02030504050205020304" pitchFamily="18" charset="0"/>
              <a:cs typeface="Times New Roman" panose="02020603050405020304" pitchFamily="18" charset="0"/>
            </a:endParaRPr>
          </a:p>
          <a:p>
            <a:pPr marL="457200" indent="-457200">
              <a:buFont typeface="Arial" panose="020B0604020202020204" pitchFamily="34" charset="0"/>
              <a:buChar char="•"/>
            </a:pPr>
            <a:endParaRPr lang="en-GB" dirty="0" smtClean="0">
              <a:latin typeface="Centaur" panose="02030504050205020304" pitchFamily="18" charset="0"/>
              <a:cs typeface="Times New Roman" panose="02020603050405020304" pitchFamily="18" charset="0"/>
            </a:endParaRPr>
          </a:p>
          <a:p>
            <a:pPr marL="457200" indent="-457200">
              <a:buFont typeface="Arial" panose="020B0604020202020204" pitchFamily="34" charset="0"/>
              <a:buChar char="•"/>
            </a:pPr>
            <a:r>
              <a:rPr lang="en-GB" dirty="0" smtClean="0">
                <a:latin typeface="Centaur" panose="02030504050205020304" pitchFamily="18" charset="0"/>
                <a:cs typeface="Times New Roman" panose="02020603050405020304" pitchFamily="18" charset="0"/>
              </a:rPr>
              <a:t>The </a:t>
            </a:r>
            <a:r>
              <a:rPr lang="en-GB" dirty="0" smtClean="0">
                <a:latin typeface="Centaur" panose="02030504050205020304" pitchFamily="18" charset="0"/>
                <a:cs typeface="Times New Roman" panose="02020603050405020304" pitchFamily="18" charset="0"/>
              </a:rPr>
              <a:t>use of a press, developed from the wine presses of the period</a:t>
            </a:r>
            <a:r>
              <a:rPr lang="en-GB" dirty="0" smtClean="0">
                <a:latin typeface="Centaur" panose="02030504050205020304" pitchFamily="18" charset="0"/>
                <a:cs typeface="Times New Roman" panose="02020603050405020304" pitchFamily="18" charset="0"/>
              </a:rPr>
              <a:t>. The printing press is a mechanical arrangement for taking impressions from an inked form(e) on paper or some other material.</a:t>
            </a:r>
            <a:endParaRPr lang="en-GB" dirty="0" smtClean="0">
              <a:latin typeface="Centaur" panose="02030504050205020304" pitchFamily="18" charset="0"/>
              <a:cs typeface="Times New Roman" panose="02020603050405020304" pitchFamily="18" charset="0"/>
            </a:endParaRPr>
          </a:p>
          <a:p>
            <a:endParaRPr lang="en-GB" dirty="0" smtClean="0">
              <a:latin typeface="Centaur" panose="02030504050205020304" pitchFamily="18" charset="0"/>
              <a:cs typeface="Times New Roman" panose="02020603050405020304" pitchFamily="18" charset="0"/>
            </a:endParaRPr>
          </a:p>
          <a:p>
            <a:r>
              <a:rPr lang="en-GB" sz="2000" dirty="0" smtClean="0">
                <a:latin typeface="Centaur" panose="02030504050205020304" pitchFamily="18" charset="0"/>
                <a:cs typeface="Times New Roman" panose="02020603050405020304" pitchFamily="18" charset="0"/>
              </a:rPr>
              <a:t>The use of type, paper and press together, allowed Gutenberg and the printers that followed him, to produce books quickly and cheaply.</a:t>
            </a:r>
          </a:p>
        </p:txBody>
      </p:sp>
      <p:pic>
        <p:nvPicPr>
          <p:cNvPr id="3" name="Picture 2" descr="C:\Users\A.Barton\Pictures\teaching\Portraits provenance\Paper1\25065341004_0df3381d0a_b.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00448" y="0"/>
            <a:ext cx="5591552" cy="68571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1262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2">
                                            <p:txEl>
                                              <p:pRg st="6" end="6"/>
                                            </p:txEl>
                                          </p:spTgt>
                                        </p:tgtEl>
                                        <p:attrNameLst>
                                          <p:attrName>style.visibility</p:attrName>
                                        </p:attrNameLst>
                                      </p:cBhvr>
                                      <p:to>
                                        <p:strVal val="visible"/>
                                      </p:to>
                                    </p:set>
                                    <p:animEffect transition="in" filter="fade">
                                      <p:cBhvr>
                                        <p:cTn id="11" dur="500"/>
                                        <p:tgtEl>
                                          <p:spTgt spid="2">
                                            <p:txEl>
                                              <p:pRg st="6" end="6"/>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2">
                                            <p:txEl>
                                              <p:pRg st="8" end="8"/>
                                            </p:txEl>
                                          </p:spTgt>
                                        </p:tgtEl>
                                        <p:attrNameLst>
                                          <p:attrName>style.visibility</p:attrName>
                                        </p:attrNameLst>
                                      </p:cBhvr>
                                      <p:to>
                                        <p:strVal val="visible"/>
                                      </p:to>
                                    </p:set>
                                    <p:animEffect transition="in" filter="fade">
                                      <p:cBhvr>
                                        <p:cTn id="16" dur="500"/>
                                        <p:tgtEl>
                                          <p:spTgt spid="2">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85525" y="173084"/>
            <a:ext cx="5888736" cy="6494085"/>
          </a:xfrm>
          <a:prstGeom prst="rect">
            <a:avLst/>
          </a:prstGeom>
          <a:noFill/>
        </p:spPr>
        <p:txBody>
          <a:bodyPr wrap="square" rtlCol="0">
            <a:spAutoFit/>
          </a:bodyPr>
          <a:lstStyle/>
          <a:p>
            <a:pPr algn="ctr"/>
            <a:r>
              <a:rPr lang="en-GB" sz="2000" dirty="0" smtClean="0">
                <a:latin typeface="Centaur" panose="02030504050205020304" pitchFamily="18" charset="0"/>
                <a:cs typeface="Times New Roman" panose="02020603050405020304" pitchFamily="18" charset="0"/>
              </a:rPr>
              <a:t>PAPER</a:t>
            </a:r>
            <a:endParaRPr lang="en-GB" sz="2000" dirty="0" smtClean="0">
              <a:latin typeface="Centaur" panose="02030504050205020304" pitchFamily="18" charset="0"/>
              <a:cs typeface="Times New Roman" panose="02020603050405020304" pitchFamily="18" charset="0"/>
            </a:endParaRPr>
          </a:p>
          <a:p>
            <a:endParaRPr lang="en-GB" dirty="0">
              <a:latin typeface="Centaur" panose="02030504050205020304" pitchFamily="18" charset="0"/>
            </a:endParaRPr>
          </a:p>
          <a:p>
            <a:r>
              <a:rPr lang="en-GB" dirty="0" smtClean="0">
                <a:latin typeface="Centaur" panose="02030504050205020304" pitchFamily="18" charset="0"/>
              </a:rPr>
              <a:t>Prior to the fourteenth century all written </a:t>
            </a:r>
            <a:r>
              <a:rPr lang="en-GB" dirty="0" smtClean="0">
                <a:latin typeface="Centaur" panose="02030504050205020304" pitchFamily="18" charset="0"/>
              </a:rPr>
              <a:t>work in Europe </a:t>
            </a:r>
            <a:r>
              <a:rPr lang="en-GB" dirty="0" smtClean="0">
                <a:latin typeface="Centaur" panose="02030504050205020304" pitchFamily="18" charset="0"/>
              </a:rPr>
              <a:t>was produced on </a:t>
            </a:r>
            <a:r>
              <a:rPr lang="en-GB" dirty="0" smtClean="0">
                <a:latin typeface="Centaur" panose="02030504050205020304" pitchFamily="18" charset="0"/>
              </a:rPr>
              <a:t>vellum or parchment. Paper </a:t>
            </a:r>
            <a:r>
              <a:rPr lang="en-GB" dirty="0" smtClean="0">
                <a:latin typeface="Centaur" panose="02030504050205020304" pitchFamily="18" charset="0"/>
              </a:rPr>
              <a:t>had been made from plant fibres in </a:t>
            </a:r>
            <a:r>
              <a:rPr lang="en-GB" dirty="0" smtClean="0">
                <a:latin typeface="Centaur" panose="02030504050205020304" pitchFamily="18" charset="0"/>
              </a:rPr>
              <a:t>East Asia since about 104 CE. It was made from mulberry and bamboo bark, probably with other vegetable fibres.</a:t>
            </a:r>
          </a:p>
          <a:p>
            <a:endParaRPr lang="en-GB" dirty="0" smtClean="0">
              <a:latin typeface="Centaur" panose="02030504050205020304" pitchFamily="18" charset="0"/>
            </a:endParaRPr>
          </a:p>
          <a:p>
            <a:r>
              <a:rPr lang="en-GB" dirty="0" smtClean="0">
                <a:latin typeface="Centaur" panose="02030504050205020304" pitchFamily="18" charset="0"/>
              </a:rPr>
              <a:t>Papermaking was introduced into the medieval Islamic world by Chinese artisan prisoners in 751 CE. In the twelfth century papermaking began at Arabic Catalonia. European traders had </a:t>
            </a:r>
            <a:r>
              <a:rPr lang="en-GB" dirty="0" smtClean="0">
                <a:latin typeface="Centaur" panose="02030504050205020304" pitchFamily="18" charset="0"/>
              </a:rPr>
              <a:t>brought the process back to the </a:t>
            </a:r>
            <a:r>
              <a:rPr lang="en-GB" dirty="0" smtClean="0">
                <a:latin typeface="Centaur" panose="02030504050205020304" pitchFamily="18" charset="0"/>
              </a:rPr>
              <a:t>West. The first mill in Italy was at </a:t>
            </a:r>
            <a:r>
              <a:rPr lang="en-GB" dirty="0" err="1" smtClean="0">
                <a:latin typeface="Centaur" panose="02030504050205020304" pitchFamily="18" charset="0"/>
              </a:rPr>
              <a:t>Fabriano</a:t>
            </a:r>
            <a:r>
              <a:rPr lang="en-GB" dirty="0" smtClean="0">
                <a:latin typeface="Centaur" panose="02030504050205020304" pitchFamily="18" charset="0"/>
              </a:rPr>
              <a:t> prior to 1283, in France at Troyes in 1338, in Germany at Nuremberg in 1389, in Switzerland in 1411, in England </a:t>
            </a:r>
            <a:r>
              <a:rPr lang="en-GB" i="1" dirty="0" smtClean="0">
                <a:latin typeface="Centaur" panose="02030504050205020304" pitchFamily="18" charset="0"/>
              </a:rPr>
              <a:t>c.</a:t>
            </a:r>
            <a:r>
              <a:rPr lang="en-GB" dirty="0" smtClean="0">
                <a:latin typeface="Centaur" panose="02030504050205020304" pitchFamily="18" charset="0"/>
              </a:rPr>
              <a:t> 1490, and in Austria in 1498.</a:t>
            </a:r>
            <a:endParaRPr lang="en-GB" dirty="0" smtClean="0">
              <a:latin typeface="Centaur" panose="02030504050205020304" pitchFamily="18" charset="0"/>
            </a:endParaRPr>
          </a:p>
          <a:p>
            <a:endParaRPr lang="en-GB" dirty="0">
              <a:latin typeface="Centaur" panose="02030504050205020304" pitchFamily="18" charset="0"/>
            </a:endParaRPr>
          </a:p>
          <a:p>
            <a:r>
              <a:rPr lang="en-GB" dirty="0">
                <a:latin typeface="Centaur" panose="02030504050205020304" pitchFamily="18" charset="0"/>
              </a:rPr>
              <a:t>P</a:t>
            </a:r>
            <a:r>
              <a:rPr lang="en-GB" dirty="0" smtClean="0">
                <a:latin typeface="Centaur" panose="02030504050205020304" pitchFamily="18" charset="0"/>
              </a:rPr>
              <a:t>aper </a:t>
            </a:r>
            <a:r>
              <a:rPr lang="en-GB" dirty="0" smtClean="0">
                <a:latin typeface="Centaur" panose="02030504050205020304" pitchFamily="18" charset="0"/>
              </a:rPr>
              <a:t>in the </a:t>
            </a:r>
            <a:r>
              <a:rPr lang="en-GB" dirty="0" smtClean="0">
                <a:latin typeface="Centaur" panose="02030504050205020304" pitchFamily="18" charset="0"/>
              </a:rPr>
              <a:t>West before the eighteenth century </a:t>
            </a:r>
            <a:r>
              <a:rPr lang="en-GB" dirty="0" smtClean="0">
                <a:latin typeface="Centaur" panose="02030504050205020304" pitchFamily="18" charset="0"/>
              </a:rPr>
              <a:t>is handmade from recycled linen </a:t>
            </a:r>
            <a:r>
              <a:rPr lang="en-GB" dirty="0" smtClean="0">
                <a:latin typeface="Centaur" panose="02030504050205020304" pitchFamily="18" charset="0"/>
              </a:rPr>
              <a:t>rag.</a:t>
            </a:r>
          </a:p>
          <a:p>
            <a:endParaRPr lang="en-GB" dirty="0" smtClean="0">
              <a:latin typeface="Centaur" panose="02030504050205020304" pitchFamily="18" charset="0"/>
            </a:endParaRPr>
          </a:p>
          <a:p>
            <a:r>
              <a:rPr lang="en-GB" dirty="0" smtClean="0">
                <a:latin typeface="Centaur" panose="02030504050205020304" pitchFamily="18" charset="0"/>
                <a:hlinkClick r:id="rId2"/>
              </a:rPr>
              <a:t>https://www.youtube.com/watch?v=-XoTGFC-0NA</a:t>
            </a:r>
            <a:endParaRPr lang="en-GB" dirty="0" smtClean="0">
              <a:latin typeface="Centaur" panose="02030504050205020304" pitchFamily="18" charset="0"/>
            </a:endParaRPr>
          </a:p>
          <a:p>
            <a:endParaRPr lang="en-GB" dirty="0">
              <a:latin typeface="Centaur" panose="02030504050205020304" pitchFamily="18" charset="0"/>
            </a:endParaRPr>
          </a:p>
          <a:p>
            <a:r>
              <a:rPr lang="en-GB" dirty="0" smtClean="0">
                <a:latin typeface="Centaur" panose="02030504050205020304" pitchFamily="18" charset="0"/>
              </a:rPr>
              <a:t> When cotton starts to be grown, cotton rag waste is also used.  Using wood pulp is a </a:t>
            </a:r>
            <a:r>
              <a:rPr lang="en-GB" dirty="0" smtClean="0">
                <a:latin typeface="Centaur" panose="02030504050205020304" pitchFamily="18" charset="0"/>
              </a:rPr>
              <a:t>twentieth-century </a:t>
            </a:r>
            <a:r>
              <a:rPr lang="en-GB" dirty="0" smtClean="0">
                <a:latin typeface="Centaur" panose="02030504050205020304" pitchFamily="18" charset="0"/>
              </a:rPr>
              <a:t>development.</a:t>
            </a:r>
          </a:p>
          <a:p>
            <a:endParaRPr lang="en-GB" dirty="0"/>
          </a:p>
        </p:txBody>
      </p:sp>
      <p:pic>
        <p:nvPicPr>
          <p:cNvPr id="7170" name="Picture 2" descr="http://www.sciencephoto.com/image/362551/530wm/V2000008-16th_century_woodcut_showing_paper_making-SPL.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8856" y="-1"/>
            <a:ext cx="5343144" cy="68402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809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6" name="Picture 4" descr="https://s-media-cache-ak0.pinimg.com/736x/49/c8/7a/49c87a3ceb5a99943a3e4aa6e5d12a7e.jpg"/>
          <p:cNvPicPr>
            <a:picLocks noChangeAspect="1" noChangeArrowheads="1"/>
          </p:cNvPicPr>
          <p:nvPr/>
        </p:nvPicPr>
        <p:blipFill rotWithShape="1">
          <a:blip r:embed="rId2">
            <a:extLst>
              <a:ext uri="{28A0092B-C50C-407E-A947-70E740481C1C}">
                <a14:useLocalDpi xmlns:a14="http://schemas.microsoft.com/office/drawing/2010/main" val="0"/>
              </a:ext>
            </a:extLst>
          </a:blip>
          <a:srcRect t="10746"/>
          <a:stretch/>
        </p:blipFill>
        <p:spPr bwMode="auto">
          <a:xfrm>
            <a:off x="6062472" y="649224"/>
            <a:ext cx="6129528" cy="545049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65176" y="219456"/>
            <a:ext cx="5586984" cy="6555641"/>
          </a:xfrm>
          <a:prstGeom prst="rect">
            <a:avLst/>
          </a:prstGeom>
          <a:noFill/>
        </p:spPr>
        <p:txBody>
          <a:bodyPr wrap="square" rtlCol="0">
            <a:spAutoFit/>
          </a:bodyPr>
          <a:lstStyle/>
          <a:p>
            <a:pPr algn="ctr"/>
            <a:r>
              <a:rPr lang="en-GB" sz="2000" dirty="0" smtClean="0">
                <a:latin typeface="Centaur" panose="02030504050205020304" pitchFamily="18" charset="0"/>
              </a:rPr>
              <a:t>INK</a:t>
            </a:r>
            <a:endParaRPr lang="en-GB" sz="2000" dirty="0" smtClean="0">
              <a:latin typeface="Centaur" panose="02030504050205020304" pitchFamily="18" charset="0"/>
            </a:endParaRPr>
          </a:p>
          <a:p>
            <a:endParaRPr lang="en-GB" sz="2000" dirty="0">
              <a:latin typeface="Centaur" panose="02030504050205020304" pitchFamily="18" charset="0"/>
            </a:endParaRPr>
          </a:p>
          <a:p>
            <a:r>
              <a:rPr lang="en-GB" sz="2000" dirty="0" smtClean="0">
                <a:latin typeface="Centaur" panose="02030504050205020304" pitchFamily="18" charset="0"/>
              </a:rPr>
              <a:t>Ink consists basically of a finely ground pigment, which may be a plant dye, a mineral or an earth, contained in a medium (or vehicle) to make it fluid.</a:t>
            </a:r>
          </a:p>
          <a:p>
            <a:endParaRPr lang="en-GB" sz="2000" dirty="0" smtClean="0">
              <a:latin typeface="Centaur" panose="02030504050205020304" pitchFamily="18" charset="0"/>
            </a:endParaRPr>
          </a:p>
          <a:p>
            <a:r>
              <a:rPr lang="en-GB" sz="2000" dirty="0" smtClean="0">
                <a:latin typeface="Centaur" panose="02030504050205020304" pitchFamily="18" charset="0"/>
              </a:rPr>
              <a:t>What </a:t>
            </a:r>
            <a:r>
              <a:rPr lang="en-GB" sz="2000" dirty="0" smtClean="0">
                <a:latin typeface="Centaur" panose="02030504050205020304" pitchFamily="18" charset="0"/>
              </a:rPr>
              <a:t>the printing press required was an ink that was quite sticky, so it would adhere without running on the type and to the paper.  The early printers developed this</a:t>
            </a:r>
            <a:r>
              <a:rPr lang="en-GB" sz="2000" dirty="0" smtClean="0">
                <a:latin typeface="Centaur" panose="02030504050205020304" pitchFamily="18" charset="0"/>
              </a:rPr>
              <a:t>. The </a:t>
            </a:r>
            <a:r>
              <a:rPr lang="en-GB" sz="2000" dirty="0" smtClean="0">
                <a:latin typeface="Centaur" panose="02030504050205020304" pitchFamily="18" charset="0"/>
              </a:rPr>
              <a:t>ink was produced from another domestic by-product – this was ‘lamp black</a:t>
            </a:r>
            <a:r>
              <a:rPr lang="en-GB" sz="2000" dirty="0" smtClean="0">
                <a:latin typeface="Centaur" panose="02030504050205020304" pitchFamily="18" charset="0"/>
              </a:rPr>
              <a:t>’ (or ‘carbon black’), </a:t>
            </a:r>
            <a:r>
              <a:rPr lang="en-GB" sz="2000" dirty="0" smtClean="0">
                <a:latin typeface="Centaur" panose="02030504050205020304" pitchFamily="18" charset="0"/>
              </a:rPr>
              <a:t>the soot from candle stubs. </a:t>
            </a:r>
            <a:r>
              <a:rPr lang="en-GB" sz="2000" dirty="0" smtClean="0">
                <a:latin typeface="Centaur" panose="02030504050205020304" pitchFamily="18" charset="0"/>
              </a:rPr>
              <a:t>This </a:t>
            </a:r>
            <a:r>
              <a:rPr lang="en-GB" sz="2000" dirty="0" smtClean="0">
                <a:latin typeface="Centaur" panose="02030504050205020304" pitchFamily="18" charset="0"/>
              </a:rPr>
              <a:t>was ground on a marble slab with linseed oil – to produce what was in effect an oil paint</a:t>
            </a:r>
            <a:r>
              <a:rPr lang="en-GB" sz="2000" dirty="0" smtClean="0">
                <a:latin typeface="Centaur" panose="02030504050205020304" pitchFamily="18" charset="0"/>
              </a:rPr>
              <a:t>.</a:t>
            </a:r>
          </a:p>
          <a:p>
            <a:endParaRPr lang="en-GB" sz="2000" dirty="0">
              <a:latin typeface="Centaur" panose="02030504050205020304" pitchFamily="18" charset="0"/>
            </a:endParaRPr>
          </a:p>
          <a:p>
            <a:r>
              <a:rPr lang="en-GB" sz="2000" dirty="0" smtClean="0">
                <a:latin typeface="Centaur" panose="02030504050205020304" pitchFamily="18" charset="0"/>
              </a:rPr>
              <a:t>As well as the pigment and vehicle printing ink contains other ingredients to give is special properties. Such ingredients include driers, resin, wax, oil, etc.</a:t>
            </a:r>
          </a:p>
          <a:p>
            <a:endParaRPr lang="en-GB" sz="2000" dirty="0">
              <a:latin typeface="Centaur" panose="02030504050205020304" pitchFamily="18" charset="0"/>
            </a:endParaRPr>
          </a:p>
          <a:p>
            <a:r>
              <a:rPr lang="en-GB" sz="2000" dirty="0" smtClean="0">
                <a:latin typeface="Centaur" panose="02030504050205020304" pitchFamily="18" charset="0"/>
              </a:rPr>
              <a:t>Letterpress inks dry by oxidation and partly by penetration and evaporation.</a:t>
            </a:r>
            <a:endParaRPr lang="en-GB" sz="2000" dirty="0"/>
          </a:p>
          <a:p>
            <a:endParaRPr lang="en-GB" sz="2000" dirty="0"/>
          </a:p>
        </p:txBody>
      </p:sp>
    </p:spTree>
    <p:extLst>
      <p:ext uri="{BB962C8B-B14F-4D97-AF65-F5344CB8AC3E}">
        <p14:creationId xmlns:p14="http://schemas.microsoft.com/office/powerpoint/2010/main" val="2294809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37743" y="210312"/>
            <a:ext cx="6060025" cy="6494085"/>
          </a:xfrm>
          <a:prstGeom prst="rect">
            <a:avLst/>
          </a:prstGeom>
          <a:noFill/>
        </p:spPr>
        <p:txBody>
          <a:bodyPr wrap="square" rtlCol="0">
            <a:spAutoFit/>
          </a:bodyPr>
          <a:lstStyle/>
          <a:p>
            <a:pPr algn="ctr"/>
            <a:r>
              <a:rPr lang="en-GB" sz="2000" dirty="0" smtClean="0">
                <a:latin typeface="Centaur" panose="02030504050205020304" pitchFamily="18" charset="0"/>
              </a:rPr>
              <a:t>THE TYPE</a:t>
            </a:r>
            <a:endParaRPr lang="en-GB" sz="2000" dirty="0" smtClean="0">
              <a:latin typeface="Centaur" panose="02030504050205020304" pitchFamily="18" charset="0"/>
            </a:endParaRPr>
          </a:p>
          <a:p>
            <a:endParaRPr lang="en-GB" dirty="0">
              <a:latin typeface="Centaur" panose="02030504050205020304" pitchFamily="18" charset="0"/>
            </a:endParaRPr>
          </a:p>
          <a:p>
            <a:r>
              <a:rPr lang="en-GB" dirty="0" smtClean="0">
                <a:latin typeface="Centaur" panose="02030504050205020304" pitchFamily="18" charset="0"/>
              </a:rPr>
              <a:t>Type is a rectangular metal casting, taken from a matrix, and having on one end of it the reversed image in relief of any one of the characters used in the letterpress printing. Compositors also refer to this as a ‘stamp’.</a:t>
            </a:r>
          </a:p>
          <a:p>
            <a:endParaRPr lang="en-GB" dirty="0">
              <a:latin typeface="Centaur" panose="02030504050205020304" pitchFamily="18" charset="0"/>
            </a:endParaRPr>
          </a:p>
          <a:p>
            <a:r>
              <a:rPr lang="en-GB" dirty="0" smtClean="0">
                <a:latin typeface="Centaur" panose="02030504050205020304" pitchFamily="18" charset="0"/>
              </a:rPr>
              <a:t>The </a:t>
            </a:r>
            <a:r>
              <a:rPr lang="en-GB" dirty="0" smtClean="0">
                <a:latin typeface="Centaur" panose="02030504050205020304" pitchFamily="18" charset="0"/>
              </a:rPr>
              <a:t>first part of the </a:t>
            </a:r>
            <a:r>
              <a:rPr lang="en-GB" dirty="0" smtClean="0">
                <a:latin typeface="Centaur" panose="02030504050205020304" pitchFamily="18" charset="0"/>
              </a:rPr>
              <a:t>process of producing type </a:t>
            </a:r>
            <a:r>
              <a:rPr lang="en-GB" dirty="0" smtClean="0">
                <a:latin typeface="Centaur" panose="02030504050205020304" pitchFamily="18" charset="0"/>
              </a:rPr>
              <a:t>is to engrave a series of punches with the desired letters on them</a:t>
            </a:r>
            <a:r>
              <a:rPr lang="en-GB" dirty="0" smtClean="0">
                <a:latin typeface="Centaur" panose="02030504050205020304" pitchFamily="18" charset="0"/>
              </a:rPr>
              <a:t>. A ‘punch’ is a piece of copper, brass or steel on which is engraved a type character. It is then hardened and used as a die to strike the matrices from which the type is cast. In the fifteenth century, punches were made of copper (or possibly even wood).</a:t>
            </a:r>
            <a:endParaRPr lang="en-GB" dirty="0" smtClean="0">
              <a:latin typeface="Centaur" panose="02030504050205020304" pitchFamily="18" charset="0"/>
            </a:endParaRPr>
          </a:p>
          <a:p>
            <a:endParaRPr lang="en-GB" dirty="0" smtClean="0">
              <a:latin typeface="Centaur" panose="02030504050205020304" pitchFamily="18" charset="0"/>
            </a:endParaRPr>
          </a:p>
          <a:p>
            <a:r>
              <a:rPr lang="en-GB" dirty="0" smtClean="0">
                <a:latin typeface="Centaur" panose="02030504050205020304" pitchFamily="18" charset="0"/>
              </a:rPr>
              <a:t>A matrix is a metal or wooden mould or die from which a single type is cast. This is </a:t>
            </a:r>
            <a:r>
              <a:rPr lang="en-GB" dirty="0" smtClean="0">
                <a:latin typeface="Centaur" panose="02030504050205020304" pitchFamily="18" charset="0"/>
              </a:rPr>
              <a:t>prepared and filled with fine silver sand, that will take the impression or stamp of the punch</a:t>
            </a:r>
            <a:r>
              <a:rPr lang="en-GB" dirty="0" smtClean="0">
                <a:latin typeface="Centaur" panose="02030504050205020304" pitchFamily="18" charset="0"/>
              </a:rPr>
              <a:t>. In the fifteenth century, matrices may have been made of lead. </a:t>
            </a:r>
            <a:r>
              <a:rPr lang="en-GB" dirty="0" smtClean="0">
                <a:latin typeface="Centaur" panose="02030504050205020304" pitchFamily="18" charset="0"/>
              </a:rPr>
              <a:t>As the need for a more durable metal was perceived, copper was used.</a:t>
            </a:r>
            <a:r>
              <a:rPr lang="en-GB" dirty="0" smtClean="0">
                <a:latin typeface="Centaur" panose="02030504050205020304" pitchFamily="18" charset="0"/>
              </a:rPr>
              <a:t> </a:t>
            </a:r>
            <a:endParaRPr lang="en-GB" dirty="0" smtClean="0">
              <a:latin typeface="Centaur" panose="02030504050205020304" pitchFamily="18" charset="0"/>
            </a:endParaRPr>
          </a:p>
          <a:p>
            <a:endParaRPr lang="en-GB" dirty="0" smtClean="0">
              <a:latin typeface="Centaur" panose="02030504050205020304" pitchFamily="18" charset="0"/>
            </a:endParaRPr>
          </a:p>
          <a:p>
            <a:r>
              <a:rPr lang="en-GB" dirty="0" smtClean="0">
                <a:latin typeface="Centaur" panose="02030504050205020304" pitchFamily="18" charset="0"/>
              </a:rPr>
              <a:t>Each piece of type is </a:t>
            </a:r>
            <a:r>
              <a:rPr lang="en-GB" dirty="0" smtClean="0">
                <a:latin typeface="Centaur" panose="02030504050205020304" pitchFamily="18" charset="0"/>
              </a:rPr>
              <a:t>individually </a:t>
            </a:r>
            <a:r>
              <a:rPr lang="en-GB" dirty="0" smtClean="0">
                <a:latin typeface="Centaur" panose="02030504050205020304" pitchFamily="18" charset="0"/>
              </a:rPr>
              <a:t>cast in the mould from molten lead</a:t>
            </a:r>
            <a:r>
              <a:rPr lang="en-GB" dirty="0" smtClean="0">
                <a:latin typeface="Centaur" panose="02030504050205020304" pitchFamily="18" charset="0"/>
              </a:rPr>
              <a:t>. </a:t>
            </a:r>
            <a:endParaRPr lang="en-GB" dirty="0" smtClean="0">
              <a:latin typeface="Centaur" panose="02030504050205020304" pitchFamily="18" charset="0"/>
            </a:endParaRPr>
          </a:p>
          <a:p>
            <a:r>
              <a:rPr lang="en-GB" dirty="0" smtClean="0">
                <a:latin typeface="Centaur" panose="02030504050205020304" pitchFamily="18" charset="0"/>
              </a:rPr>
              <a:t>The </a:t>
            </a:r>
            <a:r>
              <a:rPr lang="en-GB" dirty="0" smtClean="0">
                <a:latin typeface="Centaur" panose="02030504050205020304" pitchFamily="18" charset="0"/>
              </a:rPr>
              <a:t>punches can be used indefinitely. </a:t>
            </a:r>
            <a:r>
              <a:rPr lang="en-GB" dirty="0" smtClean="0">
                <a:latin typeface="Centaur" panose="02030504050205020304" pitchFamily="18" charset="0"/>
              </a:rPr>
              <a:t>The </a:t>
            </a:r>
            <a:r>
              <a:rPr lang="en-GB" dirty="0" smtClean="0">
                <a:latin typeface="Centaur" panose="02030504050205020304" pitchFamily="18" charset="0"/>
              </a:rPr>
              <a:t>type eventually wears and is recycled back into new type</a:t>
            </a:r>
            <a:r>
              <a:rPr lang="en-GB" dirty="0" smtClean="0">
                <a:latin typeface="Centaur" panose="02030504050205020304" pitchFamily="18" charset="0"/>
              </a:rPr>
              <a:t>.</a:t>
            </a:r>
            <a:endParaRPr lang="en-GB" dirty="0"/>
          </a:p>
        </p:txBody>
      </p:sp>
      <p:pic>
        <p:nvPicPr>
          <p:cNvPr id="9220" name="Picture 4" descr="https://wolfgangcapito.files.wordpress.com/2011/08/casting-typ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31279" y="-32595"/>
            <a:ext cx="4901057" cy="68905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1594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8" name="Picture 6" descr="http://www.socialstudiesforkids.com/graphics/gutenbergbiblepag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14825" y="0"/>
            <a:ext cx="4877175" cy="688291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63772" y="204716"/>
            <a:ext cx="6919416" cy="4093428"/>
          </a:xfrm>
          <a:prstGeom prst="rect">
            <a:avLst/>
          </a:prstGeom>
          <a:noFill/>
        </p:spPr>
        <p:txBody>
          <a:bodyPr wrap="square" rtlCol="0">
            <a:spAutoFit/>
          </a:bodyPr>
          <a:lstStyle/>
          <a:p>
            <a:pPr algn="ctr"/>
            <a:r>
              <a:rPr lang="en-GB" sz="2000" dirty="0" smtClean="0">
                <a:latin typeface="Centaur" panose="02030504050205020304" pitchFamily="18" charset="0"/>
                <a:cs typeface="Times New Roman" panose="02020603050405020304" pitchFamily="18" charset="0"/>
              </a:rPr>
              <a:t>THE TYPE OF THE GUTENBERG BIBLE</a:t>
            </a:r>
            <a:endParaRPr lang="en-GB" sz="2000" dirty="0" smtClean="0">
              <a:latin typeface="Centaur" panose="020305040502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a:p>
            <a:r>
              <a:rPr lang="en-GB" sz="2000" dirty="0" smtClean="0">
                <a:latin typeface="Centaur" panose="02030504050205020304" pitchFamily="18" charset="0"/>
                <a:cs typeface="Times New Roman" panose="02020603050405020304" pitchFamily="18" charset="0"/>
              </a:rPr>
              <a:t>A ‘font’ (or ‘fount’) is a complete array of type characters designed and made up as a set. It normally includes upper and lower case, numerals, punctuation marks, accents, ligatures, etc. A type family includes fonts of roman, italic, bold, and so on.</a:t>
            </a:r>
          </a:p>
          <a:p>
            <a:endParaRPr lang="en-GB" sz="2000" dirty="0" smtClean="0">
              <a:latin typeface="Centaur" panose="02030504050205020304" pitchFamily="18" charset="0"/>
              <a:cs typeface="Times New Roman" panose="02020603050405020304" pitchFamily="18" charset="0"/>
            </a:endParaRPr>
          </a:p>
          <a:p>
            <a:r>
              <a:rPr lang="en-GB" sz="2000" dirty="0" smtClean="0">
                <a:latin typeface="Centaur" panose="02030504050205020304" pitchFamily="18" charset="0"/>
                <a:cs typeface="Times New Roman" panose="02020603050405020304" pitchFamily="18" charset="0"/>
              </a:rPr>
              <a:t>The fonts </a:t>
            </a:r>
            <a:r>
              <a:rPr lang="en-GB" sz="2000" dirty="0" smtClean="0">
                <a:latin typeface="Centaur" panose="02030504050205020304" pitchFamily="18" charset="0"/>
                <a:cs typeface="Times New Roman" panose="02020603050405020304" pitchFamily="18" charset="0"/>
              </a:rPr>
              <a:t>we use today </a:t>
            </a:r>
            <a:r>
              <a:rPr lang="en-GB" sz="2000" dirty="0" smtClean="0">
                <a:latin typeface="Centaur" panose="02030504050205020304" pitchFamily="18" charset="0"/>
                <a:cs typeface="Times New Roman" panose="02020603050405020304" pitchFamily="18" charset="0"/>
              </a:rPr>
              <a:t>have been invented in the era of printing. </a:t>
            </a:r>
            <a:r>
              <a:rPr lang="en-GB" sz="2000" dirty="0" smtClean="0">
                <a:latin typeface="Centaur" panose="02030504050205020304" pitchFamily="18" charset="0"/>
                <a:cs typeface="Times New Roman" panose="02020603050405020304" pitchFamily="18" charset="0"/>
              </a:rPr>
              <a:t>Gutenberg </a:t>
            </a:r>
            <a:r>
              <a:rPr lang="en-GB" sz="2000" dirty="0" smtClean="0">
                <a:latin typeface="Centaur" panose="02030504050205020304" pitchFamily="18" charset="0"/>
                <a:cs typeface="Times New Roman" panose="02020603050405020304" pitchFamily="18" charset="0"/>
              </a:rPr>
              <a:t>had to create </a:t>
            </a:r>
            <a:r>
              <a:rPr lang="en-GB" sz="2000" dirty="0" smtClean="0">
                <a:latin typeface="Centaur" panose="02030504050205020304" pitchFamily="18" charset="0"/>
                <a:cs typeface="Times New Roman" panose="02020603050405020304" pitchFamily="18" charset="0"/>
              </a:rPr>
              <a:t>his own, which is based on the blackletter text that manuscripts were written in. </a:t>
            </a:r>
            <a:r>
              <a:rPr lang="en-GB" sz="2000" dirty="0" smtClean="0">
                <a:latin typeface="Centaur" panose="02030504050205020304" pitchFamily="18" charset="0"/>
                <a:cs typeface="Times New Roman" panose="02020603050405020304" pitchFamily="18" charset="0"/>
              </a:rPr>
              <a:t>This </a:t>
            </a:r>
            <a:r>
              <a:rPr lang="en-GB" sz="2000" dirty="0" smtClean="0">
                <a:latin typeface="Centaur" panose="02030504050205020304" pitchFamily="18" charset="0"/>
                <a:cs typeface="Times New Roman" panose="02020603050405020304" pitchFamily="18" charset="0"/>
              </a:rPr>
              <a:t>is called ‘</a:t>
            </a:r>
            <a:r>
              <a:rPr lang="en-GB" sz="2000" dirty="0" err="1" smtClean="0">
                <a:latin typeface="Centaur" panose="02030504050205020304" pitchFamily="18" charset="0"/>
                <a:cs typeface="Times New Roman" panose="02020603050405020304" pitchFamily="18" charset="0"/>
              </a:rPr>
              <a:t>Textura</a:t>
            </a:r>
            <a:r>
              <a:rPr lang="en-GB" sz="2000" dirty="0" smtClean="0">
                <a:latin typeface="Centaur" panose="02030504050205020304" pitchFamily="18" charset="0"/>
                <a:cs typeface="Times New Roman" panose="02020603050405020304" pitchFamily="18" charset="0"/>
              </a:rPr>
              <a:t>’ type.  </a:t>
            </a:r>
          </a:p>
          <a:p>
            <a:endParaRPr lang="en-GB" sz="2000" dirty="0">
              <a:latin typeface="Centaur" panose="02030504050205020304" pitchFamily="18" charset="0"/>
              <a:cs typeface="Times New Roman" panose="02020603050405020304" pitchFamily="18" charset="0"/>
            </a:endParaRPr>
          </a:p>
          <a:p>
            <a:r>
              <a:rPr lang="en-GB" sz="2000" dirty="0" smtClean="0">
                <a:latin typeface="Centaur" panose="02030504050205020304" pitchFamily="18" charset="0"/>
                <a:cs typeface="Times New Roman" panose="02020603050405020304" pitchFamily="18" charset="0"/>
              </a:rPr>
              <a:t>He was trying to compete with the manuscript producers, so his books are often treated as manuscripts and illuminated by hand. </a:t>
            </a:r>
            <a:endParaRPr lang="en-GB" sz="2000" dirty="0">
              <a:latin typeface="Centaur" panose="02030504050205020304" pitchFamily="18" charset="0"/>
              <a:cs typeface="Times New Roman" panose="02020603050405020304" pitchFamily="18" charset="0"/>
            </a:endParaRPr>
          </a:p>
        </p:txBody>
      </p:sp>
      <p:pic>
        <p:nvPicPr>
          <p:cNvPr id="3080" name="Picture 8" descr="http://www.schriftgrad.de/images/T-Gutenberg.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5383" y="4299045"/>
            <a:ext cx="5126109" cy="23961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044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11480" y="117693"/>
            <a:ext cx="5715000" cy="6740307"/>
          </a:xfrm>
          <a:prstGeom prst="rect">
            <a:avLst/>
          </a:prstGeom>
          <a:noFill/>
        </p:spPr>
        <p:txBody>
          <a:bodyPr wrap="square" rtlCol="0">
            <a:spAutoFit/>
          </a:bodyPr>
          <a:lstStyle/>
          <a:p>
            <a:pPr algn="ctr"/>
            <a:r>
              <a:rPr lang="en-GB" sz="1600" dirty="0" smtClean="0">
                <a:latin typeface="Centaur" panose="02030504050205020304" pitchFamily="18" charset="0"/>
              </a:rPr>
              <a:t>TYPESETTING AND COMPOSITING</a:t>
            </a:r>
            <a:endParaRPr lang="en-GB" sz="1600" dirty="0" smtClean="0">
              <a:latin typeface="Centaur" panose="02030504050205020304" pitchFamily="18" charset="0"/>
            </a:endParaRPr>
          </a:p>
          <a:p>
            <a:endParaRPr lang="en-GB" sz="1600" dirty="0" smtClean="0"/>
          </a:p>
          <a:p>
            <a:r>
              <a:rPr lang="en-GB" sz="1600" dirty="0" smtClean="0">
                <a:latin typeface="Centaur" panose="02030504050205020304" pitchFamily="18" charset="0"/>
              </a:rPr>
              <a:t>The </a:t>
            </a:r>
            <a:r>
              <a:rPr lang="en-GB" sz="1600" dirty="0" smtClean="0">
                <a:latin typeface="Centaur" panose="02030504050205020304" pitchFamily="18" charset="0"/>
              </a:rPr>
              <a:t>process of setting </a:t>
            </a:r>
            <a:r>
              <a:rPr lang="en-GB" sz="1600" dirty="0" smtClean="0">
                <a:latin typeface="Centaur" panose="02030504050205020304" pitchFamily="18" charset="0"/>
              </a:rPr>
              <a:t>type by hand </a:t>
            </a:r>
            <a:r>
              <a:rPr lang="en-GB" sz="1600" dirty="0" smtClean="0">
                <a:latin typeface="Centaur" panose="02030504050205020304" pitchFamily="18" charset="0"/>
              </a:rPr>
              <a:t>is a skilled </a:t>
            </a:r>
            <a:r>
              <a:rPr lang="en-GB" sz="1600" dirty="0" smtClean="0">
                <a:latin typeface="Centaur" panose="02030504050205020304" pitchFamily="18" charset="0"/>
              </a:rPr>
              <a:t>one and is referred to as ‘hand composition’. The compositor’s tools are a composing stick, a composing or setting rule, a steel scale, a galley, a bodkin and tweezers. Their material consists of types, rules, ornaments, quads, leads, quoins, furniture and a chase.</a:t>
            </a:r>
          </a:p>
          <a:p>
            <a:endParaRPr lang="en-GB" sz="1600" dirty="0">
              <a:latin typeface="Centaur" panose="02030504050205020304" pitchFamily="18" charset="0"/>
            </a:endParaRPr>
          </a:p>
          <a:p>
            <a:r>
              <a:rPr lang="en-GB" sz="1600" dirty="0" smtClean="0">
                <a:latin typeface="Centaur" panose="02030504050205020304" pitchFamily="18" charset="0"/>
              </a:rPr>
              <a:t>The compositor </a:t>
            </a:r>
            <a:r>
              <a:rPr lang="en-GB" sz="1600" dirty="0" smtClean="0">
                <a:latin typeface="Centaur" panose="02030504050205020304" pitchFamily="18" charset="0"/>
              </a:rPr>
              <a:t>sets one line of type at a time, working from right to left, placing it on </a:t>
            </a:r>
            <a:r>
              <a:rPr lang="en-GB" sz="1600" dirty="0" smtClean="0">
                <a:latin typeface="Centaur" panose="02030504050205020304" pitchFamily="18" charset="0"/>
              </a:rPr>
              <a:t>the compositor’s stick. Each </a:t>
            </a:r>
            <a:r>
              <a:rPr lang="en-GB" sz="1600" dirty="0" smtClean="0">
                <a:latin typeface="Centaur" panose="02030504050205020304" pitchFamily="18" charset="0"/>
              </a:rPr>
              <a:t>word is put down backwards, so that when printed it appears the right way round</a:t>
            </a:r>
            <a:r>
              <a:rPr lang="en-GB" sz="1600" dirty="0" smtClean="0">
                <a:latin typeface="Centaur" panose="02030504050205020304" pitchFamily="18" charset="0"/>
              </a:rPr>
              <a:t>. The </a:t>
            </a:r>
            <a:r>
              <a:rPr lang="en-GB" sz="1600" dirty="0" smtClean="0">
                <a:latin typeface="Centaur" panose="02030504050205020304" pitchFamily="18" charset="0"/>
              </a:rPr>
              <a:t>type is placed in a ‘form’ with </a:t>
            </a:r>
            <a:r>
              <a:rPr lang="en-GB" sz="1600" dirty="0" smtClean="0">
                <a:latin typeface="Centaur" panose="02030504050205020304" pitchFamily="18" charset="0"/>
              </a:rPr>
              <a:t>thick or thin spaces </a:t>
            </a:r>
            <a:r>
              <a:rPr lang="en-GB" sz="1600" dirty="0" smtClean="0">
                <a:latin typeface="Centaur" panose="02030504050205020304" pitchFamily="18" charset="0"/>
              </a:rPr>
              <a:t>and then is locked into position</a:t>
            </a:r>
            <a:r>
              <a:rPr lang="en-GB" sz="1600" dirty="0" smtClean="0">
                <a:latin typeface="Centaur" panose="02030504050205020304" pitchFamily="18" charset="0"/>
              </a:rPr>
              <a:t>. The compositor aims for apparent evenness of the setting, resulting from well-positioned spacing. When the composing stick is full, the matter is lifted out of it and placed in the galley where the number of lines required for a page is made up and checked by a page gauge. The completed page is tied up so it can be moved as a firm unit. Blocks are inserted during the making up of the page.</a:t>
            </a:r>
          </a:p>
          <a:p>
            <a:endParaRPr lang="en-GB" sz="1600" dirty="0">
              <a:latin typeface="Centaur" panose="02030504050205020304" pitchFamily="18" charset="0"/>
            </a:endParaRPr>
          </a:p>
          <a:p>
            <a:r>
              <a:rPr lang="en-GB" sz="1600" dirty="0" smtClean="0">
                <a:latin typeface="Centaur" panose="02030504050205020304" pitchFamily="18" charset="0"/>
              </a:rPr>
              <a:t>On the imposing surface the pages are imposed in the order proper for their correct sequence on the printed and folded sheet. A metal chase is fitted round the pages, furniture and quoins are put between them and the chase, and the whole is tightened by locking the quoins: it is not known as a form(e). </a:t>
            </a:r>
          </a:p>
          <a:p>
            <a:endParaRPr lang="en-GB" sz="1600" dirty="0">
              <a:latin typeface="Centaur" panose="02030504050205020304" pitchFamily="18" charset="0"/>
            </a:endParaRPr>
          </a:p>
          <a:p>
            <a:r>
              <a:rPr lang="en-AU" sz="1600" dirty="0" smtClean="0">
                <a:latin typeface="Centaur" panose="02030504050205020304" pitchFamily="18" charset="0"/>
              </a:rPr>
              <a:t>In summary, t</a:t>
            </a:r>
            <a:r>
              <a:rPr lang="en-AU" sz="1600" dirty="0" smtClean="0">
                <a:latin typeface="Centaur" panose="02030504050205020304" pitchFamily="18" charset="0"/>
              </a:rPr>
              <a:t>he </a:t>
            </a:r>
            <a:r>
              <a:rPr lang="en-AU" sz="1600" dirty="0" smtClean="0">
                <a:latin typeface="Centaur" panose="02030504050205020304" pitchFamily="18" charset="0"/>
              </a:rPr>
              <a:t>‘composition’ </a:t>
            </a:r>
            <a:r>
              <a:rPr lang="en-AU" sz="1600" dirty="0">
                <a:latin typeface="Centaur" panose="02030504050205020304" pitchFamily="18" charset="0"/>
              </a:rPr>
              <a:t>of the text </a:t>
            </a:r>
            <a:r>
              <a:rPr lang="en-AU" sz="1600" dirty="0" smtClean="0">
                <a:latin typeface="Centaur" panose="02030504050205020304" pitchFamily="18" charset="0"/>
              </a:rPr>
              <a:t>is the </a:t>
            </a:r>
            <a:r>
              <a:rPr lang="en-AU" sz="1600" dirty="0">
                <a:latin typeface="Centaur" panose="02030504050205020304" pitchFamily="18" charset="0"/>
              </a:rPr>
              <a:t>arrangement or design of movable type to make up a </a:t>
            </a:r>
            <a:r>
              <a:rPr lang="en-AU" sz="1600" dirty="0" smtClean="0">
                <a:latin typeface="Centaur" panose="02030504050205020304" pitchFamily="18" charset="0"/>
              </a:rPr>
              <a:t>form(e) </a:t>
            </a:r>
            <a:r>
              <a:rPr lang="en-AU" sz="1600" dirty="0">
                <a:latin typeface="Centaur" panose="02030504050205020304" pitchFamily="18" charset="0"/>
              </a:rPr>
              <a:t>in manual </a:t>
            </a:r>
            <a:r>
              <a:rPr lang="en-AU" sz="1600" dirty="0" smtClean="0">
                <a:latin typeface="Centaur" panose="02030504050205020304" pitchFamily="18" charset="0"/>
              </a:rPr>
              <a:t>typesetting.</a:t>
            </a:r>
            <a:r>
              <a:rPr lang="en-GB" sz="1600" dirty="0" smtClean="0">
                <a:latin typeface="Centaur" panose="02030504050205020304" pitchFamily="18" charset="0"/>
              </a:rPr>
              <a:t> </a:t>
            </a:r>
            <a:endParaRPr lang="en-GB" sz="1600" dirty="0"/>
          </a:p>
        </p:txBody>
      </p:sp>
      <p:pic>
        <p:nvPicPr>
          <p:cNvPr id="10242" name="Picture 2" descr="http://timbones.co.uk/wp-content/uploads/Line-1-in-comp.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409944" y="1043369"/>
            <a:ext cx="5717794" cy="42732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8085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https://outline-prod.imgix.net/20170220-eJSspjGehEfXEcsTmWLy?auto=format&amp;q=60&amp;w=1000&amp;s=91b6bd6d06d6785349fd65cadd00b9a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20440" y="0"/>
            <a:ext cx="5364988" cy="6922567"/>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341376" y="251335"/>
            <a:ext cx="2957068" cy="6370975"/>
          </a:xfrm>
          <a:prstGeom prst="rect">
            <a:avLst/>
          </a:prstGeom>
        </p:spPr>
        <p:txBody>
          <a:bodyPr wrap="square">
            <a:spAutoFit/>
          </a:bodyPr>
          <a:lstStyle/>
          <a:p>
            <a:r>
              <a:rPr lang="en-GB" sz="2400" dirty="0" smtClean="0">
                <a:latin typeface="Centaur" panose="02030504050205020304" pitchFamily="18" charset="0"/>
              </a:rPr>
              <a:t>In this early illustration of a printing press you can see the structure of the press.  </a:t>
            </a:r>
          </a:p>
          <a:p>
            <a:endParaRPr lang="en-GB" sz="2400" dirty="0">
              <a:latin typeface="Centaur" panose="02030504050205020304" pitchFamily="18" charset="0"/>
            </a:endParaRPr>
          </a:p>
          <a:p>
            <a:r>
              <a:rPr lang="en-GB" sz="2400" dirty="0" smtClean="0">
                <a:latin typeface="Centaur" panose="02030504050205020304" pitchFamily="18" charset="0"/>
              </a:rPr>
              <a:t>It consists of two upright wooden ‘cheeks’ with two horizontal timbers that support a screw with a handle, that creates a downward pressure onto a wooden ‘platen’ when the handle is operated.</a:t>
            </a:r>
          </a:p>
          <a:p>
            <a:endParaRPr lang="en-GB" dirty="0">
              <a:latin typeface="Centaur" panose="02030504050205020304" pitchFamily="18" charset="0"/>
            </a:endParaRPr>
          </a:p>
          <a:p>
            <a:r>
              <a:rPr lang="en-GB" dirty="0" smtClean="0">
                <a:latin typeface="Centaur" panose="02030504050205020304" pitchFamily="18" charset="0"/>
              </a:rPr>
              <a:t>  </a:t>
            </a:r>
          </a:p>
          <a:p>
            <a:endParaRPr lang="en-GB" dirty="0">
              <a:latin typeface="Centaur" panose="02030504050205020304" pitchFamily="18" charset="0"/>
            </a:endParaRPr>
          </a:p>
          <a:p>
            <a:endParaRPr lang="en-GB" dirty="0">
              <a:latin typeface="Centaur" panose="02030504050205020304" pitchFamily="18" charset="0"/>
            </a:endParaRPr>
          </a:p>
        </p:txBody>
      </p:sp>
      <p:sp>
        <p:nvSpPr>
          <p:cNvPr id="3" name="TextBox 2"/>
          <p:cNvSpPr txBox="1"/>
          <p:nvPr/>
        </p:nvSpPr>
        <p:spPr>
          <a:xfrm>
            <a:off x="9107424" y="251335"/>
            <a:ext cx="2743200" cy="6247864"/>
          </a:xfrm>
          <a:prstGeom prst="rect">
            <a:avLst/>
          </a:prstGeom>
          <a:noFill/>
        </p:spPr>
        <p:txBody>
          <a:bodyPr wrap="square" rtlCol="0">
            <a:spAutoFit/>
          </a:bodyPr>
          <a:lstStyle/>
          <a:p>
            <a:r>
              <a:rPr lang="en-GB" sz="2000" dirty="0" smtClean="0">
                <a:latin typeface="Centaur" panose="02030504050205020304" pitchFamily="18" charset="0"/>
              </a:rPr>
              <a:t>The ‘bed’ consists of a ‘carriage’, a sliding tray that held the </a:t>
            </a:r>
            <a:r>
              <a:rPr lang="en-GB" sz="2000" dirty="0" smtClean="0">
                <a:latin typeface="Centaur" panose="02030504050205020304" pitchFamily="18" charset="0"/>
              </a:rPr>
              <a:t>form </a:t>
            </a:r>
            <a:r>
              <a:rPr lang="en-GB" sz="2000" dirty="0" smtClean="0">
                <a:latin typeface="Centaur" panose="02030504050205020304" pitchFamily="18" charset="0"/>
              </a:rPr>
              <a:t>with the type and could be pushed under the ‘platen’.</a:t>
            </a:r>
          </a:p>
          <a:p>
            <a:endParaRPr lang="en-GB" sz="2000" dirty="0">
              <a:latin typeface="Centaur" panose="02030504050205020304" pitchFamily="18" charset="0"/>
            </a:endParaRPr>
          </a:p>
          <a:p>
            <a:r>
              <a:rPr lang="en-GB" sz="2000" dirty="0" smtClean="0">
                <a:latin typeface="Centaur" panose="02030504050205020304" pitchFamily="18" charset="0"/>
              </a:rPr>
              <a:t>Here you can see the pressman’s assistant inking up the </a:t>
            </a:r>
            <a:r>
              <a:rPr lang="en-GB" sz="2000" dirty="0" smtClean="0">
                <a:latin typeface="Centaur" panose="02030504050205020304" pitchFamily="18" charset="0"/>
              </a:rPr>
              <a:t>form </a:t>
            </a:r>
            <a:r>
              <a:rPr lang="en-GB" sz="2000" dirty="0" smtClean="0">
                <a:latin typeface="Centaur" panose="02030504050205020304" pitchFamily="18" charset="0"/>
              </a:rPr>
              <a:t>with two ink balls</a:t>
            </a:r>
            <a:r>
              <a:rPr lang="en-GB" sz="2000" dirty="0" smtClean="0">
                <a:latin typeface="Centaur" panose="02030504050205020304" pitchFamily="18" charset="0"/>
              </a:rPr>
              <a:t>.</a:t>
            </a:r>
            <a:endParaRPr lang="en-GB" sz="2000" dirty="0" smtClean="0">
              <a:latin typeface="Centaur" panose="02030504050205020304" pitchFamily="18" charset="0"/>
            </a:endParaRPr>
          </a:p>
          <a:p>
            <a:endParaRPr lang="en-GB" sz="2000" dirty="0">
              <a:latin typeface="Centaur" panose="02030504050205020304" pitchFamily="18" charset="0"/>
            </a:endParaRPr>
          </a:p>
          <a:p>
            <a:r>
              <a:rPr lang="en-GB" sz="2000" dirty="0" smtClean="0">
                <a:latin typeface="Centaur" panose="02030504050205020304" pitchFamily="18" charset="0"/>
              </a:rPr>
              <a:t>The pressman is just removing a piece of printed text from the ‘</a:t>
            </a:r>
            <a:r>
              <a:rPr lang="en-GB" sz="2000" dirty="0" err="1" smtClean="0">
                <a:latin typeface="Centaur" panose="02030504050205020304" pitchFamily="18" charset="0"/>
              </a:rPr>
              <a:t>tympan</a:t>
            </a:r>
            <a:r>
              <a:rPr lang="en-GB" sz="2000" dirty="0" smtClean="0">
                <a:latin typeface="Centaur" panose="02030504050205020304" pitchFamily="18" charset="0"/>
              </a:rPr>
              <a:t>’ a parchment frame that held the paper.  The ‘</a:t>
            </a:r>
            <a:r>
              <a:rPr lang="en-GB" sz="2000" dirty="0" err="1" smtClean="0">
                <a:latin typeface="Centaur" panose="02030504050205020304" pitchFamily="18" charset="0"/>
              </a:rPr>
              <a:t>tympan</a:t>
            </a:r>
            <a:r>
              <a:rPr lang="en-GB" sz="2000" dirty="0" smtClean="0">
                <a:latin typeface="Centaur" panose="02030504050205020304" pitchFamily="18" charset="0"/>
              </a:rPr>
              <a:t>’ and paper were lowered on to the ‘form’ before the carriage was slid under the ‘platen’ of the press.  </a:t>
            </a:r>
            <a:endParaRPr lang="en-GB" sz="2000" dirty="0">
              <a:latin typeface="Centaur" panose="02030504050205020304" pitchFamily="18" charset="0"/>
            </a:endParaRPr>
          </a:p>
        </p:txBody>
      </p:sp>
    </p:spTree>
    <p:extLst>
      <p:ext uri="{BB962C8B-B14F-4D97-AF65-F5344CB8AC3E}">
        <p14:creationId xmlns:p14="http://schemas.microsoft.com/office/powerpoint/2010/main" val="1298411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C:\Users\A.Barton\Pictures\teaching\Portraits provenance\Paper1\25065341004_0df3381d0a_b.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06472" y="816"/>
            <a:ext cx="5591552" cy="685718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263656" y="182880"/>
            <a:ext cx="4242816" cy="6863417"/>
          </a:xfrm>
          <a:prstGeom prst="rect">
            <a:avLst/>
          </a:prstGeom>
          <a:noFill/>
        </p:spPr>
        <p:txBody>
          <a:bodyPr wrap="square" rtlCol="0">
            <a:spAutoFit/>
          </a:bodyPr>
          <a:lstStyle/>
          <a:p>
            <a:r>
              <a:rPr lang="en-GB" sz="2200" dirty="0" smtClean="0">
                <a:latin typeface="Centaur" panose="02030504050205020304" pitchFamily="18" charset="0"/>
              </a:rPr>
              <a:t>This is one of the earliest images of a printing press, dating from 1516</a:t>
            </a:r>
            <a:r>
              <a:rPr lang="en-GB" sz="2200" dirty="0" smtClean="0">
                <a:latin typeface="Centaur" panose="02030504050205020304" pitchFamily="18" charset="0"/>
              </a:rPr>
              <a:t>. You </a:t>
            </a:r>
            <a:r>
              <a:rPr lang="en-GB" sz="2200" dirty="0" smtClean="0">
                <a:latin typeface="Centaur" panose="02030504050205020304" pitchFamily="18" charset="0"/>
              </a:rPr>
              <a:t>can see the press man and his assistant.  The pressman is pulling the press, which engages the screw, that presses the platen on to the paper, which engages with the type and creates an impression.  </a:t>
            </a:r>
          </a:p>
          <a:p>
            <a:endParaRPr lang="en-GB" sz="2200" dirty="0">
              <a:latin typeface="Centaur" panose="02030504050205020304" pitchFamily="18" charset="0"/>
            </a:endParaRPr>
          </a:p>
          <a:p>
            <a:r>
              <a:rPr lang="en-GB" sz="2200" dirty="0" smtClean="0">
                <a:latin typeface="Centaur" panose="02030504050205020304" pitchFamily="18" charset="0"/>
              </a:rPr>
              <a:t>His assistant is ready with a pair of ink balls, and when the impression is made and the paper removed, he will ink the type again for the next impression</a:t>
            </a:r>
            <a:r>
              <a:rPr lang="en-GB" sz="2200" dirty="0" smtClean="0">
                <a:latin typeface="Centaur" panose="02030504050205020304" pitchFamily="18" charset="0"/>
              </a:rPr>
              <a:t>.</a:t>
            </a:r>
          </a:p>
          <a:p>
            <a:endParaRPr lang="en-GB" sz="2200" dirty="0" smtClean="0">
              <a:latin typeface="Centaur" panose="02030504050205020304" pitchFamily="18" charset="0"/>
            </a:endParaRPr>
          </a:p>
          <a:p>
            <a:pPr algn="ctr"/>
            <a:r>
              <a:rPr lang="en-GB" sz="2200" dirty="0" smtClean="0">
                <a:latin typeface="Centaur" panose="02030504050205020304" pitchFamily="18" charset="0"/>
              </a:rPr>
              <a:t>*</a:t>
            </a:r>
          </a:p>
          <a:p>
            <a:r>
              <a:rPr lang="en-GB" sz="2200" dirty="0" smtClean="0">
                <a:latin typeface="Centaur" panose="02030504050205020304" pitchFamily="18" charset="0"/>
              </a:rPr>
              <a:t>The Print Workshop in the Fifteenth Century :</a:t>
            </a:r>
            <a:endParaRPr lang="en-GB" sz="2200" dirty="0" smtClean="0">
              <a:latin typeface="Centaur" panose="02030504050205020304" pitchFamily="18" charset="0"/>
            </a:endParaRPr>
          </a:p>
          <a:p>
            <a:r>
              <a:rPr lang="en-GB" sz="2200" dirty="0" smtClean="0">
                <a:latin typeface="Centaur" panose="02030504050205020304" pitchFamily="18" charset="0"/>
                <a:hlinkClick r:id="rId3"/>
              </a:rPr>
              <a:t>https://www.youtube.com/watch?v=v4ARRcED3Ro</a:t>
            </a:r>
            <a:endParaRPr lang="en-GB" sz="2200" dirty="0" smtClean="0">
              <a:latin typeface="Centaur" panose="02030504050205020304" pitchFamily="18" charset="0"/>
            </a:endParaRPr>
          </a:p>
          <a:p>
            <a:endParaRPr lang="en-GB" sz="2200" dirty="0">
              <a:latin typeface="Centaur" panose="02030504050205020304" pitchFamily="18" charset="0"/>
            </a:endParaRPr>
          </a:p>
        </p:txBody>
      </p:sp>
      <p:sp>
        <p:nvSpPr>
          <p:cNvPr id="4" name="TextBox 3"/>
          <p:cNvSpPr txBox="1"/>
          <p:nvPr/>
        </p:nvSpPr>
        <p:spPr>
          <a:xfrm>
            <a:off x="10287000" y="182880"/>
            <a:ext cx="1755648" cy="5170646"/>
          </a:xfrm>
          <a:prstGeom prst="rect">
            <a:avLst/>
          </a:prstGeom>
          <a:noFill/>
        </p:spPr>
        <p:txBody>
          <a:bodyPr wrap="square" rtlCol="0">
            <a:spAutoFit/>
          </a:bodyPr>
          <a:lstStyle/>
          <a:p>
            <a:r>
              <a:rPr lang="en-GB" sz="2200" dirty="0" smtClean="0">
                <a:latin typeface="Centaur" panose="02030504050205020304" pitchFamily="18" charset="0"/>
              </a:rPr>
              <a:t>On this side, you can see the compositor at work.  He is picking up type with his lift from a type case.  He is copying a prepared </a:t>
            </a:r>
            <a:r>
              <a:rPr lang="en-GB" sz="2200" dirty="0" smtClean="0">
                <a:latin typeface="Centaur" panose="02030504050205020304" pitchFamily="18" charset="0"/>
              </a:rPr>
              <a:t>text which you can see above and to his right, possibly in manuscript.  </a:t>
            </a:r>
            <a:endParaRPr lang="en-GB" sz="2200" dirty="0">
              <a:latin typeface="Centaur" panose="02030504050205020304" pitchFamily="18" charset="0"/>
            </a:endParaRPr>
          </a:p>
        </p:txBody>
      </p:sp>
    </p:spTree>
    <p:extLst>
      <p:ext uri="{BB962C8B-B14F-4D97-AF65-F5344CB8AC3E}">
        <p14:creationId xmlns:p14="http://schemas.microsoft.com/office/powerpoint/2010/main" val="2976495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45659" y="163773"/>
            <a:ext cx="6330239" cy="6740307"/>
          </a:xfrm>
          <a:prstGeom prst="rect">
            <a:avLst/>
          </a:prstGeom>
          <a:noFill/>
        </p:spPr>
        <p:txBody>
          <a:bodyPr wrap="square" rtlCol="0">
            <a:spAutoFit/>
          </a:bodyPr>
          <a:lstStyle/>
          <a:p>
            <a:pPr algn="ctr"/>
            <a:r>
              <a:rPr lang="en-GB" sz="1600" dirty="0" smtClean="0">
                <a:latin typeface="Centaur" panose="02030504050205020304" pitchFamily="18" charset="0"/>
                <a:cs typeface="Times New Roman" panose="02020603050405020304" pitchFamily="18" charset="0"/>
              </a:rPr>
              <a:t>THE SPREAD OF THE CRAFT OF PRINTING</a:t>
            </a:r>
            <a:endParaRPr lang="en-GB" sz="1600" dirty="0" smtClean="0">
              <a:latin typeface="Centaur" panose="02030504050205020304" pitchFamily="18" charset="0"/>
              <a:cs typeface="Times New Roman" panose="02020603050405020304" pitchFamily="18" charset="0"/>
            </a:endParaRPr>
          </a:p>
          <a:p>
            <a:endParaRPr lang="en-GB" sz="1600" dirty="0">
              <a:latin typeface="Centaur" panose="02030504050205020304" pitchFamily="18" charset="0"/>
              <a:cs typeface="Times New Roman" panose="02020603050405020304" pitchFamily="18" charset="0"/>
            </a:endParaRPr>
          </a:p>
          <a:p>
            <a:r>
              <a:rPr lang="en-GB" sz="1600" dirty="0" smtClean="0">
                <a:latin typeface="Centaur" panose="02030504050205020304" pitchFamily="18" charset="0"/>
                <a:cs typeface="Times New Roman" panose="02020603050405020304" pitchFamily="18" charset="0"/>
              </a:rPr>
              <a:t>Within ten to twenty years of Gutenberg completing the </a:t>
            </a:r>
            <a:r>
              <a:rPr lang="en-GB" sz="1600" dirty="0" smtClean="0">
                <a:latin typeface="Centaur" panose="02030504050205020304" pitchFamily="18" charset="0"/>
                <a:cs typeface="Times New Roman" panose="02020603050405020304" pitchFamily="18" charset="0"/>
              </a:rPr>
              <a:t>42-line </a:t>
            </a:r>
            <a:r>
              <a:rPr lang="en-GB" sz="1600" dirty="0" smtClean="0">
                <a:latin typeface="Centaur" panose="02030504050205020304" pitchFamily="18" charset="0"/>
                <a:cs typeface="Times New Roman" panose="02020603050405020304" pitchFamily="18" charset="0"/>
              </a:rPr>
              <a:t>Bible, printing had spread to all parts of western Europe. </a:t>
            </a:r>
            <a:r>
              <a:rPr lang="en-GB" sz="1600" dirty="0" smtClean="0">
                <a:latin typeface="Centaur" panose="02030504050205020304" pitchFamily="18" charset="0"/>
                <a:cs typeface="Times New Roman" panose="02020603050405020304" pitchFamily="18" charset="0"/>
              </a:rPr>
              <a:t>During </a:t>
            </a:r>
            <a:r>
              <a:rPr lang="en-GB" sz="1600" dirty="0" smtClean="0">
                <a:latin typeface="Centaur" panose="02030504050205020304" pitchFamily="18" charset="0"/>
                <a:cs typeface="Times New Roman" panose="02020603050405020304" pitchFamily="18" charset="0"/>
              </a:rPr>
              <a:t>the 1460s presses begin to spring up in other towns in </a:t>
            </a:r>
            <a:r>
              <a:rPr lang="en-GB" sz="1600" dirty="0" smtClean="0">
                <a:latin typeface="Centaur" panose="02030504050205020304" pitchFamily="18" charset="0"/>
                <a:cs typeface="Times New Roman" panose="02020603050405020304" pitchFamily="18" charset="0"/>
              </a:rPr>
              <a:t>Germany</a:t>
            </a:r>
            <a:r>
              <a:rPr lang="en-GB" sz="1600" dirty="0" smtClean="0">
                <a:latin typeface="Centaur" panose="02030504050205020304" pitchFamily="18" charset="0"/>
                <a:cs typeface="Times New Roman" panose="02020603050405020304" pitchFamily="18" charset="0"/>
              </a:rPr>
              <a:t>. Conrad Winters began printing in Cologne (INC 23); M. </a:t>
            </a:r>
            <a:r>
              <a:rPr lang="en-GB" sz="1600" dirty="0" err="1" smtClean="0">
                <a:latin typeface="Centaur" panose="02030504050205020304" pitchFamily="18" charset="0"/>
                <a:cs typeface="Times New Roman" panose="02020603050405020304" pitchFamily="18" charset="0"/>
              </a:rPr>
              <a:t>Flach</a:t>
            </a:r>
            <a:r>
              <a:rPr lang="en-GB" sz="1600" dirty="0" smtClean="0">
                <a:latin typeface="Centaur" panose="02030504050205020304" pitchFamily="18" charset="0"/>
                <a:cs typeface="Times New Roman" panose="02020603050405020304" pitchFamily="18" charset="0"/>
              </a:rPr>
              <a:t> in </a:t>
            </a:r>
            <a:r>
              <a:rPr lang="en-GB" sz="1600" dirty="0" err="1" smtClean="0">
                <a:latin typeface="Centaur" panose="02030504050205020304" pitchFamily="18" charset="0"/>
                <a:cs typeface="Times New Roman" panose="02020603050405020304" pitchFamily="18" charset="0"/>
              </a:rPr>
              <a:t>Strassburg</a:t>
            </a:r>
            <a:r>
              <a:rPr lang="en-GB" sz="1600" dirty="0" smtClean="0">
                <a:latin typeface="Centaur" panose="02030504050205020304" pitchFamily="18" charset="0"/>
                <a:cs typeface="Times New Roman" panose="02020603050405020304" pitchFamily="18" charset="0"/>
              </a:rPr>
              <a:t> (then in Germany) (INC 28/29); Anthony </a:t>
            </a:r>
            <a:r>
              <a:rPr lang="en-GB" sz="1600" dirty="0" err="1" smtClean="0">
                <a:latin typeface="Centaur" panose="02030504050205020304" pitchFamily="18" charset="0"/>
                <a:cs typeface="Times New Roman" panose="02020603050405020304" pitchFamily="18" charset="0"/>
              </a:rPr>
              <a:t>Koberger</a:t>
            </a:r>
            <a:r>
              <a:rPr lang="en-GB" sz="1600" dirty="0" smtClean="0">
                <a:latin typeface="Centaur" panose="02030504050205020304" pitchFamily="18" charset="0"/>
                <a:cs typeface="Times New Roman" panose="02020603050405020304" pitchFamily="18" charset="0"/>
              </a:rPr>
              <a:t> in Nuremberg (INC 31).</a:t>
            </a:r>
            <a:endParaRPr lang="en-GB" sz="1600" dirty="0" smtClean="0">
              <a:latin typeface="Centaur" panose="02030504050205020304" pitchFamily="18" charset="0"/>
              <a:cs typeface="Times New Roman" panose="02020603050405020304" pitchFamily="18" charset="0"/>
            </a:endParaRPr>
          </a:p>
          <a:p>
            <a:endParaRPr lang="en-GB" sz="1600" dirty="0" smtClean="0">
              <a:latin typeface="Centaur" panose="02030504050205020304" pitchFamily="18" charset="0"/>
              <a:cs typeface="Times New Roman" panose="02020603050405020304" pitchFamily="18" charset="0"/>
            </a:endParaRPr>
          </a:p>
          <a:p>
            <a:r>
              <a:rPr lang="en-GB" sz="1600" dirty="0" smtClean="0">
                <a:latin typeface="Centaur" panose="02030504050205020304" pitchFamily="18" charset="0"/>
                <a:cs typeface="Times New Roman" panose="02020603050405020304" pitchFamily="18" charset="0"/>
              </a:rPr>
              <a:t>The first Italian press was established in Venice in 1469 and by 1500 there were 400 printers in Venice. </a:t>
            </a:r>
            <a:r>
              <a:rPr lang="en-GB" sz="1600" dirty="0" smtClean="0">
                <a:latin typeface="Centaur" panose="02030504050205020304" pitchFamily="18" charset="0"/>
                <a:cs typeface="Times New Roman" panose="02020603050405020304" pitchFamily="18" charset="0"/>
              </a:rPr>
              <a:t>In </a:t>
            </a:r>
            <a:r>
              <a:rPr lang="en-GB" sz="1600" dirty="0" smtClean="0">
                <a:latin typeface="Centaur" panose="02030504050205020304" pitchFamily="18" charset="0"/>
                <a:cs typeface="Times New Roman" panose="02020603050405020304" pitchFamily="18" charset="0"/>
              </a:rPr>
              <a:t>our collection here, we have 29 volumes printed in Venice before 1500.  </a:t>
            </a:r>
            <a:r>
              <a:rPr lang="en-GB" sz="1600" dirty="0" smtClean="0">
                <a:latin typeface="Centaur" panose="02030504050205020304" pitchFamily="18" charset="0"/>
                <a:cs typeface="Times New Roman" panose="02020603050405020304" pitchFamily="18" charset="0"/>
              </a:rPr>
              <a:t>These include works by Giovanni Boccaccio printed by </a:t>
            </a:r>
            <a:r>
              <a:rPr lang="en-GB" sz="1600" dirty="0" err="1" smtClean="0">
                <a:latin typeface="Centaur" panose="02030504050205020304" pitchFamily="18" charset="0"/>
                <a:cs typeface="Times New Roman" panose="02020603050405020304" pitchFamily="18" charset="0"/>
              </a:rPr>
              <a:t>Vindelinus</a:t>
            </a:r>
            <a:r>
              <a:rPr lang="en-GB" sz="1600" dirty="0" smtClean="0">
                <a:latin typeface="Centaur" panose="02030504050205020304" pitchFamily="18" charset="0"/>
                <a:cs typeface="Times New Roman" panose="02020603050405020304" pitchFamily="18" charset="0"/>
              </a:rPr>
              <a:t> de </a:t>
            </a:r>
            <a:r>
              <a:rPr lang="en-GB" sz="1600" dirty="0" err="1" smtClean="0">
                <a:latin typeface="Centaur" panose="02030504050205020304" pitchFamily="18" charset="0"/>
                <a:cs typeface="Times New Roman" panose="02020603050405020304" pitchFamily="18" charset="0"/>
              </a:rPr>
              <a:t>Spira</a:t>
            </a:r>
            <a:r>
              <a:rPr lang="en-GB" sz="1600" dirty="0" smtClean="0">
                <a:latin typeface="Centaur" panose="02030504050205020304" pitchFamily="18" charset="0"/>
                <a:cs typeface="Times New Roman" panose="02020603050405020304" pitchFamily="18" charset="0"/>
              </a:rPr>
              <a:t> in 1473 (INC 13/14);  </a:t>
            </a:r>
            <a:r>
              <a:rPr lang="en-GB" sz="1600" dirty="0">
                <a:latin typeface="Centaur" panose="02030504050205020304" pitchFamily="18" charset="0"/>
                <a:cs typeface="Times New Roman" panose="02020603050405020304" pitchFamily="18" charset="0"/>
              </a:rPr>
              <a:t>works </a:t>
            </a:r>
            <a:r>
              <a:rPr lang="en-GB" sz="1600" dirty="0" smtClean="0">
                <a:latin typeface="Centaur" panose="02030504050205020304" pitchFamily="18" charset="0"/>
                <a:cs typeface="Times New Roman" panose="02020603050405020304" pitchFamily="18" charset="0"/>
              </a:rPr>
              <a:t>by </a:t>
            </a:r>
            <a:r>
              <a:rPr lang="en-GB" sz="1600" dirty="0">
                <a:latin typeface="Centaur" panose="02030504050205020304" pitchFamily="18" charset="0"/>
                <a:cs typeface="Times New Roman" panose="02020603050405020304" pitchFamily="18" charset="0"/>
              </a:rPr>
              <a:t>Saint Bonaventure printed by </a:t>
            </a:r>
            <a:r>
              <a:rPr lang="en-GB" sz="1600" dirty="0" err="1">
                <a:latin typeface="Centaur" panose="02030504050205020304" pitchFamily="18" charset="0"/>
                <a:cs typeface="Times New Roman" panose="02020603050405020304" pitchFamily="18" charset="0"/>
              </a:rPr>
              <a:t>Theodoricus</a:t>
            </a:r>
            <a:r>
              <a:rPr lang="en-GB" sz="1600" dirty="0">
                <a:latin typeface="Centaur" panose="02030504050205020304" pitchFamily="18" charset="0"/>
                <a:cs typeface="Times New Roman" panose="02020603050405020304" pitchFamily="18" charset="0"/>
              </a:rPr>
              <a:t> de </a:t>
            </a:r>
            <a:r>
              <a:rPr lang="en-GB" sz="1600" dirty="0" err="1">
                <a:latin typeface="Centaur" panose="02030504050205020304" pitchFamily="18" charset="0"/>
                <a:cs typeface="Times New Roman" panose="02020603050405020304" pitchFamily="18" charset="0"/>
              </a:rPr>
              <a:t>Reynsburch</a:t>
            </a:r>
            <a:r>
              <a:rPr lang="en-GB" sz="1600" dirty="0">
                <a:latin typeface="Centaur" panose="02030504050205020304" pitchFamily="18" charset="0"/>
                <a:cs typeface="Times New Roman" panose="02020603050405020304" pitchFamily="18" charset="0"/>
              </a:rPr>
              <a:t> and </a:t>
            </a:r>
            <a:r>
              <a:rPr lang="en-GB" sz="1600" dirty="0" err="1">
                <a:latin typeface="Centaur" panose="02030504050205020304" pitchFamily="18" charset="0"/>
                <a:cs typeface="Times New Roman" panose="02020603050405020304" pitchFamily="18" charset="0"/>
              </a:rPr>
              <a:t>Reynaldus</a:t>
            </a:r>
            <a:r>
              <a:rPr lang="en-GB" sz="1600" dirty="0">
                <a:latin typeface="Centaur" panose="02030504050205020304" pitchFamily="18" charset="0"/>
                <a:cs typeface="Times New Roman" panose="02020603050405020304" pitchFamily="18" charset="0"/>
              </a:rPr>
              <a:t> de </a:t>
            </a:r>
            <a:r>
              <a:rPr lang="en-GB" sz="1600" dirty="0" err="1">
                <a:latin typeface="Centaur" panose="02030504050205020304" pitchFamily="18" charset="0"/>
                <a:cs typeface="Times New Roman" panose="02020603050405020304" pitchFamily="18" charset="0"/>
              </a:rPr>
              <a:t>Novimagio</a:t>
            </a:r>
            <a:r>
              <a:rPr lang="en-GB" sz="1600" dirty="0">
                <a:latin typeface="Centaur" panose="02030504050205020304" pitchFamily="18" charset="0"/>
                <a:cs typeface="Times New Roman" panose="02020603050405020304" pitchFamily="18" charset="0"/>
              </a:rPr>
              <a:t> in 1477 (INC 41</a:t>
            </a:r>
            <a:r>
              <a:rPr lang="en-GB" sz="1600" dirty="0" smtClean="0">
                <a:latin typeface="Centaur" panose="02030504050205020304" pitchFamily="18" charset="0"/>
                <a:cs typeface="Times New Roman" panose="02020603050405020304" pitchFamily="18" charset="0"/>
              </a:rPr>
              <a:t>); by </a:t>
            </a:r>
            <a:r>
              <a:rPr lang="en-GB" sz="1600" dirty="0" smtClean="0">
                <a:latin typeface="Centaur" panose="02030504050205020304" pitchFamily="18" charset="0"/>
                <a:cs typeface="Times New Roman" panose="02020603050405020304" pitchFamily="18" charset="0"/>
              </a:rPr>
              <a:t>John Duns Scotus printed by </a:t>
            </a:r>
            <a:r>
              <a:rPr lang="en-GB" sz="1600" dirty="0" err="1" smtClean="0">
                <a:latin typeface="Centaur" panose="02030504050205020304" pitchFamily="18" charset="0"/>
                <a:cs typeface="Times New Roman" panose="02020603050405020304" pitchFamily="18" charset="0"/>
              </a:rPr>
              <a:t>Bonetus</a:t>
            </a:r>
            <a:r>
              <a:rPr lang="en-GB" sz="1600" dirty="0" smtClean="0">
                <a:latin typeface="Centaur" panose="02030504050205020304" pitchFamily="18" charset="0"/>
                <a:cs typeface="Times New Roman" panose="02020603050405020304" pitchFamily="18" charset="0"/>
              </a:rPr>
              <a:t> </a:t>
            </a:r>
            <a:r>
              <a:rPr lang="en-GB" sz="1600" dirty="0" err="1" smtClean="0">
                <a:latin typeface="Centaur" panose="02030504050205020304" pitchFamily="18" charset="0"/>
                <a:cs typeface="Times New Roman" panose="02020603050405020304" pitchFamily="18" charset="0"/>
              </a:rPr>
              <a:t>Locatellus</a:t>
            </a:r>
            <a:r>
              <a:rPr lang="en-GB" sz="1600" dirty="0" smtClean="0">
                <a:latin typeface="Centaur" panose="02030504050205020304" pitchFamily="18" charset="0"/>
                <a:cs typeface="Times New Roman" panose="02020603050405020304" pitchFamily="18" charset="0"/>
              </a:rPr>
              <a:t> in 1497 (INC 20/21); and </a:t>
            </a:r>
            <a:r>
              <a:rPr lang="en-GB" sz="1600" dirty="0" smtClean="0">
                <a:latin typeface="Centaur" panose="02030504050205020304" pitchFamily="18" charset="0"/>
                <a:cs typeface="Times New Roman" panose="02020603050405020304" pitchFamily="18" charset="0"/>
              </a:rPr>
              <a:t>works </a:t>
            </a:r>
            <a:r>
              <a:rPr lang="en-GB" sz="1600" dirty="0">
                <a:latin typeface="Centaur" panose="02030504050205020304" pitchFamily="18" charset="0"/>
                <a:cs typeface="Times New Roman" panose="02020603050405020304" pitchFamily="18" charset="0"/>
              </a:rPr>
              <a:t>printed by the famous Aldus Manutius (INC 30</a:t>
            </a:r>
            <a:r>
              <a:rPr lang="en-GB" sz="1600" dirty="0" smtClean="0">
                <a:latin typeface="Centaur" panose="02030504050205020304" pitchFamily="18" charset="0"/>
                <a:cs typeface="Times New Roman" panose="02020603050405020304" pitchFamily="18" charset="0"/>
              </a:rPr>
              <a:t>).</a:t>
            </a:r>
            <a:endParaRPr lang="en-GB" sz="1600" dirty="0" smtClean="0">
              <a:latin typeface="Centaur" panose="02030504050205020304" pitchFamily="18" charset="0"/>
              <a:cs typeface="Times New Roman" panose="02020603050405020304" pitchFamily="18" charset="0"/>
            </a:endParaRPr>
          </a:p>
          <a:p>
            <a:endParaRPr lang="en-GB" sz="1600" dirty="0" smtClean="0">
              <a:latin typeface="Centaur" panose="02030504050205020304" pitchFamily="18" charset="0"/>
              <a:cs typeface="Times New Roman" panose="02020603050405020304" pitchFamily="18" charset="0"/>
            </a:endParaRPr>
          </a:p>
          <a:p>
            <a:r>
              <a:rPr lang="en-GB" sz="1600" dirty="0" smtClean="0">
                <a:latin typeface="Centaur" panose="02030504050205020304" pitchFamily="18" charset="0"/>
                <a:cs typeface="Times New Roman" panose="02020603050405020304" pitchFamily="18" charset="0"/>
              </a:rPr>
              <a:t>Elsewhere in Italy, in 1471 Gerard de Lisa was printing in Treviso (INC 62); in 1473 Antonius </a:t>
            </a:r>
            <a:r>
              <a:rPr lang="en-GB" sz="1600" dirty="0" err="1" smtClean="0">
                <a:latin typeface="Centaur" panose="02030504050205020304" pitchFamily="18" charset="0"/>
                <a:cs typeface="Times New Roman" panose="02020603050405020304" pitchFamily="18" charset="0"/>
              </a:rPr>
              <a:t>Zarotus</a:t>
            </a:r>
            <a:r>
              <a:rPr lang="en-GB" sz="1600" dirty="0" smtClean="0">
                <a:latin typeface="Centaur" panose="02030504050205020304" pitchFamily="18" charset="0"/>
                <a:cs typeface="Times New Roman" panose="02020603050405020304" pitchFamily="18" charset="0"/>
              </a:rPr>
              <a:t> was printing in Milan (INC 52); in 1485 Nicolaus </a:t>
            </a:r>
            <a:r>
              <a:rPr lang="en-GB" sz="1600" dirty="0" err="1" smtClean="0">
                <a:latin typeface="Centaur" panose="02030504050205020304" pitchFamily="18" charset="0"/>
                <a:cs typeface="Times New Roman" panose="02020603050405020304" pitchFamily="18" charset="0"/>
              </a:rPr>
              <a:t>Laurentius</a:t>
            </a:r>
            <a:r>
              <a:rPr lang="en-GB" sz="1600" dirty="0" smtClean="0">
                <a:latin typeface="Centaur" panose="02030504050205020304" pitchFamily="18" charset="0"/>
                <a:cs typeface="Times New Roman" panose="02020603050405020304" pitchFamily="18" charset="0"/>
              </a:rPr>
              <a:t> was printing in Florence (INC 50); in 1493 </a:t>
            </a:r>
            <a:r>
              <a:rPr lang="en-GB" sz="1600" dirty="0" err="1" smtClean="0">
                <a:latin typeface="Centaur" panose="02030504050205020304" pitchFamily="18" charset="0"/>
                <a:cs typeface="Times New Roman" panose="02020603050405020304" pitchFamily="18" charset="0"/>
              </a:rPr>
              <a:t>Franciscus</a:t>
            </a:r>
            <a:r>
              <a:rPr lang="en-GB" sz="1600" dirty="0" smtClean="0">
                <a:latin typeface="Centaur" panose="02030504050205020304" pitchFamily="18" charset="0"/>
                <a:cs typeface="Times New Roman" panose="02020603050405020304" pitchFamily="18" charset="0"/>
              </a:rPr>
              <a:t> Plato de Benedictus was printing in Bologna (INC 38); in 1495, </a:t>
            </a:r>
            <a:r>
              <a:rPr lang="en-GB" sz="1600" dirty="0" err="1" smtClean="0">
                <a:latin typeface="Centaur" panose="02030504050205020304" pitchFamily="18" charset="0"/>
                <a:cs typeface="Times New Roman" panose="02020603050405020304" pitchFamily="18" charset="0"/>
              </a:rPr>
              <a:t>Eucharius</a:t>
            </a:r>
            <a:r>
              <a:rPr lang="en-GB" sz="1600" dirty="0" smtClean="0">
                <a:latin typeface="Centaur" panose="02030504050205020304" pitchFamily="18" charset="0"/>
                <a:cs typeface="Times New Roman" panose="02020603050405020304" pitchFamily="18" charset="0"/>
              </a:rPr>
              <a:t> Silber was printing in Rome (INC 17).</a:t>
            </a:r>
          </a:p>
          <a:p>
            <a:endParaRPr lang="en-GB" sz="1600" dirty="0" smtClean="0">
              <a:latin typeface="Centaur" panose="02030504050205020304" pitchFamily="18" charset="0"/>
              <a:cs typeface="Times New Roman" panose="02020603050405020304" pitchFamily="18" charset="0"/>
            </a:endParaRPr>
          </a:p>
          <a:p>
            <a:r>
              <a:rPr lang="en-GB" sz="1600" dirty="0" smtClean="0">
                <a:latin typeface="Centaur" panose="02030504050205020304" pitchFamily="18" charset="0"/>
                <a:cs typeface="Times New Roman" panose="02020603050405020304" pitchFamily="18" charset="0"/>
              </a:rPr>
              <a:t>In the 1480s Johannes de West was printing in Louvain (INC 43). 1470 </a:t>
            </a:r>
            <a:r>
              <a:rPr lang="en-GB" sz="1600" dirty="0" smtClean="0">
                <a:latin typeface="Centaur" panose="02030504050205020304" pitchFamily="18" charset="0"/>
                <a:cs typeface="Times New Roman" panose="02020603050405020304" pitchFamily="18" charset="0"/>
              </a:rPr>
              <a:t>saw the first press established in </a:t>
            </a:r>
            <a:r>
              <a:rPr lang="en-GB" sz="1600" dirty="0" smtClean="0">
                <a:latin typeface="Centaur" panose="02030504050205020304" pitchFamily="18" charset="0"/>
                <a:cs typeface="Times New Roman" panose="02020603050405020304" pitchFamily="18" charset="0"/>
              </a:rPr>
              <a:t>Paris</a:t>
            </a:r>
            <a:r>
              <a:rPr lang="en-GB" sz="1600" dirty="0" smtClean="0">
                <a:latin typeface="Centaur" panose="02030504050205020304" pitchFamily="18" charset="0"/>
                <a:cs typeface="Times New Roman" panose="02020603050405020304" pitchFamily="18" charset="0"/>
              </a:rPr>
              <a:t>, and in 1498 Andre </a:t>
            </a:r>
            <a:r>
              <a:rPr lang="en-GB" sz="1600" dirty="0" err="1" smtClean="0">
                <a:latin typeface="Centaur" panose="02030504050205020304" pitchFamily="18" charset="0"/>
                <a:cs typeface="Times New Roman" panose="02020603050405020304" pitchFamily="18" charset="0"/>
              </a:rPr>
              <a:t>Bocard</a:t>
            </a:r>
            <a:r>
              <a:rPr lang="en-GB" sz="1600" dirty="0" smtClean="0">
                <a:latin typeface="Centaur" panose="02030504050205020304" pitchFamily="18" charset="0"/>
                <a:cs typeface="Times New Roman" panose="02020603050405020304" pitchFamily="18" charset="0"/>
              </a:rPr>
              <a:t> printed Robert </a:t>
            </a:r>
            <a:r>
              <a:rPr lang="en-GB" sz="1600" dirty="0" err="1" smtClean="0">
                <a:latin typeface="Centaur" panose="02030504050205020304" pitchFamily="18" charset="0"/>
                <a:cs typeface="Times New Roman" panose="02020603050405020304" pitchFamily="18" charset="0"/>
              </a:rPr>
              <a:t>Gaguin’s</a:t>
            </a:r>
            <a:r>
              <a:rPr lang="en-GB" sz="1600" dirty="0" smtClean="0">
                <a:latin typeface="Centaur" panose="02030504050205020304" pitchFamily="18" charset="0"/>
                <a:cs typeface="Times New Roman" panose="02020603050405020304" pitchFamily="18" charset="0"/>
              </a:rPr>
              <a:t> </a:t>
            </a:r>
            <a:r>
              <a:rPr lang="en-GB" sz="1600" i="1" dirty="0" err="1" smtClean="0">
                <a:latin typeface="Centaur" panose="02030504050205020304" pitchFamily="18" charset="0"/>
                <a:cs typeface="Times New Roman" panose="02020603050405020304" pitchFamily="18" charset="0"/>
              </a:rPr>
              <a:t>Epistole</a:t>
            </a:r>
            <a:r>
              <a:rPr lang="en-GB" sz="1600" dirty="0" smtClean="0">
                <a:latin typeface="Centaur" panose="02030504050205020304" pitchFamily="18" charset="0"/>
                <a:cs typeface="Times New Roman" panose="02020603050405020304" pitchFamily="18" charset="0"/>
              </a:rPr>
              <a:t> on the immaculate conception (INC 64), and </a:t>
            </a:r>
            <a:r>
              <a:rPr lang="en-GB" sz="1600" dirty="0" err="1" smtClean="0">
                <a:latin typeface="Centaur" panose="02030504050205020304" pitchFamily="18" charset="0"/>
                <a:cs typeface="Times New Roman" panose="02020603050405020304" pitchFamily="18" charset="0"/>
              </a:rPr>
              <a:t>Gui</a:t>
            </a:r>
            <a:r>
              <a:rPr lang="en-GB" sz="1600" dirty="0" smtClean="0">
                <a:latin typeface="Centaur" panose="02030504050205020304" pitchFamily="18" charset="0"/>
                <a:cs typeface="Times New Roman" panose="02020603050405020304" pitchFamily="18" charset="0"/>
              </a:rPr>
              <a:t> </a:t>
            </a:r>
            <a:r>
              <a:rPr lang="en-GB" sz="1600" dirty="0" err="1" smtClean="0">
                <a:latin typeface="Centaur" panose="02030504050205020304" pitchFamily="18" charset="0"/>
                <a:cs typeface="Times New Roman" panose="02020603050405020304" pitchFamily="18" charset="0"/>
              </a:rPr>
              <a:t>Marchand</a:t>
            </a:r>
            <a:r>
              <a:rPr lang="en-GB" sz="1600" dirty="0" smtClean="0">
                <a:latin typeface="Centaur" panose="02030504050205020304" pitchFamily="18" charset="0"/>
                <a:cs typeface="Times New Roman" panose="02020603050405020304" pitchFamily="18" charset="0"/>
              </a:rPr>
              <a:t> printed </a:t>
            </a:r>
            <a:r>
              <a:rPr lang="en-GB" sz="1600" dirty="0" err="1" smtClean="0">
                <a:latin typeface="Centaur" panose="02030504050205020304" pitchFamily="18" charset="0"/>
                <a:cs typeface="Times New Roman" panose="02020603050405020304" pitchFamily="18" charset="0"/>
              </a:rPr>
              <a:t>Athenagorus</a:t>
            </a:r>
            <a:r>
              <a:rPr lang="en-GB" sz="1600" dirty="0" smtClean="0">
                <a:latin typeface="Centaur" panose="02030504050205020304" pitchFamily="18" charset="0"/>
                <a:cs typeface="Times New Roman" panose="02020603050405020304" pitchFamily="18" charset="0"/>
              </a:rPr>
              <a:t>’ treatise on the resurrection (INC 65).</a:t>
            </a:r>
            <a:endParaRPr lang="en-GB" sz="1600" dirty="0" smtClean="0"/>
          </a:p>
        </p:txBody>
      </p:sp>
      <p:pic>
        <p:nvPicPr>
          <p:cNvPr id="18434" name="Picture 2" descr="http://www.amaranthpublishing.com/imprim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62795" y="304721"/>
            <a:ext cx="5129657" cy="62761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619372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3857" y="245660"/>
            <a:ext cx="5745708" cy="6247864"/>
          </a:xfrm>
          <a:prstGeom prst="rect">
            <a:avLst/>
          </a:prstGeom>
          <a:noFill/>
        </p:spPr>
        <p:txBody>
          <a:bodyPr wrap="square" rtlCol="0">
            <a:spAutoFit/>
          </a:bodyPr>
          <a:lstStyle/>
          <a:p>
            <a:pPr algn="ctr"/>
            <a:r>
              <a:rPr lang="en-GB" sz="2000" dirty="0" smtClean="0">
                <a:latin typeface="Centaur" panose="02030504050205020304" pitchFamily="18" charset="0"/>
                <a:cs typeface="Times New Roman" panose="02020603050405020304" pitchFamily="18" charset="0"/>
              </a:rPr>
              <a:t>ITALIAN PRINTERS &amp; THE DEVELOPMENT OF TYPE DESIGN</a:t>
            </a:r>
            <a:endParaRPr lang="en-GB" sz="2000" dirty="0" smtClean="0">
              <a:latin typeface="Centaur" panose="02030504050205020304" pitchFamily="18" charset="0"/>
              <a:cs typeface="Times New Roman" panose="02020603050405020304" pitchFamily="18" charset="0"/>
            </a:endParaRPr>
          </a:p>
          <a:p>
            <a:endParaRPr lang="en-GB" sz="2000" dirty="0">
              <a:latin typeface="Centaur" panose="02030504050205020304" pitchFamily="18" charset="0"/>
              <a:cs typeface="Times New Roman" panose="02020603050405020304" pitchFamily="18" charset="0"/>
            </a:endParaRPr>
          </a:p>
          <a:p>
            <a:r>
              <a:rPr lang="en-GB" sz="2000" dirty="0" smtClean="0">
                <a:latin typeface="Centaur" panose="02030504050205020304" pitchFamily="18" charset="0"/>
                <a:cs typeface="Times New Roman" panose="02020603050405020304" pitchFamily="18" charset="0"/>
              </a:rPr>
              <a:t>The Venetian printers were at the forefront of the printing trade in the 1470s and they quickly moved away from the  blackletter </a:t>
            </a:r>
            <a:r>
              <a:rPr lang="en-GB" sz="2000" dirty="0" err="1" smtClean="0">
                <a:latin typeface="Centaur" panose="02030504050205020304" pitchFamily="18" charset="0"/>
                <a:cs typeface="Times New Roman" panose="02020603050405020304" pitchFamily="18" charset="0"/>
              </a:rPr>
              <a:t>Textura</a:t>
            </a:r>
            <a:r>
              <a:rPr lang="en-GB" sz="2000" dirty="0" smtClean="0">
                <a:latin typeface="Centaur" panose="02030504050205020304" pitchFamily="18" charset="0"/>
                <a:cs typeface="Times New Roman" panose="02020603050405020304" pitchFamily="18" charset="0"/>
              </a:rPr>
              <a:t> typefaces favoured by Gutenberg.  </a:t>
            </a:r>
          </a:p>
          <a:p>
            <a:endParaRPr lang="en-GB" sz="2000" dirty="0">
              <a:latin typeface="Centaur" panose="02030504050205020304" pitchFamily="18" charset="0"/>
              <a:cs typeface="Times New Roman" panose="02020603050405020304" pitchFamily="18" charset="0"/>
            </a:endParaRPr>
          </a:p>
          <a:p>
            <a:r>
              <a:rPr lang="en-GB" sz="2000" dirty="0" smtClean="0">
                <a:latin typeface="Centaur" panose="02030504050205020304" pitchFamily="18" charset="0"/>
                <a:cs typeface="Times New Roman" panose="02020603050405020304" pitchFamily="18" charset="0"/>
              </a:rPr>
              <a:t>In 1470 Nicolas Jenson of Venice, who had learnt the craft of printing in Mainz, developed a typeface that is based on Roman lettering forms</a:t>
            </a:r>
            <a:r>
              <a:rPr lang="en-GB" sz="2000" dirty="0" smtClean="0">
                <a:latin typeface="Centaur" panose="02030504050205020304" pitchFamily="18" charset="0"/>
                <a:cs typeface="Times New Roman" panose="02020603050405020304" pitchFamily="18" charset="0"/>
              </a:rPr>
              <a:t>.</a:t>
            </a:r>
          </a:p>
          <a:p>
            <a:endParaRPr lang="en-GB" sz="2000" dirty="0" smtClean="0">
              <a:latin typeface="Centaur" panose="02030504050205020304" pitchFamily="18" charset="0"/>
              <a:cs typeface="Times New Roman" panose="02020603050405020304" pitchFamily="18" charset="0"/>
            </a:endParaRPr>
          </a:p>
          <a:p>
            <a:r>
              <a:rPr lang="en-GB" sz="2000" dirty="0" smtClean="0">
                <a:latin typeface="Centaur" panose="02030504050205020304" pitchFamily="18" charset="0"/>
                <a:cs typeface="Times New Roman" panose="02020603050405020304" pitchFamily="18" charset="0"/>
              </a:rPr>
              <a:t>The </a:t>
            </a:r>
            <a:r>
              <a:rPr lang="en-GB" sz="2000" dirty="0" err="1" smtClean="0">
                <a:latin typeface="Centaur" panose="02030504050205020304" pitchFamily="18" charset="0"/>
                <a:cs typeface="Times New Roman" panose="02020603050405020304" pitchFamily="18" charset="0"/>
              </a:rPr>
              <a:t>Roderic</a:t>
            </a:r>
            <a:r>
              <a:rPr lang="en-GB" sz="2000" dirty="0" smtClean="0">
                <a:latin typeface="Centaur" panose="02030504050205020304" pitchFamily="18" charset="0"/>
                <a:cs typeface="Times New Roman" panose="02020603050405020304" pitchFamily="18" charset="0"/>
              </a:rPr>
              <a:t> Bowen Library holds a 1476 printing of the Latin Bible by Jenson (INC 54), and a 1479 printing of a biblical commentary entitled </a:t>
            </a:r>
            <a:r>
              <a:rPr lang="en-GB" sz="2000" i="1" dirty="0" err="1" smtClean="0">
                <a:latin typeface="Centaur" panose="02030504050205020304" pitchFamily="18" charset="0"/>
                <a:cs typeface="Times New Roman" panose="02020603050405020304" pitchFamily="18" charset="0"/>
              </a:rPr>
              <a:t>Mammogrectus</a:t>
            </a:r>
            <a:r>
              <a:rPr lang="en-GB" sz="2000" i="1" dirty="0" smtClean="0">
                <a:latin typeface="Centaur" panose="02030504050205020304" pitchFamily="18" charset="0"/>
                <a:cs typeface="Times New Roman" panose="02020603050405020304" pitchFamily="18" charset="0"/>
              </a:rPr>
              <a:t> super </a:t>
            </a:r>
            <a:r>
              <a:rPr lang="en-GB" sz="2000" i="1" dirty="0" err="1" smtClean="0">
                <a:latin typeface="Centaur" panose="02030504050205020304" pitchFamily="18" charset="0"/>
                <a:cs typeface="Times New Roman" panose="02020603050405020304" pitchFamily="18" charset="0"/>
              </a:rPr>
              <a:t>Bibliam</a:t>
            </a:r>
            <a:r>
              <a:rPr lang="en-GB" sz="2000" dirty="0" smtClean="0">
                <a:latin typeface="Centaur" panose="02030504050205020304" pitchFamily="18" charset="0"/>
                <a:cs typeface="Times New Roman" panose="02020603050405020304" pitchFamily="18" charset="0"/>
              </a:rPr>
              <a:t> (INC 58).</a:t>
            </a:r>
            <a:endParaRPr lang="en-GB" sz="2000" dirty="0" smtClean="0">
              <a:latin typeface="Centaur" panose="02030504050205020304" pitchFamily="18" charset="0"/>
              <a:cs typeface="Times New Roman" panose="02020603050405020304" pitchFamily="18" charset="0"/>
            </a:endParaRPr>
          </a:p>
          <a:p>
            <a:endParaRPr lang="en-GB" sz="2000" dirty="0">
              <a:latin typeface="Centaur" panose="02030504050205020304" pitchFamily="18" charset="0"/>
              <a:cs typeface="Times New Roman" panose="02020603050405020304" pitchFamily="18" charset="0"/>
            </a:endParaRPr>
          </a:p>
          <a:p>
            <a:r>
              <a:rPr lang="en-GB" sz="2000" dirty="0" smtClean="0">
                <a:latin typeface="Centaur" panose="02030504050205020304" pitchFamily="18" charset="0"/>
                <a:cs typeface="Times New Roman" panose="02020603050405020304" pitchFamily="18" charset="0"/>
              </a:rPr>
              <a:t>This Roman typeface is the basis of all modern fonts.   The font this slide is written in is called ‘Centaur’, which is based directly on Jenson’s 1470 font.   </a:t>
            </a:r>
          </a:p>
          <a:p>
            <a:endParaRPr lang="en-GB" sz="2000" dirty="0">
              <a:latin typeface="Garamond" panose="02020404030301010803" pitchFamily="18" charset="0"/>
              <a:cs typeface="Times New Roman" panose="02020603050405020304" pitchFamily="18" charset="0"/>
            </a:endParaRPr>
          </a:p>
        </p:txBody>
      </p:sp>
      <p:pic>
        <p:nvPicPr>
          <p:cNvPr id="6146" name="Picture 2" descr="https://upload.wikimedia.org/wikipedia/commons/8/89/Jenson_1475_venice_laertius.png"/>
          <p:cNvPicPr>
            <a:picLocks noChangeAspect="1" noChangeArrowheads="1"/>
          </p:cNvPicPr>
          <p:nvPr/>
        </p:nvPicPr>
        <p:blipFill rotWithShape="1">
          <a:blip r:embed="rId2">
            <a:extLst>
              <a:ext uri="{28A0092B-C50C-407E-A947-70E740481C1C}">
                <a14:useLocalDpi xmlns:a14="http://schemas.microsoft.com/office/drawing/2010/main" val="0"/>
              </a:ext>
            </a:extLst>
          </a:blip>
          <a:srcRect r="43813"/>
          <a:stretch/>
        </p:blipFill>
        <p:spPr bwMode="auto">
          <a:xfrm>
            <a:off x="6293721" y="641445"/>
            <a:ext cx="5898279" cy="56092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626475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7546" y="218364"/>
            <a:ext cx="11218460" cy="6801862"/>
          </a:xfrm>
          <a:prstGeom prst="rect">
            <a:avLst/>
          </a:prstGeom>
          <a:noFill/>
        </p:spPr>
        <p:txBody>
          <a:bodyPr wrap="square" rtlCol="0">
            <a:spAutoFit/>
          </a:bodyPr>
          <a:lstStyle/>
          <a:p>
            <a:pPr algn="ctr"/>
            <a:r>
              <a:rPr lang="en-GB" sz="2000" dirty="0" smtClean="0">
                <a:latin typeface="Centaur" panose="02030504050205020304" pitchFamily="18" charset="0"/>
                <a:cs typeface="Times New Roman" panose="02020603050405020304" pitchFamily="18" charset="0"/>
              </a:rPr>
              <a:t>HUMANISM AND THE PRINT REVOLUTION</a:t>
            </a:r>
            <a:endParaRPr lang="en-GB" sz="2000" dirty="0" smtClean="0">
              <a:latin typeface="Centaur" panose="02030504050205020304" pitchFamily="18" charset="0"/>
              <a:cs typeface="Times New Roman" panose="02020603050405020304" pitchFamily="18" charset="0"/>
            </a:endParaRPr>
          </a:p>
          <a:p>
            <a:endParaRPr lang="en-GB" sz="2000" dirty="0" smtClean="0">
              <a:latin typeface="Centaur" panose="02030504050205020304" pitchFamily="18" charset="0"/>
              <a:cs typeface="Times New Roman" panose="02020603050405020304" pitchFamily="18" charset="0"/>
            </a:endParaRPr>
          </a:p>
          <a:p>
            <a:r>
              <a:rPr lang="en-GB" sz="2000" dirty="0">
                <a:latin typeface="Centaur" panose="02030504050205020304" pitchFamily="18" charset="0"/>
              </a:rPr>
              <a:t>The European Renaissance is broadly understood as a period of rebirth, </a:t>
            </a:r>
            <a:r>
              <a:rPr lang="en-GB" sz="2000" dirty="0" smtClean="0">
                <a:latin typeface="Centaur" panose="02030504050205020304" pitchFamily="18" charset="0"/>
              </a:rPr>
              <a:t>although the </a:t>
            </a:r>
            <a:r>
              <a:rPr lang="en-GB" sz="2000" dirty="0">
                <a:latin typeface="Centaur" panose="02030504050205020304" pitchFamily="18" charset="0"/>
              </a:rPr>
              <a:t>more we inquire into what was reborn in the fourteenth and fifteenth centuries, the more we become aware of vital continuities with the </a:t>
            </a:r>
            <a:r>
              <a:rPr lang="en-GB" sz="2000" dirty="0" smtClean="0">
                <a:latin typeface="Centaur" panose="02030504050205020304" pitchFamily="18" charset="0"/>
              </a:rPr>
              <a:t>past. Humanism </a:t>
            </a:r>
            <a:r>
              <a:rPr lang="en-GB" sz="2000" dirty="0">
                <a:latin typeface="Centaur" panose="02030504050205020304" pitchFamily="18" charset="0"/>
              </a:rPr>
              <a:t>exemplifies both </a:t>
            </a:r>
            <a:r>
              <a:rPr lang="en-GB" sz="2000" dirty="0" smtClean="0">
                <a:latin typeface="Centaur" panose="02030504050205020304" pitchFamily="18" charset="0"/>
              </a:rPr>
              <a:t>continuities </a:t>
            </a:r>
            <a:r>
              <a:rPr lang="en-GB" sz="2000" dirty="0">
                <a:latin typeface="Centaur" panose="02030504050205020304" pitchFamily="18" charset="0"/>
              </a:rPr>
              <a:t>and a sense of renewal. The term itself owes its origin to the Latin </a:t>
            </a:r>
            <a:r>
              <a:rPr lang="en-GB" sz="2000" i="1" dirty="0" err="1">
                <a:latin typeface="Centaur" panose="02030504050205020304" pitchFamily="18" charset="0"/>
              </a:rPr>
              <a:t>humanitas</a:t>
            </a:r>
            <a:r>
              <a:rPr lang="en-GB" sz="2000" dirty="0">
                <a:latin typeface="Centaur" panose="02030504050205020304" pitchFamily="18" charset="0"/>
              </a:rPr>
              <a:t>, used by Cicero and others in classical times to betoken the kind of cultural values that one would derive from what used to be called a liberal </a:t>
            </a:r>
            <a:r>
              <a:rPr lang="en-GB" sz="2000" dirty="0" smtClean="0">
                <a:latin typeface="Centaur" panose="02030504050205020304" pitchFamily="18" charset="0"/>
              </a:rPr>
              <a:t>education. </a:t>
            </a:r>
            <a:r>
              <a:rPr lang="en-GB" sz="2000" dirty="0">
                <a:latin typeface="Centaur" panose="02030504050205020304" pitchFamily="18" charset="0"/>
              </a:rPr>
              <a:t>Humanism, looking to the classical past in an attempt to revive these values, ‘involves above all the rediscovery and study of ancient Greek and Roman texts, the restoration and interpretation of them and the assimilation of the ideas and values that they </a:t>
            </a:r>
            <a:r>
              <a:rPr lang="en-GB" sz="2000" dirty="0" smtClean="0">
                <a:latin typeface="Centaur" panose="02030504050205020304" pitchFamily="18" charset="0"/>
              </a:rPr>
              <a:t>contain’. (1)</a:t>
            </a:r>
          </a:p>
          <a:p>
            <a:endParaRPr lang="en-GB" sz="2000" dirty="0">
              <a:latin typeface="Centaur" panose="02030504050205020304" pitchFamily="18" charset="0"/>
            </a:endParaRPr>
          </a:p>
          <a:p>
            <a:r>
              <a:rPr lang="en-GB" sz="2000" dirty="0" smtClean="0">
                <a:latin typeface="Centaur" panose="02030504050205020304" pitchFamily="18" charset="0"/>
              </a:rPr>
              <a:t>Since </a:t>
            </a:r>
            <a:r>
              <a:rPr lang="en-GB" sz="2000" dirty="0" smtClean="0">
                <a:latin typeface="Centaur" panose="02030504050205020304" pitchFamily="18" charset="0"/>
              </a:rPr>
              <a:t>the fourteenth century, humanist </a:t>
            </a:r>
            <a:r>
              <a:rPr lang="en-GB" sz="2000" dirty="0">
                <a:latin typeface="Centaur" panose="02030504050205020304" pitchFamily="18" charset="0"/>
              </a:rPr>
              <a:t>scholars had been collecting variant manuscripts of classical Latin texts, purging them of errors, and supplying them with annotations, as well as discovering new ancient texts, in both Greek and Latin. </a:t>
            </a:r>
            <a:r>
              <a:rPr lang="en-GB" sz="2000" dirty="0" smtClean="0">
                <a:latin typeface="Centaur" panose="02030504050205020304" pitchFamily="18" charset="0"/>
              </a:rPr>
              <a:t>‘[</a:t>
            </a:r>
            <a:r>
              <a:rPr lang="en-GB" sz="2000" dirty="0">
                <a:latin typeface="Centaur" panose="02030504050205020304" pitchFamily="18" charset="0"/>
              </a:rPr>
              <a:t>T]he printing press arrived soon after the midpoint of </a:t>
            </a:r>
            <a:r>
              <a:rPr lang="en-GB" sz="2000" dirty="0" smtClean="0">
                <a:latin typeface="Centaur" panose="02030504050205020304" pitchFamily="18" charset="0"/>
              </a:rPr>
              <a:t>the [fifteenth] </a:t>
            </a:r>
            <a:r>
              <a:rPr lang="en-GB" sz="2000" dirty="0">
                <a:latin typeface="Centaur" panose="02030504050205020304" pitchFamily="18" charset="0"/>
              </a:rPr>
              <a:t>century, and by 1500, nearly the whole of the classical tradition – both Latin and Greek – had been published in small, manageable editions, that </a:t>
            </a:r>
            <a:r>
              <a:rPr lang="en-GB" sz="2000" dirty="0" smtClean="0">
                <a:latin typeface="Centaur" panose="02030504050205020304" pitchFamily="18" charset="0"/>
              </a:rPr>
              <a:t>flew </a:t>
            </a:r>
            <a:r>
              <a:rPr lang="en-GB" sz="2000" dirty="0">
                <a:latin typeface="Centaur" panose="02030504050205020304" pitchFamily="18" charset="0"/>
              </a:rPr>
              <a:t>off the presses and soared over the Alps to other communities of the learned who eagerly awaited them.’ </a:t>
            </a:r>
            <a:r>
              <a:rPr lang="en-GB" sz="2000" dirty="0" smtClean="0">
                <a:latin typeface="Centaur" panose="02030504050205020304" pitchFamily="18" charset="0"/>
              </a:rPr>
              <a:t> (2) </a:t>
            </a:r>
            <a:r>
              <a:rPr lang="en-GB" sz="2000" dirty="0">
                <a:latin typeface="Centaur" panose="02030504050205020304" pitchFamily="18" charset="0"/>
                <a:cs typeface="Times New Roman" panose="02020603050405020304" pitchFamily="18" charset="0"/>
              </a:rPr>
              <a:t>Print technology allowed for a much swifter transmission of ideas than scribal copying of </a:t>
            </a:r>
            <a:r>
              <a:rPr lang="en-GB" sz="2000" dirty="0" smtClean="0">
                <a:latin typeface="Centaur" panose="02030504050205020304" pitchFamily="18" charset="0"/>
                <a:cs typeface="Times New Roman" panose="02020603050405020304" pitchFamily="18" charset="0"/>
              </a:rPr>
              <a:t>manuscripts. The lowering of the </a:t>
            </a:r>
            <a:r>
              <a:rPr lang="en-GB" sz="2000" dirty="0">
                <a:latin typeface="Centaur" panose="02030504050205020304" pitchFamily="18" charset="0"/>
                <a:cs typeface="Times New Roman" panose="02020603050405020304" pitchFamily="18" charset="0"/>
              </a:rPr>
              <a:t>cost of </a:t>
            </a:r>
            <a:r>
              <a:rPr lang="en-GB" sz="2000" dirty="0" smtClean="0">
                <a:latin typeface="Centaur" panose="02030504050205020304" pitchFamily="18" charset="0"/>
                <a:cs typeface="Times New Roman" panose="02020603050405020304" pitchFamily="18" charset="0"/>
              </a:rPr>
              <a:t>book production made them </a:t>
            </a:r>
            <a:r>
              <a:rPr lang="en-GB" sz="2000" dirty="0">
                <a:latin typeface="Centaur" panose="02030504050205020304" pitchFamily="18" charset="0"/>
                <a:cs typeface="Times New Roman" panose="02020603050405020304" pitchFamily="18" charset="0"/>
              </a:rPr>
              <a:t>available to the ‘middling sort’.</a:t>
            </a:r>
            <a:endParaRPr lang="en-GB" sz="2000" dirty="0" smtClean="0">
              <a:latin typeface="Centaur" panose="02030504050205020304" pitchFamily="18" charset="0"/>
            </a:endParaRPr>
          </a:p>
          <a:p>
            <a:endParaRPr lang="en-GB" sz="1600" i="1" dirty="0" smtClean="0">
              <a:latin typeface="Centaur" panose="02030504050205020304" pitchFamily="18" charset="0"/>
            </a:endParaRPr>
          </a:p>
          <a:p>
            <a:r>
              <a:rPr lang="en-US" sz="1600" dirty="0" smtClean="0">
                <a:latin typeface="Centaur" panose="02030504050205020304" pitchFamily="18" charset="0"/>
              </a:rPr>
              <a:t>(1) Nicholas </a:t>
            </a:r>
            <a:r>
              <a:rPr lang="en-US" sz="1600" dirty="0">
                <a:latin typeface="Centaur" panose="02030504050205020304" pitchFamily="18" charset="0"/>
              </a:rPr>
              <a:t>Mann, ‘The Origins of Humanism’, in </a:t>
            </a:r>
            <a:r>
              <a:rPr lang="en-US" sz="1600" i="1" dirty="0">
                <a:latin typeface="Centaur" panose="02030504050205020304" pitchFamily="18" charset="0"/>
              </a:rPr>
              <a:t>The Cambridge Companion to Renaissance Humanism</a:t>
            </a:r>
            <a:r>
              <a:rPr lang="en-US" sz="1600" dirty="0">
                <a:latin typeface="Centaur" panose="02030504050205020304" pitchFamily="18" charset="0"/>
              </a:rPr>
              <a:t>, ed. by Jill </a:t>
            </a:r>
            <a:r>
              <a:rPr lang="en-US" sz="1600" dirty="0" err="1">
                <a:latin typeface="Centaur" panose="02030504050205020304" pitchFamily="18" charset="0"/>
              </a:rPr>
              <a:t>Kraye</a:t>
            </a:r>
            <a:r>
              <a:rPr lang="en-US" sz="1600" dirty="0">
                <a:latin typeface="Centaur" panose="02030504050205020304" pitchFamily="18" charset="0"/>
              </a:rPr>
              <a:t> (Cambridge: Cambridge University Press, 1996), pp. 1-19 (p. 2).</a:t>
            </a:r>
            <a:endParaRPr lang="en-GB" sz="1600" i="1" dirty="0" smtClean="0">
              <a:latin typeface="Centaur" panose="02030504050205020304" pitchFamily="18" charset="0"/>
            </a:endParaRPr>
          </a:p>
          <a:p>
            <a:r>
              <a:rPr lang="en-GB" sz="1600" dirty="0" smtClean="0">
                <a:latin typeface="Centaur" panose="02030504050205020304" pitchFamily="18" charset="0"/>
              </a:rPr>
              <a:t>(2) </a:t>
            </a:r>
            <a:r>
              <a:rPr lang="en-GB" sz="1600" i="1" dirty="0" smtClean="0">
                <a:latin typeface="Centaur" panose="02030504050205020304" pitchFamily="18" charset="0"/>
              </a:rPr>
              <a:t>Renaissance </a:t>
            </a:r>
            <a:r>
              <a:rPr lang="en-GB" sz="1600" i="1" dirty="0">
                <a:latin typeface="Centaur" panose="02030504050205020304" pitchFamily="18" charset="0"/>
              </a:rPr>
              <a:t>Humanism: An Anthology of Sources</a:t>
            </a:r>
            <a:r>
              <a:rPr lang="en-GB" sz="1600" dirty="0">
                <a:latin typeface="Centaur" panose="02030504050205020304" pitchFamily="18" charset="0"/>
              </a:rPr>
              <a:t>, ed. and trans., with an Introduction, by Margaret L. King (Indianapolis, Ind.; Cambridge: Hackett, 2014), p. xi</a:t>
            </a:r>
            <a:r>
              <a:rPr lang="en-GB" sz="1600" dirty="0" smtClean="0">
                <a:latin typeface="Centaur" panose="02030504050205020304" pitchFamily="18" charset="0"/>
              </a:rPr>
              <a:t>.</a:t>
            </a:r>
            <a:endParaRPr lang="en-GB"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75754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7546" y="0"/>
            <a:ext cx="11218460" cy="6678751"/>
          </a:xfrm>
          <a:prstGeom prst="rect">
            <a:avLst/>
          </a:prstGeom>
          <a:noFill/>
        </p:spPr>
        <p:txBody>
          <a:bodyPr wrap="square" rtlCol="0">
            <a:spAutoFit/>
          </a:bodyPr>
          <a:lstStyle/>
          <a:p>
            <a:pPr algn="ctr"/>
            <a:r>
              <a:rPr lang="en-GB" sz="2000" dirty="0" smtClean="0">
                <a:latin typeface="Centaur" panose="02030504050205020304" pitchFamily="18" charset="0"/>
                <a:cs typeface="Times New Roman" panose="02020603050405020304" pitchFamily="18" charset="0"/>
              </a:rPr>
              <a:t>HUMANISTS AND PRINTERS</a:t>
            </a:r>
            <a:endParaRPr lang="en-GB" sz="2000" dirty="0" smtClean="0">
              <a:latin typeface="Centaur" panose="02030504050205020304" pitchFamily="18" charset="0"/>
              <a:cs typeface="Times New Roman" panose="02020603050405020304" pitchFamily="18" charset="0"/>
            </a:endParaRPr>
          </a:p>
          <a:p>
            <a:endParaRPr lang="en-GB" sz="2000" dirty="0" smtClean="0">
              <a:latin typeface="Centaur" panose="02030504050205020304" pitchFamily="18" charset="0"/>
              <a:cs typeface="Times New Roman" panose="02020603050405020304" pitchFamily="18" charset="0"/>
            </a:endParaRPr>
          </a:p>
          <a:p>
            <a:r>
              <a:rPr lang="en-GB" sz="2000" dirty="0" smtClean="0">
                <a:latin typeface="Centaur" panose="02030504050205020304" pitchFamily="18" charset="0"/>
              </a:rPr>
              <a:t>Some humanists developed particularly close professional relationships with printers. One such relationship was that between the Dutch humanist Desiderius Erasmus and the Basel printer Johann </a:t>
            </a:r>
            <a:r>
              <a:rPr lang="en-GB" sz="2000" dirty="0" err="1" smtClean="0">
                <a:latin typeface="Centaur" panose="02030504050205020304" pitchFamily="18" charset="0"/>
              </a:rPr>
              <a:t>Froben</a:t>
            </a:r>
            <a:r>
              <a:rPr lang="en-GB" sz="2000" dirty="0" smtClean="0">
                <a:latin typeface="Centaur" panose="02030504050205020304" pitchFamily="18" charset="0"/>
              </a:rPr>
              <a:t>. </a:t>
            </a:r>
            <a:r>
              <a:rPr lang="en-GB" sz="2000" dirty="0">
                <a:latin typeface="Centaur" panose="02030504050205020304" pitchFamily="18" charset="0"/>
              </a:rPr>
              <a:t>‘Erasmus found [his] association with [the printer] </a:t>
            </a:r>
            <a:r>
              <a:rPr lang="en-GB" sz="2000" dirty="0" err="1">
                <a:latin typeface="Centaur" panose="02030504050205020304" pitchFamily="18" charset="0"/>
              </a:rPr>
              <a:t>Froben</a:t>
            </a:r>
            <a:r>
              <a:rPr lang="en-GB" sz="2000" dirty="0">
                <a:latin typeface="Centaur" panose="02030504050205020304" pitchFamily="18" charset="0"/>
              </a:rPr>
              <a:t> and the Basle humanists intellectually rewarding</a:t>
            </a:r>
            <a:r>
              <a:rPr lang="en-GB" sz="2000" dirty="0" smtClean="0">
                <a:latin typeface="Centaur" panose="02030504050205020304" pitchFamily="18" charset="0"/>
              </a:rPr>
              <a:t>’. (1)</a:t>
            </a:r>
          </a:p>
          <a:p>
            <a:endParaRPr lang="en-GB" sz="2000" dirty="0">
              <a:latin typeface="Centaur" panose="02030504050205020304" pitchFamily="18" charset="0"/>
            </a:endParaRPr>
          </a:p>
          <a:p>
            <a:r>
              <a:rPr lang="en-GB" dirty="0" smtClean="0">
                <a:latin typeface="Centaur" panose="02030504050205020304" pitchFamily="18" charset="0"/>
              </a:rPr>
              <a:t>‘Most </a:t>
            </a:r>
            <a:r>
              <a:rPr lang="en-GB" dirty="0">
                <a:latin typeface="Centaur" panose="02030504050205020304" pitchFamily="18" charset="0"/>
              </a:rPr>
              <a:t>striking of the sixteenth-century manifestations of humanism is the version represented by the Dutch thinker Erasmus. The Christian humanism of which Erasmus is the primary exemplar is completely Christian – in all of his </a:t>
            </a:r>
            <a:r>
              <a:rPr lang="en-GB" dirty="0" err="1">
                <a:latin typeface="Centaur" panose="02030504050205020304" pitchFamily="18" charset="0"/>
              </a:rPr>
              <a:t>endeavors</a:t>
            </a:r>
            <a:r>
              <a:rPr lang="en-GB" dirty="0">
                <a:latin typeface="Centaur" panose="02030504050205020304" pitchFamily="18" charset="0"/>
              </a:rPr>
              <a:t>, Erasmus pleads for a non-dogmatic, practical, and heartfelt Christian commitment – and also completely humanist: he insists on an advanced and error-free study of original Greek and Latin texts, which he himself edits, translates, and explains to people who find their meanings alien</a:t>
            </a:r>
            <a:r>
              <a:rPr lang="en-GB" dirty="0" smtClean="0">
                <a:latin typeface="Centaur" panose="02030504050205020304" pitchFamily="18" charset="0"/>
              </a:rPr>
              <a:t>.</a:t>
            </a:r>
            <a:r>
              <a:rPr lang="en-GB" dirty="0">
                <a:latin typeface="Centaur" panose="02030504050205020304" pitchFamily="18" charset="0"/>
              </a:rPr>
              <a:t> And even in his religious work, Erasmus is a classicist, notably in his translation and edition of the New Testament, where he employs rigorous editorial principles to prepare a text that could help Christians</a:t>
            </a:r>
            <a:r>
              <a:rPr lang="en-GB" dirty="0" smtClean="0">
                <a:latin typeface="Centaur" panose="02030504050205020304" pitchFamily="18" charset="0"/>
              </a:rPr>
              <a:t>.’ (2)</a:t>
            </a:r>
          </a:p>
          <a:p>
            <a:endParaRPr lang="en-GB" sz="2000" dirty="0">
              <a:latin typeface="Centaur" panose="02030504050205020304" pitchFamily="18" charset="0"/>
            </a:endParaRPr>
          </a:p>
          <a:p>
            <a:r>
              <a:rPr lang="en-GB" sz="2000" dirty="0" smtClean="0">
                <a:latin typeface="Centaur" panose="02030504050205020304" pitchFamily="18" charset="0"/>
              </a:rPr>
              <a:t>The RBLA holds two copies of the 1522 edition of Erasmus’s </a:t>
            </a:r>
            <a:r>
              <a:rPr lang="en-GB" sz="2000" dirty="0">
                <a:latin typeface="Centaur" panose="02030504050205020304" pitchFamily="18" charset="0"/>
              </a:rPr>
              <a:t>New </a:t>
            </a:r>
            <a:r>
              <a:rPr lang="en-GB" sz="2000" dirty="0" smtClean="0">
                <a:latin typeface="Centaur" panose="02030504050205020304" pitchFamily="18" charset="0"/>
              </a:rPr>
              <a:t>Testament </a:t>
            </a:r>
            <a:r>
              <a:rPr lang="en-GB" sz="2000" dirty="0">
                <a:latin typeface="Centaur" panose="02030504050205020304" pitchFamily="18" charset="0"/>
              </a:rPr>
              <a:t>printed by </a:t>
            </a:r>
            <a:r>
              <a:rPr lang="en-GB" sz="2000" dirty="0" err="1">
                <a:latin typeface="Centaur" panose="02030504050205020304" pitchFamily="18" charset="0"/>
              </a:rPr>
              <a:t>Froben</a:t>
            </a:r>
            <a:r>
              <a:rPr lang="en-GB" sz="2000" dirty="0">
                <a:latin typeface="Centaur" panose="02030504050205020304" pitchFamily="18" charset="0"/>
              </a:rPr>
              <a:t> at </a:t>
            </a:r>
            <a:r>
              <a:rPr lang="en-GB" sz="2000" dirty="0" smtClean="0">
                <a:latin typeface="Centaur" panose="02030504050205020304" pitchFamily="18" charset="0"/>
              </a:rPr>
              <a:t>Basel (BUR 00117 and APP ODS 010). This work </a:t>
            </a:r>
            <a:r>
              <a:rPr lang="en-GB" sz="2000" dirty="0">
                <a:latin typeface="Centaur" panose="02030504050205020304" pitchFamily="18" charset="0"/>
              </a:rPr>
              <a:t>became the foundation of all subsequent scholarship on the New Testament until the German founders of modern biblical scholarship in the early nineteenth century</a:t>
            </a:r>
            <a:r>
              <a:rPr lang="en-GB" sz="2000" dirty="0" smtClean="0">
                <a:latin typeface="Centaur" panose="02030504050205020304" pitchFamily="18" charset="0"/>
              </a:rPr>
              <a:t>. </a:t>
            </a:r>
            <a:r>
              <a:rPr lang="en-GB" sz="2000" dirty="0" smtClean="0">
                <a:latin typeface="Centaur" panose="02030504050205020304" pitchFamily="18" charset="0"/>
                <a:cs typeface="Times New Roman" panose="02020603050405020304" pitchFamily="18" charset="0"/>
              </a:rPr>
              <a:t>The association between humanism and printing brought about the </a:t>
            </a:r>
            <a:r>
              <a:rPr lang="en-GB" sz="2000" dirty="0">
                <a:latin typeface="Centaur" panose="02030504050205020304" pitchFamily="18" charset="0"/>
                <a:cs typeface="Times New Roman" panose="02020603050405020304" pitchFamily="18" charset="0"/>
              </a:rPr>
              <a:t>Catholic </a:t>
            </a:r>
            <a:r>
              <a:rPr lang="en-GB" sz="2000" dirty="0" smtClean="0">
                <a:latin typeface="Centaur" panose="02030504050205020304" pitchFamily="18" charset="0"/>
                <a:cs typeface="Times New Roman" panose="02020603050405020304" pitchFamily="18" charset="0"/>
              </a:rPr>
              <a:t>Church’s </a:t>
            </a:r>
            <a:r>
              <a:rPr lang="en-GB" sz="2000" dirty="0">
                <a:latin typeface="Centaur" panose="02030504050205020304" pitchFamily="18" charset="0"/>
                <a:cs typeface="Times New Roman" panose="02020603050405020304" pitchFamily="18" charset="0"/>
              </a:rPr>
              <a:t>loss of control of the publication of the Bible and its translation into the vernacular, leading </a:t>
            </a:r>
            <a:r>
              <a:rPr lang="en-GB" sz="2000" dirty="0" smtClean="0">
                <a:latin typeface="Centaur" panose="02030504050205020304" pitchFamily="18" charset="0"/>
                <a:cs typeface="Times New Roman" panose="02020603050405020304" pitchFamily="18" charset="0"/>
              </a:rPr>
              <a:t>ultimately to </a:t>
            </a:r>
            <a:r>
              <a:rPr lang="en-GB" sz="2000" dirty="0">
                <a:latin typeface="Centaur" panose="02030504050205020304" pitchFamily="18" charset="0"/>
                <a:cs typeface="Times New Roman" panose="02020603050405020304" pitchFamily="18" charset="0"/>
              </a:rPr>
              <a:t>the Protestant </a:t>
            </a:r>
            <a:r>
              <a:rPr lang="en-GB" sz="2000" dirty="0" smtClean="0">
                <a:latin typeface="Centaur" panose="02030504050205020304" pitchFamily="18" charset="0"/>
                <a:cs typeface="Times New Roman" panose="02020603050405020304" pitchFamily="18" charset="0"/>
              </a:rPr>
              <a:t>Reformation.</a:t>
            </a:r>
            <a:endParaRPr lang="en-GB" sz="2000" dirty="0" smtClean="0">
              <a:latin typeface="Centaur" panose="02030504050205020304" pitchFamily="18" charset="0"/>
            </a:endParaRPr>
          </a:p>
          <a:p>
            <a:endParaRPr lang="en-GB" sz="1600" i="1" dirty="0" smtClean="0">
              <a:latin typeface="Centaur" panose="02030504050205020304" pitchFamily="18" charset="0"/>
            </a:endParaRPr>
          </a:p>
          <a:p>
            <a:r>
              <a:rPr lang="en-GB" sz="1600" dirty="0" smtClean="0">
                <a:latin typeface="Centaur" panose="02030504050205020304" pitchFamily="18" charset="0"/>
              </a:rPr>
              <a:t>(1) </a:t>
            </a:r>
            <a:r>
              <a:rPr lang="en-US" sz="1600" dirty="0">
                <a:latin typeface="Centaur" panose="02030504050205020304" pitchFamily="18" charset="0"/>
              </a:rPr>
              <a:t>Charles G. </a:t>
            </a:r>
            <a:r>
              <a:rPr lang="en-US" sz="1600" dirty="0" err="1">
                <a:latin typeface="Centaur" panose="02030504050205020304" pitchFamily="18" charset="0"/>
              </a:rPr>
              <a:t>Nauert</a:t>
            </a:r>
            <a:r>
              <a:rPr lang="en-US" sz="1600" dirty="0">
                <a:latin typeface="Centaur" panose="02030504050205020304" pitchFamily="18" charset="0"/>
              </a:rPr>
              <a:t>, Jr, </a:t>
            </a:r>
            <a:r>
              <a:rPr lang="en-US" sz="1600" i="1" dirty="0">
                <a:latin typeface="Centaur" panose="02030504050205020304" pitchFamily="18" charset="0"/>
              </a:rPr>
              <a:t>Humanism and the Culture of Renaissance Europe</a:t>
            </a:r>
            <a:r>
              <a:rPr lang="en-US" sz="1600" dirty="0">
                <a:latin typeface="Centaur" panose="02030504050205020304" pitchFamily="18" charset="0"/>
              </a:rPr>
              <a:t>, New Approaches to European History series (Cambridge: Cambridge University Press, 1995; </a:t>
            </a:r>
            <a:r>
              <a:rPr lang="en-US" sz="1600" dirty="0" err="1">
                <a:latin typeface="Centaur" panose="02030504050205020304" pitchFamily="18" charset="0"/>
              </a:rPr>
              <a:t>repr</a:t>
            </a:r>
            <a:r>
              <a:rPr lang="en-US" sz="1600" dirty="0">
                <a:latin typeface="Centaur" panose="02030504050205020304" pitchFamily="18" charset="0"/>
              </a:rPr>
              <a:t>. 2000), p. 158.</a:t>
            </a:r>
            <a:endParaRPr lang="en-GB" sz="1600" dirty="0" smtClean="0">
              <a:latin typeface="Centaur" panose="02030504050205020304" pitchFamily="18" charset="0"/>
            </a:endParaRPr>
          </a:p>
          <a:p>
            <a:r>
              <a:rPr lang="en-GB" sz="1600" dirty="0" smtClean="0">
                <a:latin typeface="Centaur" panose="02030504050205020304" pitchFamily="18" charset="0"/>
              </a:rPr>
              <a:t>(2)</a:t>
            </a:r>
            <a:r>
              <a:rPr lang="en-GB" sz="1600" dirty="0" smtClean="0">
                <a:latin typeface="Centaur" panose="02030504050205020304" pitchFamily="18" charset="0"/>
              </a:rPr>
              <a:t> </a:t>
            </a:r>
            <a:r>
              <a:rPr lang="en-GB" sz="1600" i="1" dirty="0" smtClean="0">
                <a:latin typeface="Centaur" panose="02030504050205020304" pitchFamily="18" charset="0"/>
              </a:rPr>
              <a:t>Renaissance </a:t>
            </a:r>
            <a:r>
              <a:rPr lang="en-GB" sz="1600" i="1" dirty="0">
                <a:latin typeface="Centaur" panose="02030504050205020304" pitchFamily="18" charset="0"/>
              </a:rPr>
              <a:t>Humanism: An Anthology of Sources</a:t>
            </a:r>
            <a:r>
              <a:rPr lang="en-GB" sz="1600" dirty="0">
                <a:latin typeface="Centaur" panose="02030504050205020304" pitchFamily="18" charset="0"/>
              </a:rPr>
              <a:t>, ed. and trans., with an Introduction, by Margaret L. King (Indianapolis, Ind.; Cambridge: Hackett, 2014), </a:t>
            </a:r>
            <a:r>
              <a:rPr lang="en-GB" sz="1600" dirty="0" smtClean="0">
                <a:latin typeface="Centaur" panose="02030504050205020304" pitchFamily="18" charset="0"/>
              </a:rPr>
              <a:t>pp. xi-xii.</a:t>
            </a:r>
            <a:endParaRPr lang="en-GB"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15040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8363" y="0"/>
            <a:ext cx="6591869" cy="7478970"/>
          </a:xfrm>
          <a:prstGeom prst="rect">
            <a:avLst/>
          </a:prstGeom>
          <a:noFill/>
        </p:spPr>
        <p:txBody>
          <a:bodyPr wrap="square" rtlCol="0">
            <a:spAutoFit/>
          </a:bodyPr>
          <a:lstStyle/>
          <a:p>
            <a:pPr algn="ctr"/>
            <a:r>
              <a:rPr lang="en-GB" sz="2000" dirty="0" smtClean="0">
                <a:latin typeface="Centaur" panose="02030504050205020304" pitchFamily="18" charset="0"/>
                <a:cs typeface="Times New Roman" panose="02020603050405020304" pitchFamily="18" charset="0"/>
              </a:rPr>
              <a:t>PRINTING IN ENGLAND</a:t>
            </a:r>
            <a:endParaRPr lang="en-GB" sz="2000" dirty="0" smtClean="0">
              <a:latin typeface="Centaur" panose="02030504050205020304" pitchFamily="18" charset="0"/>
              <a:cs typeface="Times New Roman" panose="02020603050405020304" pitchFamily="18" charset="0"/>
            </a:endParaRPr>
          </a:p>
          <a:p>
            <a:endParaRPr lang="en-GB" sz="2000" dirty="0">
              <a:latin typeface="Centaur" panose="02030504050205020304" pitchFamily="18" charset="0"/>
              <a:cs typeface="Times New Roman" panose="02020603050405020304" pitchFamily="18" charset="0"/>
            </a:endParaRPr>
          </a:p>
          <a:p>
            <a:r>
              <a:rPr lang="en-GB" sz="2000" dirty="0" smtClean="0">
                <a:latin typeface="Centaur" panose="02030504050205020304" pitchFamily="18" charset="0"/>
                <a:cs typeface="Times New Roman" panose="02020603050405020304" pitchFamily="18" charset="0"/>
              </a:rPr>
              <a:t>Printing comes to England in the 1470s. It is brought here initially by William Caxton, a middle aged merchant, who had seen the technology on the continent. </a:t>
            </a:r>
            <a:r>
              <a:rPr lang="en-GB" sz="2000" dirty="0" smtClean="0">
                <a:latin typeface="Centaur" panose="02030504050205020304" pitchFamily="18" charset="0"/>
                <a:cs typeface="Times New Roman" panose="02020603050405020304" pitchFamily="18" charset="0"/>
              </a:rPr>
              <a:t>From about 1445 Caxton traded in cloth at Bruges and in 1462 was admitted to the livery of the Mercers’ Company. By 1462 he was head in Bruges of the Merchant Adventurers or ‘English Nation’, formed by the Mercers to protect the English settlement’s trading interests. </a:t>
            </a:r>
            <a:r>
              <a:rPr lang="en-GB" sz="2000" dirty="0" smtClean="0">
                <a:latin typeface="Centaur" panose="02030504050205020304" pitchFamily="18" charset="0"/>
                <a:cs typeface="Times New Roman" panose="02020603050405020304" pitchFamily="18" charset="0"/>
              </a:rPr>
              <a:t>Caxton’s governorship ceased in 1470/71, and he began the projects of translating, printing and selling books that would bring him lasting fame.</a:t>
            </a:r>
            <a:endParaRPr lang="en-GB" sz="2000" dirty="0" smtClean="0">
              <a:latin typeface="Centaur" panose="02030504050205020304" pitchFamily="18" charset="0"/>
              <a:cs typeface="Times New Roman" panose="02020603050405020304" pitchFamily="18" charset="0"/>
            </a:endParaRPr>
          </a:p>
          <a:p>
            <a:endParaRPr lang="en-GB" sz="2000" dirty="0">
              <a:latin typeface="Centaur" panose="02030504050205020304" pitchFamily="18" charset="0"/>
              <a:cs typeface="Times New Roman" panose="02020603050405020304" pitchFamily="18" charset="0"/>
            </a:endParaRPr>
          </a:p>
          <a:p>
            <a:r>
              <a:rPr lang="en-GB" sz="2000" dirty="0" smtClean="0">
                <a:latin typeface="Centaur" panose="02030504050205020304" pitchFamily="18" charset="0"/>
                <a:cs typeface="Times New Roman" panose="02020603050405020304" pitchFamily="18" charset="0"/>
              </a:rPr>
              <a:t>He began learning the printing business in Cologne in 1471-72, probably with Johann </a:t>
            </a:r>
            <a:r>
              <a:rPr lang="en-GB" sz="2000" dirty="0" err="1" smtClean="0">
                <a:latin typeface="Centaur" panose="02030504050205020304" pitchFamily="18" charset="0"/>
                <a:cs typeface="Times New Roman" panose="02020603050405020304" pitchFamily="18" charset="0"/>
              </a:rPr>
              <a:t>Veldener</a:t>
            </a:r>
            <a:r>
              <a:rPr lang="en-GB" sz="2000" dirty="0" smtClean="0">
                <a:latin typeface="Centaur" panose="02030504050205020304" pitchFamily="18" charset="0"/>
                <a:cs typeface="Times New Roman" panose="02020603050405020304" pitchFamily="18" charset="0"/>
              </a:rPr>
              <a:t>, who would supply him with the types he subsequently used. In 1476, Caxton established </a:t>
            </a:r>
            <a:r>
              <a:rPr lang="en-GB" sz="2000" dirty="0" smtClean="0">
                <a:latin typeface="Centaur" panose="02030504050205020304" pitchFamily="18" charset="0"/>
                <a:cs typeface="Times New Roman" panose="02020603050405020304" pitchFamily="18" charset="0"/>
              </a:rPr>
              <a:t>a print shop in the precincts of Westminster Abbey at the ‘Sign of the Red Pale’.</a:t>
            </a:r>
          </a:p>
          <a:p>
            <a:endParaRPr lang="en-GB" sz="2000" dirty="0">
              <a:latin typeface="Centaur" panose="02030504050205020304" pitchFamily="18" charset="0"/>
              <a:cs typeface="Times New Roman" panose="02020603050405020304" pitchFamily="18" charset="0"/>
            </a:endParaRPr>
          </a:p>
          <a:p>
            <a:r>
              <a:rPr lang="en-GB" sz="2000" dirty="0" smtClean="0">
                <a:latin typeface="Centaur" panose="02030504050205020304" pitchFamily="18" charset="0"/>
                <a:cs typeface="Times New Roman" panose="02020603050405020304" pitchFamily="18" charset="0"/>
              </a:rPr>
              <a:t>Caxton was a translator and </a:t>
            </a:r>
            <a:r>
              <a:rPr lang="en-GB" sz="2000" dirty="0" smtClean="0">
                <a:latin typeface="Centaur" panose="02030504050205020304" pitchFamily="18" charset="0"/>
                <a:cs typeface="Times New Roman" panose="02020603050405020304" pitchFamily="18" charset="0"/>
              </a:rPr>
              <a:t>businessman rather than a craftsman and like Gutenberg employs someone else to do the dirty </a:t>
            </a:r>
            <a:r>
              <a:rPr lang="en-GB" sz="2000" dirty="0" smtClean="0">
                <a:latin typeface="Centaur" panose="02030504050205020304" pitchFamily="18" charset="0"/>
                <a:cs typeface="Times New Roman" panose="02020603050405020304" pitchFamily="18" charset="0"/>
              </a:rPr>
              <a:t>work (composing, printing, and even proofing). In this </a:t>
            </a:r>
            <a:r>
              <a:rPr lang="en-GB" sz="2000" dirty="0" smtClean="0">
                <a:latin typeface="Centaur" panose="02030504050205020304" pitchFamily="18" charset="0"/>
                <a:cs typeface="Times New Roman" panose="02020603050405020304" pitchFamily="18" charset="0"/>
              </a:rPr>
              <a:t>case that person </a:t>
            </a:r>
            <a:r>
              <a:rPr lang="en-GB" sz="2000" dirty="0" smtClean="0">
                <a:latin typeface="Centaur" panose="02030504050205020304" pitchFamily="18" charset="0"/>
                <a:cs typeface="Times New Roman" panose="02020603050405020304" pitchFamily="18" charset="0"/>
              </a:rPr>
              <a:t>was </a:t>
            </a:r>
            <a:r>
              <a:rPr lang="en-GB" sz="2000" dirty="0" err="1" smtClean="0">
                <a:latin typeface="Centaur" panose="02030504050205020304" pitchFamily="18" charset="0"/>
                <a:cs typeface="Times New Roman" panose="02020603050405020304" pitchFamily="18" charset="0"/>
              </a:rPr>
              <a:t>Wynkyn</a:t>
            </a:r>
            <a:r>
              <a:rPr lang="en-GB" sz="2000" dirty="0" smtClean="0">
                <a:latin typeface="Centaur" panose="02030504050205020304" pitchFamily="18" charset="0"/>
                <a:cs typeface="Times New Roman" panose="02020603050405020304" pitchFamily="18" charset="0"/>
              </a:rPr>
              <a:t> de Worde. </a:t>
            </a:r>
            <a:r>
              <a:rPr lang="en-GB" sz="2000" dirty="0" smtClean="0">
                <a:latin typeface="Centaur" panose="02030504050205020304" pitchFamily="18" charset="0"/>
                <a:cs typeface="Times New Roman" panose="02020603050405020304" pitchFamily="18" charset="0"/>
              </a:rPr>
              <a:t>Caxton focused </a:t>
            </a:r>
            <a:r>
              <a:rPr lang="en-GB" sz="2000" dirty="0" smtClean="0">
                <a:latin typeface="Centaur" panose="02030504050205020304" pitchFamily="18" charset="0"/>
                <a:cs typeface="Times New Roman" panose="02020603050405020304" pitchFamily="18" charset="0"/>
              </a:rPr>
              <a:t>on the retail and advertising side of the business. </a:t>
            </a:r>
          </a:p>
          <a:p>
            <a:endParaRPr lang="en-GB" sz="2000" dirty="0"/>
          </a:p>
          <a:p>
            <a:endParaRPr lang="en-GB" sz="2000" dirty="0" smtClean="0"/>
          </a:p>
        </p:txBody>
      </p:sp>
      <p:pic>
        <p:nvPicPr>
          <p:cNvPr id="5122" name="Picture 2" descr="https://pplspcoll.files.wordpress.com/2010/02/williamcaxton.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94593" y="0"/>
            <a:ext cx="469740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132367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45659" y="136478"/>
            <a:ext cx="5527343" cy="6678751"/>
          </a:xfrm>
          <a:prstGeom prst="rect">
            <a:avLst/>
          </a:prstGeom>
          <a:noFill/>
        </p:spPr>
        <p:txBody>
          <a:bodyPr wrap="square" rtlCol="0">
            <a:spAutoFit/>
          </a:bodyPr>
          <a:lstStyle/>
          <a:p>
            <a:pPr algn="ctr"/>
            <a:r>
              <a:rPr lang="en-GB" sz="2400" dirty="0" smtClean="0">
                <a:latin typeface="Centaur" panose="02030504050205020304" pitchFamily="18" charset="0"/>
                <a:cs typeface="Times New Roman" panose="02020603050405020304" pitchFamily="18" charset="0"/>
              </a:rPr>
              <a:t>CAXTON’S PRESS AND </a:t>
            </a:r>
          </a:p>
          <a:p>
            <a:pPr algn="ctr"/>
            <a:r>
              <a:rPr lang="en-GB" sz="2400" dirty="0" smtClean="0">
                <a:latin typeface="Centaur" panose="02030504050205020304" pitchFamily="18" charset="0"/>
                <a:cs typeface="Times New Roman" panose="02020603050405020304" pitchFamily="18" charset="0"/>
              </a:rPr>
              <a:t>WYNKYN DE WORDE</a:t>
            </a:r>
            <a:endParaRPr lang="en-GB" sz="2400" dirty="0" smtClean="0">
              <a:latin typeface="Centaur" panose="02030504050205020304" pitchFamily="18" charset="0"/>
              <a:cs typeface="Times New Roman" panose="02020603050405020304" pitchFamily="18" charset="0"/>
            </a:endParaRPr>
          </a:p>
          <a:p>
            <a:endParaRPr lang="en-GB" sz="2000" dirty="0">
              <a:latin typeface="Centaur" panose="02030504050205020304" pitchFamily="18" charset="0"/>
              <a:cs typeface="Times New Roman" panose="02020603050405020304" pitchFamily="18" charset="0"/>
            </a:endParaRPr>
          </a:p>
          <a:p>
            <a:r>
              <a:rPr lang="en-GB" sz="2000" dirty="0" err="1">
                <a:latin typeface="Centaur" panose="02030504050205020304" pitchFamily="18" charset="0"/>
                <a:cs typeface="Times New Roman" panose="02020603050405020304" pitchFamily="18" charset="0"/>
              </a:rPr>
              <a:t>Wynkyn</a:t>
            </a:r>
            <a:r>
              <a:rPr lang="en-GB" sz="2000" dirty="0">
                <a:latin typeface="Centaur" panose="02030504050205020304" pitchFamily="18" charset="0"/>
                <a:cs typeface="Times New Roman" panose="02020603050405020304" pitchFamily="18" charset="0"/>
              </a:rPr>
              <a:t> de Worde was a printer of Worth in Alsace who may have accompanied Caxton when he came to London from Bruges in 1476. He became his chief assistant </a:t>
            </a:r>
            <a:r>
              <a:rPr lang="en-GB" sz="2000" dirty="0" smtClean="0">
                <a:latin typeface="Centaur" panose="02030504050205020304" pitchFamily="18" charset="0"/>
                <a:cs typeface="Times New Roman" panose="02020603050405020304" pitchFamily="18" charset="0"/>
              </a:rPr>
              <a:t>and </a:t>
            </a:r>
            <a:r>
              <a:rPr lang="en-GB" sz="2000" dirty="0" smtClean="0">
                <a:latin typeface="Centaur" panose="02030504050205020304" pitchFamily="18" charset="0"/>
                <a:cs typeface="Times New Roman" panose="02020603050405020304" pitchFamily="18" charset="0"/>
              </a:rPr>
              <a:t>when </a:t>
            </a:r>
            <a:r>
              <a:rPr lang="en-GB" sz="2000" dirty="0" smtClean="0">
                <a:latin typeface="Centaur" panose="02030504050205020304" pitchFamily="18" charset="0"/>
                <a:cs typeface="Times New Roman" panose="02020603050405020304" pitchFamily="18" charset="0"/>
              </a:rPr>
              <a:t>Caxton </a:t>
            </a:r>
            <a:r>
              <a:rPr lang="en-GB" sz="2000" dirty="0" smtClean="0">
                <a:latin typeface="Centaur" panose="02030504050205020304" pitchFamily="18" charset="0"/>
                <a:cs typeface="Times New Roman" panose="02020603050405020304" pitchFamily="18" charset="0"/>
              </a:rPr>
              <a:t>died, </a:t>
            </a:r>
            <a:r>
              <a:rPr lang="en-GB" sz="2000" dirty="0" err="1" smtClean="0">
                <a:latin typeface="Centaur" panose="02030504050205020304" pitchFamily="18" charset="0"/>
                <a:cs typeface="Times New Roman" panose="02020603050405020304" pitchFamily="18" charset="0"/>
              </a:rPr>
              <a:t>Wynkyn</a:t>
            </a:r>
            <a:r>
              <a:rPr lang="en-GB" sz="2000" dirty="0" smtClean="0">
                <a:latin typeface="Centaur" panose="02030504050205020304" pitchFamily="18" charset="0"/>
                <a:cs typeface="Times New Roman" panose="02020603050405020304" pitchFamily="18" charset="0"/>
              </a:rPr>
              <a:t> de Worde </a:t>
            </a:r>
            <a:r>
              <a:rPr lang="en-GB" sz="2000" dirty="0" smtClean="0">
                <a:latin typeface="Centaur" panose="02030504050205020304" pitchFamily="18" charset="0"/>
                <a:cs typeface="Times New Roman" panose="02020603050405020304" pitchFamily="18" charset="0"/>
              </a:rPr>
              <a:t>took </a:t>
            </a:r>
            <a:r>
              <a:rPr lang="en-GB" sz="2000" dirty="0" smtClean="0">
                <a:latin typeface="Centaur" panose="02030504050205020304" pitchFamily="18" charset="0"/>
                <a:cs typeface="Times New Roman" panose="02020603050405020304" pitchFamily="18" charset="0"/>
              </a:rPr>
              <a:t>over the press at the Red Pale, before eventually moving to Fleet Street near </a:t>
            </a:r>
            <a:r>
              <a:rPr lang="en-GB" sz="2000" dirty="0" smtClean="0">
                <a:latin typeface="Centaur" panose="02030504050205020304" pitchFamily="18" charset="0"/>
                <a:cs typeface="Times New Roman" panose="02020603050405020304" pitchFamily="18" charset="0"/>
              </a:rPr>
              <a:t>St. </a:t>
            </a:r>
            <a:r>
              <a:rPr lang="en-GB" sz="2000" dirty="0" smtClean="0">
                <a:latin typeface="Centaur" panose="02030504050205020304" pitchFamily="18" charset="0"/>
                <a:cs typeface="Times New Roman" panose="02020603050405020304" pitchFamily="18" charset="0"/>
              </a:rPr>
              <a:t>Pauls cathedral</a:t>
            </a:r>
            <a:r>
              <a:rPr lang="en-GB" sz="2000" dirty="0" smtClean="0">
                <a:latin typeface="Centaur" panose="02030504050205020304" pitchFamily="18" charset="0"/>
                <a:cs typeface="Times New Roman" panose="02020603050405020304" pitchFamily="18" charset="0"/>
              </a:rPr>
              <a:t>. In years to come the precincts of St. Pauls were to become a magnet for the workshops of printers and the shops of booksellers.</a:t>
            </a:r>
            <a:endParaRPr lang="en-GB" sz="2000" dirty="0" smtClean="0">
              <a:latin typeface="Centaur" panose="02030504050205020304" pitchFamily="18" charset="0"/>
              <a:cs typeface="Times New Roman" panose="02020603050405020304" pitchFamily="18" charset="0"/>
            </a:endParaRPr>
          </a:p>
          <a:p>
            <a:endParaRPr lang="en-GB" sz="2000" dirty="0" smtClean="0">
              <a:latin typeface="Centaur" panose="02030504050205020304" pitchFamily="18" charset="0"/>
              <a:cs typeface="Times New Roman" panose="02020603050405020304" pitchFamily="18" charset="0"/>
            </a:endParaRPr>
          </a:p>
          <a:p>
            <a:r>
              <a:rPr lang="en-GB" sz="2000" dirty="0" smtClean="0">
                <a:latin typeface="Centaur" panose="02030504050205020304" pitchFamily="18" charset="0"/>
                <a:cs typeface="Times New Roman" panose="02020603050405020304" pitchFamily="18" charset="0"/>
              </a:rPr>
              <a:t>The black letter type he used influenced other printers of the day. He was the first London printer to use borders of type ornaments and to use italic type. </a:t>
            </a:r>
          </a:p>
          <a:p>
            <a:endParaRPr lang="en-GB" sz="2000" dirty="0">
              <a:latin typeface="Centaur" panose="02030504050205020304" pitchFamily="18" charset="0"/>
              <a:cs typeface="Times New Roman" panose="02020603050405020304" pitchFamily="18" charset="0"/>
            </a:endParaRPr>
          </a:p>
          <a:p>
            <a:r>
              <a:rPr lang="en-GB" sz="2000" dirty="0" smtClean="0">
                <a:latin typeface="Centaur" panose="02030504050205020304" pitchFamily="18" charset="0"/>
                <a:cs typeface="Times New Roman" panose="02020603050405020304" pitchFamily="18" charset="0"/>
              </a:rPr>
              <a:t>Although </a:t>
            </a:r>
            <a:r>
              <a:rPr lang="en-GB" sz="2000" dirty="0" smtClean="0">
                <a:latin typeface="Centaur" panose="02030504050205020304" pitchFamily="18" charset="0"/>
                <a:cs typeface="Times New Roman" panose="02020603050405020304" pitchFamily="18" charset="0"/>
              </a:rPr>
              <a:t>the RBLA does not have a work printed by Caxton himself, it does have a book printed by </a:t>
            </a:r>
            <a:r>
              <a:rPr lang="en-GB" sz="2000" dirty="0" err="1" smtClean="0">
                <a:latin typeface="Centaur" panose="02030504050205020304" pitchFamily="18" charset="0"/>
                <a:cs typeface="Times New Roman" panose="02020603050405020304" pitchFamily="18" charset="0"/>
              </a:rPr>
              <a:t>Wynkyn</a:t>
            </a:r>
            <a:r>
              <a:rPr lang="en-GB" sz="2000" dirty="0" smtClean="0">
                <a:latin typeface="Centaur" panose="02030504050205020304" pitchFamily="18" charset="0"/>
                <a:cs typeface="Times New Roman" panose="02020603050405020304" pitchFamily="18" charset="0"/>
              </a:rPr>
              <a:t> de Worde in 1498 on Caxton’s press in Westminster</a:t>
            </a:r>
            <a:r>
              <a:rPr lang="en-GB" sz="2000" dirty="0" smtClean="0">
                <a:latin typeface="Centaur" panose="02030504050205020304" pitchFamily="18" charset="0"/>
                <a:cs typeface="Times New Roman" panose="02020603050405020304" pitchFamily="18" charset="0"/>
              </a:rPr>
              <a:t>. This </a:t>
            </a:r>
            <a:r>
              <a:rPr lang="en-GB" sz="2000" dirty="0" smtClean="0">
                <a:latin typeface="Centaur" panose="02030504050205020304" pitchFamily="18" charset="0"/>
                <a:cs typeface="Times New Roman" panose="02020603050405020304" pitchFamily="18" charset="0"/>
              </a:rPr>
              <a:t>is a copy of </a:t>
            </a:r>
            <a:r>
              <a:rPr lang="en-GB" sz="2000" i="1" dirty="0" smtClean="0">
                <a:latin typeface="Centaur" panose="02030504050205020304" pitchFamily="18" charset="0"/>
                <a:cs typeface="Times New Roman" panose="02020603050405020304" pitchFamily="18" charset="0"/>
              </a:rPr>
              <a:t>The Golden Legend</a:t>
            </a:r>
            <a:r>
              <a:rPr lang="en-GB" sz="2000" dirty="0" smtClean="0">
                <a:latin typeface="Centaur" panose="02030504050205020304" pitchFamily="18" charset="0"/>
                <a:cs typeface="Times New Roman" panose="02020603050405020304" pitchFamily="18" charset="0"/>
              </a:rPr>
              <a:t>, the lives of the saints </a:t>
            </a:r>
            <a:r>
              <a:rPr lang="en-GB" sz="2000" dirty="0" smtClean="0">
                <a:latin typeface="Centaur" panose="02030504050205020304" pitchFamily="18" charset="0"/>
                <a:cs typeface="Times New Roman" panose="02020603050405020304" pitchFamily="18" charset="0"/>
              </a:rPr>
              <a:t>(INC </a:t>
            </a:r>
            <a:r>
              <a:rPr lang="en-GB" sz="2000" dirty="0" smtClean="0">
                <a:latin typeface="Centaur" panose="02030504050205020304" pitchFamily="18" charset="0"/>
                <a:cs typeface="Times New Roman" panose="02020603050405020304" pitchFamily="18" charset="0"/>
              </a:rPr>
              <a:t>46</a:t>
            </a:r>
            <a:r>
              <a:rPr lang="en-GB" sz="2000" dirty="0" smtClean="0">
                <a:latin typeface="Centaur" panose="02030504050205020304" pitchFamily="18" charset="0"/>
                <a:cs typeface="Times New Roman" panose="02020603050405020304" pitchFamily="18" charset="0"/>
              </a:rPr>
              <a:t>).</a:t>
            </a:r>
            <a:endParaRPr lang="en-GB" sz="2000" dirty="0">
              <a:latin typeface="Centaur" panose="02030504050205020304" pitchFamily="18" charset="0"/>
              <a:cs typeface="Times New Roman" panose="02020603050405020304" pitchFamily="18"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064155" y="382138"/>
            <a:ext cx="6127845" cy="6127845"/>
          </a:xfrm>
          <a:prstGeom prst="rect">
            <a:avLst/>
          </a:prstGeom>
        </p:spPr>
      </p:pic>
    </p:spTree>
    <p:extLst>
      <p:ext uri="{BB962C8B-B14F-4D97-AF65-F5344CB8AC3E}">
        <p14:creationId xmlns:p14="http://schemas.microsoft.com/office/powerpoint/2010/main" val="2098825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docProps/app.xml><?xml version="1.0" encoding="utf-8"?>
<Properties xmlns="http://schemas.openxmlformats.org/officeDocument/2006/extended-properties" xmlns:vt="http://schemas.openxmlformats.org/officeDocument/2006/docPropsVTypes">
  <Template>Office Theme</Template>
  <TotalTime>3710</TotalTime>
  <Words>4040</Words>
  <Application>Microsoft Office PowerPoint</Application>
  <PresentationFormat>Widescreen</PresentationFormat>
  <Paragraphs>164</Paragraphs>
  <Slides>22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Arial</vt:lpstr>
      <vt:lpstr>Calibri</vt:lpstr>
      <vt:lpstr>Calibri Light</vt:lpstr>
      <vt:lpstr>Centaur</vt:lpstr>
      <vt:lpstr>Garamond</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Allan Barton</dc:creator>
  <cp:lastModifiedBy>Peter Mitchell</cp:lastModifiedBy>
  <cp:revision>118</cp:revision>
  <dcterms:created xsi:type="dcterms:W3CDTF">2017-03-12T19:03:26Z</dcterms:created>
  <dcterms:modified xsi:type="dcterms:W3CDTF">2019-12-02T00:06:41Z</dcterms:modified>
</cp:coreProperties>
</file>