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Ex1.xml" ContentType="application/vnd.ms-office.chartex+xml"/>
  <Override PartName="/ppt/charts/style2.xml" ContentType="application/vnd.ms-office.chartstyle+xml"/>
  <Override PartName="/ppt/charts/colors2.xml" ContentType="application/vnd.ms-office.chartcolorstyl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4"/>
  </p:sldMasterIdLst>
  <p:sldIdLst>
    <p:sldId id="257" r:id="rId5"/>
  </p:sldIdLst>
  <p:sldSz cx="21383625" cy="30275213"/>
  <p:notesSz cx="6858000" cy="9144000"/>
  <p:defaultTextStyle>
    <a:defPPr>
      <a:defRPr lang="en-US"/>
    </a:defPPr>
    <a:lvl1pPr marL="0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1pPr>
    <a:lvl2pPr marL="1385673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2pPr>
    <a:lvl3pPr marL="2771345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3pPr>
    <a:lvl4pPr marL="4157017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4pPr>
    <a:lvl5pPr marL="5542689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5pPr>
    <a:lvl6pPr marL="6928362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6pPr>
    <a:lvl7pPr marL="8314034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7pPr>
    <a:lvl8pPr marL="9699706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8pPr>
    <a:lvl9pPr marL="11085378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6B523F2-7362-4ACD-B66F-8C0BE62C15B6}" v="70" dt="2023-06-01T19:16:18.70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21" autoAdjust="0"/>
    <p:restoredTop sz="94652"/>
  </p:normalViewPr>
  <p:slideViewPr>
    <p:cSldViewPr snapToGrid="0" snapToObjects="1">
      <p:cViewPr varScale="1">
        <p:scale>
          <a:sx n="37" d="100"/>
          <a:sy n="37" d="100"/>
        </p:scale>
        <p:origin x="4008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10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https://uowtsd-my.sharepoint.com/personal/2116210_student_uwtsd_ac_uk/Documents/Dissertation%20Data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Ex1.xml.rels><?xml version="1.0" encoding="UTF-8" standalone="yes"?>
<Relationships xmlns="http://schemas.openxmlformats.org/package/2006/relationships"><Relationship Id="rId3" Type="http://schemas.microsoft.com/office/2011/relationships/chartColorStyle" Target="colors2.xml"/><Relationship Id="rId2" Type="http://schemas.microsoft.com/office/2011/relationships/chartStyle" Target="style2.xml"/><Relationship Id="rId1" Type="http://schemas.openxmlformats.org/officeDocument/2006/relationships/oleObject" Target="https://uowtsd-my.sharepoint.com/personal/2116210_student_uwtsd_ac_uk/Documents/Dissertation%20Data.xlsx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spc="100" baseline="0">
                <a:solidFill>
                  <a:schemeClr val="lt1">
                    <a:lumMod val="95000"/>
                  </a:schemeClr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pPr>
            <a:r>
              <a:rPr lang="en-US"/>
              <a:t>Station Run Rate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spc="100" baseline="0">
              <a:solidFill>
                <a:schemeClr val="lt1">
                  <a:lumMod val="95000"/>
                </a:schemeClr>
              </a:solidFill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'Attribute Data Pareto Chart'!$C$78</c:f>
              <c:strCache>
                <c:ptCount val="1"/>
                <c:pt idx="0">
                  <c:v>Time (Seconds)</c:v>
                </c:pt>
              </c:strCache>
            </c:strRef>
          </c:tx>
          <c:spPr>
            <a:gradFill rotWithShape="1">
              <a:gsLst>
                <a:gs pos="0">
                  <a:schemeClr val="accent1">
                    <a:satMod val="103000"/>
                    <a:lumMod val="102000"/>
                    <a:tint val="94000"/>
                  </a:schemeClr>
                </a:gs>
                <a:gs pos="50000">
                  <a:schemeClr val="accent1">
                    <a:satMod val="110000"/>
                    <a:lumMod val="100000"/>
                    <a:shade val="100000"/>
                  </a:schemeClr>
                </a:gs>
                <a:gs pos="100000">
                  <a:schemeClr val="accent1">
                    <a:lumMod val="99000"/>
                    <a:satMod val="120000"/>
                    <a:shade val="78000"/>
                  </a:schemeClr>
                </a:gs>
              </a:gsLst>
              <a:lin ang="5400000" scaled="0"/>
            </a:gradFill>
            <a:ln>
              <a:noFill/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</c:spPr>
          <c:invertIfNegative val="0"/>
          <c:dLbls>
            <c:dLbl>
              <c:idx val="0"/>
              <c:layout>
                <c:manualLayout>
                  <c:x val="9.9186204526639614E-4"/>
                  <c:y val="-2.182906353603908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4.9493916058793205E-2"/>
                      <c:h val="5.0880052160575957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1-D071-4599-9AFB-5AF06D3BB2D7}"/>
                </c:ext>
              </c:extLst>
            </c:dLbl>
            <c:dLbl>
              <c:idx val="10"/>
              <c:layout>
                <c:manualLayout>
                  <c:x val="-1.4547141947415357E-16"/>
                  <c:y val="-2.1829063536039077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071-4599-9AFB-5AF06D3BB2D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lt1">
                        <a:lumMod val="8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lt1">
                          <a:lumMod val="95000"/>
                          <a:alpha val="54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'Attribute Data Pareto Chart'!$B$79:$B$94</c:f>
              <c:strCache>
                <c:ptCount val="16"/>
                <c:pt idx="0">
                  <c:v>A</c:v>
                </c:pt>
                <c:pt idx="1">
                  <c:v>E</c:v>
                </c:pt>
                <c:pt idx="2">
                  <c:v>F</c:v>
                </c:pt>
                <c:pt idx="3">
                  <c:v>H</c:v>
                </c:pt>
                <c:pt idx="4">
                  <c:v>I</c:v>
                </c:pt>
                <c:pt idx="5">
                  <c:v>J</c:v>
                </c:pt>
                <c:pt idx="6">
                  <c:v>K</c:v>
                </c:pt>
                <c:pt idx="7">
                  <c:v>L</c:v>
                </c:pt>
                <c:pt idx="8">
                  <c:v>M</c:v>
                </c:pt>
                <c:pt idx="9">
                  <c:v>N</c:v>
                </c:pt>
                <c:pt idx="10">
                  <c:v>O</c:v>
                </c:pt>
                <c:pt idx="11">
                  <c:v>P</c:v>
                </c:pt>
                <c:pt idx="12">
                  <c:v>R</c:v>
                </c:pt>
                <c:pt idx="13">
                  <c:v>S</c:v>
                </c:pt>
                <c:pt idx="14">
                  <c:v>T</c:v>
                </c:pt>
                <c:pt idx="15">
                  <c:v>U</c:v>
                </c:pt>
              </c:strCache>
            </c:strRef>
          </c:cat>
          <c:val>
            <c:numRef>
              <c:f>'Attribute Data Pareto Chart'!$C$79:$C$94</c:f>
              <c:numCache>
                <c:formatCode>General</c:formatCode>
                <c:ptCount val="16"/>
                <c:pt idx="0">
                  <c:v>11.7</c:v>
                </c:pt>
                <c:pt idx="1">
                  <c:v>12.4</c:v>
                </c:pt>
                <c:pt idx="2">
                  <c:v>13.6</c:v>
                </c:pt>
                <c:pt idx="3">
                  <c:v>9.6999999999999993</c:v>
                </c:pt>
                <c:pt idx="4">
                  <c:v>8.6999999999999993</c:v>
                </c:pt>
                <c:pt idx="5">
                  <c:v>8.9</c:v>
                </c:pt>
                <c:pt idx="6">
                  <c:v>13.3</c:v>
                </c:pt>
                <c:pt idx="7">
                  <c:v>12.8</c:v>
                </c:pt>
                <c:pt idx="8">
                  <c:v>19.899999999999999</c:v>
                </c:pt>
                <c:pt idx="9">
                  <c:v>24.8</c:v>
                </c:pt>
                <c:pt idx="10">
                  <c:v>11.7</c:v>
                </c:pt>
                <c:pt idx="11">
                  <c:v>14.8</c:v>
                </c:pt>
                <c:pt idx="12">
                  <c:v>15.2</c:v>
                </c:pt>
                <c:pt idx="13">
                  <c:v>13.8</c:v>
                </c:pt>
                <c:pt idx="14">
                  <c:v>13.9</c:v>
                </c:pt>
                <c:pt idx="15">
                  <c:v>12.8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D071-4599-9AFB-5AF06D3BB2D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00"/>
        <c:overlap val="-24"/>
        <c:axId val="1046653648"/>
        <c:axId val="1046654064"/>
      </c:barChart>
      <c:catAx>
        <c:axId val="1046653648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900" b="1" i="0" u="none" strike="noStrike" kern="1200" cap="all" baseline="0">
                    <a:solidFill>
                      <a:schemeClr val="lt1">
                        <a:lumMod val="8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Station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900" b="1" i="0" u="none" strike="noStrike" kern="1200" cap="all" baseline="0">
                  <a:solidFill>
                    <a:schemeClr val="lt1">
                      <a:lumMod val="8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12700" cap="flat" cmpd="sng" algn="ctr">
            <a:solidFill>
              <a:schemeClr val="lt1">
                <a:lumMod val="95000"/>
                <a:alpha val="54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lt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046654064"/>
        <c:crosses val="autoZero"/>
        <c:auto val="1"/>
        <c:lblAlgn val="ctr"/>
        <c:lblOffset val="100"/>
        <c:noMultiLvlLbl val="0"/>
      </c:catAx>
      <c:valAx>
        <c:axId val="104665406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lt1">
                  <a:lumMod val="95000"/>
                  <a:alpha val="10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900" b="1" i="0" u="none" strike="noStrike" kern="1200" cap="all" baseline="0">
                    <a:solidFill>
                      <a:schemeClr val="lt1">
                        <a:lumMod val="8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time (seconds)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900" b="1" i="0" u="none" strike="noStrike" kern="1200" cap="all" baseline="0">
                  <a:solidFill>
                    <a:schemeClr val="lt1">
                      <a:lumMod val="8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lt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046653648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gradFill flip="none" rotWithShape="1">
      <a:gsLst>
        <a:gs pos="0">
          <a:schemeClr val="dk1">
            <a:lumMod val="65000"/>
            <a:lumOff val="35000"/>
          </a:schemeClr>
        </a:gs>
        <a:gs pos="100000">
          <a:schemeClr val="dk1">
            <a:lumMod val="85000"/>
            <a:lumOff val="15000"/>
          </a:schemeClr>
        </a:gs>
      </a:gsLst>
      <a:path path="circle">
        <a:fillToRect l="50000" t="50000" r="50000" b="50000"/>
      </a:path>
      <a:tileRect/>
    </a:gradFill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Ex1.xml><?xml version="1.0" encoding="utf-8"?>
<cx:chartSpace xmlns:a="http://schemas.openxmlformats.org/drawingml/2006/main" xmlns:r="http://schemas.openxmlformats.org/officeDocument/2006/relationships" xmlns:cx="http://schemas.microsoft.com/office/drawing/2014/chartex">
  <cx:chartData>
    <cx:externalData r:id="rId1" cx:autoUpdate="0"/>
    <cx:data id="0">
      <cx:strDim type="cat">
        <cx:f>'Attribute Data Pareto Chart'!$B$104:$B$108</cx:f>
        <cx:lvl ptCount="5">
          <cx:pt idx="0">Component C Depth</cx:pt>
          <cx:pt idx="1">Crimp Width</cx:pt>
          <cx:pt idx="2">Full Form</cx:pt>
          <cx:pt idx="3">Overall Height</cx:pt>
          <cx:pt idx="4">Overall Weight</cx:pt>
        </cx:lvl>
      </cx:strDim>
      <cx:numDim type="val">
        <cx:f>'Attribute Data Pareto Chart'!$C$104:$C$108</cx:f>
        <cx:lvl ptCount="5" formatCode="General">
          <cx:pt idx="0">121</cx:pt>
          <cx:pt idx="1">128</cx:pt>
          <cx:pt idx="2">3284</cx:pt>
          <cx:pt idx="3">20</cx:pt>
          <cx:pt idx="4">854</cx:pt>
        </cx:lvl>
      </cx:numDim>
    </cx:data>
  </cx:chartData>
  <cx:chart>
    <cx:title pos="t" align="ctr" overlay="0">
      <cx:tx>
        <cx:txData>
          <cx:v>Defect Pareto Chart</cx:v>
        </cx:txData>
      </cx:tx>
      <cx:txPr>
        <a:bodyPr spcFirstLastPara="1" vertOverflow="ellipsis" wrap="square" lIns="0" tIns="0" rIns="0" bIns="0" anchor="ctr" anchorCtr="1"/>
        <a:lstStyle/>
        <a:p>
          <a:pPr algn="ctr">
            <a:defRPr/>
          </a:pPr>
          <a:r>
            <a:rPr lang="en-US"/>
            <a:t>Defect Pareto Chart</a:t>
          </a:r>
        </a:p>
      </cx:txPr>
    </cx:title>
    <cx:plotArea>
      <cx:plotAreaRegion>
        <cx:series layoutId="clusteredColumn" uniqueId="{C4F9A341-ADB8-441E-8187-6BBC13050EFF}">
          <cx:tx>
            <cx:txData>
              <cx:f>'Attribute Data Pareto Chart'!$C$102</cx:f>
              <cx:v>Frequency</cx:v>
            </cx:txData>
          </cx:tx>
          <cx:dataId val="0"/>
          <cx:layoutPr>
            <cx:aggregation/>
          </cx:layoutPr>
          <cx:axisId val="1"/>
        </cx:series>
        <cx:series layoutId="paretoLine" ownerIdx="0" uniqueId="{C3D5D2F9-68B7-43E1-BF3E-8C7A870FCFF2}">
          <cx:axisId val="2"/>
        </cx:series>
      </cx:plotAreaRegion>
      <cx:axis id="0">
        <cx:catScaling gapWidth="0"/>
        <cx:title>
          <cx:tx>
            <cx:txData>
              <cx:v>STATION</cx:v>
            </cx:txData>
          </cx:tx>
          <cx:txPr>
            <a:bodyPr spcFirstLastPara="1" vertOverflow="ellipsis" horzOverflow="overflow" wrap="square" lIns="0" tIns="0" rIns="0" bIns="0" anchor="ctr" anchorCtr="1"/>
            <a:lstStyle/>
            <a:p>
              <a:pPr algn="ctr" rtl="0">
                <a:defRPr/>
              </a:pPr>
              <a:r>
                <a:rPr lang="en-US" sz="900" b="0" i="0" u="none" strike="noStrike" baseline="0">
                  <a:solidFill>
                    <a:sysClr val="window" lastClr="FFFFFF">
                      <a:lumMod val="95000"/>
                    </a:sysClr>
                  </a:solidFill>
                  <a:latin typeface="Calibri" panose="020F0502020204030204"/>
                </a:rPr>
                <a:t>STATION</a:t>
              </a:r>
            </a:p>
          </cx:txPr>
        </cx:title>
        <cx:tickLabels/>
      </cx:axis>
      <cx:axis id="1">
        <cx:valScaling/>
        <cx:title>
          <cx:tx>
            <cx:txData>
              <cx:v>DEFECTS</cx:v>
            </cx:txData>
          </cx:tx>
          <cx:txPr>
            <a:bodyPr spcFirstLastPara="1" vertOverflow="ellipsis" horzOverflow="overflow" wrap="square" lIns="0" tIns="0" rIns="0" bIns="0" anchor="ctr" anchorCtr="1"/>
            <a:lstStyle/>
            <a:p>
              <a:pPr algn="ctr" rtl="0">
                <a:defRPr/>
              </a:pPr>
              <a:r>
                <a:rPr lang="en-US" sz="900" b="0" i="0" u="none" strike="noStrike" baseline="0">
                  <a:solidFill>
                    <a:sysClr val="window" lastClr="FFFFFF">
                      <a:lumMod val="95000"/>
                    </a:sysClr>
                  </a:solidFill>
                  <a:latin typeface="Calibri" panose="020F0502020204030204"/>
                </a:rPr>
                <a:t>DEFECTS</a:t>
              </a:r>
            </a:p>
          </cx:txPr>
        </cx:title>
        <cx:majorGridlines/>
        <cx:tickLabels/>
      </cx:axis>
      <cx:axis id="2">
        <cx:valScaling max="1" min="0"/>
        <cx:title>
          <cx:tx>
            <cx:txData>
              <cx:v>CUMULATIVE FREQUENCY</cx:v>
            </cx:txData>
          </cx:tx>
          <cx:txPr>
            <a:bodyPr spcFirstLastPara="1" vertOverflow="ellipsis" horzOverflow="overflow" wrap="square" lIns="0" tIns="0" rIns="0" bIns="0" anchor="ctr" anchorCtr="1"/>
            <a:lstStyle/>
            <a:p>
              <a:pPr algn="ctr" rtl="0">
                <a:defRPr/>
              </a:pPr>
              <a:r>
                <a:rPr lang="en-US" sz="900" b="0" i="0" u="none" strike="noStrike" baseline="0">
                  <a:solidFill>
                    <a:sysClr val="window" lastClr="FFFFFF">
                      <a:lumMod val="95000"/>
                    </a:sysClr>
                  </a:solidFill>
                  <a:latin typeface="Calibri" panose="020F0502020204030204"/>
                </a:rPr>
                <a:t>CUMULATIVE FREQUENCY</a:t>
              </a:r>
            </a:p>
          </cx:txPr>
        </cx:title>
        <cx:units unit="percentage"/>
        <cx:tickLabels/>
      </cx:axis>
    </cx:plotArea>
  </cx:chart>
</cx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9">
  <cs:axisTitle>
    <cs:lnRef idx="0"/>
    <cs:fillRef idx="0"/>
    <cs:effectRef idx="0"/>
    <cs:fontRef idx="minor">
      <a:schemeClr val="lt1">
        <a:lumMod val="85000"/>
      </a:schemeClr>
    </cs:fontRef>
    <cs:defRPr sz="900" b="1" kern="1200" cap="all"/>
  </cs:axisTitle>
  <cs:category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900" kern="120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dk1">
              <a:lumMod val="65000"/>
              <a:lumOff val="35000"/>
            </a:schemeClr>
          </a:gs>
          <a:gs pos="100000">
            <a:schemeClr val="dk1">
              <a:lumMod val="85000"/>
              <a:lumOff val="15000"/>
            </a:schemeClr>
          </a:gs>
        </a:gsLst>
        <a:path path="circle">
          <a:fillToRect l="50000" t="50000" r="50000" b="50000"/>
        </a:path>
        <a:tileRect/>
      </a:gradFill>
    </cs:spPr>
    <cs:defRPr sz="1000" kern="1200"/>
  </cs:chartArea>
  <cs:dataLabel>
    <cs:lnRef idx="0"/>
    <cs:fillRef idx="0"/>
    <cs:effectRef idx="0"/>
    <cs:fontRef idx="minor">
      <a:schemeClr val="lt1">
        <a:lumMod val="8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lt1"/>
    </cs:fontRef>
  </cs:dataPoint>
  <cs:dataPoint3D>
    <cs:lnRef idx="0"/>
    <cs:fillRef idx="3">
      <cs:styleClr val="auto"/>
    </cs:fillRef>
    <cs:effectRef idx="3"/>
    <cs:fontRef idx="minor">
      <a:schemeClr val="lt1"/>
    </cs:fontRef>
  </cs:dataPoint3D>
  <cs:dataPointLine>
    <cs:lnRef idx="0">
      <cs:styleClr val="auto"/>
    </cs:lnRef>
    <cs:fillRef idx="3"/>
    <cs:effectRef idx="3"/>
    <cs:fontRef idx="minor">
      <a:schemeClr val="lt1"/>
    </cs:fontRef>
    <cs:spPr>
      <a:ln w="349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lt1"/>
    </cs:fontRef>
    <cs:spPr>
      <a:ln w="9525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lt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lt1">
        <a:lumMod val="85000"/>
      </a:schemeClr>
    </cs:fontRef>
    <cs:spPr>
      <a:ln w="9525">
        <a:solidFill>
          <a:schemeClr val="lt1">
            <a:lumMod val="95000"/>
            <a:alpha val="54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lt1"/>
    </cs:fontRef>
    <cs:spPr>
      <a:solidFill>
        <a:schemeClr val="dk1">
          <a:lumMod val="75000"/>
          <a:lumOff val="25000"/>
        </a:schemeClr>
      </a:solidFill>
      <a:ln w="9525">
        <a:solidFill>
          <a:schemeClr val="lt1">
            <a:lumMod val="95000"/>
            <a:alpha val="54000"/>
          </a:schemeClr>
        </a:solidFill>
      </a:ln>
    </cs:spPr>
  </cs:downBar>
  <cs:dropLine>
    <cs:lnRef idx="0"/>
    <cs:fillRef idx="0"/>
    <cs:effectRef idx="0"/>
    <cs:fontRef idx="minor">
      <a:schemeClr val="lt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</a:schemeClr>
        </a:solidFill>
        <a:round/>
      </a:ln>
    </cs:spPr>
  </cs:errorBar>
  <cs:floor>
    <cs:lnRef idx="0"/>
    <cs:fillRef idx="0"/>
    <cs:effectRef idx="0"/>
    <cs:fontRef idx="minor">
      <a:schemeClr val="lt1"/>
    </cs:fontRef>
  </cs:floor>
  <cs:gridlineMajor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  <a:alpha val="10000"/>
          </a:schemeClr>
        </a:solidFill>
        <a:round/>
      </a:ln>
    </cs:spPr>
  </cs:gridlineMajor>
  <cs:gridlineMinor>
    <cs:lnRef idx="0"/>
    <cs:fillRef idx="0"/>
    <cs:effectRef idx="0"/>
    <cs:fontRef idx="minor">
      <a:schemeClr val="lt1"/>
    </cs:fontRef>
    <cs:spPr>
      <a:ln>
        <a:solidFill>
          <a:schemeClr val="lt1">
            <a:lumMod val="95000"/>
            <a:alpha val="5000"/>
          </a:schemeClr>
        </a:solidFill>
      </a:ln>
    </cs:spPr>
  </cs:gridlineMinor>
  <cs:hiLoLine>
    <cs:lnRef idx="0"/>
    <cs:fillRef idx="0"/>
    <cs:effectRef idx="0"/>
    <cs:fontRef idx="minor">
      <a:schemeClr val="lt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lt1"/>
    </cs:fontRef>
    <cs:spPr>
      <a:ln w="9525">
        <a:solidFill>
          <a:schemeClr val="lt1">
            <a:lumMod val="95000"/>
            <a:alpha val="54000"/>
          </a:schemeClr>
        </a:solidFill>
      </a:ln>
    </cs:spPr>
  </cs:leaderLine>
  <cs:legend>
    <cs:lnRef idx="0"/>
    <cs:fillRef idx="0"/>
    <cs:effectRef idx="0"/>
    <cs:fontRef idx="minor">
      <a:schemeClr val="lt1">
        <a:lumMod val="85000"/>
      </a:schemeClr>
    </cs:fontRef>
    <cs:defRPr sz="900" kern="1200"/>
  </cs:legend>
  <cs:plotArea>
    <cs:lnRef idx="0"/>
    <cs:fillRef idx="0"/>
    <cs:effectRef idx="0"/>
    <cs:fontRef idx="minor">
      <a:schemeClr val="lt1"/>
    </cs:fontRef>
  </cs:plotArea>
  <cs:plotArea3D>
    <cs:lnRef idx="0"/>
    <cs:fillRef idx="0"/>
    <cs:effectRef idx="0"/>
    <cs:fontRef idx="minor">
      <a:schemeClr val="lt1"/>
    </cs:fontRef>
  </cs:plotArea3D>
  <cs:series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  <a:alpha val="54000"/>
          </a:schemeClr>
        </a:solidFill>
        <a:round/>
      </a:ln>
    </cs:spPr>
  </cs:seriesLine>
  <cs:title>
    <cs:lnRef idx="0"/>
    <cs:fillRef idx="0"/>
    <cs:effectRef idx="0"/>
    <cs:fontRef idx="minor">
      <a:schemeClr val="lt1">
        <a:lumMod val="95000"/>
      </a:schemeClr>
    </cs:fontRef>
    <cs:defRPr sz="1600" b="1" kern="1200" spc="100" baseline="0">
      <a:effectLst>
        <a:outerShdw blurRad="50800" dist="38100" dir="5400000" algn="t" rotWithShape="0">
          <a:prstClr val="black">
            <a:alpha val="40000"/>
          </a:prstClr>
        </a:outerShdw>
      </a:effectLst>
    </cs:defRPr>
  </cs:title>
  <cs:trendline>
    <cs:lnRef idx="0">
      <cs:styleClr val="auto"/>
    </cs:lnRef>
    <cs:fillRef idx="0"/>
    <cs:effectRef idx="0"/>
    <cs:fontRef idx="minor">
      <a:schemeClr val="lt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lt1">
        <a:lumMod val="85000"/>
      </a:schemeClr>
    </cs:fontRef>
    <cs:defRPr sz="900" kern="1200"/>
  </cs:trendlineLabel>
  <cs:upBar>
    <cs:lnRef idx="0"/>
    <cs:fillRef idx="0"/>
    <cs:effectRef idx="0"/>
    <cs:fontRef idx="minor">
      <a:schemeClr val="lt1"/>
    </cs:fontRef>
    <cs:spPr>
      <a:solidFill>
        <a:schemeClr val="lt1"/>
      </a:solidFill>
      <a:ln w="9525">
        <a:solidFill>
          <a:schemeClr val="lt1">
            <a:lumMod val="95000"/>
            <a:alpha val="54000"/>
          </a:schemeClr>
        </a:solidFill>
      </a:ln>
    </cs:spPr>
  </cs:upBar>
  <cs:valueAxis>
    <cs:lnRef idx="0"/>
    <cs:fillRef idx="0"/>
    <cs:effectRef idx="0"/>
    <cs:fontRef idx="minor">
      <a:schemeClr val="lt1">
        <a:lumMod val="85000"/>
      </a:schemeClr>
    </cs:fontRef>
    <cs:defRPr sz="900" kern="1200"/>
  </cs:valueAxis>
  <cs:wall>
    <cs:lnRef idx="0"/>
    <cs:fillRef idx="0"/>
    <cs:effectRef idx="0"/>
    <cs:fontRef idx="minor">
      <a:schemeClr val="lt1"/>
    </cs:fontRef>
  </cs:wall>
</cs:chartStyle>
</file>

<file path=ppt/charts/style2.xml><?xml version="1.0" encoding="utf-8"?>
<cs:chartStyle xmlns:cs="http://schemas.microsoft.com/office/drawing/2012/chartStyle" xmlns:a="http://schemas.openxmlformats.org/drawingml/2006/main" id="370">
  <cs:axisTitle>
    <cs:lnRef idx="0"/>
    <cs:fillRef idx="0"/>
    <cs:effectRef idx="0"/>
    <cs:fontRef idx="minor">
      <a:schemeClr val="lt1">
        <a:lumMod val="95000"/>
      </a:schemeClr>
    </cs:fontRef>
    <cs:defRPr sz="900"/>
  </cs:axisTitle>
  <cs:categoryAxis>
    <cs:lnRef idx="0"/>
    <cs:fillRef idx="0"/>
    <cs:effectRef idx="0"/>
    <cs:fontRef idx="minor">
      <a:schemeClr val="lt1">
        <a:lumMod val="9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90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dk1">
              <a:lumMod val="65000"/>
              <a:lumOff val="35000"/>
            </a:schemeClr>
          </a:gs>
          <a:gs pos="100000">
            <a:schemeClr val="dk1">
              <a:lumMod val="85000"/>
              <a:lumOff val="15000"/>
            </a:schemeClr>
          </a:gs>
        </a:gsLst>
        <a:path path="circle">
          <a:fillToRect l="50000" t="50000" r="50000" b="50000"/>
        </a:path>
        <a:tileRect/>
      </a:gradFill>
    </cs:spPr>
    <cs:defRPr sz="1000"/>
  </cs:chartArea>
  <cs:dataLabel>
    <cs:lnRef idx="0"/>
    <cs:fillRef idx="0"/>
    <cs:effectRef idx="0"/>
    <cs:fontRef idx="minor">
      <a:schemeClr val="lt1">
        <a:lumMod val="95000"/>
      </a:schemeClr>
    </cs:fontRef>
    <cs:defRPr sz="9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lt1"/>
    </cs:fontRef>
    <cs:spPr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  <a:ln>
        <a:solidFill>
          <a:schemeClr val="tx1"/>
        </a:solidFill>
      </a:ln>
    </cs:spPr>
  </cs:dataPoint>
  <cs:dataPoint3D>
    <cs:lnRef idx="0"/>
    <cs:fillRef idx="0">
      <cs:styleClr val="auto"/>
    </cs:fillRef>
    <cs:effectRef idx="0"/>
    <cs:fontRef idx="minor">
      <a:schemeClr val="lt1"/>
    </cs:fontRef>
    <cs:spPr>
      <a:solidFill>
        <a:schemeClr val="phClr"/>
      </a:solidFill>
    </cs:spPr>
  </cs:dataPoint3D>
  <cs:dataPointLine>
    <cs:lnRef idx="0">
      <cs:styleClr val="auto"/>
    </cs:lnRef>
    <cs:fillRef idx="3"/>
    <cs:effectRef idx="3"/>
    <cs:fontRef idx="minor">
      <a:schemeClr val="tx1"/>
    </cs:fontRef>
    <cs:spPr>
      <a:ln w="3492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lt1"/>
    </cs:fontRef>
    <cs:spPr>
      <a:solidFill>
        <a:schemeClr val="phClr"/>
      </a:solidFill>
      <a:ln w="9525">
        <a:solidFill>
          <a:schemeClr val="lt1"/>
        </a:solidFill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lt1"/>
    </cs:fontRef>
    <cs:spPr>
      <a:ln w="2857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lt1">
        <a:lumMod val="95000"/>
      </a:schemeClr>
    </cs:fontRef>
    <cs:spPr>
      <a:ln w="9525">
        <a:solidFill>
          <a:schemeClr val="lt1">
            <a:lumMod val="95000"/>
            <a:alpha val="54000"/>
          </a:schemeClr>
        </a:solidFill>
      </a:ln>
    </cs:spPr>
    <cs:defRPr sz="9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>
        <a:solidFill>
          <a:schemeClr val="lt1">
            <a:lumMod val="95000"/>
            <a:alpha val="54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</a:schemeClr>
        </a:solidFill>
        <a:round/>
      </a:ln>
    </cs:spPr>
  </cs:errorBar>
  <cs:floor>
    <cs:lnRef idx="0"/>
    <cs:fillRef idx="0"/>
    <cs:effectRef idx="0"/>
    <cs:fontRef idx="minor">
      <a:schemeClr val="lt1"/>
    </cs:fontRef>
  </cs:floor>
  <cs:gridlineMajor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  <a:alpha val="10000"/>
          </a:schemeClr>
        </a:solidFill>
        <a:round/>
      </a:ln>
    </cs:spPr>
  </cs:gridlineMajor>
  <cs:gridlineMinor>
    <cs:lnRef idx="0"/>
    <cs:fillRef idx="0"/>
    <cs:effectRef idx="0"/>
    <cs:fontRef idx="minor">
      <a:schemeClr val="lt1"/>
    </cs:fontRef>
    <cs:spPr>
      <a:ln>
        <a:solidFill>
          <a:schemeClr val="lt1">
            <a:lumMod val="95000"/>
            <a:alpha val="10000"/>
            <a:lumOff val="10000"/>
          </a:schemeClr>
        </a:solidFill>
      </a:ln>
    </cs:spPr>
  </cs:gridlineMinor>
  <cs:hiLo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lt1"/>
    </cs:fontRef>
    <cs:spPr>
      <a:ln w="9525">
        <a:solidFill>
          <a:schemeClr val="lt1">
            <a:lumMod val="95000"/>
            <a:alpha val="54000"/>
          </a:schemeClr>
        </a:solidFill>
      </a:ln>
    </cs:spPr>
  </cs:leaderLine>
  <cs:legend>
    <cs:lnRef idx="0"/>
    <cs:fillRef idx="0"/>
    <cs:effectRef idx="0"/>
    <cs:fontRef idx="minor">
      <a:schemeClr val="lt1">
        <a:lumMod val="95000"/>
      </a:schemeClr>
    </cs:fontRef>
    <cs:defRPr sz="900"/>
  </cs:legend>
  <cs:plotArea>
    <cs:lnRef idx="0"/>
    <cs:fillRef idx="0"/>
    <cs:effectRef idx="0"/>
    <cs:fontRef idx="minor">
      <a:schemeClr val="lt1"/>
    </cs:fontRef>
  </cs:plotArea>
  <cs:plotArea3D>
    <cs:lnRef idx="0"/>
    <cs:fillRef idx="0"/>
    <cs:effectRef idx="0"/>
    <cs:fontRef idx="minor">
      <a:schemeClr val="lt1"/>
    </cs:fontRef>
  </cs:plotArea3D>
  <cs:seriesAxis>
    <cs:lnRef idx="0"/>
    <cs:fillRef idx="0"/>
    <cs:effectRef idx="0"/>
    <cs:fontRef idx="minor">
      <a:schemeClr val="lt1">
        <a:lumMod val="9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900"/>
  </cs:seriesAxis>
  <cs:seriesLine>
    <cs:lnRef idx="0"/>
    <cs:fillRef idx="0"/>
    <cs:effectRef idx="0"/>
    <cs:fontRef idx="minor">
      <a:schemeClr val="lt1"/>
    </cs:fontRef>
    <cs:spPr>
      <a:ln w="9525" cap="flat">
        <a:solidFill>
          <a:srgbClr val="D9D9D9"/>
        </a:solidFill>
        <a:round/>
      </a:ln>
    </cs:spPr>
  </cs:seriesLine>
  <cs:title>
    <cs:lnRef idx="0"/>
    <cs:fillRef idx="0"/>
    <cs:effectRef idx="0"/>
    <cs:fontRef idx="minor">
      <a:schemeClr val="lt1">
        <a:lumMod val="95000"/>
      </a:schemeClr>
    </cs:fontRef>
    <cs:defRPr sz="1600" b="1" spc="100">
      <a:effectLst>
        <a:outerShdw blurRad="50800" dist="38100" dir="5400000" algn="t" rotWithShape="0">
          <a:prstClr val="black">
            <a:alpha val="40000"/>
          </a:prstClr>
        </a:outerShdw>
      </a:effectLst>
    </cs:defRPr>
  </cs:title>
  <cs:trendline>
    <cs:lnRef idx="0">
      <cs:styleClr val="auto"/>
    </cs:lnRef>
    <cs:fillRef idx="0"/>
    <cs:effectRef idx="0"/>
    <cs:fontRef idx="minor">
      <a:schemeClr val="lt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lt1">
        <a:lumMod val="95000"/>
      </a:schemeClr>
    </cs:fontRef>
    <cs:defRPr sz="9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>
        <a:solidFill>
          <a:schemeClr val="lt1">
            <a:lumMod val="95000"/>
            <a:alpha val="54000"/>
          </a:schemeClr>
        </a:solidFill>
      </a:ln>
    </cs:spPr>
  </cs:upBar>
  <cs:valueAxis>
    <cs:lnRef idx="0"/>
    <cs:fillRef idx="0"/>
    <cs:effectRef idx="0"/>
    <cs:fontRef idx="minor">
      <a:schemeClr val="lt1">
        <a:lumMod val="95000"/>
      </a:schemeClr>
    </cs:fontRef>
    <cs:defRPr sz="900"/>
  </cs:valueAxis>
  <cs:wall>
    <cs:lnRef idx="0"/>
    <cs:fillRef idx="0"/>
    <cs:effectRef idx="0"/>
    <cs:fontRef idx="minor">
      <a:schemeClr val="lt1"/>
    </cs:fontRef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3772" y="4954765"/>
            <a:ext cx="18176081" cy="10540259"/>
          </a:xfrm>
        </p:spPr>
        <p:txBody>
          <a:bodyPr anchor="b"/>
          <a:lstStyle>
            <a:lvl1pPr algn="ctr">
              <a:defRPr sz="1403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2953" y="15901497"/>
            <a:ext cx="16037719" cy="7309499"/>
          </a:xfrm>
        </p:spPr>
        <p:txBody>
          <a:bodyPr/>
          <a:lstStyle>
            <a:lvl1pPr marL="0" indent="0" algn="ctr">
              <a:buNone/>
              <a:defRPr sz="5612"/>
            </a:lvl1pPr>
            <a:lvl2pPr marL="1069162" indent="0" algn="ctr">
              <a:buNone/>
              <a:defRPr sz="4677"/>
            </a:lvl2pPr>
            <a:lvl3pPr marL="2138324" indent="0" algn="ctr">
              <a:buNone/>
              <a:defRPr sz="4209"/>
            </a:lvl3pPr>
            <a:lvl4pPr marL="3207487" indent="0" algn="ctr">
              <a:buNone/>
              <a:defRPr sz="3742"/>
            </a:lvl4pPr>
            <a:lvl5pPr marL="4276649" indent="0" algn="ctr">
              <a:buNone/>
              <a:defRPr sz="3742"/>
            </a:lvl5pPr>
            <a:lvl6pPr marL="5345811" indent="0" algn="ctr">
              <a:buNone/>
              <a:defRPr sz="3742"/>
            </a:lvl6pPr>
            <a:lvl7pPr marL="6414973" indent="0" algn="ctr">
              <a:buNone/>
              <a:defRPr sz="3742"/>
            </a:lvl7pPr>
            <a:lvl8pPr marL="7484135" indent="0" algn="ctr">
              <a:buNone/>
              <a:defRPr sz="3742"/>
            </a:lvl8pPr>
            <a:lvl9pPr marL="8553298" indent="0" algn="ctr">
              <a:buNone/>
              <a:defRPr sz="3742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8848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43734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8988" y="7547788"/>
            <a:ext cx="18443377" cy="12593645"/>
          </a:xfrm>
        </p:spPr>
        <p:txBody>
          <a:bodyPr anchor="b"/>
          <a:lstStyle>
            <a:lvl1pPr>
              <a:defRPr sz="1403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8988" y="20260574"/>
            <a:ext cx="18443377" cy="6622701"/>
          </a:xfrm>
        </p:spPr>
        <p:txBody>
          <a:bodyPr/>
          <a:lstStyle>
            <a:lvl1pPr marL="0" indent="0">
              <a:buNone/>
              <a:defRPr sz="5612">
                <a:solidFill>
                  <a:schemeClr val="tx1"/>
                </a:solidFill>
              </a:defRPr>
            </a:lvl1pPr>
            <a:lvl2pPr marL="1069162" indent="0">
              <a:buNone/>
              <a:defRPr sz="4677">
                <a:solidFill>
                  <a:schemeClr val="tx1">
                    <a:tint val="75000"/>
                  </a:schemeClr>
                </a:solidFill>
              </a:defRPr>
            </a:lvl2pPr>
            <a:lvl3pPr marL="2138324" indent="0">
              <a:buNone/>
              <a:defRPr sz="4209">
                <a:solidFill>
                  <a:schemeClr val="tx1">
                    <a:tint val="75000"/>
                  </a:schemeClr>
                </a:solidFill>
              </a:defRPr>
            </a:lvl3pPr>
            <a:lvl4pPr marL="3207487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4pPr>
            <a:lvl5pPr marL="4276649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5pPr>
            <a:lvl6pPr marL="5345811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6pPr>
            <a:lvl7pPr marL="6414973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7pPr>
            <a:lvl8pPr marL="7484135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8pPr>
            <a:lvl9pPr marL="8553298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45262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70124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25460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09362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1611882"/>
            <a:ext cx="18443377" cy="585180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2912" y="7421634"/>
            <a:ext cx="9046274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72912" y="11058863"/>
            <a:ext cx="9046274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0825461" y="7421634"/>
            <a:ext cx="9090826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0825461" y="11058863"/>
            <a:ext cx="9090826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53012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5724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01115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90826" y="4359077"/>
            <a:ext cx="10825460" cy="21515024"/>
          </a:xfrm>
        </p:spPr>
        <p:txBody>
          <a:bodyPr/>
          <a:lstStyle>
            <a:lvl1pPr>
              <a:defRPr sz="7483"/>
            </a:lvl1pPr>
            <a:lvl2pPr>
              <a:defRPr sz="6548"/>
            </a:lvl2pPr>
            <a:lvl3pPr>
              <a:defRPr sz="5612"/>
            </a:lvl3pPr>
            <a:lvl4pPr>
              <a:defRPr sz="4677"/>
            </a:lvl4pPr>
            <a:lvl5pPr>
              <a:defRPr sz="4677"/>
            </a:lvl5pPr>
            <a:lvl6pPr>
              <a:defRPr sz="4677"/>
            </a:lvl6pPr>
            <a:lvl7pPr>
              <a:defRPr sz="4677"/>
            </a:lvl7pPr>
            <a:lvl8pPr>
              <a:defRPr sz="4677"/>
            </a:lvl8pPr>
            <a:lvl9pPr>
              <a:defRPr sz="467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32924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090826" y="4359077"/>
            <a:ext cx="10825460" cy="21515024"/>
          </a:xfrm>
        </p:spPr>
        <p:txBody>
          <a:bodyPr anchor="t"/>
          <a:lstStyle>
            <a:lvl1pPr marL="0" indent="0">
              <a:buNone/>
              <a:defRPr sz="7483"/>
            </a:lvl1pPr>
            <a:lvl2pPr marL="1069162" indent="0">
              <a:buNone/>
              <a:defRPr sz="6548"/>
            </a:lvl2pPr>
            <a:lvl3pPr marL="2138324" indent="0">
              <a:buNone/>
              <a:defRPr sz="5612"/>
            </a:lvl3pPr>
            <a:lvl4pPr marL="3207487" indent="0">
              <a:buNone/>
              <a:defRPr sz="4677"/>
            </a:lvl4pPr>
            <a:lvl5pPr marL="4276649" indent="0">
              <a:buNone/>
              <a:defRPr sz="4677"/>
            </a:lvl5pPr>
            <a:lvl6pPr marL="5345811" indent="0">
              <a:buNone/>
              <a:defRPr sz="4677"/>
            </a:lvl6pPr>
            <a:lvl7pPr marL="6414973" indent="0">
              <a:buNone/>
              <a:defRPr sz="4677"/>
            </a:lvl7pPr>
            <a:lvl8pPr marL="7484135" indent="0">
              <a:buNone/>
              <a:defRPr sz="4677"/>
            </a:lvl8pPr>
            <a:lvl9pPr marL="8553298" indent="0">
              <a:buNone/>
              <a:defRPr sz="4677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707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07002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5302658" y="1611875"/>
            <a:ext cx="4610844" cy="256568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70125" y="1611875"/>
            <a:ext cx="13565237" cy="256568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39783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70124" y="1611882"/>
            <a:ext cx="18443377" cy="58518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0124" y="8059374"/>
            <a:ext cx="18443377" cy="192093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470124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99151A-8971-494A-BD27-0348896E2E92}" type="datetimeFigureOut">
              <a:rPr lang="en-US" smtClean="0"/>
              <a:t>6/1/2023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083326" y="28060644"/>
            <a:ext cx="7216973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102185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3441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2138324" rtl="0" eaLnBrk="1" latinLnBrk="0" hangingPunct="1">
        <a:lnSpc>
          <a:spcPct val="90000"/>
        </a:lnSpc>
        <a:spcBef>
          <a:spcPct val="0"/>
        </a:spcBef>
        <a:buNone/>
        <a:defRPr sz="1028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534581" indent="-534581" algn="l" defTabSz="2138324" rtl="0" eaLnBrk="1" latinLnBrk="0" hangingPunct="1">
        <a:lnSpc>
          <a:spcPct val="90000"/>
        </a:lnSpc>
        <a:spcBef>
          <a:spcPts val="2339"/>
        </a:spcBef>
        <a:buFont typeface="Arial" panose="020B0604020202020204" pitchFamily="34" charset="0"/>
        <a:buChar char="•"/>
        <a:defRPr sz="6548" kern="1200">
          <a:solidFill>
            <a:schemeClr val="tx1"/>
          </a:solidFill>
          <a:latin typeface="+mn-lt"/>
          <a:ea typeface="+mn-ea"/>
          <a:cs typeface="+mn-cs"/>
        </a:defRPr>
      </a:lvl1pPr>
      <a:lvl2pPr marL="1603743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5612" kern="1200">
          <a:solidFill>
            <a:schemeClr val="tx1"/>
          </a:solidFill>
          <a:latin typeface="+mn-lt"/>
          <a:ea typeface="+mn-ea"/>
          <a:cs typeface="+mn-cs"/>
        </a:defRPr>
      </a:lvl2pPr>
      <a:lvl3pPr marL="2672906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677" kern="1200">
          <a:solidFill>
            <a:schemeClr val="tx1"/>
          </a:solidFill>
          <a:latin typeface="+mn-lt"/>
          <a:ea typeface="+mn-ea"/>
          <a:cs typeface="+mn-cs"/>
        </a:defRPr>
      </a:lvl3pPr>
      <a:lvl4pPr marL="3742068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811230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880392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949554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8018717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9087879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1pPr>
      <a:lvl2pPr marL="1069162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2pPr>
      <a:lvl3pPr marL="2138324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3pPr>
      <a:lvl4pPr marL="3207487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276649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345811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414973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7484135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8553298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2.png"/><Relationship Id="rId7" Type="http://schemas.microsoft.com/office/2014/relationships/chartEx" Target="../charts/chartEx1.xm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chart" Target="../charts/chart1.xml"/><Relationship Id="rId5" Type="http://schemas.openxmlformats.org/officeDocument/2006/relationships/image" Target="../media/image4.png"/><Relationship Id="rId10" Type="http://schemas.openxmlformats.org/officeDocument/2006/relationships/image" Target="../media/image7.png"/><Relationship Id="rId4" Type="http://schemas.openxmlformats.org/officeDocument/2006/relationships/image" Target="../media/image3.png"/><Relationship Id="rId9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3009899" y="2066779"/>
            <a:ext cx="18109397" cy="34590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48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Improvement of the OEE of the Medium Calibre Assembly Facility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40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Adam Barton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Supervisor: Kelvin Lake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1800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School</a:t>
            </a:r>
            <a:r>
              <a:rPr lang="en-GB" altLang="en-US" sz="36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600" i="1" dirty="0">
                <a:solidFill>
                  <a:srgbClr val="002060"/>
                </a:solidFill>
                <a:latin typeface="Georgia" charset="0"/>
              </a:rPr>
              <a:t>of</a:t>
            </a:r>
            <a:r>
              <a:rPr lang="en-GB" altLang="en-US" sz="36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6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Engineering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BEng (Hons) Manufacturing Systems Engineering</a:t>
            </a:r>
            <a:endParaRPr lang="en-US" altLang="zh-CN" sz="3600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597" y="357622"/>
            <a:ext cx="3660125" cy="1279959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18281" y="202845"/>
            <a:ext cx="1420200" cy="1576422"/>
          </a:xfrm>
          <a:prstGeom prst="rect">
            <a:avLst/>
          </a:prstGeom>
        </p:spPr>
      </p:pic>
      <p:cxnSp>
        <p:nvCxnSpPr>
          <p:cNvPr id="4" name="Straight Connector 3"/>
          <p:cNvCxnSpPr/>
          <p:nvPr/>
        </p:nvCxnSpPr>
        <p:spPr>
          <a:xfrm>
            <a:off x="180000" y="1854042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 Box 6"/>
          <p:cNvSpPr txBox="1">
            <a:spLocks noChangeArrowheads="1"/>
          </p:cNvSpPr>
          <p:nvPr/>
        </p:nvSpPr>
        <p:spPr bwMode="auto">
          <a:xfrm>
            <a:off x="425537" y="5542951"/>
            <a:ext cx="6415087" cy="22602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r>
              <a:rPr lang="en-AU" altLang="en-US" sz="3600" b="1" dirty="0"/>
              <a:t>Introduction</a:t>
            </a:r>
          </a:p>
          <a:p>
            <a:pPr>
              <a:spcBef>
                <a:spcPct val="50000"/>
              </a:spcBef>
            </a:pPr>
            <a:r>
              <a:rPr lang="en-GB" altLang="en-US" sz="2800" dirty="0"/>
              <a:t>The medium calibre assembly facility was found to be running poorly and performing well below the company’s expectations.</a:t>
            </a:r>
          </a:p>
          <a:p>
            <a:pPr>
              <a:spcBef>
                <a:spcPct val="50000"/>
              </a:spcBef>
            </a:pPr>
            <a:r>
              <a:rPr lang="en-GB" altLang="en-US" sz="2800" dirty="0"/>
              <a:t>Due to this, a project was undertaken to investigate the issues and identify the most significant problems based upon analysis of data gathered during a short production run.</a:t>
            </a:r>
          </a:p>
          <a:p>
            <a:pPr>
              <a:spcBef>
                <a:spcPct val="50000"/>
              </a:spcBef>
            </a:pPr>
            <a:endParaRPr lang="en-US" altLang="en-US" sz="2800" dirty="0"/>
          </a:p>
          <a:p>
            <a:pPr>
              <a:spcBef>
                <a:spcPct val="50000"/>
              </a:spcBef>
            </a:pPr>
            <a:endParaRPr lang="en-AU" altLang="en-US" sz="3600" b="1" dirty="0"/>
          </a:p>
          <a:p>
            <a:pPr>
              <a:spcBef>
                <a:spcPct val="50000"/>
              </a:spcBef>
            </a:pPr>
            <a:endParaRPr lang="en-AU" altLang="en-US" sz="3600" b="1" dirty="0"/>
          </a:p>
          <a:p>
            <a:pPr>
              <a:spcBef>
                <a:spcPct val="50000"/>
              </a:spcBef>
            </a:pPr>
            <a:endParaRPr lang="en-AU" altLang="en-US" sz="3600" b="1" dirty="0"/>
          </a:p>
          <a:p>
            <a:pPr>
              <a:spcBef>
                <a:spcPct val="50000"/>
              </a:spcBef>
            </a:pPr>
            <a:endParaRPr lang="en-AU" altLang="en-US" sz="3600" b="1" dirty="0"/>
          </a:p>
          <a:p>
            <a:pPr>
              <a:spcBef>
                <a:spcPct val="50000"/>
              </a:spcBef>
            </a:pPr>
            <a:endParaRPr lang="en-AU" altLang="en-US" sz="3600" b="1" dirty="0"/>
          </a:p>
          <a:p>
            <a:pPr>
              <a:spcBef>
                <a:spcPct val="50000"/>
              </a:spcBef>
            </a:pPr>
            <a:r>
              <a:rPr lang="en-AU" altLang="en-US" sz="2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Fig. 1 is an overview of the assembly facility. 16 of the 21 stations are in use to assemble this product. These stations are highlighted in red.</a:t>
            </a:r>
          </a:p>
          <a:p>
            <a:pPr>
              <a:spcBef>
                <a:spcPct val="50000"/>
              </a:spcBef>
            </a:pPr>
            <a:endParaRPr lang="en-AU" altLang="en-US" sz="3600" b="1" dirty="0"/>
          </a:p>
          <a:p>
            <a:pPr>
              <a:spcBef>
                <a:spcPct val="50000"/>
              </a:spcBef>
            </a:pPr>
            <a:r>
              <a:rPr lang="en-AU" altLang="en-US" sz="3600" b="1" dirty="0"/>
              <a:t>Project Aims</a:t>
            </a:r>
            <a:endParaRPr lang="en-AU" altLang="en-US" sz="2800" b="1" dirty="0"/>
          </a:p>
          <a:p>
            <a:pPr marL="571500" indent="-5715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AU" altLang="en-US" sz="2800" dirty="0"/>
              <a:t>Identify the main causes of the poor output.</a:t>
            </a:r>
          </a:p>
          <a:p>
            <a:pPr marL="571500" indent="-5715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AU" altLang="en-US" sz="2800" dirty="0"/>
              <a:t>Improve the overall equipment effectiveness (OEE) of the facility</a:t>
            </a:r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571500" indent="-571500">
              <a:spcBef>
                <a:spcPct val="50000"/>
              </a:spcBef>
              <a:buFont typeface="Arial" panose="020B0604020202020204" pitchFamily="34" charset="0"/>
              <a:buChar char="•"/>
            </a:pPr>
            <a:endParaRPr lang="en-GB" altLang="en-US" sz="2800" dirty="0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>
              <a:spcBef>
                <a:spcPct val="50000"/>
              </a:spcBef>
            </a:pPr>
            <a:r>
              <a:rPr lang="en-GB" altLang="en-US" sz="3600" b="1" dirty="0">
                <a:latin typeface="Arial" panose="020B0604020202020204" pitchFamily="34" charset="0"/>
                <a:cs typeface="Times New Roman" panose="02020603050405020304" pitchFamily="18" charset="0"/>
              </a:rPr>
              <a:t>Methodology</a:t>
            </a:r>
          </a:p>
          <a:p>
            <a:pPr>
              <a:spcBef>
                <a:spcPct val="50000"/>
              </a:spcBef>
            </a:pPr>
            <a:r>
              <a:rPr lang="en-GB" altLang="en-US" sz="2800" dirty="0">
                <a:latin typeface="Arial" panose="020B0604020202020204" pitchFamily="34" charset="0"/>
                <a:cs typeface="Times New Roman" panose="02020603050405020304" pitchFamily="18" charset="0"/>
              </a:rPr>
              <a:t>The project was conducted following the </a:t>
            </a:r>
            <a:r>
              <a:rPr lang="en-GB" altLang="en-US" sz="2800" b="1" dirty="0">
                <a:latin typeface="Arial" panose="020B0604020202020204" pitchFamily="34" charset="0"/>
                <a:cs typeface="Times New Roman" panose="02020603050405020304" pitchFamily="18" charset="0"/>
              </a:rPr>
              <a:t>DMAIC</a:t>
            </a:r>
            <a:r>
              <a:rPr lang="en-GB" altLang="en-US" sz="2800" dirty="0">
                <a:latin typeface="Arial" panose="020B0604020202020204" pitchFamily="34" charset="0"/>
                <a:cs typeface="Times New Roman" panose="02020603050405020304" pitchFamily="18" charset="0"/>
              </a:rPr>
              <a:t> approach. This was to facilitate a pre-determined structure to separate the project into 5 clear sections: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altLang="en-US" sz="2800" dirty="0">
                <a:latin typeface="Arial" panose="020B0604020202020204" pitchFamily="34" charset="0"/>
                <a:cs typeface="Times New Roman" panose="02020603050405020304" pitchFamily="18" charset="0"/>
              </a:rPr>
              <a:t>Define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altLang="en-US" sz="2800" dirty="0">
                <a:latin typeface="Arial" panose="020B0604020202020204" pitchFamily="34" charset="0"/>
                <a:cs typeface="Times New Roman" panose="02020603050405020304" pitchFamily="18" charset="0"/>
              </a:rPr>
              <a:t>Measure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altLang="en-US" sz="2800" dirty="0">
                <a:latin typeface="Arial" panose="020B0604020202020204" pitchFamily="34" charset="0"/>
                <a:cs typeface="Times New Roman" panose="02020603050405020304" pitchFamily="18" charset="0"/>
              </a:rPr>
              <a:t>Analyse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altLang="en-US" sz="2800" dirty="0">
                <a:latin typeface="Arial" panose="020B0604020202020204" pitchFamily="34" charset="0"/>
                <a:cs typeface="Times New Roman" panose="02020603050405020304" pitchFamily="18" charset="0"/>
              </a:rPr>
              <a:t>Improve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altLang="en-US" sz="2800" dirty="0">
                <a:latin typeface="Arial" panose="020B0604020202020204" pitchFamily="34" charset="0"/>
                <a:cs typeface="Times New Roman" panose="02020603050405020304" pitchFamily="18" charset="0"/>
              </a:rPr>
              <a:t>Control</a:t>
            </a:r>
            <a:endParaRPr lang="en-US" altLang="en-US" sz="2800" dirty="0"/>
          </a:p>
        </p:txBody>
      </p:sp>
      <p:sp>
        <p:nvSpPr>
          <p:cNvPr id="12" name="Text Box 8"/>
          <p:cNvSpPr txBox="1">
            <a:spLocks noChangeArrowheads="1"/>
          </p:cNvSpPr>
          <p:nvPr/>
        </p:nvSpPr>
        <p:spPr bwMode="auto">
          <a:xfrm>
            <a:off x="7030309" y="5525873"/>
            <a:ext cx="6802937" cy="234732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ts val="600"/>
              </a:spcBef>
            </a:pPr>
            <a:r>
              <a:rPr lang="en-AU" altLang="en-US" sz="3600" b="1" dirty="0"/>
              <a:t>Measurement/Analysis</a:t>
            </a:r>
          </a:p>
          <a:p>
            <a:pPr>
              <a:spcBef>
                <a:spcPts val="1200"/>
              </a:spcBef>
            </a:pPr>
            <a:r>
              <a:rPr lang="en-AU" altLang="en-US" sz="2800" dirty="0"/>
              <a:t>Data was collected over a 43-day period. The key results are shown below:</a:t>
            </a:r>
          </a:p>
          <a:p>
            <a:pPr>
              <a:spcBef>
                <a:spcPts val="600"/>
              </a:spcBef>
            </a:pPr>
            <a:endParaRPr lang="en-AU" altLang="en-US" sz="2800" dirty="0"/>
          </a:p>
          <a:p>
            <a:pPr>
              <a:spcBef>
                <a:spcPts val="600"/>
              </a:spcBef>
            </a:pPr>
            <a:r>
              <a:rPr lang="en-AU" altLang="en-US" sz="2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Table 1 shows the mean time to repair measured throughout the production run. Stations O, E, N, P and L were the main contributories that occurred regularly.</a:t>
            </a:r>
          </a:p>
          <a:p>
            <a:pPr algn="ctr">
              <a:spcBef>
                <a:spcPts val="600"/>
              </a:spcBef>
            </a:pPr>
            <a:endParaRPr lang="en-AU" altLang="en-US" sz="20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spcBef>
                <a:spcPts val="600"/>
              </a:spcBef>
            </a:pPr>
            <a:endParaRPr lang="en-AU" altLang="en-US" sz="20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spcBef>
                <a:spcPts val="600"/>
              </a:spcBef>
            </a:pPr>
            <a:endParaRPr lang="en-AU" altLang="en-US" sz="20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spcBef>
                <a:spcPts val="600"/>
              </a:spcBef>
            </a:pPr>
            <a:endParaRPr lang="en-AU" altLang="en-US" sz="20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spcBef>
                <a:spcPts val="600"/>
              </a:spcBef>
            </a:pPr>
            <a:endParaRPr lang="en-AU" altLang="en-US" sz="20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spcBef>
                <a:spcPts val="600"/>
              </a:spcBef>
            </a:pPr>
            <a:endParaRPr lang="en-AU" altLang="en-US" sz="20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spcBef>
                <a:spcPts val="600"/>
              </a:spcBef>
            </a:pPr>
            <a:endParaRPr lang="en-AU" altLang="en-US" sz="20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spcBef>
                <a:spcPts val="600"/>
              </a:spcBef>
            </a:pPr>
            <a:endParaRPr lang="en-AU" altLang="en-US" sz="20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spcBef>
                <a:spcPts val="600"/>
              </a:spcBef>
            </a:pPr>
            <a:endParaRPr lang="en-AU" altLang="en-US" sz="20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spcBef>
                <a:spcPts val="600"/>
              </a:spcBef>
            </a:pPr>
            <a:endParaRPr lang="en-AU" alt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spcBef>
                <a:spcPts val="600"/>
              </a:spcBef>
            </a:pPr>
            <a:endParaRPr lang="en-AU" alt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spcBef>
                <a:spcPts val="600"/>
              </a:spcBef>
            </a:pPr>
            <a:endParaRPr lang="en-AU" alt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spcBef>
                <a:spcPts val="600"/>
              </a:spcBef>
            </a:pPr>
            <a:endParaRPr lang="en-AU" alt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spcBef>
                <a:spcPts val="600"/>
              </a:spcBef>
            </a:pPr>
            <a:endParaRPr lang="en-AU" alt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spcBef>
                <a:spcPts val="600"/>
              </a:spcBef>
            </a:pPr>
            <a:endParaRPr lang="en-AU" alt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spcBef>
                <a:spcPts val="600"/>
              </a:spcBef>
            </a:pPr>
            <a:endParaRPr lang="en-AU" alt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spcBef>
                <a:spcPts val="600"/>
              </a:spcBef>
            </a:pPr>
            <a:endParaRPr lang="en-AU" alt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spcBef>
                <a:spcPts val="600"/>
              </a:spcBef>
            </a:pPr>
            <a:endParaRPr lang="en-AU" alt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ts val="600"/>
              </a:spcBef>
            </a:pPr>
            <a:r>
              <a:rPr lang="en-AU" altLang="en-US" sz="2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Fig. 2 is a Pareto Chart showing the defects categorised by the non-conforming feature. Full form was prioritised as the main area requiring improvement.</a:t>
            </a:r>
          </a:p>
          <a:p>
            <a:pPr algn="ctr">
              <a:spcBef>
                <a:spcPts val="600"/>
              </a:spcBef>
            </a:pPr>
            <a:endParaRPr lang="en-AU" alt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spcBef>
                <a:spcPts val="600"/>
              </a:spcBef>
            </a:pPr>
            <a:endParaRPr lang="en-AU" alt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spcBef>
                <a:spcPts val="600"/>
              </a:spcBef>
            </a:pPr>
            <a:endParaRPr lang="en-AU" alt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spcBef>
                <a:spcPts val="600"/>
              </a:spcBef>
            </a:pPr>
            <a:endParaRPr lang="en-AU" alt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spcBef>
                <a:spcPts val="600"/>
              </a:spcBef>
            </a:pPr>
            <a:endParaRPr lang="en-AU" alt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spcBef>
                <a:spcPts val="600"/>
              </a:spcBef>
            </a:pPr>
            <a:endParaRPr lang="en-AU" alt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spcBef>
                <a:spcPts val="600"/>
              </a:spcBef>
            </a:pPr>
            <a:endParaRPr lang="en-AU" alt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spcBef>
                <a:spcPts val="600"/>
              </a:spcBef>
            </a:pPr>
            <a:endParaRPr lang="en-AU" alt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spcBef>
                <a:spcPts val="600"/>
              </a:spcBef>
            </a:pPr>
            <a:endParaRPr lang="en-AU" alt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spcBef>
                <a:spcPts val="600"/>
              </a:spcBef>
            </a:pPr>
            <a:endParaRPr lang="en-AU" alt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ts val="600"/>
              </a:spcBef>
            </a:pPr>
            <a:r>
              <a:rPr lang="en-AU" altLang="en-US" sz="2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Fig. 3 displays the station run rate in seconds. The horizontal line denotes the target run rate (275 parts per hour).</a:t>
            </a:r>
          </a:p>
          <a:p>
            <a:pPr algn="ctr">
              <a:spcBef>
                <a:spcPts val="600"/>
              </a:spcBef>
            </a:pPr>
            <a:endParaRPr lang="en-AU" alt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ts val="600"/>
              </a:spcBef>
            </a:pPr>
            <a:r>
              <a:rPr lang="en-AU" altLang="en-US" sz="3600" b="1" dirty="0"/>
              <a:t>Initial OEE Measurement</a:t>
            </a:r>
          </a:p>
          <a:p>
            <a:pPr marL="457200" indent="-457200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AU" altLang="en-US" sz="2800" dirty="0"/>
              <a:t>Availability:		</a:t>
            </a:r>
            <a:r>
              <a:rPr lang="en-AU" altLang="en-US" sz="2800" b="1" dirty="0"/>
              <a:t>93.70%</a:t>
            </a:r>
          </a:p>
          <a:p>
            <a:pPr marL="457200" indent="-4572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AU" altLang="en-US" sz="2800" dirty="0"/>
              <a:t>Performance:		</a:t>
            </a:r>
            <a:r>
              <a:rPr lang="en-AU" altLang="en-US" sz="2800" b="1" dirty="0"/>
              <a:t>81.61%</a:t>
            </a:r>
          </a:p>
          <a:p>
            <a:pPr marL="457200" indent="-4572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AU" altLang="en-US" sz="2800" dirty="0"/>
              <a:t>Quality:			</a:t>
            </a:r>
            <a:r>
              <a:rPr lang="en-AU" altLang="en-US" sz="2800" b="1" dirty="0"/>
              <a:t>93.08%</a:t>
            </a:r>
          </a:p>
          <a:p>
            <a:pPr marL="457200" indent="-457200">
              <a:spcBef>
                <a:spcPts val="600"/>
              </a:spcBef>
              <a:buFont typeface="Arial" panose="020B0604020202020204" pitchFamily="34" charset="0"/>
              <a:buChar char="•"/>
            </a:pPr>
            <a:endParaRPr lang="en-AU" altLang="en-US" sz="1000" b="1" dirty="0"/>
          </a:p>
          <a:p>
            <a:pPr marL="457200" indent="-4572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AU" altLang="en-US" sz="2800" b="1" dirty="0"/>
              <a:t>OEE:				71.81%</a:t>
            </a:r>
            <a:endParaRPr lang="en-AU" altLang="en-US" sz="2800" dirty="0"/>
          </a:p>
          <a:p>
            <a:pPr>
              <a:spcBef>
                <a:spcPts val="600"/>
              </a:spcBef>
            </a:pPr>
            <a:endParaRPr lang="en-AU" altLang="en-US" sz="2800" dirty="0"/>
          </a:p>
          <a:p>
            <a:pPr>
              <a:spcBef>
                <a:spcPts val="600"/>
              </a:spcBef>
            </a:pPr>
            <a:r>
              <a:rPr lang="en-AU" altLang="en-US" sz="2800" dirty="0"/>
              <a:t>This data was compared to an OEE of 100% over the 43-day period to assess the financial impact. In this time, the losses from missed opportunities was found to be the equivalent of </a:t>
            </a:r>
            <a:r>
              <a:rPr lang="en-AU" altLang="en-US" sz="2800" b="1" dirty="0"/>
              <a:t>£12.5 million per year!</a:t>
            </a:r>
          </a:p>
        </p:txBody>
      </p:sp>
      <p:sp>
        <p:nvSpPr>
          <p:cNvPr id="22" name="Text Box 10"/>
          <p:cNvSpPr txBox="1">
            <a:spLocks noChangeArrowheads="1"/>
          </p:cNvSpPr>
          <p:nvPr/>
        </p:nvSpPr>
        <p:spPr bwMode="auto">
          <a:xfrm>
            <a:off x="14381039" y="23427244"/>
            <a:ext cx="6415088" cy="30276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/>
              <a:t>Acknowledgements</a:t>
            </a:r>
          </a:p>
          <a:p>
            <a:pPr>
              <a:spcBef>
                <a:spcPct val="50000"/>
              </a:spcBef>
            </a:pPr>
            <a:r>
              <a:rPr lang="en-AU" altLang="en-US" sz="2800" dirty="0"/>
              <a:t>OEE Improvement Project Team</a:t>
            </a:r>
            <a:endParaRPr lang="en-US" altLang="en-US" sz="6600" dirty="0"/>
          </a:p>
          <a:p>
            <a:pPr>
              <a:spcBef>
                <a:spcPct val="50000"/>
              </a:spcBef>
            </a:pPr>
            <a:r>
              <a:rPr lang="en-AU" altLang="en-US" sz="2800" dirty="0"/>
              <a:t>Medium Calibre Production Team</a:t>
            </a:r>
          </a:p>
          <a:p>
            <a:pPr>
              <a:spcBef>
                <a:spcPct val="50000"/>
              </a:spcBef>
            </a:pPr>
            <a:r>
              <a:rPr lang="en-AU" altLang="en-US" sz="2800" dirty="0"/>
              <a:t>Maintenance Manager</a:t>
            </a:r>
          </a:p>
        </p:txBody>
      </p:sp>
      <p:sp>
        <p:nvSpPr>
          <p:cNvPr id="23" name="Text Box 11"/>
          <p:cNvSpPr txBox="1">
            <a:spLocks noChangeArrowheads="1"/>
          </p:cNvSpPr>
          <p:nvPr/>
        </p:nvSpPr>
        <p:spPr bwMode="auto">
          <a:xfrm>
            <a:off x="14381040" y="26347749"/>
            <a:ext cx="6415087" cy="26121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marL="228600" indent="-228600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ea typeface="Arial" charset="0"/>
                <a:cs typeface="Arial" charset="0"/>
              </a:rPr>
              <a:t>References</a:t>
            </a:r>
          </a:p>
          <a:p>
            <a:pPr marL="0" indent="0">
              <a:spcBef>
                <a:spcPct val="50000"/>
              </a:spcBef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OEE Systems International, 2023. </a:t>
            </a:r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Achieving World Class OEE. 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[Online] </a:t>
            </a:r>
            <a:b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Available at: </a:t>
            </a:r>
            <a:r>
              <a:rPr lang="en-GB" sz="1800" u="sng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https://www.oeesystems.com/knowledge/achieving-world-class-oee/</a:t>
            </a:r>
            <a:endParaRPr lang="en-US" altLang="en-US" sz="1800" dirty="0">
              <a:ea typeface="Arial" charset="0"/>
              <a:cs typeface="Arial" charset="0"/>
            </a:endParaRPr>
          </a:p>
        </p:txBody>
      </p:sp>
      <p:sp>
        <p:nvSpPr>
          <p:cNvPr id="30" name="Rectangle 29"/>
          <p:cNvSpPr>
            <a:spLocks noChangeArrowheads="1"/>
          </p:cNvSpPr>
          <p:nvPr/>
        </p:nvSpPr>
        <p:spPr bwMode="auto">
          <a:xfrm>
            <a:off x="14704210" y="18840038"/>
            <a:ext cx="6165190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31" name="Rectangle 30"/>
          <p:cNvSpPr>
            <a:spLocks noChangeArrowheads="1"/>
          </p:cNvSpPr>
          <p:nvPr/>
        </p:nvSpPr>
        <p:spPr bwMode="auto">
          <a:xfrm>
            <a:off x="440292" y="17118912"/>
            <a:ext cx="4741303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cxnSp>
        <p:nvCxnSpPr>
          <p:cNvPr id="36" name="Straight Connector 35"/>
          <p:cNvCxnSpPr/>
          <p:nvPr/>
        </p:nvCxnSpPr>
        <p:spPr>
          <a:xfrm>
            <a:off x="179999" y="28905882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12288600" y="29201563"/>
            <a:ext cx="89153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altLang="en-US" sz="32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School</a:t>
            </a:r>
            <a:r>
              <a:rPr lang="en-GB" altLang="en-US" sz="32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200" i="1" dirty="0">
                <a:solidFill>
                  <a:srgbClr val="002060"/>
                </a:solidFill>
                <a:latin typeface="Georgia" charset="0"/>
              </a:rPr>
              <a:t>of</a:t>
            </a:r>
            <a:r>
              <a:rPr lang="en-GB" altLang="en-US" sz="32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2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Engineering</a:t>
            </a:r>
            <a:endParaRPr lang="en-GB" sz="3200" dirty="0"/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CE96FDBF-FDE7-1DF3-F1DC-2BBC1F4A928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284" y="11341313"/>
            <a:ext cx="6343513" cy="4038649"/>
          </a:xfrm>
          <a:prstGeom prst="rect">
            <a:avLst/>
          </a:prstGeom>
          <a:noFill/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3A2698BA-997C-E95B-FD82-7E437921BF7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01722" y="9334411"/>
            <a:ext cx="6415087" cy="3475036"/>
          </a:xfrm>
          <a:prstGeom prst="rect">
            <a:avLst/>
          </a:prstGeom>
        </p:spPr>
      </p:pic>
      <p:graphicFrame>
        <p:nvGraphicFramePr>
          <p:cNvPr id="35" name="Chart 34">
            <a:extLst>
              <a:ext uri="{FF2B5EF4-FFF2-40B4-BE49-F238E27FC236}">
                <a16:creationId xmlns:a16="http://schemas.microsoft.com/office/drawing/2014/main" id="{F450DAD0-06F7-B043-F082-3632D19345E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14001408"/>
              </p:ext>
            </p:extLst>
          </p:nvPr>
        </p:nvGraphicFramePr>
        <p:xfrm>
          <a:off x="7265524" y="17465766"/>
          <a:ext cx="6402100" cy="34907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609C7F54-A676-DFB5-8187-6C86653E7907}"/>
              </a:ext>
            </a:extLst>
          </p:cNvPr>
          <p:cNvCxnSpPr/>
          <p:nvPr/>
        </p:nvCxnSpPr>
        <p:spPr>
          <a:xfrm flipH="1">
            <a:off x="7816683" y="19347244"/>
            <a:ext cx="5649286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cx1="http://schemas.microsoft.com/office/drawing/2015/9/8/chartex" Requires="cx1">
          <p:graphicFrame>
            <p:nvGraphicFramePr>
              <p:cNvPr id="43" name="Chart 42">
                <a:extLst>
                  <a:ext uri="{FF2B5EF4-FFF2-40B4-BE49-F238E27FC236}">
                    <a16:creationId xmlns:a16="http://schemas.microsoft.com/office/drawing/2014/main" id="{00000000-0008-0000-0500-000005000000}"/>
                  </a:ext>
                </a:extLst>
              </p:cNvPr>
              <p:cNvGraphicFramePr/>
              <p:nvPr>
                <p:extLst>
                  <p:ext uri="{D42A27DB-BD31-4B8C-83A1-F6EECF244321}">
                    <p14:modId xmlns:p14="http://schemas.microsoft.com/office/powerpoint/2010/main" val="2294299214"/>
                  </p:ext>
                </p:extLst>
              </p:nvPr>
            </p:nvGraphicFramePr>
            <p:xfrm>
              <a:off x="7188008" y="13393289"/>
              <a:ext cx="6402099" cy="2743200"/>
            </p:xfrm>
            <a:graphic>
              <a:graphicData uri="http://schemas.microsoft.com/office/drawing/2014/chartex">
                <cx:chart xmlns:cx="http://schemas.microsoft.com/office/drawing/2014/chartex" xmlns:r="http://schemas.openxmlformats.org/officeDocument/2006/relationships" r:id="rId7"/>
              </a:graphicData>
            </a:graphic>
          </p:graphicFrame>
        </mc:Choice>
        <mc:Fallback>
          <p:pic>
            <p:nvPicPr>
              <p:cNvPr id="43" name="Chart 42">
                <a:extLst>
                  <a:ext uri="{FF2B5EF4-FFF2-40B4-BE49-F238E27FC236}">
                    <a16:creationId xmlns:a16="http://schemas.microsoft.com/office/drawing/2014/main" id="{00000000-0008-0000-0500-000005000000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7188008" y="13393289"/>
                <a:ext cx="6402099" cy="2743200"/>
              </a:xfrm>
              <a:prstGeom prst="rect">
                <a:avLst/>
              </a:prstGeom>
            </p:spPr>
          </p:pic>
        </mc:Fallback>
      </mc:AlternateContent>
      <p:sp>
        <p:nvSpPr>
          <p:cNvPr id="44" name="Text Box 8">
            <a:extLst>
              <a:ext uri="{FF2B5EF4-FFF2-40B4-BE49-F238E27FC236}">
                <a16:creationId xmlns:a16="http://schemas.microsoft.com/office/drawing/2014/main" id="{F7CB02BA-8B20-DDC4-143E-DE33217A7FD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381039" y="5525873"/>
            <a:ext cx="6802937" cy="184780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ts val="600"/>
              </a:spcBef>
            </a:pPr>
            <a:r>
              <a:rPr lang="en-AU" altLang="en-US" sz="3600" b="1" dirty="0"/>
              <a:t>Improvements</a:t>
            </a:r>
          </a:p>
          <a:p>
            <a:pPr>
              <a:spcBef>
                <a:spcPts val="1200"/>
              </a:spcBef>
            </a:pPr>
            <a:r>
              <a:rPr lang="en-AU" altLang="en-US" sz="2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Table 2 is a selection of the improvements suggested to the project team, along with the associated costs of implementation as supplied by the relevant parties responsible for the work.</a:t>
            </a:r>
          </a:p>
          <a:p>
            <a:pPr>
              <a:spcBef>
                <a:spcPts val="1200"/>
              </a:spcBef>
            </a:pPr>
            <a:endParaRPr lang="en-AU" altLang="en-US" sz="20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ts val="1200"/>
              </a:spcBef>
            </a:pPr>
            <a:endParaRPr lang="en-AU" altLang="en-US" sz="20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ts val="1200"/>
              </a:spcBef>
            </a:pPr>
            <a:endParaRPr lang="en-AU" altLang="en-US" sz="20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ts val="1200"/>
              </a:spcBef>
            </a:pPr>
            <a:endParaRPr lang="en-AU" altLang="en-US" sz="20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ts val="1200"/>
              </a:spcBef>
            </a:pPr>
            <a:endParaRPr lang="en-AU" altLang="en-US" sz="20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ts val="1200"/>
              </a:spcBef>
            </a:pPr>
            <a:endParaRPr lang="en-AU" altLang="en-US" sz="20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ts val="1200"/>
              </a:spcBef>
            </a:pPr>
            <a:endParaRPr lang="en-AU" altLang="en-US" sz="105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ts val="1200"/>
              </a:spcBef>
            </a:pPr>
            <a:r>
              <a:rPr lang="en-AU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Pilot Project Results</a:t>
            </a:r>
          </a:p>
          <a:p>
            <a:pPr>
              <a:spcBef>
                <a:spcPts val="1200"/>
              </a:spcBef>
            </a:pPr>
            <a:r>
              <a:rPr lang="en-AU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Full form rejects were greatly reduced with the installation of a new LVDT. The machine was </a:t>
            </a:r>
            <a:r>
              <a:rPr lang="en-AU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rejecting thousands of products incorrectly</a:t>
            </a:r>
            <a:r>
              <a:rPr lang="en-AU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spcBef>
                <a:spcPts val="1200"/>
              </a:spcBef>
            </a:pPr>
            <a:endParaRPr lang="en-AU" alt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1200"/>
              </a:spcBef>
            </a:pPr>
            <a:r>
              <a:rPr lang="en-AU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Station run rate was reduced with station T now being the slowest station (13.9 seconds per cycle).</a:t>
            </a:r>
          </a:p>
          <a:p>
            <a:pPr>
              <a:spcBef>
                <a:spcPts val="1200"/>
              </a:spcBef>
            </a:pPr>
            <a:endParaRPr lang="en-AU" alt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1200"/>
              </a:spcBef>
            </a:pPr>
            <a:r>
              <a:rPr lang="en-AU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Stations E, L, O, P and R all saw improvement to reliability and the </a:t>
            </a:r>
            <a:r>
              <a:rPr lang="en-AU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time lost to short stoppages fell by 58%.</a:t>
            </a:r>
          </a:p>
          <a:p>
            <a:pPr>
              <a:spcBef>
                <a:spcPts val="1200"/>
              </a:spcBef>
            </a:pPr>
            <a:endParaRPr lang="en-AU" alt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1200"/>
              </a:spcBef>
            </a:pPr>
            <a:r>
              <a:rPr lang="en-AU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New OEE values were as follows:</a:t>
            </a:r>
          </a:p>
          <a:p>
            <a:pPr marL="457200" indent="-457200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AU" altLang="en-US" sz="2800" dirty="0"/>
              <a:t>Availability:		</a:t>
            </a:r>
            <a:r>
              <a:rPr lang="en-AU" altLang="en-US" sz="2800" b="1" dirty="0"/>
              <a:t>93.72%</a:t>
            </a:r>
          </a:p>
          <a:p>
            <a:pPr marL="457200" indent="-4572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AU" altLang="en-US" sz="2800" dirty="0"/>
              <a:t>Performance:		</a:t>
            </a:r>
            <a:r>
              <a:rPr lang="en-AU" altLang="en-US" sz="2800" b="1" dirty="0"/>
              <a:t>91.13%</a:t>
            </a:r>
          </a:p>
          <a:p>
            <a:pPr marL="457200" indent="-4572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AU" altLang="en-US" sz="2800" dirty="0"/>
              <a:t>Quality:			</a:t>
            </a:r>
            <a:r>
              <a:rPr lang="en-AU" altLang="en-US" sz="2800" b="1" dirty="0"/>
              <a:t>97.77%</a:t>
            </a:r>
          </a:p>
          <a:p>
            <a:pPr marL="457200" indent="-457200">
              <a:spcBef>
                <a:spcPts val="600"/>
              </a:spcBef>
              <a:buFont typeface="Arial" panose="020B0604020202020204" pitchFamily="34" charset="0"/>
              <a:buChar char="•"/>
            </a:pPr>
            <a:endParaRPr lang="en-AU" altLang="en-US" sz="1000" b="1" dirty="0"/>
          </a:p>
          <a:p>
            <a:pPr marL="457200" indent="-45720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AU" altLang="en-US" sz="2800" b="1" dirty="0"/>
              <a:t>OEE:				83.50%</a:t>
            </a:r>
            <a:endParaRPr lang="en-AU" altLang="en-US" sz="2800" dirty="0"/>
          </a:p>
          <a:p>
            <a:pPr>
              <a:spcBef>
                <a:spcPts val="1200"/>
              </a:spcBef>
            </a:pPr>
            <a:endParaRPr lang="en-AU" alt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1200"/>
              </a:spcBef>
            </a:pPr>
            <a:r>
              <a:rPr lang="en-AU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Conclusions</a:t>
            </a:r>
          </a:p>
          <a:p>
            <a:pPr>
              <a:spcBef>
                <a:spcPts val="1200"/>
              </a:spcBef>
            </a:pPr>
            <a:r>
              <a:rPr lang="en-AU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The main causes of poor output were identified and addressed where possible, giving a </a:t>
            </a:r>
            <a:r>
              <a:rPr lang="en-AU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12.32% increase in OEE </a:t>
            </a:r>
            <a:r>
              <a:rPr lang="en-AU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and a </a:t>
            </a:r>
            <a:r>
              <a:rPr lang="en-AU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potential saving of approximately £7 million per year!</a:t>
            </a:r>
          </a:p>
        </p:txBody>
      </p:sp>
      <p:pic>
        <p:nvPicPr>
          <p:cNvPr id="48" name="Picture 47">
            <a:extLst>
              <a:ext uri="{FF2B5EF4-FFF2-40B4-BE49-F238E27FC236}">
                <a16:creationId xmlns:a16="http://schemas.microsoft.com/office/drawing/2014/main" id="{CB2A40C4-96C3-669C-5042-26A1EA7625EC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4564444" y="7835360"/>
            <a:ext cx="6304956" cy="3027649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00991203-E9E5-18F6-E016-9967F792801D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02227" y="2066779"/>
            <a:ext cx="2672352" cy="3563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35432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90b58af8-24e5-4252-ab67-b2f2985aee88">
      <UserInfo>
        <DisplayName>Alexandre Bierley (1901530)</DisplayName>
        <AccountId>167</AccountId>
        <AccountType/>
      </UserInfo>
      <UserInfo>
        <DisplayName>Angus Rankin (1904244)</DisplayName>
        <AccountId>168</AccountId>
        <AccountType/>
      </UserInfo>
    </SharedWithUsers>
    <_activity xmlns="be49ff73-cec0-4379-9da8-63ff3cc411bb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91B451D30E41240A96500EC6D397FB6" ma:contentTypeVersion="13" ma:contentTypeDescription="Create a new document." ma:contentTypeScope="" ma:versionID="0e4b17b1342870e5914bcd69160a11fc">
  <xsd:schema xmlns:xsd="http://www.w3.org/2001/XMLSchema" xmlns:xs="http://www.w3.org/2001/XMLSchema" xmlns:p="http://schemas.microsoft.com/office/2006/metadata/properties" xmlns:ns3="be49ff73-cec0-4379-9da8-63ff3cc411bb" xmlns:ns4="90b58af8-24e5-4252-ab67-b2f2985aee88" targetNamespace="http://schemas.microsoft.com/office/2006/metadata/properties" ma:root="true" ma:fieldsID="63632193513048e4be4390cb881b8c9d" ns3:_="" ns4:_="">
    <xsd:import namespace="be49ff73-cec0-4379-9da8-63ff3cc411bb"/>
    <xsd:import namespace="90b58af8-24e5-4252-ab67-b2f2985aee8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ServiceAutoKeyPoints" minOccurs="0"/>
                <xsd:element ref="ns3:MediaServiceKeyPoints" minOccurs="0"/>
                <xsd:element ref="ns3:MediaServiceSearchPropertie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e49ff73-cec0-4379-9da8-63ff3cc411b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GenerationTime" ma:index="1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6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7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0b58af8-24e5-4252-ab67-b2f2985aee88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20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143BA27-58CC-4A6A-B76B-6553FA6DCFA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5F8B970-0100-4DA4-9AAF-7EABCA0530B0}">
  <ds:schemaRefs>
    <ds:schemaRef ds:uri="http://schemas.microsoft.com/office/2006/documentManagement/types"/>
    <ds:schemaRef ds:uri="http://purl.org/dc/dcmitype/"/>
    <ds:schemaRef ds:uri="http://purl.org/dc/terms/"/>
    <ds:schemaRef ds:uri="http://schemas.microsoft.com/office/2006/metadata/properties"/>
    <ds:schemaRef ds:uri="http://schemas.openxmlformats.org/package/2006/metadata/core-properties"/>
    <ds:schemaRef ds:uri="90b58af8-24e5-4252-ab67-b2f2985aee88"/>
    <ds:schemaRef ds:uri="http://purl.org/dc/elements/1.1/"/>
    <ds:schemaRef ds:uri="http://schemas.microsoft.com/office/infopath/2007/PartnerControls"/>
    <ds:schemaRef ds:uri="be49ff73-cec0-4379-9da8-63ff3cc411bb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B6A44B03-C0C5-4D90-A93B-1C098016005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e49ff73-cec0-4379-9da8-63ff3cc411bb"/>
    <ds:schemaRef ds:uri="90b58af8-24e5-4252-ab67-b2f2985aee8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1083</TotalTime>
  <Words>568</Words>
  <Application>Microsoft Office PowerPoint</Application>
  <PresentationFormat>Custom</PresentationFormat>
  <Paragraphs>112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Arial</vt:lpstr>
      <vt:lpstr>Calibri</vt:lpstr>
      <vt:lpstr>Calibri Light</vt:lpstr>
      <vt:lpstr>Georgia</vt:lpstr>
      <vt:lpstr>Times New Roman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Graham Howe</dc:creator>
  <cp:lastModifiedBy>Adam Barton</cp:lastModifiedBy>
  <cp:revision>30</cp:revision>
  <dcterms:created xsi:type="dcterms:W3CDTF">2016-02-25T08:27:32Z</dcterms:created>
  <dcterms:modified xsi:type="dcterms:W3CDTF">2023-06-02T03:39:21Z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0x010100891B451D30E41240A96500EC6D397FB6</vt:lpwstr>
  </property>
  <property fmtid="{D5CDD505-2E9C-101B-9397-08002B2CF9AE}" pid="3" name="MediaServiceImageTags">
    <vt:lpwstr/>
  </property>
  <property fmtid="{D5CDD505-2E9C-101B-9397-08002B2CF9AE}" pid="4" name="Order">
    <vt:r8>150500</vt:r8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  <property fmtid="{D5CDD505-2E9C-101B-9397-08002B2CF9AE}" pid="8" name="_ExtendedDescription">
    <vt:lpwstr/>
  </property>
  <property fmtid="{D5CDD505-2E9C-101B-9397-08002B2CF9AE}" pid="9" name="TriggerFlowInfo">
    <vt:lpwstr/>
  </property>
  <property fmtid="{D5CDD505-2E9C-101B-9397-08002B2CF9AE}" pid="10" name="xd_Signature">
    <vt:bool>false</vt:bool>
  </property>
</Properties>
</file>