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82" r:id="rId4"/>
    <p:sldId id="259" r:id="rId5"/>
    <p:sldId id="283" r:id="rId6"/>
    <p:sldId id="269" r:id="rId7"/>
    <p:sldId id="260" r:id="rId8"/>
    <p:sldId id="268" r:id="rId9"/>
    <p:sldId id="263" r:id="rId10"/>
    <p:sldId id="267" r:id="rId11"/>
    <p:sldId id="272" r:id="rId12"/>
    <p:sldId id="266" r:id="rId13"/>
    <p:sldId id="270" r:id="rId14"/>
    <p:sldId id="273" r:id="rId15"/>
    <p:sldId id="277" r:id="rId16"/>
    <p:sldId id="278" r:id="rId17"/>
    <p:sldId id="279" r:id="rId18"/>
    <p:sldId id="280" r:id="rId19"/>
    <p:sldId id="281" r:id="rId20"/>
    <p:sldId id="27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a:xfrm>
            <a:off x="1921934" y="5054602"/>
            <a:ext cx="4064860" cy="279400"/>
          </a:xfr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817317" y="5054602"/>
            <a:ext cx="413483" cy="279400"/>
          </a:xfrm>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3707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137071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9379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674338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8" name="Footer Placeholder 7"/>
          <p:cNvSpPr>
            <a:spLocks noGrp="1"/>
          </p:cNvSpPr>
          <p:nvPr>
            <p:ph type="ftr" sz="quarter" idx="11"/>
          </p:nvPr>
        </p:nvSpPr>
        <p:spPr/>
        <p:txBody>
          <a:bodyPr/>
          <a:lstStyle/>
          <a:p>
            <a:endParaRPr lang="en-GB">
              <a:solidFill>
                <a:prstClr val="black"/>
              </a:solidFill>
            </a:endParaRPr>
          </a:p>
        </p:txBody>
      </p:sp>
      <p:sp>
        <p:nvSpPr>
          <p:cNvPr id="9" name="Slide Number Placeholder 8"/>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8929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4" name="Footer Placeholder 3"/>
          <p:cNvSpPr>
            <a:spLocks noGrp="1"/>
          </p:cNvSpPr>
          <p:nvPr>
            <p:ph type="ftr" sz="quarter" idx="11"/>
          </p:nvPr>
        </p:nvSpPr>
        <p:spPr/>
        <p:txBody>
          <a:bodyPr/>
          <a:lstStyle/>
          <a:p>
            <a:endParaRPr lang="en-GB">
              <a:solidFill>
                <a:prstClr val="black"/>
              </a:solidFill>
            </a:endParaRPr>
          </a:p>
        </p:txBody>
      </p:sp>
      <p:sp>
        <p:nvSpPr>
          <p:cNvPr id="5" name="Slide Number Placeholder 4"/>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963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3" name="Footer Placeholder 2"/>
          <p:cNvSpPr>
            <a:spLocks noGrp="1"/>
          </p:cNvSpPr>
          <p:nvPr>
            <p:ph type="ftr" sz="quarter" idx="11"/>
          </p:nvPr>
        </p:nvSpPr>
        <p:spPr/>
        <p:txBody>
          <a:bodyPr/>
          <a:lstStyle/>
          <a:p>
            <a:endParaRPr lang="en-GB">
              <a:solidFill>
                <a:prstClr val="black"/>
              </a:solidFill>
            </a:endParaRPr>
          </a:p>
        </p:txBody>
      </p:sp>
      <p:sp>
        <p:nvSpPr>
          <p:cNvPr id="4" name="Slide Number Placeholder 3"/>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260808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9589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110802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6717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19017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r>
              <a:rPr lang="en-US" sz="7200" dirty="0">
                <a:solidFill>
                  <a:prstClr val="black"/>
                </a:solidFill>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algn="r"/>
            <a:r>
              <a:rPr lang="en-US" sz="7200" dirty="0">
                <a:solidFill>
                  <a:prstClr val="black"/>
                </a:solidFill>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62321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548498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r>
              <a:rPr lang="en-US" sz="8000" dirty="0">
                <a:solidFill>
                  <a:prstClr val="black"/>
                </a:solidFill>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algn="r"/>
            <a:r>
              <a:rPr lang="en-US" sz="8000" dirty="0">
                <a:solidFill>
                  <a:prstClr val="black"/>
                </a:solidFill>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6387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2936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75146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248B3468-22D2-4030-9114-5488820D31FF}" type="slidenum">
              <a:rPr lang="en-GB" smtClean="0">
                <a:solidFill>
                  <a:prstClr val="black"/>
                </a:solidFill>
              </a:rPr>
              <a:pPr/>
              <a:t>‹#›</a:t>
            </a:fld>
            <a:endParaRPr lang="en-GB">
              <a:solidFill>
                <a:prstClr val="black"/>
              </a:solidFill>
            </a:endParaRPr>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3879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srcRect/>
          <a:tile tx="0" ty="0" sx="100000" sy="100000" flip="none" algn="tl"/>
        </a:blipFill>
        <a:effectLst/>
      </p:bgPr>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9EB7299-F2EA-4FE7-8163-61CCF10982E9}" type="datetimeFigureOut">
              <a:rPr lang="en-GB" smtClean="0">
                <a:solidFill>
                  <a:prstClr val="black"/>
                </a:solidFill>
              </a:rPr>
              <a:pPr/>
              <a:t>27/03/2019</a:t>
            </a:fld>
            <a:endParaRPr lang="en-GB">
              <a:solidFill>
                <a:prstClr val="black"/>
              </a:solidFill>
            </a:endParaRPr>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solidFill>
                <a:prstClr val="black"/>
              </a:solidFill>
            </a:endParaRPr>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48B3468-22D2-4030-9114-5488820D31FF}"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5667129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FRANCE FIELDTRIP</a:t>
            </a:r>
            <a:endParaRPr lang="en-GB" dirty="0"/>
          </a:p>
        </p:txBody>
      </p:sp>
      <p:sp>
        <p:nvSpPr>
          <p:cNvPr id="3" name="Subtitle 2"/>
          <p:cNvSpPr>
            <a:spLocks noGrp="1"/>
          </p:cNvSpPr>
          <p:nvPr>
            <p:ph type="subTitle" idx="1"/>
          </p:nvPr>
        </p:nvSpPr>
        <p:spPr>
          <a:xfrm>
            <a:off x="1921934" y="3598327"/>
            <a:ext cx="5308866" cy="1638691"/>
          </a:xfrm>
        </p:spPr>
        <p:txBody>
          <a:bodyPr/>
          <a:lstStyle/>
          <a:p>
            <a:r>
              <a:rPr lang="en-GB" dirty="0" smtClean="0"/>
              <a:t>Preparations for the Fieldtrip  </a:t>
            </a:r>
          </a:p>
        </p:txBody>
      </p:sp>
    </p:spTree>
    <p:extLst>
      <p:ext uri="{BB962C8B-B14F-4D97-AF65-F5344CB8AC3E}">
        <p14:creationId xmlns:p14="http://schemas.microsoft.com/office/powerpoint/2010/main" val="1528839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78283" y="552307"/>
            <a:ext cx="8004607" cy="840076"/>
          </a:xfrm>
        </p:spPr>
        <p:txBody>
          <a:bodyPr/>
          <a:lstStyle/>
          <a:p>
            <a:r>
              <a:rPr lang="en-GB" b="1" dirty="0" smtClean="0"/>
              <a:t>Departure</a:t>
            </a:r>
            <a:endParaRPr lang="en-GB" b="1" dirty="0"/>
          </a:p>
        </p:txBody>
      </p:sp>
      <p:sp>
        <p:nvSpPr>
          <p:cNvPr id="3" name="Content Placeholder 2"/>
          <p:cNvSpPr>
            <a:spLocks noGrp="1"/>
          </p:cNvSpPr>
          <p:nvPr>
            <p:ph idx="4294967295"/>
          </p:nvPr>
        </p:nvSpPr>
        <p:spPr>
          <a:xfrm>
            <a:off x="682580" y="1392382"/>
            <a:ext cx="7791719" cy="5162964"/>
          </a:xfrm>
        </p:spPr>
        <p:txBody>
          <a:bodyPr>
            <a:normAutofit/>
          </a:bodyPr>
          <a:lstStyle/>
          <a:p>
            <a:r>
              <a:rPr lang="en-GB" dirty="0" smtClean="0"/>
              <a:t>Sunday 31</a:t>
            </a:r>
            <a:r>
              <a:rPr lang="en-GB" baseline="30000" dirty="0" smtClean="0"/>
              <a:t>st</a:t>
            </a:r>
            <a:r>
              <a:rPr lang="en-GB" dirty="0" smtClean="0"/>
              <a:t> of March.</a:t>
            </a:r>
          </a:p>
          <a:p>
            <a:r>
              <a:rPr lang="en-GB" b="1" dirty="0" smtClean="0"/>
              <a:t>Meet outside the Arts Building Main entrance at </a:t>
            </a:r>
            <a:r>
              <a:rPr lang="en-GB" sz="3500" b="1" u="sng" dirty="0" smtClean="0"/>
              <a:t>10:50 pm</a:t>
            </a:r>
            <a:r>
              <a:rPr lang="en-GB" dirty="0"/>
              <a:t> </a:t>
            </a:r>
            <a:r>
              <a:rPr lang="en-GB" dirty="0" smtClean="0"/>
              <a:t>(don’t forget about daylight saving time).</a:t>
            </a:r>
          </a:p>
          <a:p>
            <a:r>
              <a:rPr lang="en-GB" dirty="0" smtClean="0"/>
              <a:t>If you are not travelling with us on the coach to Heathrow please send a email confirmation to me by Thursday. </a:t>
            </a:r>
          </a:p>
          <a:p>
            <a:r>
              <a:rPr lang="en-GB" dirty="0" smtClean="0"/>
              <a:t>Flight </a:t>
            </a:r>
            <a:r>
              <a:rPr lang="en-GB" dirty="0"/>
              <a:t>number: BA </a:t>
            </a:r>
            <a:r>
              <a:rPr lang="en-GB" dirty="0" smtClean="0"/>
              <a:t>366 (outbound) – Flight time: 07:20 (Monday morning). </a:t>
            </a:r>
          </a:p>
          <a:p>
            <a:r>
              <a:rPr lang="en-GB" dirty="0" smtClean="0">
                <a:solidFill>
                  <a:srgbClr val="FF0000"/>
                </a:solidFill>
              </a:rPr>
              <a:t>If you are meeting us at the airport we will be in Terminal 3 – Ground Floor Zone G. </a:t>
            </a:r>
          </a:p>
          <a:p>
            <a:pPr marL="0" indent="0">
              <a:buNone/>
            </a:pPr>
            <a:endParaRPr lang="en-GB" sz="100" b="1" dirty="0" smtClean="0">
              <a:solidFill>
                <a:schemeClr val="tx1"/>
              </a:solidFill>
            </a:endParaRPr>
          </a:p>
          <a:p>
            <a:pPr marL="0" indent="0">
              <a:buNone/>
            </a:pPr>
            <a:r>
              <a:rPr lang="en-GB" b="1" dirty="0" smtClean="0">
                <a:solidFill>
                  <a:schemeClr val="tx1"/>
                </a:solidFill>
              </a:rPr>
              <a:t>DON’T FORGET YOUR PASSPORT.</a:t>
            </a:r>
            <a:endParaRPr lang="en-GB" b="1" dirty="0">
              <a:solidFill>
                <a:schemeClr val="tx1"/>
              </a:solidFill>
            </a:endParaRPr>
          </a:p>
        </p:txBody>
      </p:sp>
    </p:spTree>
    <p:extLst>
      <p:ext uri="{BB962C8B-B14F-4D97-AF65-F5344CB8AC3E}">
        <p14:creationId xmlns:p14="http://schemas.microsoft.com/office/powerpoint/2010/main" val="2156992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8446" t="12474" r="51153" b="4014"/>
          <a:stretch/>
        </p:blipFill>
        <p:spPr>
          <a:xfrm>
            <a:off x="789039" y="981548"/>
            <a:ext cx="7555185" cy="5043039"/>
          </a:xfrm>
          <a:prstGeom prst="rect">
            <a:avLst/>
          </a:prstGeom>
        </p:spPr>
      </p:pic>
    </p:spTree>
    <p:extLst>
      <p:ext uri="{BB962C8B-B14F-4D97-AF65-F5344CB8AC3E}">
        <p14:creationId xmlns:p14="http://schemas.microsoft.com/office/powerpoint/2010/main" val="2059682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67892" y="552306"/>
            <a:ext cx="7983826" cy="645429"/>
          </a:xfrm>
        </p:spPr>
        <p:txBody>
          <a:bodyPr>
            <a:normAutofit fontScale="90000"/>
          </a:bodyPr>
          <a:lstStyle/>
          <a:p>
            <a:r>
              <a:rPr lang="en-GB" b="1" dirty="0" smtClean="0"/>
              <a:t>Baggage</a:t>
            </a:r>
            <a:endParaRPr lang="en-GB" b="1" dirty="0"/>
          </a:p>
        </p:txBody>
      </p:sp>
      <p:sp>
        <p:nvSpPr>
          <p:cNvPr id="3" name="Content Placeholder 2"/>
          <p:cNvSpPr>
            <a:spLocks noGrp="1"/>
          </p:cNvSpPr>
          <p:nvPr>
            <p:ph idx="4294967295"/>
          </p:nvPr>
        </p:nvSpPr>
        <p:spPr>
          <a:xfrm>
            <a:off x="779318" y="1339404"/>
            <a:ext cx="7637318" cy="5061396"/>
          </a:xfrm>
        </p:spPr>
        <p:txBody>
          <a:bodyPr>
            <a:normAutofit fontScale="92500" lnSpcReduction="20000"/>
          </a:bodyPr>
          <a:lstStyle/>
          <a:p>
            <a:r>
              <a:rPr lang="en-GB" b="1" dirty="0" smtClean="0"/>
              <a:t>CHECKED BAGGAGE</a:t>
            </a:r>
          </a:p>
          <a:p>
            <a:pPr lvl="1"/>
            <a:r>
              <a:rPr lang="en-GB" dirty="0" smtClean="0"/>
              <a:t>A </a:t>
            </a:r>
            <a:r>
              <a:rPr lang="en-GB" dirty="0"/>
              <a:t>checked bag can be up to 90 x 75 x 43cm (35.5 x 29.5 x 16in), including any bits that stick out, like the handle, pockets and </a:t>
            </a:r>
            <a:r>
              <a:rPr lang="en-GB" dirty="0" smtClean="0"/>
              <a:t>wheels.</a:t>
            </a:r>
          </a:p>
          <a:p>
            <a:pPr lvl="1"/>
            <a:r>
              <a:rPr lang="da-DK" dirty="0" smtClean="0"/>
              <a:t>1 bag (max. 23kg / 51lb).</a:t>
            </a:r>
          </a:p>
          <a:p>
            <a:pPr lvl="1"/>
            <a:endParaRPr lang="da-DK" sz="100" dirty="0"/>
          </a:p>
          <a:p>
            <a:r>
              <a:rPr lang="da-DK" b="1" dirty="0" smtClean="0"/>
              <a:t>HAND BAGGAGE </a:t>
            </a:r>
          </a:p>
          <a:p>
            <a:pPr lvl="1"/>
            <a:r>
              <a:rPr lang="en-GB" dirty="0"/>
              <a:t>Your bags must fit into the baggage gauge at check-in (including handles, pockets and wheels) and be big enough to fit any duty free or airport </a:t>
            </a:r>
            <a:r>
              <a:rPr lang="en-GB" dirty="0" smtClean="0"/>
              <a:t>purchases.</a:t>
            </a:r>
          </a:p>
          <a:p>
            <a:pPr lvl="1"/>
            <a:r>
              <a:rPr lang="en-GB" dirty="0" smtClean="0"/>
              <a:t>1 piece - max</a:t>
            </a:r>
            <a:r>
              <a:rPr lang="en-GB" dirty="0"/>
              <a:t>. 23kg / 51lb and up to 56 x 45 x 25cm </a:t>
            </a:r>
            <a:r>
              <a:rPr lang="en-GB" dirty="0" smtClean="0"/>
              <a:t>(22 </a:t>
            </a:r>
            <a:r>
              <a:rPr lang="en-GB" dirty="0"/>
              <a:t>x 18 x </a:t>
            </a:r>
            <a:r>
              <a:rPr lang="en-GB" dirty="0" smtClean="0"/>
              <a:t>10in).</a:t>
            </a:r>
          </a:p>
          <a:p>
            <a:pPr lvl="2"/>
            <a:r>
              <a:rPr lang="en-GB" dirty="0" smtClean="0"/>
              <a:t>Plus one laptop sized bag or handbag (40cm x 30 cm x 15cm). Make sure you keep the yellow tag issued on the item. </a:t>
            </a:r>
          </a:p>
          <a:p>
            <a:pPr lvl="1"/>
            <a:r>
              <a:rPr lang="en-GB" dirty="0" smtClean="0"/>
              <a:t>Remember no liquids above 100ml. </a:t>
            </a:r>
          </a:p>
          <a:p>
            <a:pPr marL="0" indent="0">
              <a:buNone/>
            </a:pPr>
            <a:endParaRPr lang="en-GB" sz="1100" dirty="0"/>
          </a:p>
          <a:p>
            <a:pPr marL="0" indent="0">
              <a:buNone/>
            </a:pPr>
            <a:r>
              <a:rPr lang="en-GB" dirty="0"/>
              <a:t>https://</a:t>
            </a:r>
            <a:r>
              <a:rPr lang="en-GB" dirty="0" smtClean="0"/>
              <a:t>www.britishairways.com/en-gb/information/baggage-essentials</a:t>
            </a:r>
          </a:p>
          <a:p>
            <a:pPr marL="0" indent="0">
              <a:buNone/>
            </a:pPr>
            <a:endParaRPr lang="en-GB" sz="1200" dirty="0" smtClean="0"/>
          </a:p>
        </p:txBody>
      </p:sp>
    </p:spTree>
    <p:extLst>
      <p:ext uri="{BB962C8B-B14F-4D97-AF65-F5344CB8AC3E}">
        <p14:creationId xmlns:p14="http://schemas.microsoft.com/office/powerpoint/2010/main" val="2816066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90600" y="742950"/>
            <a:ext cx="7162800" cy="5372100"/>
          </a:xfrm>
          <a:prstGeom prst="rect">
            <a:avLst/>
          </a:prstGeom>
        </p:spPr>
      </p:pic>
    </p:spTree>
    <p:extLst>
      <p:ext uri="{BB962C8B-B14F-4D97-AF65-F5344CB8AC3E}">
        <p14:creationId xmlns:p14="http://schemas.microsoft.com/office/powerpoint/2010/main" val="120347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57502" y="552306"/>
            <a:ext cx="7994216" cy="943985"/>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t>Things to Bring (1)</a:t>
            </a:r>
            <a:endParaRPr lang="en-GB" b="1" dirty="0"/>
          </a:p>
        </p:txBody>
      </p:sp>
      <p:sp>
        <p:nvSpPr>
          <p:cNvPr id="3" name="Content Placeholder 2"/>
          <p:cNvSpPr txBox="1">
            <a:spLocks/>
          </p:cNvSpPr>
          <p:nvPr/>
        </p:nvSpPr>
        <p:spPr>
          <a:xfrm>
            <a:off x="652823" y="1408089"/>
            <a:ext cx="7803573" cy="4646428"/>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r>
              <a:rPr lang="en-GB" sz="2800" b="1" dirty="0" smtClean="0"/>
              <a:t>MAKE SURE YOU BRING YOUR STUDENT CARD </a:t>
            </a:r>
            <a:r>
              <a:rPr lang="en-GB" sz="2000" b="1" dirty="0" smtClean="0"/>
              <a:t>(especially an Intentional student card if you have one).</a:t>
            </a:r>
          </a:p>
          <a:p>
            <a:endParaRPr lang="en-GB" sz="100" b="1" dirty="0"/>
          </a:p>
          <a:p>
            <a:r>
              <a:rPr lang="en-GB" sz="2800" b="1" dirty="0" smtClean="0"/>
              <a:t>If you have EHIC Card it is worth bringing it.</a:t>
            </a:r>
          </a:p>
          <a:p>
            <a:endParaRPr lang="en-GB" sz="100" b="1" dirty="0"/>
          </a:p>
          <a:p>
            <a:r>
              <a:rPr lang="en-GB" sz="2800" b="1" dirty="0" smtClean="0"/>
              <a:t>MAKE SURE YOU BRING ANY REQUIRED MEDICATION WITH YOU.</a:t>
            </a:r>
          </a:p>
          <a:p>
            <a:pPr lvl="1"/>
            <a:r>
              <a:rPr lang="en-GB" sz="2400" b="1" dirty="0" smtClean="0"/>
              <a:t>Carry this in your hand-luggage when flying or travelling by coach.</a:t>
            </a:r>
          </a:p>
          <a:p>
            <a:pPr lvl="1"/>
            <a:r>
              <a:rPr lang="en-GB" sz="2400" b="1" dirty="0" smtClean="0"/>
              <a:t>Ensure you carry this on your person if you need it for emergency circumstances. </a:t>
            </a:r>
          </a:p>
          <a:p>
            <a:endParaRPr lang="en-GB" sz="100" dirty="0" smtClean="0"/>
          </a:p>
        </p:txBody>
      </p:sp>
    </p:spTree>
    <p:extLst>
      <p:ext uri="{BB962C8B-B14F-4D97-AF65-F5344CB8AC3E}">
        <p14:creationId xmlns:p14="http://schemas.microsoft.com/office/powerpoint/2010/main" val="1928698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57502" y="552306"/>
            <a:ext cx="7994216" cy="943985"/>
          </a:xfrm>
        </p:spPr>
        <p:txBody>
          <a:bodyPr/>
          <a:lstStyle/>
          <a:p>
            <a:r>
              <a:rPr lang="en-GB" b="1" dirty="0" smtClean="0"/>
              <a:t>Things to Bring (2)</a:t>
            </a:r>
            <a:endParaRPr lang="en-GB" b="1" dirty="0"/>
          </a:p>
        </p:txBody>
      </p:sp>
      <p:sp>
        <p:nvSpPr>
          <p:cNvPr id="3" name="Content Placeholder 2"/>
          <p:cNvSpPr>
            <a:spLocks noGrp="1"/>
          </p:cNvSpPr>
          <p:nvPr>
            <p:ph idx="4294967295"/>
          </p:nvPr>
        </p:nvSpPr>
        <p:spPr>
          <a:xfrm>
            <a:off x="557502" y="1420524"/>
            <a:ext cx="7994216" cy="3761075"/>
          </a:xfrm>
        </p:spPr>
        <p:txBody>
          <a:bodyPr>
            <a:normAutofit fontScale="92500" lnSpcReduction="10000"/>
          </a:bodyPr>
          <a:lstStyle/>
          <a:p>
            <a:r>
              <a:rPr lang="en-GB" dirty="0" smtClean="0"/>
              <a:t>The temperature is likely to be in the late-teens or early-twenties Celsius during the hottest part of the day. </a:t>
            </a:r>
          </a:p>
          <a:p>
            <a:r>
              <a:rPr lang="en-GB" dirty="0" smtClean="0"/>
              <a:t>Make sure you bring sun-cream (possibly after-sun if you know you are prone to burning), and either sunshades, a hat or both.</a:t>
            </a:r>
          </a:p>
          <a:p>
            <a:r>
              <a:rPr lang="en-GB" dirty="0" smtClean="0"/>
              <a:t>Keep yourself sufficiently hydrated.  </a:t>
            </a:r>
          </a:p>
          <a:p>
            <a:r>
              <a:rPr lang="en-GB" dirty="0" smtClean="0"/>
              <a:t>The evening temperatures are likely to be round the low-teens Celsius – you may want a jacket or light jumper. </a:t>
            </a:r>
          </a:p>
          <a:p>
            <a:r>
              <a:rPr lang="en-GB" dirty="0" smtClean="0"/>
              <a:t>It is still Spring so rain-showers cannot be ruled out. </a:t>
            </a:r>
          </a:p>
          <a:p>
            <a:r>
              <a:rPr lang="en-GB" dirty="0" smtClean="0"/>
              <a:t>You are advised to check the weather cast before the trip.</a:t>
            </a:r>
          </a:p>
          <a:p>
            <a:endParaRPr lang="en-GB" dirty="0"/>
          </a:p>
        </p:txBody>
      </p:sp>
      <p:pic>
        <p:nvPicPr>
          <p:cNvPr id="4" name="Picture 3"/>
          <p:cNvPicPr>
            <a:picLocks noChangeAspect="1"/>
          </p:cNvPicPr>
          <p:nvPr/>
        </p:nvPicPr>
        <p:blipFill rotWithShape="1">
          <a:blip r:embed="rId2"/>
          <a:srcRect l="8548" t="33264" r="53068" b="57218"/>
          <a:stretch/>
        </p:blipFill>
        <p:spPr>
          <a:xfrm>
            <a:off x="772293" y="5371785"/>
            <a:ext cx="7499639" cy="600505"/>
          </a:xfrm>
          <a:prstGeom prst="rect">
            <a:avLst/>
          </a:prstGeom>
        </p:spPr>
      </p:pic>
    </p:spTree>
    <p:extLst>
      <p:ext uri="{BB962C8B-B14F-4D97-AF65-F5344CB8AC3E}">
        <p14:creationId xmlns:p14="http://schemas.microsoft.com/office/powerpoint/2010/main" val="2734142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91117" y="1635617"/>
            <a:ext cx="7868092" cy="4690755"/>
          </a:xfrm>
        </p:spPr>
        <p:txBody>
          <a:bodyPr>
            <a:normAutofit/>
          </a:bodyPr>
          <a:lstStyle/>
          <a:p>
            <a:r>
              <a:rPr lang="en-GB" sz="2800" dirty="0"/>
              <a:t>We will be walking around a lot – make sure you have comfortable sensible shoes/trainers. </a:t>
            </a:r>
          </a:p>
          <a:p>
            <a:endParaRPr lang="en-GB" sz="100" dirty="0"/>
          </a:p>
          <a:p>
            <a:r>
              <a:rPr lang="en-GB" sz="2800" dirty="0"/>
              <a:t>A certain points we </a:t>
            </a:r>
            <a:r>
              <a:rPr lang="en-GB" sz="2800" dirty="0" smtClean="0"/>
              <a:t>may go </a:t>
            </a:r>
            <a:r>
              <a:rPr lang="en-GB" sz="2800" dirty="0"/>
              <a:t>inside churches – you will need to dress accordingly – trousers or skirts that go below the knees. Covered shoulders.  </a:t>
            </a:r>
          </a:p>
          <a:p>
            <a:endParaRPr lang="en-GB" sz="100" dirty="0"/>
          </a:p>
          <a:p>
            <a:r>
              <a:rPr lang="en-GB" sz="2800" dirty="0"/>
              <a:t>A plug adaptor to charge your mobiles or any other electronic device. </a:t>
            </a:r>
            <a:endParaRPr lang="en-GB" sz="2800" dirty="0" smtClean="0"/>
          </a:p>
          <a:p>
            <a:pPr lvl="1"/>
            <a:r>
              <a:rPr lang="en-GB" dirty="0" smtClean="0"/>
              <a:t>You should ensure that meets the appropriate safety standards.</a:t>
            </a:r>
            <a:endParaRPr lang="en-GB" dirty="0"/>
          </a:p>
          <a:p>
            <a:endParaRPr lang="en-GB" dirty="0"/>
          </a:p>
        </p:txBody>
      </p:sp>
      <p:sp>
        <p:nvSpPr>
          <p:cNvPr id="4" name="Title 1"/>
          <p:cNvSpPr txBox="1">
            <a:spLocks/>
          </p:cNvSpPr>
          <p:nvPr/>
        </p:nvSpPr>
        <p:spPr>
          <a:xfrm>
            <a:off x="557502" y="552306"/>
            <a:ext cx="7994216" cy="943985"/>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t>Things to Bring (3)</a:t>
            </a:r>
            <a:endParaRPr lang="en-GB" b="1" dirty="0"/>
          </a:p>
        </p:txBody>
      </p:sp>
    </p:spTree>
    <p:extLst>
      <p:ext uri="{BB962C8B-B14F-4D97-AF65-F5344CB8AC3E}">
        <p14:creationId xmlns:p14="http://schemas.microsoft.com/office/powerpoint/2010/main" val="2487768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69101" y="565113"/>
            <a:ext cx="7979476" cy="1303337"/>
          </a:xfrm>
        </p:spPr>
        <p:txBody>
          <a:bodyPr/>
          <a:lstStyle/>
          <a:p>
            <a:r>
              <a:rPr lang="en-GB" b="1" dirty="0" smtClean="0"/>
              <a:t>Money</a:t>
            </a:r>
            <a:endParaRPr lang="en-GB" b="1" dirty="0"/>
          </a:p>
        </p:txBody>
      </p:sp>
      <p:sp>
        <p:nvSpPr>
          <p:cNvPr id="3" name="Content Placeholder 2"/>
          <p:cNvSpPr>
            <a:spLocks noGrp="1"/>
          </p:cNvSpPr>
          <p:nvPr>
            <p:ph idx="4294967295"/>
          </p:nvPr>
        </p:nvSpPr>
        <p:spPr>
          <a:xfrm>
            <a:off x="755189" y="1714610"/>
            <a:ext cx="7607300" cy="4654291"/>
          </a:xfrm>
        </p:spPr>
        <p:txBody>
          <a:bodyPr>
            <a:normAutofit lnSpcReduction="10000"/>
          </a:bodyPr>
          <a:lstStyle/>
          <a:p>
            <a:r>
              <a:rPr lang="en-GB" b="1" dirty="0" smtClean="0"/>
              <a:t>Euros - you </a:t>
            </a:r>
            <a:r>
              <a:rPr lang="en-GB" b="1" dirty="0"/>
              <a:t>probably want at least </a:t>
            </a:r>
            <a:r>
              <a:rPr lang="en-GB" b="1" dirty="0" smtClean="0"/>
              <a:t>€150-200.</a:t>
            </a:r>
          </a:p>
          <a:p>
            <a:pPr lvl="1"/>
            <a:r>
              <a:rPr lang="en-GB" dirty="0" smtClean="0"/>
              <a:t>If you don’t have them already you can get your currency exchanged at the post-office in the Cooperative Supermarket.</a:t>
            </a:r>
          </a:p>
          <a:p>
            <a:pPr lvl="1"/>
            <a:endParaRPr lang="en-GB" sz="100" dirty="0"/>
          </a:p>
          <a:p>
            <a:r>
              <a:rPr lang="en-GB" dirty="0" smtClean="0"/>
              <a:t>Food (lunches and dinners + snacks), </a:t>
            </a:r>
            <a:r>
              <a:rPr lang="en-GB" dirty="0"/>
              <a:t>drink, </a:t>
            </a:r>
            <a:r>
              <a:rPr lang="en-GB" dirty="0" smtClean="0"/>
              <a:t>souvenirs. </a:t>
            </a:r>
          </a:p>
          <a:p>
            <a:endParaRPr lang="en-GB" sz="100" dirty="0" smtClean="0"/>
          </a:p>
          <a:p>
            <a:r>
              <a:rPr lang="en-GB" dirty="0" smtClean="0"/>
              <a:t>Independent </a:t>
            </a:r>
            <a:r>
              <a:rPr lang="en-GB" dirty="0"/>
              <a:t>travel and </a:t>
            </a:r>
            <a:r>
              <a:rPr lang="en-GB" dirty="0" smtClean="0"/>
              <a:t>excursions.</a:t>
            </a:r>
            <a:endParaRPr lang="en-GB" dirty="0"/>
          </a:p>
          <a:p>
            <a:endParaRPr lang="en-GB" sz="100" dirty="0"/>
          </a:p>
          <a:p>
            <a:r>
              <a:rPr lang="en-GB" dirty="0" smtClean="0"/>
              <a:t>Always be careful of pickpockets or beggars. Keep your money secure. Don’t walk around with all of it.  </a:t>
            </a:r>
          </a:p>
          <a:p>
            <a:endParaRPr lang="en-GB" sz="100" dirty="0"/>
          </a:p>
          <a:p>
            <a:r>
              <a:rPr lang="en-GB" dirty="0" smtClean="0"/>
              <a:t>You will likely get charged for using cash-points – don’t assume you will be able to use of card-machines to pay for things.   </a:t>
            </a:r>
            <a:endParaRPr lang="en-GB" b="1" dirty="0"/>
          </a:p>
          <a:p>
            <a:endParaRPr lang="en-GB" b="1" dirty="0"/>
          </a:p>
        </p:txBody>
      </p:sp>
    </p:spTree>
    <p:extLst>
      <p:ext uri="{BB962C8B-B14F-4D97-AF65-F5344CB8AC3E}">
        <p14:creationId xmlns:p14="http://schemas.microsoft.com/office/powerpoint/2010/main" val="1672312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Rooms and Keys</a:t>
            </a:r>
            <a:endParaRPr lang="en-GB" b="1" dirty="0"/>
          </a:p>
        </p:txBody>
      </p:sp>
      <p:sp>
        <p:nvSpPr>
          <p:cNvPr id="3" name="Content Placeholder 2"/>
          <p:cNvSpPr>
            <a:spLocks noGrp="1"/>
          </p:cNvSpPr>
          <p:nvPr>
            <p:ph idx="1"/>
          </p:nvPr>
        </p:nvSpPr>
        <p:spPr>
          <a:xfrm>
            <a:off x="776176" y="2490135"/>
            <a:ext cx="7602279" cy="3444997"/>
          </a:xfrm>
        </p:spPr>
        <p:txBody>
          <a:bodyPr/>
          <a:lstStyle/>
          <a:p>
            <a:r>
              <a:rPr lang="en-GB" dirty="0" smtClean="0"/>
              <a:t>You will likely only be issued with one key or key-card for a room, so ensure that you don’t get in a situation where someone can’t get back into the room.</a:t>
            </a:r>
            <a:endParaRPr lang="en-GB" dirty="0"/>
          </a:p>
        </p:txBody>
      </p:sp>
      <p:pic>
        <p:nvPicPr>
          <p:cNvPr id="6" name="Picture 5"/>
          <p:cNvPicPr>
            <a:picLocks noChangeAspect="1"/>
          </p:cNvPicPr>
          <p:nvPr/>
        </p:nvPicPr>
        <p:blipFill rotWithShape="1">
          <a:blip r:embed="rId2"/>
          <a:srcRect l="6495" t="18241" r="50733" b="7127"/>
          <a:stretch/>
        </p:blipFill>
        <p:spPr>
          <a:xfrm>
            <a:off x="2310008" y="3750456"/>
            <a:ext cx="4358148" cy="2455607"/>
          </a:xfrm>
          <a:prstGeom prst="rect">
            <a:avLst/>
          </a:prstGeom>
        </p:spPr>
      </p:pic>
    </p:spTree>
    <p:extLst>
      <p:ext uri="{BB962C8B-B14F-4D97-AF65-F5344CB8AC3E}">
        <p14:creationId xmlns:p14="http://schemas.microsoft.com/office/powerpoint/2010/main" val="2325046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Free Time</a:t>
            </a:r>
            <a:endParaRPr lang="en-GB" b="1" dirty="0"/>
          </a:p>
        </p:txBody>
      </p:sp>
      <p:sp>
        <p:nvSpPr>
          <p:cNvPr id="3" name="Content Placeholder 2"/>
          <p:cNvSpPr>
            <a:spLocks noGrp="1"/>
          </p:cNvSpPr>
          <p:nvPr>
            <p:ph idx="1"/>
          </p:nvPr>
        </p:nvSpPr>
        <p:spPr>
          <a:xfrm>
            <a:off x="744280" y="2421228"/>
            <a:ext cx="7612912" cy="3777553"/>
          </a:xfrm>
        </p:spPr>
        <p:txBody>
          <a:bodyPr>
            <a:normAutofit/>
          </a:bodyPr>
          <a:lstStyle/>
          <a:p>
            <a:r>
              <a:rPr lang="en-GB" dirty="0" smtClean="0"/>
              <a:t>On most mornings we will start 8:30-9 am – depending on the day – although on Wednesday we will need to be up earlier to get the train to Arles.</a:t>
            </a:r>
          </a:p>
          <a:p>
            <a:pPr lvl="1"/>
            <a:endParaRPr lang="en-GB" sz="100" dirty="0"/>
          </a:p>
          <a:p>
            <a:r>
              <a:rPr lang="en-GB" dirty="0" smtClean="0"/>
              <a:t>We will tend to finish the day around late-afternoon to early evening. </a:t>
            </a:r>
          </a:p>
          <a:p>
            <a:endParaRPr lang="en-GB" sz="100" dirty="0"/>
          </a:p>
          <a:p>
            <a:r>
              <a:rPr lang="en-GB" dirty="0"/>
              <a:t>How much you drink the night before is up to you – you know how well you can cope with a hangover or not. Make sure you drink sufficient water.</a:t>
            </a:r>
          </a:p>
          <a:p>
            <a:endParaRPr lang="en-GB" dirty="0"/>
          </a:p>
          <a:p>
            <a:pPr lvl="1"/>
            <a:endParaRPr lang="en-GB" dirty="0"/>
          </a:p>
        </p:txBody>
      </p:sp>
    </p:spTree>
    <p:extLst>
      <p:ext uri="{BB962C8B-B14F-4D97-AF65-F5344CB8AC3E}">
        <p14:creationId xmlns:p14="http://schemas.microsoft.com/office/powerpoint/2010/main" val="805448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Cultural Attitudes</a:t>
            </a:r>
            <a:endParaRPr lang="en-GB" b="1" dirty="0"/>
          </a:p>
        </p:txBody>
      </p:sp>
      <p:sp>
        <p:nvSpPr>
          <p:cNvPr id="3" name="Content Placeholder 2"/>
          <p:cNvSpPr>
            <a:spLocks noGrp="1"/>
          </p:cNvSpPr>
          <p:nvPr>
            <p:ph idx="1"/>
          </p:nvPr>
        </p:nvSpPr>
        <p:spPr>
          <a:xfrm>
            <a:off x="744279" y="2490135"/>
            <a:ext cx="7538484" cy="3751177"/>
          </a:xfrm>
        </p:spPr>
        <p:txBody>
          <a:bodyPr>
            <a:normAutofit/>
          </a:bodyPr>
          <a:lstStyle/>
          <a:p>
            <a:r>
              <a:rPr lang="en-GB" dirty="0" smtClean="0"/>
              <a:t>Relatively secular country (with a notional Roman </a:t>
            </a:r>
            <a:r>
              <a:rPr lang="en-GB" dirty="0"/>
              <a:t>Catholic </a:t>
            </a:r>
            <a:r>
              <a:rPr lang="en-GB" dirty="0" smtClean="0"/>
              <a:t>majority). </a:t>
            </a:r>
          </a:p>
          <a:p>
            <a:endParaRPr lang="en-GB" sz="800" dirty="0"/>
          </a:p>
          <a:p>
            <a:r>
              <a:rPr lang="en-GB" dirty="0" smtClean="0"/>
              <a:t>More a café-bar culture than the sort of night clubs you get in the UK.</a:t>
            </a:r>
          </a:p>
          <a:p>
            <a:endParaRPr lang="en-GB" sz="800" dirty="0" smtClean="0"/>
          </a:p>
          <a:p>
            <a:endParaRPr lang="en-GB" sz="100" dirty="0"/>
          </a:p>
          <a:p>
            <a:r>
              <a:rPr lang="en-GB" dirty="0"/>
              <a:t>Languages &gt; English is </a:t>
            </a:r>
            <a:r>
              <a:rPr lang="en-GB" dirty="0" smtClean="0"/>
              <a:t>likely to be spoken </a:t>
            </a:r>
            <a:r>
              <a:rPr lang="en-GB" dirty="0"/>
              <a:t>by tourism/service industry staff, but don’t take it for </a:t>
            </a:r>
            <a:r>
              <a:rPr lang="en-GB" dirty="0" smtClean="0"/>
              <a:t>granted.</a:t>
            </a:r>
          </a:p>
          <a:p>
            <a:pPr lvl="1"/>
            <a:r>
              <a:rPr lang="en-GB" dirty="0" smtClean="0"/>
              <a:t>Bus drivers and taxi drivers may have more limited English.  </a:t>
            </a:r>
            <a:endParaRPr lang="en-GB" dirty="0"/>
          </a:p>
          <a:p>
            <a:endParaRPr lang="en-GB" dirty="0"/>
          </a:p>
        </p:txBody>
      </p:sp>
    </p:spTree>
    <p:extLst>
      <p:ext uri="{BB962C8B-B14F-4D97-AF65-F5344CB8AC3E}">
        <p14:creationId xmlns:p14="http://schemas.microsoft.com/office/powerpoint/2010/main" val="25618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Emergency Contact Numbers</a:t>
            </a:r>
            <a:endParaRPr lang="en-GB" b="1" dirty="0"/>
          </a:p>
        </p:txBody>
      </p:sp>
      <p:sp>
        <p:nvSpPr>
          <p:cNvPr id="3" name="Content Placeholder 2"/>
          <p:cNvSpPr>
            <a:spLocks noGrp="1"/>
          </p:cNvSpPr>
          <p:nvPr>
            <p:ph idx="1"/>
          </p:nvPr>
        </p:nvSpPr>
        <p:spPr>
          <a:xfrm>
            <a:off x="839972" y="2490135"/>
            <a:ext cx="7538484" cy="3444997"/>
          </a:xfrm>
        </p:spPr>
        <p:txBody>
          <a:bodyPr>
            <a:normAutofit/>
          </a:bodyPr>
          <a:lstStyle/>
          <a:p>
            <a:r>
              <a:rPr lang="en-GB" b="1" dirty="0" smtClean="0"/>
              <a:t>Easiest to phone: 112</a:t>
            </a:r>
          </a:p>
          <a:p>
            <a:pPr lvl="1"/>
            <a:r>
              <a:rPr lang="en-GB" b="1" dirty="0" smtClean="0"/>
              <a:t>The operators will be able to direct you to the appropriate service. </a:t>
            </a:r>
          </a:p>
          <a:p>
            <a:endParaRPr lang="en-GB" sz="400" dirty="0"/>
          </a:p>
          <a:p>
            <a:r>
              <a:rPr lang="en-GB" b="1" dirty="0" smtClean="0"/>
              <a:t>Staff Emergency contact number (one): (00 33) </a:t>
            </a:r>
            <a:r>
              <a:rPr lang="en-GB" b="1" dirty="0" smtClean="0"/>
              <a:t>7758655137</a:t>
            </a:r>
          </a:p>
          <a:p>
            <a:endParaRPr lang="en-GB" sz="400" b="1" dirty="0">
              <a:solidFill>
                <a:srgbClr val="FF0000"/>
              </a:solidFill>
            </a:endParaRPr>
          </a:p>
          <a:p>
            <a:r>
              <a:rPr lang="en-GB" b="1" dirty="0"/>
              <a:t>Staff Emergency contact number (one</a:t>
            </a:r>
            <a:r>
              <a:rPr lang="en-GB" b="1" dirty="0" smtClean="0"/>
              <a:t>): </a:t>
            </a:r>
            <a:r>
              <a:rPr lang="en-GB" b="1" dirty="0"/>
              <a:t>(00 33) 7882019825</a:t>
            </a:r>
            <a:endParaRPr lang="en-GB" b="1" dirty="0" smtClean="0">
              <a:solidFill>
                <a:srgbClr val="FF0000"/>
              </a:solidFill>
            </a:endParaRPr>
          </a:p>
        </p:txBody>
      </p:sp>
    </p:spTree>
    <p:extLst>
      <p:ext uri="{BB962C8B-B14F-4D97-AF65-F5344CB8AC3E}">
        <p14:creationId xmlns:p14="http://schemas.microsoft.com/office/powerpoint/2010/main" val="933673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Medical Faculties - </a:t>
            </a:r>
            <a:r>
              <a:rPr lang="en-GB" b="1" dirty="0" err="1" smtClean="0"/>
              <a:t>Nîmes</a:t>
            </a:r>
            <a:r>
              <a:rPr lang="en-GB" b="1" dirty="0" smtClean="0"/>
              <a:t> </a:t>
            </a:r>
            <a:endParaRPr lang="en-GB" b="1" dirty="0"/>
          </a:p>
        </p:txBody>
      </p:sp>
      <p:sp>
        <p:nvSpPr>
          <p:cNvPr id="3" name="Content Placeholder 2"/>
          <p:cNvSpPr>
            <a:spLocks noGrp="1"/>
          </p:cNvSpPr>
          <p:nvPr>
            <p:ph idx="1"/>
          </p:nvPr>
        </p:nvSpPr>
        <p:spPr>
          <a:xfrm>
            <a:off x="759855" y="2490135"/>
            <a:ext cx="3721994" cy="3704603"/>
          </a:xfrm>
        </p:spPr>
        <p:txBody>
          <a:bodyPr>
            <a:normAutofit/>
          </a:bodyPr>
          <a:lstStyle/>
          <a:p>
            <a:pPr marL="0" indent="0">
              <a:buNone/>
            </a:pPr>
            <a:r>
              <a:rPr lang="en-GB" sz="3200" dirty="0" smtClean="0"/>
              <a:t>Main hospital in Nimes is the </a:t>
            </a:r>
            <a:r>
              <a:rPr lang="fr-FR" sz="3200" b="1" dirty="0"/>
              <a:t>Centre Hospitalier Universitaire De Nîmes</a:t>
            </a:r>
            <a:r>
              <a:rPr lang="en-GB" sz="3200" dirty="0" smtClean="0"/>
              <a:t>:</a:t>
            </a:r>
          </a:p>
          <a:p>
            <a:pPr marL="0" indent="0">
              <a:buNone/>
            </a:pPr>
            <a:r>
              <a:rPr lang="fr-FR" dirty="0"/>
              <a:t> 4 Rue du Professeur Robert Debré, 30029 Nîmes, France</a:t>
            </a:r>
            <a:endParaRPr lang="en-GB" dirty="0"/>
          </a:p>
        </p:txBody>
      </p:sp>
      <p:pic>
        <p:nvPicPr>
          <p:cNvPr id="5" name="Picture 4"/>
          <p:cNvPicPr>
            <a:picLocks noChangeAspect="1"/>
          </p:cNvPicPr>
          <p:nvPr/>
        </p:nvPicPr>
        <p:blipFill rotWithShape="1">
          <a:blip r:embed="rId2"/>
          <a:srcRect l="12291" t="6243" r="42685" b="4468"/>
          <a:stretch/>
        </p:blipFill>
        <p:spPr>
          <a:xfrm>
            <a:off x="4407035" y="2937697"/>
            <a:ext cx="4387108" cy="2809477"/>
          </a:xfrm>
          <a:prstGeom prst="rect">
            <a:avLst/>
          </a:prstGeom>
        </p:spPr>
      </p:pic>
    </p:spTree>
    <p:extLst>
      <p:ext uri="{BB962C8B-B14F-4D97-AF65-F5344CB8AC3E}">
        <p14:creationId xmlns:p14="http://schemas.microsoft.com/office/powerpoint/2010/main" val="1862199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185" y="915337"/>
            <a:ext cx="7920507" cy="1303867"/>
          </a:xfrm>
        </p:spPr>
        <p:txBody>
          <a:bodyPr>
            <a:normAutofit fontScale="90000"/>
          </a:bodyPr>
          <a:lstStyle/>
          <a:p>
            <a:r>
              <a:rPr lang="en-GB" b="1" dirty="0" smtClean="0"/>
              <a:t>Health and Safety Stuff I have to say because it is in the risk assessment (1)</a:t>
            </a:r>
            <a:endParaRPr lang="en-GB" b="1" dirty="0"/>
          </a:p>
        </p:txBody>
      </p:sp>
      <p:sp>
        <p:nvSpPr>
          <p:cNvPr id="3" name="Content Placeholder 2"/>
          <p:cNvSpPr>
            <a:spLocks noGrp="1"/>
          </p:cNvSpPr>
          <p:nvPr>
            <p:ph idx="1"/>
          </p:nvPr>
        </p:nvSpPr>
        <p:spPr>
          <a:xfrm>
            <a:off x="721216" y="2490135"/>
            <a:ext cx="7688687" cy="3781876"/>
          </a:xfrm>
        </p:spPr>
        <p:txBody>
          <a:bodyPr>
            <a:normAutofit fontScale="85000" lnSpcReduction="10000"/>
          </a:bodyPr>
          <a:lstStyle/>
          <a:p>
            <a:r>
              <a:rPr lang="en-GB" dirty="0" smtClean="0"/>
              <a:t>Remain </a:t>
            </a:r>
            <a:r>
              <a:rPr lang="en-GB" dirty="0"/>
              <a:t>vigilant in all public places and take sensible precautions for personal safety and avoid public gatherings and demonstrations, which have the potential to turn </a:t>
            </a:r>
            <a:r>
              <a:rPr lang="en-GB" dirty="0" smtClean="0"/>
              <a:t>violent.</a:t>
            </a:r>
          </a:p>
          <a:p>
            <a:endParaRPr lang="en-GB" sz="100" dirty="0"/>
          </a:p>
          <a:p>
            <a:r>
              <a:rPr lang="en-GB" dirty="0"/>
              <a:t>Only take with you the cash you will need for the day and leave valuables in </a:t>
            </a:r>
            <a:r>
              <a:rPr lang="en-GB" dirty="0" smtClean="0"/>
              <a:t>a safe place in the hotel.</a:t>
            </a:r>
          </a:p>
          <a:p>
            <a:endParaRPr lang="en-GB" sz="100" dirty="0"/>
          </a:p>
          <a:p>
            <a:r>
              <a:rPr lang="en-GB" dirty="0" smtClean="0"/>
              <a:t>Lost luggage – ensure you keep you important documents, passport and money on your person will travelling on the plane in case the luggage in the cargo hold ends up in the wrong destination.</a:t>
            </a:r>
          </a:p>
          <a:p>
            <a:pPr lvl="1"/>
            <a:r>
              <a:rPr lang="en-GB" dirty="0" smtClean="0"/>
              <a:t>BA lost luggage number</a:t>
            </a:r>
            <a:r>
              <a:rPr lang="en-GB" dirty="0"/>
              <a:t>: 0344 493 </a:t>
            </a:r>
            <a:r>
              <a:rPr lang="en-GB" dirty="0" smtClean="0"/>
              <a:t>0785.</a:t>
            </a:r>
          </a:p>
          <a:p>
            <a:pPr lvl="1"/>
            <a:endParaRPr lang="en-GB" sz="100" dirty="0"/>
          </a:p>
          <a:p>
            <a:r>
              <a:rPr lang="en-GB" dirty="0" smtClean="0"/>
              <a:t>You are </a:t>
            </a:r>
            <a:r>
              <a:rPr lang="en-GB" dirty="0"/>
              <a:t>advised to ensure adequate clothing is taken for all eventualities</a:t>
            </a:r>
          </a:p>
        </p:txBody>
      </p:sp>
    </p:spTree>
    <p:extLst>
      <p:ext uri="{BB962C8B-B14F-4D97-AF65-F5344CB8AC3E}">
        <p14:creationId xmlns:p14="http://schemas.microsoft.com/office/powerpoint/2010/main" val="3200792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59" y="915337"/>
            <a:ext cx="7791718" cy="1303867"/>
          </a:xfrm>
        </p:spPr>
        <p:txBody>
          <a:bodyPr>
            <a:normAutofit fontScale="90000"/>
          </a:bodyPr>
          <a:lstStyle/>
          <a:p>
            <a:r>
              <a:rPr lang="en-GB" b="1" dirty="0"/>
              <a:t>Health and Safety Stuff I have to say because it is in the risk </a:t>
            </a:r>
            <a:r>
              <a:rPr lang="en-GB" b="1" dirty="0" smtClean="0"/>
              <a:t>assessment (2)</a:t>
            </a:r>
            <a:endParaRPr lang="en-GB" b="1" dirty="0"/>
          </a:p>
        </p:txBody>
      </p:sp>
      <p:sp>
        <p:nvSpPr>
          <p:cNvPr id="3" name="Content Placeholder 2"/>
          <p:cNvSpPr>
            <a:spLocks noGrp="1"/>
          </p:cNvSpPr>
          <p:nvPr>
            <p:ph idx="1"/>
          </p:nvPr>
        </p:nvSpPr>
        <p:spPr>
          <a:xfrm>
            <a:off x="695459" y="2490135"/>
            <a:ext cx="7662930" cy="3846271"/>
          </a:xfrm>
        </p:spPr>
        <p:txBody>
          <a:bodyPr>
            <a:normAutofit fontScale="92500" lnSpcReduction="10000"/>
          </a:bodyPr>
          <a:lstStyle/>
          <a:p>
            <a:r>
              <a:rPr lang="en-GB" dirty="0" smtClean="0"/>
              <a:t>Crime:</a:t>
            </a:r>
          </a:p>
          <a:p>
            <a:pPr lvl="1"/>
            <a:r>
              <a:rPr lang="en-GB" dirty="0"/>
              <a:t>•	Be aware of credit card fraud – do not allow waiters/shop assistants to take it out of your </a:t>
            </a:r>
            <a:r>
              <a:rPr lang="en-GB" dirty="0" smtClean="0"/>
              <a:t>sight. </a:t>
            </a:r>
            <a:endParaRPr lang="en-GB" dirty="0"/>
          </a:p>
          <a:p>
            <a:pPr lvl="1"/>
            <a:r>
              <a:rPr lang="en-GB" dirty="0"/>
              <a:t>•	Never resist a </a:t>
            </a:r>
            <a:r>
              <a:rPr lang="en-GB" dirty="0" smtClean="0"/>
              <a:t>mugger. </a:t>
            </a:r>
            <a:endParaRPr lang="en-GB" dirty="0"/>
          </a:p>
          <a:p>
            <a:pPr lvl="1"/>
            <a:r>
              <a:rPr lang="en-GB" dirty="0"/>
              <a:t>•	Do not wear expensive </a:t>
            </a:r>
            <a:r>
              <a:rPr lang="en-GB" dirty="0" smtClean="0"/>
              <a:t>jewellery. </a:t>
            </a:r>
            <a:endParaRPr lang="en-GB" dirty="0"/>
          </a:p>
          <a:p>
            <a:pPr lvl="1"/>
            <a:r>
              <a:rPr lang="en-GB" dirty="0"/>
              <a:t>•	Make yourself aware of any common scams and think about how to react if you are </a:t>
            </a:r>
            <a:r>
              <a:rPr lang="en-GB" dirty="0" smtClean="0"/>
              <a:t>approached. </a:t>
            </a:r>
            <a:endParaRPr lang="en-GB" dirty="0"/>
          </a:p>
          <a:p>
            <a:pPr lvl="1"/>
            <a:r>
              <a:rPr lang="en-GB" dirty="0"/>
              <a:t>•	</a:t>
            </a:r>
            <a:r>
              <a:rPr lang="en-GB" dirty="0" smtClean="0"/>
              <a:t>If applicable use </a:t>
            </a:r>
            <a:r>
              <a:rPr lang="en-GB" dirty="0"/>
              <a:t>the safe in your hotel room and use the security chain while you are in your </a:t>
            </a:r>
            <a:r>
              <a:rPr lang="en-GB" dirty="0" smtClean="0"/>
              <a:t>room. </a:t>
            </a:r>
            <a:endParaRPr lang="en-GB" dirty="0"/>
          </a:p>
          <a:p>
            <a:pPr lvl="1"/>
            <a:r>
              <a:rPr lang="en-GB" dirty="0"/>
              <a:t>•	Ensure you have the numbers required to </a:t>
            </a:r>
            <a:r>
              <a:rPr lang="en-GB" dirty="0" smtClean="0"/>
              <a:t>cancel debit or credit cards.</a:t>
            </a:r>
            <a:endParaRPr lang="en-GB" dirty="0"/>
          </a:p>
          <a:p>
            <a:endParaRPr lang="en-GB" dirty="0"/>
          </a:p>
        </p:txBody>
      </p:sp>
    </p:spTree>
    <p:extLst>
      <p:ext uri="{BB962C8B-B14F-4D97-AF65-F5344CB8AC3E}">
        <p14:creationId xmlns:p14="http://schemas.microsoft.com/office/powerpoint/2010/main" val="183279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701" y="618187"/>
            <a:ext cx="7817476" cy="1601018"/>
          </a:xfrm>
        </p:spPr>
        <p:txBody>
          <a:bodyPr>
            <a:normAutofit fontScale="90000"/>
          </a:bodyPr>
          <a:lstStyle/>
          <a:p>
            <a:r>
              <a:rPr lang="en-GB" b="1" dirty="0"/>
              <a:t>Health and Safety Stuff I have to say because it is in the risk assessment </a:t>
            </a:r>
            <a:r>
              <a:rPr lang="en-GB" b="1" dirty="0" smtClean="0"/>
              <a:t>(3)</a:t>
            </a:r>
            <a:endParaRPr lang="en-GB" b="1" dirty="0"/>
          </a:p>
        </p:txBody>
      </p:sp>
      <p:sp>
        <p:nvSpPr>
          <p:cNvPr id="3" name="Content Placeholder 2"/>
          <p:cNvSpPr>
            <a:spLocks noGrp="1"/>
          </p:cNvSpPr>
          <p:nvPr>
            <p:ph idx="1"/>
          </p:nvPr>
        </p:nvSpPr>
        <p:spPr>
          <a:xfrm>
            <a:off x="798490" y="2490135"/>
            <a:ext cx="7572778" cy="3678845"/>
          </a:xfrm>
        </p:spPr>
        <p:txBody>
          <a:bodyPr>
            <a:normAutofit/>
          </a:bodyPr>
          <a:lstStyle/>
          <a:p>
            <a:r>
              <a:rPr lang="en-GB" dirty="0" smtClean="0"/>
              <a:t>Document control – lost passports, money, credit cards:</a:t>
            </a:r>
          </a:p>
          <a:p>
            <a:pPr lvl="1"/>
            <a:r>
              <a:rPr lang="en-GB" dirty="0"/>
              <a:t>•	</a:t>
            </a:r>
            <a:r>
              <a:rPr lang="en-GB" dirty="0" smtClean="0"/>
              <a:t>You are advised to </a:t>
            </a:r>
            <a:r>
              <a:rPr lang="en-GB" dirty="0"/>
              <a:t>take photocopies of all important travel documents keeping them separate from </a:t>
            </a:r>
            <a:r>
              <a:rPr lang="en-GB" dirty="0" smtClean="0"/>
              <a:t>originals.</a:t>
            </a:r>
            <a:endParaRPr lang="en-GB" dirty="0"/>
          </a:p>
          <a:p>
            <a:pPr lvl="1"/>
            <a:r>
              <a:rPr lang="en-GB" dirty="0"/>
              <a:t>•	Keep items secure. </a:t>
            </a:r>
          </a:p>
          <a:p>
            <a:pPr lvl="1"/>
            <a:r>
              <a:rPr lang="en-GB" dirty="0"/>
              <a:t>•	Record details of numbers, issue dates, etc. and store separately both with you and at home.</a:t>
            </a:r>
          </a:p>
          <a:p>
            <a:pPr lvl="1"/>
            <a:r>
              <a:rPr lang="en-GB" dirty="0"/>
              <a:t>•	Have records of the relevant emergency contact numbers.</a:t>
            </a:r>
          </a:p>
          <a:p>
            <a:pPr lvl="1"/>
            <a:r>
              <a:rPr lang="en-GB" dirty="0"/>
              <a:t>•	Report to police if theft suspected. Minimise amount of cash carried.</a:t>
            </a:r>
          </a:p>
          <a:p>
            <a:pPr lvl="1"/>
            <a:endParaRPr lang="en-GB" dirty="0"/>
          </a:p>
        </p:txBody>
      </p:sp>
    </p:spTree>
    <p:extLst>
      <p:ext uri="{BB962C8B-B14F-4D97-AF65-F5344CB8AC3E}">
        <p14:creationId xmlns:p14="http://schemas.microsoft.com/office/powerpoint/2010/main" val="203940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307" y="915337"/>
            <a:ext cx="7933386" cy="1303867"/>
          </a:xfrm>
        </p:spPr>
        <p:txBody>
          <a:bodyPr>
            <a:normAutofit fontScale="90000"/>
          </a:bodyPr>
          <a:lstStyle/>
          <a:p>
            <a:r>
              <a:rPr lang="en-GB" b="1" dirty="0"/>
              <a:t>Health and Safety Stuff I have to say because it is in the risk assessment </a:t>
            </a:r>
            <a:r>
              <a:rPr lang="en-GB" b="1" dirty="0" smtClean="0"/>
              <a:t>(4)</a:t>
            </a:r>
            <a:endParaRPr lang="en-GB" dirty="0"/>
          </a:p>
        </p:txBody>
      </p:sp>
      <p:sp>
        <p:nvSpPr>
          <p:cNvPr id="3" name="Content Placeholder 2"/>
          <p:cNvSpPr>
            <a:spLocks noGrp="1"/>
          </p:cNvSpPr>
          <p:nvPr>
            <p:ph idx="1"/>
          </p:nvPr>
        </p:nvSpPr>
        <p:spPr>
          <a:xfrm>
            <a:off x="605307" y="2490135"/>
            <a:ext cx="7933386" cy="3949302"/>
          </a:xfrm>
        </p:spPr>
        <p:txBody>
          <a:bodyPr>
            <a:normAutofit/>
          </a:bodyPr>
          <a:lstStyle/>
          <a:p>
            <a:r>
              <a:rPr lang="en-GB" dirty="0"/>
              <a:t>Students </a:t>
            </a:r>
            <a:r>
              <a:rPr lang="en-GB" dirty="0" smtClean="0"/>
              <a:t>are </a:t>
            </a:r>
            <a:r>
              <a:rPr lang="en-GB" dirty="0"/>
              <a:t>advised to avoid contact with any feral animals. This is </a:t>
            </a:r>
            <a:r>
              <a:rPr lang="en-GB" dirty="0" smtClean="0"/>
              <a:t>stipulated </a:t>
            </a:r>
            <a:r>
              <a:rPr lang="en-GB" dirty="0"/>
              <a:t>in the signed safety </a:t>
            </a:r>
            <a:r>
              <a:rPr lang="en-GB" dirty="0" smtClean="0"/>
              <a:t>regulations. </a:t>
            </a:r>
            <a:endParaRPr lang="en-GB" dirty="0"/>
          </a:p>
          <a:p>
            <a:endParaRPr lang="en-GB" sz="100" dirty="0" smtClean="0"/>
          </a:p>
          <a:p>
            <a:r>
              <a:rPr lang="en-GB" dirty="0" smtClean="0"/>
              <a:t>If </a:t>
            </a:r>
            <a:r>
              <a:rPr lang="en-GB" dirty="0"/>
              <a:t>students have an allergic reaction, have their asthma triggered, are bitten, stung, or have any other problematic consequences (e.g. dermatitis, rabies) as a result of said contact, they will be advised to seek immediate medical help if they are in a position to do so and to contact the staff.  Students have been advised in the signed safety regulations to where possible keep together in groups.</a:t>
            </a:r>
          </a:p>
          <a:p>
            <a:endParaRPr lang="en-GB" dirty="0"/>
          </a:p>
        </p:txBody>
      </p:sp>
    </p:spTree>
    <p:extLst>
      <p:ext uri="{BB962C8B-B14F-4D97-AF65-F5344CB8AC3E}">
        <p14:creationId xmlns:p14="http://schemas.microsoft.com/office/powerpoint/2010/main" val="3636860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1065" y="915337"/>
            <a:ext cx="7972022" cy="1303867"/>
          </a:xfrm>
        </p:spPr>
        <p:txBody>
          <a:bodyPr>
            <a:normAutofit fontScale="90000"/>
          </a:bodyPr>
          <a:lstStyle/>
          <a:p>
            <a:r>
              <a:rPr lang="en-GB" b="1" dirty="0"/>
              <a:t>Health and Safety Stuff I have to say because it is in the risk assessment </a:t>
            </a:r>
            <a:r>
              <a:rPr lang="en-GB" b="1" dirty="0" smtClean="0"/>
              <a:t>(5)</a:t>
            </a:r>
            <a:endParaRPr lang="en-GB" dirty="0"/>
          </a:p>
        </p:txBody>
      </p:sp>
      <p:sp>
        <p:nvSpPr>
          <p:cNvPr id="3" name="Content Placeholder 2"/>
          <p:cNvSpPr>
            <a:spLocks noGrp="1"/>
          </p:cNvSpPr>
          <p:nvPr>
            <p:ph idx="1"/>
          </p:nvPr>
        </p:nvSpPr>
        <p:spPr>
          <a:xfrm>
            <a:off x="772732" y="2490135"/>
            <a:ext cx="7585657" cy="3756119"/>
          </a:xfrm>
        </p:spPr>
        <p:txBody>
          <a:bodyPr>
            <a:normAutofit/>
          </a:bodyPr>
          <a:lstStyle/>
          <a:p>
            <a:r>
              <a:rPr lang="en-GB" sz="3200" dirty="0" smtClean="0"/>
              <a:t>For the flights you are advised to pay </a:t>
            </a:r>
            <a:r>
              <a:rPr lang="en-GB" sz="3200" dirty="0"/>
              <a:t>attention to the safety demonstrations by the cabin crew</a:t>
            </a:r>
            <a:r>
              <a:rPr lang="en-GB" sz="3200" dirty="0" smtClean="0"/>
              <a:t>.</a:t>
            </a:r>
          </a:p>
          <a:p>
            <a:endParaRPr lang="en-GB" sz="100" dirty="0" smtClean="0"/>
          </a:p>
          <a:p>
            <a:r>
              <a:rPr lang="en-GB" sz="3200" dirty="0" smtClean="0"/>
              <a:t>For the coach trips both in the UK and France you are advised to follow the safety instructions issued by the coach driver. </a:t>
            </a:r>
            <a:endParaRPr lang="en-GB" sz="3200" dirty="0"/>
          </a:p>
        </p:txBody>
      </p:sp>
    </p:spTree>
    <p:extLst>
      <p:ext uri="{BB962C8B-B14F-4D97-AF65-F5344CB8AC3E}">
        <p14:creationId xmlns:p14="http://schemas.microsoft.com/office/powerpoint/2010/main" val="1445924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654626" y="2604977"/>
            <a:ext cx="7803573" cy="1711841"/>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endParaRPr lang="en-GB" sz="1000" b="1" dirty="0" smtClean="0"/>
          </a:p>
          <a:p>
            <a:pPr marL="0" indent="0" algn="ctr">
              <a:buNone/>
            </a:pPr>
            <a:r>
              <a:rPr lang="en-GB" sz="4800" b="1" dirty="0" smtClean="0"/>
              <a:t>Any Questions? </a:t>
            </a:r>
            <a:endParaRPr lang="en-GB" sz="4800" b="1" dirty="0"/>
          </a:p>
        </p:txBody>
      </p:sp>
    </p:spTree>
    <p:extLst>
      <p:ext uri="{BB962C8B-B14F-4D97-AF65-F5344CB8AC3E}">
        <p14:creationId xmlns:p14="http://schemas.microsoft.com/office/powerpoint/2010/main" val="5229605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875</TotalTime>
  <Words>1174</Words>
  <Application>Microsoft Office PowerPoint</Application>
  <PresentationFormat>On-screen Show (4:3)</PresentationFormat>
  <Paragraphs>115</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Garamond</vt:lpstr>
      <vt:lpstr>Organic</vt:lpstr>
      <vt:lpstr>FRANCE FIELDTRIP</vt:lpstr>
      <vt:lpstr>Departure</vt:lpstr>
      <vt:lpstr>PowerPoint Presentation</vt:lpstr>
      <vt:lpstr>Baggage</vt:lpstr>
      <vt:lpstr>PowerPoint Presentation</vt:lpstr>
      <vt:lpstr>PowerPoint Presentation</vt:lpstr>
      <vt:lpstr>Things to Bring (2)</vt:lpstr>
      <vt:lpstr>PowerPoint Presentation</vt:lpstr>
      <vt:lpstr>Money</vt:lpstr>
      <vt:lpstr>Rooms and Keys</vt:lpstr>
      <vt:lpstr>Free Time</vt:lpstr>
      <vt:lpstr>Cultural Attitudes</vt:lpstr>
      <vt:lpstr>Emergency Contact Numbers</vt:lpstr>
      <vt:lpstr>Medical Faculties - Nîmes </vt:lpstr>
      <vt:lpstr>Health and Safety Stuff I have to say because it is in the risk assessment (1)</vt:lpstr>
      <vt:lpstr>Health and Safety Stuff I have to say because it is in the risk assessment (2)</vt:lpstr>
      <vt:lpstr>Health and Safety Stuff I have to say because it is in the risk assessment (3)</vt:lpstr>
      <vt:lpstr>Health and Safety Stuff I have to say because it is in the risk assessment (4)</vt:lpstr>
      <vt:lpstr>Health and Safety Stuff I have to say because it is in the risk assessment (5)</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SICILY FIELDTRIP</dc:title>
  <dc:creator>Matt</dc:creator>
  <cp:lastModifiedBy>Matt</cp:lastModifiedBy>
  <cp:revision>140</cp:revision>
  <dcterms:created xsi:type="dcterms:W3CDTF">2017-03-12T16:47:47Z</dcterms:created>
  <dcterms:modified xsi:type="dcterms:W3CDTF">2019-03-27T12:24:25Z</dcterms:modified>
</cp:coreProperties>
</file>