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 id="2147483718" r:id="rId2"/>
    <p:sldMasterId id="2147483730" r:id="rId3"/>
    <p:sldMasterId id="2147483765" r:id="rId4"/>
  </p:sldMasterIdLst>
  <p:sldIdLst>
    <p:sldId id="256" r:id="rId5"/>
    <p:sldId id="257" r:id="rId6"/>
    <p:sldId id="258" r:id="rId7"/>
    <p:sldId id="259" r:id="rId8"/>
    <p:sldId id="260" r:id="rId9"/>
    <p:sldId id="262" r:id="rId10"/>
    <p:sldId id="267" r:id="rId11"/>
    <p:sldId id="261" r:id="rId12"/>
    <p:sldId id="264"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806" autoAdjust="0"/>
    <p:restoredTop sz="94660"/>
  </p:normalViewPr>
  <p:slideViewPr>
    <p:cSldViewPr snapToGrid="0">
      <p:cViewPr varScale="1">
        <p:scale>
          <a:sx n="69" d="100"/>
          <a:sy n="69" d="100"/>
        </p:scale>
        <p:origin x="9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6395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647F38-B617-4D2F-AE0A-013F0C4D2C57}" type="datetimeFigureOut">
              <a:rPr lang="en-US" smtClean="0"/>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235016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2982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BFA754-D5C3-4E66-96A6-867B257F58DC}" type="datetimeFigureOut">
              <a:rPr lang="en-US" smtClean="0"/>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629736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318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0450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6957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1733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2267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7283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555418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61BEF0D-F0BB-DE4B-95CE-6DB70DBA9567}" type="datetimeFigureOut">
              <a:rPr lang="en-US" smtClean="0"/>
              <a:pPr/>
              <a:t>3/20/2026</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515476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647F38-B617-4D2F-AE0A-013F0C4D2C57}" type="datetimeFigureOut">
              <a:rPr lang="en-US" smtClean="0"/>
              <a:t>3/20/2026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2247902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36102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750089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04498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771020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89541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D57F1E4F-1CFF-5643-939E-217C01CDF565}" type="slidenum">
              <a:rPr lang="en-US" smtClean="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464477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D57F1E4F-1CFF-5643-939E-217C01CDF565}" type="slidenum">
              <a:rPr lang="en-US" smtClean="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37014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990800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885921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99106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2204218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464199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760285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5588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2168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9603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871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29995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69579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914741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42486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902380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16100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536550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98635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58299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647F38-B617-4D2F-AE0A-013F0C4D2C57}" type="datetimeFigureOut">
              <a:rPr lang="en-US" smtClean="0"/>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31575901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66824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BFA754-D5C3-4E66-96A6-867B257F58DC}" type="datetimeFigureOut">
              <a:rPr lang="en-US" smtClean="0"/>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6179424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90553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981599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372123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05040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3124118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15031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8501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6476761"/>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443065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6950583"/>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3/20/2026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45783291"/>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0.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e-carehub.co.uk/care-home-policies-and-procedures/" TargetMode="External"/><Relationship Id="rId3" Type="http://schemas.openxmlformats.org/officeDocument/2006/relationships/hyperlink" Target="https://www.bapm.org/resources/service-and-quality-standards-for-provision-of-neonatal-care-in-the-uk" TargetMode="External"/><Relationship Id="rId7" Type="http://schemas.openxmlformats.org/officeDocument/2006/relationships/hyperlink" Target="https://www.cheshire.police.uk/news/cheshire/news/articles/2024/7/nurse-found-guilty-of-attempting-to-murder-premature-baby/" TargetMode="Externa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hyperlink" Target="https://www.cqc.org.uk/about-us/fundamental-standards" TargetMode="External"/><Relationship Id="rId11" Type="http://schemas.openxmlformats.org/officeDocument/2006/relationships/hyperlink" Target="https://www.theguardian.com/uk-news/2025/aug/08/emergency-care-lucy-letby-countess-chester-hospital-falling-short-legal-standards" TargetMode="External"/><Relationship Id="rId5" Type="http://schemas.openxmlformats.org/officeDocument/2006/relationships/hyperlink" Target="https://www.cqc.org.uk/guidance-regulation/providers/assessment/single-assessment-framework/safe/safe-effective-staffing" TargetMode="External"/><Relationship Id="rId10" Type="http://schemas.openxmlformats.org/officeDocument/2006/relationships/hyperlink" Target="https://www.gov.uk/government/publications/emergency-preparedness-resilience-and-response-concept-of-operations/emergency-preparedness-resilience-and-response-concept-of-operations" TargetMode="External"/><Relationship Id="rId4" Type="http://schemas.openxmlformats.org/officeDocument/2006/relationships/hyperlink" Target="https://www.cqc.org.uk/publications/major-reports/infection-prevention-control" TargetMode="External"/><Relationship Id="rId9" Type="http://schemas.openxmlformats.org/officeDocument/2006/relationships/hyperlink" Target="http://www.bbc.com/news/uk-england-merseyside-68285096"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england.nhs.uk/east-of-england/2021/04/21/nightingale-effect-sees-thousands-of-healthcare-support-workers-join-the-nhs-with-more-than-1300-recruited-in-the-east-of-england/" TargetMode="External"/><Relationship Id="rId3" Type="http://schemas.openxmlformats.org/officeDocument/2006/relationships/hyperlink" Target="https://doi.org/10.36401/JQSH-23-42" TargetMode="External"/><Relationship Id="rId7" Type="http://schemas.openxmlformats.org/officeDocument/2006/relationships/hyperlink" Target="https://www.nhsfife.org/about-us/policies-and-procedures/general-policies/medical-equipment-management-policy/" TargetMode="External"/><Relationship Id="rId12" Type="http://schemas.openxmlformats.org/officeDocument/2006/relationships/hyperlink" Target="https://www.england.nhs.uk/ourwork/eprr/" TargetMode="Externa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hyperlink" Target="https://www.thelancet.com/journals/lanmic/article/PIIS2666-5247(25)00143-0/fulltext" TargetMode="External"/><Relationship Id="rId11" Type="http://schemas.openxmlformats.org/officeDocument/2006/relationships/hyperlink" Target="https://www.england.nhs.uk/estates/national-standards-of-healthcare-cleanliness/" TargetMode="External"/><Relationship Id="rId5" Type="http://schemas.openxmlformats.org/officeDocument/2006/relationships/hyperlink" Target="https://www.bbc.com/news/uk-66120934" TargetMode="External"/><Relationship Id="rId10" Type="http://schemas.openxmlformats.org/officeDocument/2006/relationships/hyperlink" Target="https://www.england.nhs.uk/long-read/good-communication-with-patients-waiting-for-care-core-principles/" TargetMode="External"/><Relationship Id="rId4" Type="http://schemas.openxmlformats.org/officeDocument/2006/relationships/hyperlink" Target="https://www.theguardian.com/uk-news/article/2024/sep/08/a-superbug-doctor-shortages-and-a-neonatal-unit-out-of-its-depth-failures-at-lucy-letby-hospital-revealed" TargetMode="External"/><Relationship Id="rId9" Type="http://schemas.openxmlformats.org/officeDocument/2006/relationships/hyperlink" Target="https://www.england.nhs.uk/patient-safety/improving-safety-critical-spoken-communi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2000"/>
            <a:lum/>
          </a:blip>
          <a:srcRect/>
          <a:stretch>
            <a:fillRect t="-7000" b="-7000"/>
          </a:stretch>
        </a:blipFill>
        <a:effectLst/>
      </p:bgPr>
    </p:bg>
    <p:spTree>
      <p:nvGrpSpPr>
        <p:cNvPr id="1" name=""/>
        <p:cNvGrpSpPr/>
        <p:nvPr/>
      </p:nvGrpSpPr>
      <p:grpSpPr>
        <a:xfrm>
          <a:off x="0" y="0"/>
          <a:ext cx="0" cy="0"/>
          <a:chOff x="0" y="0"/>
          <a:chExt cx="0" cy="0"/>
        </a:xfrm>
      </p:grpSpPr>
      <p:sp>
        <p:nvSpPr>
          <p:cNvPr id="5" name="Rectangle 4"/>
          <p:cNvSpPr/>
          <p:nvPr/>
        </p:nvSpPr>
        <p:spPr>
          <a:xfrm>
            <a:off x="1608667" y="1943099"/>
            <a:ext cx="9308716" cy="452697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3" name="Subtitle 2"/>
          <p:cNvSpPr>
            <a:spLocks noGrp="1"/>
          </p:cNvSpPr>
          <p:nvPr>
            <p:ph type="subTitle" idx="1"/>
          </p:nvPr>
        </p:nvSpPr>
        <p:spPr>
          <a:xfrm>
            <a:off x="2855190" y="1943099"/>
            <a:ext cx="6815669" cy="3618413"/>
          </a:xfrm>
        </p:spPr>
        <p:txBody>
          <a:bodyPr>
            <a:noAutofit/>
          </a:bodyPr>
          <a:lstStyle/>
          <a:p>
            <a:pPr>
              <a:lnSpc>
                <a:spcPct val="150000"/>
              </a:lnSpc>
            </a:pPr>
            <a:r>
              <a:rPr lang="en-GB" sz="2000" b="1" dirty="0">
                <a:solidFill>
                  <a:srgbClr val="000000"/>
                </a:solidFill>
                <a:latin typeface="Arial" panose="020B0604020202020204" pitchFamily="34" charset="0"/>
                <a:cs typeface="Arial" panose="020B0604020202020204" pitchFamily="34" charset="0"/>
              </a:rPr>
              <a:t>Module: Quality Assurance and Service Improvements</a:t>
            </a:r>
            <a:endParaRPr lang="en-GB" sz="2000" dirty="0">
              <a:latin typeface="Arial" panose="020B0604020202020204" pitchFamily="34" charset="0"/>
              <a:cs typeface="Arial" panose="020B0604020202020204" pitchFamily="34" charset="0"/>
            </a:endParaRPr>
          </a:p>
          <a:p>
            <a:pPr>
              <a:lnSpc>
                <a:spcPct val="150000"/>
              </a:lnSpc>
            </a:pPr>
            <a:r>
              <a:rPr lang="en-GB" sz="2000" b="1" dirty="0">
                <a:solidFill>
                  <a:srgbClr val="000000"/>
                </a:solidFill>
                <a:latin typeface="Arial" panose="020B0604020202020204" pitchFamily="34" charset="0"/>
                <a:cs typeface="Arial" panose="020B0604020202020204" pitchFamily="34" charset="0"/>
              </a:rPr>
              <a:t>Module code: LCHS7006</a:t>
            </a:r>
            <a:endParaRPr lang="en-GB" sz="2000" dirty="0">
              <a:latin typeface="Arial" panose="020B0604020202020204" pitchFamily="34" charset="0"/>
              <a:cs typeface="Arial" panose="020B0604020202020204" pitchFamily="34" charset="0"/>
            </a:endParaRPr>
          </a:p>
          <a:p>
            <a:pPr>
              <a:lnSpc>
                <a:spcPct val="150000"/>
              </a:lnSpc>
            </a:pPr>
            <a:r>
              <a:rPr lang="en-GB" sz="2000" b="1" dirty="0">
                <a:solidFill>
                  <a:srgbClr val="000000"/>
                </a:solidFill>
                <a:latin typeface="Arial" panose="020B0604020202020204" pitchFamily="34" charset="0"/>
                <a:cs typeface="Arial" panose="020B0604020202020204" pitchFamily="34" charset="0"/>
              </a:rPr>
              <a:t>Assignment Title: Component 1 Individual Presentation</a:t>
            </a:r>
          </a:p>
          <a:p>
            <a:pPr>
              <a:lnSpc>
                <a:spcPct val="150000"/>
              </a:lnSpc>
            </a:pPr>
            <a:r>
              <a:rPr lang="en-GB" sz="2000" b="1" dirty="0">
                <a:solidFill>
                  <a:srgbClr val="000000"/>
                </a:solidFill>
                <a:latin typeface="Arial" panose="020B0604020202020204" pitchFamily="34" charset="0"/>
                <a:cs typeface="Arial" panose="020B0604020202020204" pitchFamily="34" charset="0"/>
              </a:rPr>
              <a:t>Student Name: </a:t>
            </a:r>
            <a:r>
              <a:rPr lang="en-GB" sz="2000" b="1" dirty="0" err="1">
                <a:solidFill>
                  <a:srgbClr val="000000"/>
                </a:solidFill>
                <a:latin typeface="Arial" panose="020B0604020202020204" pitchFamily="34" charset="0"/>
                <a:cs typeface="Arial" panose="020B0604020202020204" pitchFamily="34" charset="0"/>
              </a:rPr>
              <a:t>Meetkumar</a:t>
            </a:r>
            <a:r>
              <a:rPr lang="en-GB" sz="2000" b="1" dirty="0">
                <a:solidFill>
                  <a:srgbClr val="000000"/>
                </a:solidFill>
                <a:latin typeface="Arial" panose="020B0604020202020204" pitchFamily="34" charset="0"/>
                <a:cs typeface="Arial" panose="020B0604020202020204" pitchFamily="34" charset="0"/>
              </a:rPr>
              <a:t> </a:t>
            </a:r>
            <a:r>
              <a:rPr lang="en-GB" sz="2000" b="1" dirty="0" err="1">
                <a:solidFill>
                  <a:srgbClr val="000000"/>
                </a:solidFill>
                <a:latin typeface="Arial" panose="020B0604020202020204" pitchFamily="34" charset="0"/>
                <a:cs typeface="Arial" panose="020B0604020202020204" pitchFamily="34" charset="0"/>
              </a:rPr>
              <a:t>Vinodray</a:t>
            </a:r>
            <a:r>
              <a:rPr lang="en-GB" sz="2000" b="1" dirty="0">
                <a:solidFill>
                  <a:srgbClr val="000000"/>
                </a:solidFill>
                <a:latin typeface="Arial" panose="020B0604020202020204" pitchFamily="34" charset="0"/>
                <a:cs typeface="Arial" panose="020B0604020202020204" pitchFamily="34" charset="0"/>
              </a:rPr>
              <a:t> Sangani</a:t>
            </a:r>
          </a:p>
          <a:p>
            <a:pPr>
              <a:lnSpc>
                <a:spcPct val="150000"/>
              </a:lnSpc>
            </a:pPr>
            <a:r>
              <a:rPr lang="en-GB" sz="2000" b="1" dirty="0">
                <a:solidFill>
                  <a:srgbClr val="000000"/>
                </a:solidFill>
                <a:latin typeface="Arial" panose="020B0604020202020204" pitchFamily="34" charset="0"/>
                <a:cs typeface="Arial" panose="020B0604020202020204" pitchFamily="34" charset="0"/>
              </a:rPr>
              <a:t>Student id:-</a:t>
            </a:r>
            <a:r>
              <a:rPr lang="en-GB" sz="2000" b="1" dirty="0" smtClean="0">
                <a:solidFill>
                  <a:srgbClr val="000000"/>
                </a:solidFill>
                <a:latin typeface="Arial" panose="020B0604020202020204" pitchFamily="34" charset="0"/>
                <a:cs typeface="Arial" panose="020B0604020202020204" pitchFamily="34" charset="0"/>
              </a:rPr>
              <a:t>2435003</a:t>
            </a:r>
          </a:p>
          <a:p>
            <a:pPr>
              <a:lnSpc>
                <a:spcPct val="150000"/>
              </a:lnSpc>
            </a:pPr>
            <a:r>
              <a:rPr lang="en-GB" sz="2000" b="1" dirty="0" smtClean="0">
                <a:solidFill>
                  <a:srgbClr val="000000"/>
                </a:solidFill>
                <a:latin typeface="Arial" panose="020B0604020202020204" pitchFamily="34" charset="0"/>
                <a:cs typeface="Arial" panose="020B0604020202020204" pitchFamily="34" charset="0"/>
              </a:rPr>
              <a:t>Case Study: </a:t>
            </a:r>
            <a:r>
              <a:rPr lang="en-US" sz="2000" b="1" dirty="0">
                <a:solidFill>
                  <a:srgbClr val="000000"/>
                </a:solidFill>
                <a:latin typeface="Arial" panose="020B0604020202020204" pitchFamily="34" charset="0"/>
                <a:cs typeface="Arial" panose="020B0604020202020204" pitchFamily="34" charset="0"/>
              </a:rPr>
              <a:t>Lucy </a:t>
            </a:r>
            <a:r>
              <a:rPr lang="en-US" sz="2000" b="1" dirty="0" err="1">
                <a:solidFill>
                  <a:srgbClr val="000000"/>
                </a:solidFill>
                <a:latin typeface="Arial" panose="020B0604020202020204" pitchFamily="34" charset="0"/>
                <a:cs typeface="Arial" panose="020B0604020202020204" pitchFamily="34" charset="0"/>
              </a:rPr>
              <a:t>Letby</a:t>
            </a:r>
            <a:r>
              <a:rPr lang="en-US" sz="2000" b="1" dirty="0">
                <a:solidFill>
                  <a:srgbClr val="000000"/>
                </a:solidFill>
                <a:latin typeface="Arial" panose="020B0604020202020204" pitchFamily="34" charset="0"/>
                <a:cs typeface="Arial" panose="020B0604020202020204" pitchFamily="34" charset="0"/>
              </a:rPr>
              <a:t> Case (Countess of Chester Hospital, UK)</a:t>
            </a:r>
            <a:endParaRPr lang="en-GB" sz="2000" dirty="0">
              <a:latin typeface="Arial" panose="020B0604020202020204" pitchFamily="34" charset="0"/>
              <a:cs typeface="Arial" panose="020B0604020202020204" pitchFamily="34" charset="0"/>
            </a:endParaRPr>
          </a:p>
          <a:p>
            <a:endParaRPr lang="en-GB" sz="2000" dirty="0"/>
          </a:p>
        </p:txBody>
      </p:sp>
      <p:pic>
        <p:nvPicPr>
          <p:cNvPr id="4" name="Picture 3"/>
          <p:cNvPicPr>
            <a:picLocks noChangeAspect="1"/>
          </p:cNvPicPr>
          <p:nvPr/>
        </p:nvPicPr>
        <p:blipFill>
          <a:blip r:embed="rId3"/>
          <a:stretch>
            <a:fillRect/>
          </a:stretch>
        </p:blipFill>
        <p:spPr>
          <a:xfrm>
            <a:off x="7644616" y="369164"/>
            <a:ext cx="2954555" cy="1205637"/>
          </a:xfrm>
          <a:prstGeom prst="rect">
            <a:avLst/>
          </a:prstGeom>
        </p:spPr>
      </p:pic>
    </p:spTree>
    <p:extLst>
      <p:ext uri="{BB962C8B-B14F-4D97-AF65-F5344CB8AC3E}">
        <p14:creationId xmlns:p14="http://schemas.microsoft.com/office/powerpoint/2010/main" val="2531310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2000"/>
            <a:lum/>
          </a:blip>
          <a:srcRect/>
          <a:stretch>
            <a:fillRect l="-6000" r="-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49599" y="222250"/>
            <a:ext cx="8761413" cy="825500"/>
          </a:xfrm>
        </p:spPr>
        <p:txBody>
          <a:bodyPr>
            <a:normAutofit/>
          </a:bodyPr>
          <a:lstStyle/>
          <a:p>
            <a:pPr algn="ctr"/>
            <a:r>
              <a:rPr lang="en-GB" sz="2400" b="1" dirty="0">
                <a:latin typeface="Arial" panose="020B0604020202020204" pitchFamily="34" charset="0"/>
                <a:cs typeface="Arial" panose="020B0604020202020204" pitchFamily="34" charset="0"/>
              </a:rPr>
              <a:t>Overview of the case study</a:t>
            </a:r>
            <a:br>
              <a:rPr lang="en-GB" sz="2400" b="1" dirty="0">
                <a:latin typeface="Arial" panose="020B0604020202020204" pitchFamily="34" charset="0"/>
                <a:cs typeface="Arial" panose="020B0604020202020204" pitchFamily="34" charset="0"/>
              </a:rPr>
            </a:br>
            <a:endParaRPr lang="en-GB" sz="2400" b="1" dirty="0"/>
          </a:p>
        </p:txBody>
      </p:sp>
      <p:sp>
        <p:nvSpPr>
          <p:cNvPr id="3" name="Content Placeholder 2"/>
          <p:cNvSpPr>
            <a:spLocks noGrp="1"/>
          </p:cNvSpPr>
          <p:nvPr>
            <p:ph idx="1"/>
          </p:nvPr>
        </p:nvSpPr>
        <p:spPr>
          <a:xfrm>
            <a:off x="3441700" y="908050"/>
            <a:ext cx="8585200" cy="5949950"/>
          </a:xfrm>
        </p:spPr>
        <p:txBody>
          <a:bodyPr>
            <a:noAutofit/>
          </a:bodyPr>
          <a:lstStyle/>
          <a:p>
            <a:pPr lvl="0" algn="just">
              <a:lnSpc>
                <a:spcPct val="150000"/>
              </a:lnSpc>
            </a:pPr>
            <a:r>
              <a:rPr lang="en-GB" sz="1800" dirty="0">
                <a:latin typeface="Arial" panose="020B0604020202020204" pitchFamily="34" charset="0"/>
                <a:cs typeface="Arial" panose="020B0604020202020204" pitchFamily="34" charset="0"/>
              </a:rPr>
              <a:t>The Lucy Letby case at the Countess of Chester Hospital in England in 2015-2016, represents one of the serious failures of healthcare and patient safety in the UK.</a:t>
            </a:r>
          </a:p>
          <a:p>
            <a:pPr lvl="0" algn="just">
              <a:lnSpc>
                <a:spcPct val="150000"/>
              </a:lnSpc>
            </a:pPr>
            <a:r>
              <a:rPr lang="en-GB" sz="1800" dirty="0">
                <a:latin typeface="Arial" panose="020B0604020202020204" pitchFamily="34" charset="0"/>
                <a:cs typeface="Arial" panose="020B0604020202020204" pitchFamily="34" charset="0"/>
              </a:rPr>
              <a:t>The former neonatal nurse, Lucy Letby, had murdered 7 newborn premature babies and attempted to kill 7 others (Lawrence and Conn, 2024).</a:t>
            </a:r>
          </a:p>
          <a:p>
            <a:pPr lvl="0" algn="just">
              <a:lnSpc>
                <a:spcPct val="150000"/>
              </a:lnSpc>
            </a:pPr>
            <a:r>
              <a:rPr lang="en-GB" sz="1800" dirty="0">
                <a:latin typeface="Arial" panose="020B0604020202020204" pitchFamily="34" charset="0"/>
                <a:cs typeface="Arial" panose="020B0604020202020204" pitchFamily="34" charset="0"/>
              </a:rPr>
              <a:t>Letby was found guilty of murdering the babies; however, the carelessness of the hospital was found later.</a:t>
            </a:r>
          </a:p>
          <a:p>
            <a:pPr lvl="0" algn="just">
              <a:lnSpc>
                <a:spcPct val="150000"/>
              </a:lnSpc>
            </a:pPr>
            <a:r>
              <a:rPr lang="en-GB" sz="1800" dirty="0">
                <a:latin typeface="Arial" panose="020B0604020202020204" pitchFamily="34" charset="0"/>
                <a:cs typeface="Arial" panose="020B0604020202020204" pitchFamily="34" charset="0"/>
              </a:rPr>
              <a:t>The hospital also found to have minimal infrastructure, underskilled staff, and staff shortage, lack of resources, and inappropriate patient safety concerns, which is also responsible for the rising deaths of the children (Lawrence and Conn, 2024).</a:t>
            </a:r>
          </a:p>
        </p:txBody>
      </p:sp>
      <p:pic>
        <p:nvPicPr>
          <p:cNvPr id="8" name="Picture 7"/>
          <p:cNvPicPr>
            <a:picLocks noChangeAspect="1"/>
          </p:cNvPicPr>
          <p:nvPr/>
        </p:nvPicPr>
        <p:blipFill>
          <a:blip r:embed="rId3"/>
          <a:stretch>
            <a:fillRect/>
          </a:stretch>
        </p:blipFill>
        <p:spPr>
          <a:xfrm>
            <a:off x="407987" y="635000"/>
            <a:ext cx="2857500" cy="19939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p:cNvPicPr>
            <a:picLocks noChangeAspect="1"/>
          </p:cNvPicPr>
          <p:nvPr/>
        </p:nvPicPr>
        <p:blipFill>
          <a:blip r:embed="rId4"/>
          <a:stretch>
            <a:fillRect/>
          </a:stretch>
        </p:blipFill>
        <p:spPr>
          <a:xfrm>
            <a:off x="515936" y="3430587"/>
            <a:ext cx="2633663" cy="2633663"/>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535061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457" y="379886"/>
            <a:ext cx="10058400" cy="690906"/>
          </a:xfrm>
        </p:spPr>
        <p:txBody>
          <a:bodyPr>
            <a:noAutofit/>
          </a:bodyPr>
          <a:lstStyle/>
          <a:p>
            <a:pPr algn="ctr"/>
            <a:r>
              <a:rPr lang="en-GB" sz="2400" b="1" dirty="0">
                <a:latin typeface="Arial" panose="020B0604020202020204" pitchFamily="34" charset="0"/>
                <a:cs typeface="Arial" panose="020B0604020202020204" pitchFamily="34" charset="0"/>
              </a:rPr>
              <a:t>Problems of the incidents</a:t>
            </a:r>
            <a:r>
              <a:rPr lang="en-GB" sz="3000" dirty="0">
                <a:latin typeface="Arial" panose="020B0604020202020204" pitchFamily="34" charset="0"/>
                <a:cs typeface="Arial" panose="020B0604020202020204" pitchFamily="34" charset="0"/>
              </a:rPr>
              <a:t/>
            </a:r>
            <a:br>
              <a:rPr lang="en-GB" sz="3000" dirty="0">
                <a:latin typeface="Arial" panose="020B0604020202020204" pitchFamily="34" charset="0"/>
                <a:cs typeface="Arial" panose="020B0604020202020204" pitchFamily="34" charset="0"/>
              </a:rPr>
            </a:br>
            <a:endParaRPr lang="en-GB" sz="3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37457" y="725339"/>
            <a:ext cx="8269514" cy="2583918"/>
          </a:xfrm>
        </p:spPr>
        <p:txBody>
          <a:bodyPr>
            <a:noAutofit/>
          </a:bodyPr>
          <a:lstStyle/>
          <a:p>
            <a:pPr lvl="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In the Countess of Chester hospital, the safety concern of the management raises as the security of the patients is disrupted due to a lack of skilled staff and management ignorance (Lawrence and Conn, 2024).</a:t>
            </a:r>
          </a:p>
          <a:p>
            <a:pPr lvl="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In the Countess of Chester hospital, Lucy Letby consciously killed a newborn baby, sometimes displacing their breathing tube (Cheshire Constabulary, 2024).</a:t>
            </a:r>
          </a:p>
          <a:p>
            <a:pPr algn="just">
              <a:lnSpc>
                <a:spcPct val="150000"/>
              </a:lnSpc>
              <a:buFont typeface="Wingdings" panose="05000000000000000000" pitchFamily="2" charset="2"/>
              <a:buChar char="Ø"/>
            </a:pPr>
            <a:endParaRPr lang="en-GB" dirty="0">
              <a:latin typeface="Arial" panose="020B0604020202020204" pitchFamily="34" charset="0"/>
              <a:cs typeface="Arial" panose="020B0604020202020204" pitchFamily="34" charset="0"/>
            </a:endParaRPr>
          </a:p>
        </p:txBody>
      </p:sp>
      <p:sp>
        <p:nvSpPr>
          <p:cNvPr id="4" name="Content Placeholder 2"/>
          <p:cNvSpPr txBox="1">
            <a:spLocks/>
          </p:cNvSpPr>
          <p:nvPr/>
        </p:nvSpPr>
        <p:spPr>
          <a:xfrm>
            <a:off x="2580812" y="3287587"/>
            <a:ext cx="9361714" cy="3076304"/>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Additionally, it has also been found that the hospital has an undermined infrastructure for the neonatal service, such as an unhygienic sewage system, a dysfunctional ceiling, which also represents a lack of management and safety concern (Lawrence and Conn, 2024).</a:t>
            </a:r>
          </a:p>
          <a:p>
            <a:pPr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Negligence of the senior Doctors in the hospital has also been accounted for as they left the essential work in the hands of junior trainee doctors, representing casualty in patient care and support (Lawrence and Conn, 2024).</a:t>
            </a:r>
          </a:p>
          <a:p>
            <a:pPr algn="just">
              <a:lnSpc>
                <a:spcPct val="150000"/>
              </a:lnSpc>
              <a:buFont typeface="Wingdings" panose="05000000000000000000" pitchFamily="2" charset="2"/>
              <a:buChar char="Ø"/>
            </a:pPr>
            <a:endParaRPr lang="en-GB"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415540" y="3468915"/>
            <a:ext cx="2087190" cy="2757714"/>
          </a:xfrm>
          <a:prstGeom prst="rect">
            <a:avLst/>
          </a:prstGeom>
        </p:spPr>
      </p:pic>
      <p:pic>
        <p:nvPicPr>
          <p:cNvPr id="6" name="Picture 5"/>
          <p:cNvPicPr>
            <a:picLocks noChangeAspect="1"/>
          </p:cNvPicPr>
          <p:nvPr/>
        </p:nvPicPr>
        <p:blipFill>
          <a:blip r:embed="rId3"/>
          <a:stretch>
            <a:fillRect/>
          </a:stretch>
        </p:blipFill>
        <p:spPr>
          <a:xfrm>
            <a:off x="8606971" y="725339"/>
            <a:ext cx="3162300" cy="2104138"/>
          </a:xfrm>
          <a:prstGeom prst="rect">
            <a:avLst/>
          </a:prstGeom>
        </p:spPr>
      </p:pic>
    </p:spTree>
    <p:extLst>
      <p:ext uri="{BB962C8B-B14F-4D97-AF65-F5344CB8AC3E}">
        <p14:creationId xmlns:p14="http://schemas.microsoft.com/office/powerpoint/2010/main" val="4069299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Rectangle 152"/>
          <p:cNvSpPr/>
          <p:nvPr/>
        </p:nvSpPr>
        <p:spPr>
          <a:xfrm>
            <a:off x="12055" y="444874"/>
            <a:ext cx="1840406" cy="279600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34" name="Freeform 33"/>
          <p:cNvSpPr/>
          <p:nvPr/>
        </p:nvSpPr>
        <p:spPr>
          <a:xfrm>
            <a:off x="2006381" y="859601"/>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261110 w 1709531"/>
              <a:gd name="connsiteY5" fmla="*/ 1579494 h 2215763"/>
              <a:gd name="connsiteX6" fmla="*/ 1129665 w 1709531"/>
              <a:gd name="connsiteY6" fmla="*/ 1728084 h 2215763"/>
              <a:gd name="connsiteX7" fmla="*/ 1261110 w 1709531"/>
              <a:gd name="connsiteY7" fmla="*/ 1876674 h 2215763"/>
              <a:gd name="connsiteX8" fmla="*/ 1392555 w 1709531"/>
              <a:gd name="connsiteY8" fmla="*/ 1728084 h 2215763"/>
              <a:gd name="connsiteX9" fmla="*/ 1261110 w 1709531"/>
              <a:gd name="connsiteY9" fmla="*/ 1579494 h 2215763"/>
              <a:gd name="connsiteX10" fmla="*/ 806685 w 1709531"/>
              <a:gd name="connsiteY10" fmla="*/ 1039744 h 2215763"/>
              <a:gd name="connsiteX11" fmla="*/ 615149 w 1709531"/>
              <a:gd name="connsiteY11" fmla="*/ 1255644 h 2215763"/>
              <a:gd name="connsiteX12" fmla="*/ 806685 w 1709531"/>
              <a:gd name="connsiteY12" fmla="*/ 1471544 h 2215763"/>
              <a:gd name="connsiteX13" fmla="*/ 998221 w 1709531"/>
              <a:gd name="connsiteY13" fmla="*/ 1255644 h 2215763"/>
              <a:gd name="connsiteX14" fmla="*/ 806685 w 1709531"/>
              <a:gd name="connsiteY14" fmla="*/ 1039744 h 2215763"/>
              <a:gd name="connsiteX15" fmla="*/ 1501443 w 1709531"/>
              <a:gd name="connsiteY15" fmla="*/ 742564 h 2215763"/>
              <a:gd name="connsiteX16" fmla="*/ 1369998 w 1709531"/>
              <a:gd name="connsiteY16" fmla="*/ 891154 h 2215763"/>
              <a:gd name="connsiteX17" fmla="*/ 1501443 w 1709531"/>
              <a:gd name="connsiteY17" fmla="*/ 1039744 h 2215763"/>
              <a:gd name="connsiteX18" fmla="*/ 1632888 w 1709531"/>
              <a:gd name="connsiteY18" fmla="*/ 891154 h 2215763"/>
              <a:gd name="connsiteX19" fmla="*/ 1501443 w 1709531"/>
              <a:gd name="connsiteY19" fmla="*/ 742564 h 2215763"/>
              <a:gd name="connsiteX20" fmla="*/ 1129665 w 1709531"/>
              <a:gd name="connsiteY20" fmla="*/ 69464 h 2215763"/>
              <a:gd name="connsiteX21" fmla="*/ 998220 w 1709531"/>
              <a:gd name="connsiteY21" fmla="*/ 218054 h 2215763"/>
              <a:gd name="connsiteX22" fmla="*/ 1129665 w 1709531"/>
              <a:gd name="connsiteY22" fmla="*/ 366644 h 2215763"/>
              <a:gd name="connsiteX23" fmla="*/ 1261110 w 1709531"/>
              <a:gd name="connsiteY23" fmla="*/ 218054 h 2215763"/>
              <a:gd name="connsiteX24" fmla="*/ 1129665 w 1709531"/>
              <a:gd name="connsiteY24" fmla="*/ 69464 h 2215763"/>
              <a:gd name="connsiteX25" fmla="*/ 0 w 1709531"/>
              <a:gd name="connsiteY25" fmla="*/ 0 h 2215763"/>
              <a:gd name="connsiteX26" fmla="*/ 1709531 w 1709531"/>
              <a:gd name="connsiteY26" fmla="*/ 0 h 2215763"/>
              <a:gd name="connsiteX27" fmla="*/ 1709531 w 1709531"/>
              <a:gd name="connsiteY27" fmla="*/ 2215763 h 2215763"/>
              <a:gd name="connsiteX28" fmla="*/ 0 w 1709531"/>
              <a:gd name="connsiteY28" fmla="*/ 2215763 h 2215763"/>
              <a:gd name="connsiteX29" fmla="*/ 0 w 1709531"/>
              <a:gd name="connsiteY29" fmla="*/ 661284 h 2215763"/>
              <a:gd name="connsiteX30" fmla="*/ 131445 w 1709531"/>
              <a:gd name="connsiteY30" fmla="*/ 512694 h 2215763"/>
              <a:gd name="connsiteX31" fmla="*/ 0 w 1709531"/>
              <a:gd name="connsiteY31" fmla="*/ 3641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261110" y="1579494"/>
                </a:moveTo>
                <a:cubicBezTo>
                  <a:pt x="1188515" y="1579494"/>
                  <a:pt x="1129665" y="1646020"/>
                  <a:pt x="1129665" y="1728084"/>
                </a:cubicBezTo>
                <a:cubicBezTo>
                  <a:pt x="1129665" y="1810148"/>
                  <a:pt x="1188515" y="1876674"/>
                  <a:pt x="1261110" y="1876674"/>
                </a:cubicBezTo>
                <a:cubicBezTo>
                  <a:pt x="1333705" y="1876674"/>
                  <a:pt x="1392555" y="1810148"/>
                  <a:pt x="1392555" y="1728084"/>
                </a:cubicBezTo>
                <a:cubicBezTo>
                  <a:pt x="1392555" y="1646020"/>
                  <a:pt x="1333705" y="1579494"/>
                  <a:pt x="1261110" y="1579494"/>
                </a:cubicBezTo>
                <a:close/>
                <a:moveTo>
                  <a:pt x="806685" y="1039744"/>
                </a:moveTo>
                <a:cubicBezTo>
                  <a:pt x="700903" y="1039744"/>
                  <a:pt x="615149" y="1136406"/>
                  <a:pt x="615149" y="1255644"/>
                </a:cubicBezTo>
                <a:cubicBezTo>
                  <a:pt x="615149" y="1374882"/>
                  <a:pt x="700903" y="1471544"/>
                  <a:pt x="806685" y="1471544"/>
                </a:cubicBezTo>
                <a:cubicBezTo>
                  <a:pt x="912467" y="1471544"/>
                  <a:pt x="998221" y="1374882"/>
                  <a:pt x="998221" y="1255644"/>
                </a:cubicBezTo>
                <a:cubicBezTo>
                  <a:pt x="998221" y="1136406"/>
                  <a:pt x="912467" y="1039744"/>
                  <a:pt x="806685" y="1039744"/>
                </a:cubicBezTo>
                <a:close/>
                <a:moveTo>
                  <a:pt x="1501443" y="742564"/>
                </a:moveTo>
                <a:cubicBezTo>
                  <a:pt x="1428848" y="742564"/>
                  <a:pt x="1369998" y="809090"/>
                  <a:pt x="1369998" y="891154"/>
                </a:cubicBezTo>
                <a:cubicBezTo>
                  <a:pt x="1369998" y="973218"/>
                  <a:pt x="1428848" y="1039744"/>
                  <a:pt x="1501443" y="1039744"/>
                </a:cubicBezTo>
                <a:cubicBezTo>
                  <a:pt x="1574038" y="1039744"/>
                  <a:pt x="1632888" y="973218"/>
                  <a:pt x="1632888" y="891154"/>
                </a:cubicBezTo>
                <a:cubicBezTo>
                  <a:pt x="1632888" y="809090"/>
                  <a:pt x="1574038" y="742564"/>
                  <a:pt x="1501443" y="742564"/>
                </a:cubicBezTo>
                <a:close/>
                <a:moveTo>
                  <a:pt x="1129665" y="69464"/>
                </a:moveTo>
                <a:cubicBezTo>
                  <a:pt x="1057070" y="69464"/>
                  <a:pt x="998220" y="135990"/>
                  <a:pt x="998220" y="218054"/>
                </a:cubicBezTo>
                <a:cubicBezTo>
                  <a:pt x="998220" y="300118"/>
                  <a:pt x="1057070" y="366644"/>
                  <a:pt x="1129665" y="366644"/>
                </a:cubicBezTo>
                <a:cubicBezTo>
                  <a:pt x="1202260" y="366644"/>
                  <a:pt x="1261110" y="300118"/>
                  <a:pt x="1261110" y="218054"/>
                </a:cubicBezTo>
                <a:cubicBezTo>
                  <a:pt x="1261110" y="135990"/>
                  <a:pt x="1202260" y="69464"/>
                  <a:pt x="1129665" y="69464"/>
                </a:cubicBezTo>
                <a:close/>
                <a:moveTo>
                  <a:pt x="0" y="0"/>
                </a:moveTo>
                <a:lnTo>
                  <a:pt x="1709531" y="0"/>
                </a:lnTo>
                <a:lnTo>
                  <a:pt x="1709531" y="2215763"/>
                </a:lnTo>
                <a:lnTo>
                  <a:pt x="0" y="2215763"/>
                </a:lnTo>
                <a:lnTo>
                  <a:pt x="0" y="661284"/>
                </a:lnTo>
                <a:cubicBezTo>
                  <a:pt x="72595" y="661284"/>
                  <a:pt x="131445" y="594758"/>
                  <a:pt x="131445" y="512694"/>
                </a:cubicBezTo>
                <a:cubicBezTo>
                  <a:pt x="131445" y="430630"/>
                  <a:pt x="72595" y="364104"/>
                  <a:pt x="0" y="364104"/>
                </a:cubicBezTo>
                <a:close/>
              </a:path>
            </a:pathLst>
          </a:custGeom>
          <a:solidFill>
            <a:srgbClr val="FFFF00"/>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44" name="Freeform 43"/>
          <p:cNvSpPr/>
          <p:nvPr/>
        </p:nvSpPr>
        <p:spPr>
          <a:xfrm>
            <a:off x="3693103" y="887219"/>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337296 w 1709531"/>
              <a:gd name="connsiteY5" fmla="*/ 1494407 h 2215763"/>
              <a:gd name="connsiteX6" fmla="*/ 1205851 w 1709531"/>
              <a:gd name="connsiteY6" fmla="*/ 1642997 h 2215763"/>
              <a:gd name="connsiteX7" fmla="*/ 1337296 w 1709531"/>
              <a:gd name="connsiteY7" fmla="*/ 1791587 h 2215763"/>
              <a:gd name="connsiteX8" fmla="*/ 1468741 w 1709531"/>
              <a:gd name="connsiteY8" fmla="*/ 1642997 h 2215763"/>
              <a:gd name="connsiteX9" fmla="*/ 1337296 w 1709531"/>
              <a:gd name="connsiteY9" fmla="*/ 1494407 h 2215763"/>
              <a:gd name="connsiteX10" fmla="*/ 633965 w 1709531"/>
              <a:gd name="connsiteY10" fmla="*/ 1048636 h 2215763"/>
              <a:gd name="connsiteX11" fmla="*/ 442429 w 1709531"/>
              <a:gd name="connsiteY11" fmla="*/ 1264536 h 2215763"/>
              <a:gd name="connsiteX12" fmla="*/ 633965 w 1709531"/>
              <a:gd name="connsiteY12" fmla="*/ 1480436 h 2215763"/>
              <a:gd name="connsiteX13" fmla="*/ 825501 w 1709531"/>
              <a:gd name="connsiteY13" fmla="*/ 1264536 h 2215763"/>
              <a:gd name="connsiteX14" fmla="*/ 633965 w 1709531"/>
              <a:gd name="connsiteY14" fmla="*/ 1048636 h 2215763"/>
              <a:gd name="connsiteX15" fmla="*/ 1504936 w 1709531"/>
              <a:gd name="connsiteY15" fmla="*/ 512694 h 2215763"/>
              <a:gd name="connsiteX16" fmla="*/ 1373491 w 1709531"/>
              <a:gd name="connsiteY16" fmla="*/ 661284 h 2215763"/>
              <a:gd name="connsiteX17" fmla="*/ 1504936 w 1709531"/>
              <a:gd name="connsiteY17" fmla="*/ 809874 h 2215763"/>
              <a:gd name="connsiteX18" fmla="*/ 1636381 w 1709531"/>
              <a:gd name="connsiteY18" fmla="*/ 661284 h 2215763"/>
              <a:gd name="connsiteX19" fmla="*/ 1504936 w 1709531"/>
              <a:gd name="connsiteY19" fmla="*/ 512694 h 2215763"/>
              <a:gd name="connsiteX20" fmla="*/ 998220 w 1709531"/>
              <a:gd name="connsiteY20" fmla="*/ 6351 h 2215763"/>
              <a:gd name="connsiteX21" fmla="*/ 866775 w 1709531"/>
              <a:gd name="connsiteY21" fmla="*/ 154941 h 2215763"/>
              <a:gd name="connsiteX22" fmla="*/ 998220 w 1709531"/>
              <a:gd name="connsiteY22" fmla="*/ 303531 h 2215763"/>
              <a:gd name="connsiteX23" fmla="*/ 1129665 w 1709531"/>
              <a:gd name="connsiteY23" fmla="*/ 154941 h 2215763"/>
              <a:gd name="connsiteX24" fmla="*/ 998220 w 1709531"/>
              <a:gd name="connsiteY24" fmla="*/ 6351 h 2215763"/>
              <a:gd name="connsiteX25" fmla="*/ 0 w 1709531"/>
              <a:gd name="connsiteY25" fmla="*/ 0 h 2215763"/>
              <a:gd name="connsiteX26" fmla="*/ 1709531 w 1709531"/>
              <a:gd name="connsiteY26" fmla="*/ 0 h 2215763"/>
              <a:gd name="connsiteX27" fmla="*/ 1709531 w 1709531"/>
              <a:gd name="connsiteY27" fmla="*/ 2215763 h 2215763"/>
              <a:gd name="connsiteX28" fmla="*/ 0 w 1709531"/>
              <a:gd name="connsiteY28" fmla="*/ 2215763 h 2215763"/>
              <a:gd name="connsiteX29" fmla="*/ 0 w 1709531"/>
              <a:gd name="connsiteY29" fmla="*/ 661284 h 2215763"/>
              <a:gd name="connsiteX30" fmla="*/ 131445 w 1709531"/>
              <a:gd name="connsiteY30" fmla="*/ 512694 h 2215763"/>
              <a:gd name="connsiteX31" fmla="*/ 0 w 1709531"/>
              <a:gd name="connsiteY31" fmla="*/ 3641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337296" y="1494407"/>
                </a:moveTo>
                <a:cubicBezTo>
                  <a:pt x="1264701" y="1494407"/>
                  <a:pt x="1205851" y="1560933"/>
                  <a:pt x="1205851" y="1642997"/>
                </a:cubicBezTo>
                <a:cubicBezTo>
                  <a:pt x="1205851" y="1725061"/>
                  <a:pt x="1264701" y="1791587"/>
                  <a:pt x="1337296" y="1791587"/>
                </a:cubicBezTo>
                <a:cubicBezTo>
                  <a:pt x="1409891" y="1791587"/>
                  <a:pt x="1468741" y="1725061"/>
                  <a:pt x="1468741" y="1642997"/>
                </a:cubicBezTo>
                <a:cubicBezTo>
                  <a:pt x="1468741" y="1560933"/>
                  <a:pt x="1409891" y="1494407"/>
                  <a:pt x="1337296" y="1494407"/>
                </a:cubicBezTo>
                <a:close/>
                <a:moveTo>
                  <a:pt x="633965" y="1048636"/>
                </a:moveTo>
                <a:cubicBezTo>
                  <a:pt x="528183" y="1048636"/>
                  <a:pt x="442429" y="1145298"/>
                  <a:pt x="442429" y="1264536"/>
                </a:cubicBezTo>
                <a:cubicBezTo>
                  <a:pt x="442429" y="1383774"/>
                  <a:pt x="528183" y="1480436"/>
                  <a:pt x="633965" y="1480436"/>
                </a:cubicBezTo>
                <a:cubicBezTo>
                  <a:pt x="739747" y="1480436"/>
                  <a:pt x="825501" y="1383774"/>
                  <a:pt x="825501" y="1264536"/>
                </a:cubicBezTo>
                <a:cubicBezTo>
                  <a:pt x="825501" y="1145298"/>
                  <a:pt x="739747" y="1048636"/>
                  <a:pt x="633965" y="1048636"/>
                </a:cubicBezTo>
                <a:close/>
                <a:moveTo>
                  <a:pt x="1504936" y="512694"/>
                </a:moveTo>
                <a:cubicBezTo>
                  <a:pt x="1432341" y="512694"/>
                  <a:pt x="1373491" y="579220"/>
                  <a:pt x="1373491" y="661284"/>
                </a:cubicBezTo>
                <a:cubicBezTo>
                  <a:pt x="1373491" y="743348"/>
                  <a:pt x="1432341" y="809874"/>
                  <a:pt x="1504936" y="809874"/>
                </a:cubicBezTo>
                <a:cubicBezTo>
                  <a:pt x="1577531" y="809874"/>
                  <a:pt x="1636381" y="743348"/>
                  <a:pt x="1636381" y="661284"/>
                </a:cubicBezTo>
                <a:cubicBezTo>
                  <a:pt x="1636381" y="579220"/>
                  <a:pt x="1577531" y="512694"/>
                  <a:pt x="1504936" y="512694"/>
                </a:cubicBezTo>
                <a:close/>
                <a:moveTo>
                  <a:pt x="998220" y="6351"/>
                </a:moveTo>
                <a:cubicBezTo>
                  <a:pt x="925625" y="6351"/>
                  <a:pt x="866775" y="72877"/>
                  <a:pt x="866775" y="154941"/>
                </a:cubicBezTo>
                <a:cubicBezTo>
                  <a:pt x="866775" y="237005"/>
                  <a:pt x="925625" y="303531"/>
                  <a:pt x="998220" y="303531"/>
                </a:cubicBezTo>
                <a:cubicBezTo>
                  <a:pt x="1070815" y="303531"/>
                  <a:pt x="1129665" y="237005"/>
                  <a:pt x="1129665" y="154941"/>
                </a:cubicBezTo>
                <a:cubicBezTo>
                  <a:pt x="1129665" y="72877"/>
                  <a:pt x="1070815" y="6351"/>
                  <a:pt x="998220" y="6351"/>
                </a:cubicBezTo>
                <a:close/>
                <a:moveTo>
                  <a:pt x="0" y="0"/>
                </a:moveTo>
                <a:lnTo>
                  <a:pt x="1709531" y="0"/>
                </a:lnTo>
                <a:lnTo>
                  <a:pt x="1709531" y="2215763"/>
                </a:lnTo>
                <a:lnTo>
                  <a:pt x="0" y="2215763"/>
                </a:lnTo>
                <a:lnTo>
                  <a:pt x="0" y="661284"/>
                </a:lnTo>
                <a:cubicBezTo>
                  <a:pt x="72595" y="661284"/>
                  <a:pt x="131445" y="594758"/>
                  <a:pt x="131445" y="512694"/>
                </a:cubicBezTo>
                <a:cubicBezTo>
                  <a:pt x="131445" y="430630"/>
                  <a:pt x="72595" y="364104"/>
                  <a:pt x="0" y="364104"/>
                </a:cubicBezTo>
                <a:close/>
              </a:path>
            </a:pathLst>
          </a:custGeom>
          <a:solidFill>
            <a:srgbClr val="FFFF00"/>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69" name="Freeform 68"/>
          <p:cNvSpPr/>
          <p:nvPr/>
        </p:nvSpPr>
        <p:spPr>
          <a:xfrm>
            <a:off x="5318269" y="845080"/>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786172 w 1709531"/>
              <a:gd name="connsiteY5" fmla="*/ 972820 h 2215763"/>
              <a:gd name="connsiteX6" fmla="*/ 594636 w 1709531"/>
              <a:gd name="connsiteY6" fmla="*/ 1188720 h 2215763"/>
              <a:gd name="connsiteX7" fmla="*/ 786172 w 1709531"/>
              <a:gd name="connsiteY7" fmla="*/ 1404620 h 2215763"/>
              <a:gd name="connsiteX8" fmla="*/ 977708 w 1709531"/>
              <a:gd name="connsiteY8" fmla="*/ 1188720 h 2215763"/>
              <a:gd name="connsiteX9" fmla="*/ 786172 w 1709531"/>
              <a:gd name="connsiteY9" fmla="*/ 972820 h 2215763"/>
              <a:gd name="connsiteX10" fmla="*/ 987685 w 1709531"/>
              <a:gd name="connsiteY10" fmla="*/ 389512 h 2215763"/>
              <a:gd name="connsiteX11" fmla="*/ 877599 w 1709531"/>
              <a:gd name="connsiteY11" fmla="*/ 512256 h 2215763"/>
              <a:gd name="connsiteX12" fmla="*/ 987685 w 1709531"/>
              <a:gd name="connsiteY12" fmla="*/ 635000 h 2215763"/>
              <a:gd name="connsiteX13" fmla="*/ 1097771 w 1709531"/>
              <a:gd name="connsiteY13" fmla="*/ 512256 h 2215763"/>
              <a:gd name="connsiteX14" fmla="*/ 987685 w 1709531"/>
              <a:gd name="connsiteY14" fmla="*/ 389512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390824 h 2215763"/>
              <a:gd name="connsiteX23" fmla="*/ 1703787 w 1709531"/>
              <a:gd name="connsiteY23" fmla="*/ 389513 h 2215763"/>
              <a:gd name="connsiteX24" fmla="*/ 1572342 w 1709531"/>
              <a:gd name="connsiteY24" fmla="*/ 538103 h 2215763"/>
              <a:gd name="connsiteX25" fmla="*/ 1703787 w 1709531"/>
              <a:gd name="connsiteY25" fmla="*/ 686693 h 2215763"/>
              <a:gd name="connsiteX26" fmla="*/ 1709531 w 1709531"/>
              <a:gd name="connsiteY26" fmla="*/ 685382 h 2215763"/>
              <a:gd name="connsiteX27" fmla="*/ 1709531 w 1709531"/>
              <a:gd name="connsiteY27" fmla="*/ 1303949 h 2215763"/>
              <a:gd name="connsiteX28" fmla="*/ 1703787 w 1709531"/>
              <a:gd name="connsiteY28" fmla="*/ 1302638 h 2215763"/>
              <a:gd name="connsiteX29" fmla="*/ 1572342 w 1709531"/>
              <a:gd name="connsiteY29" fmla="*/ 1451228 h 2215763"/>
              <a:gd name="connsiteX30" fmla="*/ 1703787 w 1709531"/>
              <a:gd name="connsiteY30" fmla="*/ 1599818 h 2215763"/>
              <a:gd name="connsiteX31" fmla="*/ 1709531 w 1709531"/>
              <a:gd name="connsiteY31" fmla="*/ 1598507 h 2215763"/>
              <a:gd name="connsiteX32" fmla="*/ 1709531 w 1709531"/>
              <a:gd name="connsiteY32" fmla="*/ 2215763 h 2215763"/>
              <a:gd name="connsiteX33" fmla="*/ 1343287 w 1709531"/>
              <a:gd name="connsiteY33" fmla="*/ 2215763 h 2215763"/>
              <a:gd name="connsiteX34" fmla="*/ 1349869 w 1709531"/>
              <a:gd name="connsiteY34" fmla="*/ 2173854 h 2215763"/>
              <a:gd name="connsiteX35" fmla="*/ 1223820 w 1709531"/>
              <a:gd name="connsiteY35" fmla="*/ 2011817 h 2215763"/>
              <a:gd name="connsiteX36" fmla="*/ 1097771 w 1709531"/>
              <a:gd name="connsiteY36" fmla="*/ 2173854 h 2215763"/>
              <a:gd name="connsiteX37" fmla="*/ 1104353 w 1709531"/>
              <a:gd name="connsiteY37" fmla="*/ 2215763 h 2215763"/>
              <a:gd name="connsiteX38" fmla="*/ 0 w 1709531"/>
              <a:gd name="connsiteY38" fmla="*/ 2215763 h 2215763"/>
              <a:gd name="connsiteX39" fmla="*/ 0 w 1709531"/>
              <a:gd name="connsiteY39" fmla="*/ 1596006 h 2215763"/>
              <a:gd name="connsiteX40" fmla="*/ 34459 w 1709531"/>
              <a:gd name="connsiteY40" fmla="*/ 1588141 h 2215763"/>
              <a:gd name="connsiteX41" fmla="*/ 114740 w 1709531"/>
              <a:gd name="connsiteY41" fmla="*/ 1451228 h 2215763"/>
              <a:gd name="connsiteX42" fmla="*/ 34459 w 1709531"/>
              <a:gd name="connsiteY42" fmla="*/ 1314315 h 2215763"/>
              <a:gd name="connsiteX43" fmla="*/ 0 w 1709531"/>
              <a:gd name="connsiteY43" fmla="*/ 1306451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786172" y="972820"/>
                </a:moveTo>
                <a:cubicBezTo>
                  <a:pt x="680390" y="972820"/>
                  <a:pt x="594636" y="1069482"/>
                  <a:pt x="594636" y="1188720"/>
                </a:cubicBezTo>
                <a:cubicBezTo>
                  <a:pt x="594636" y="1307958"/>
                  <a:pt x="680390" y="1404620"/>
                  <a:pt x="786172" y="1404620"/>
                </a:cubicBezTo>
                <a:cubicBezTo>
                  <a:pt x="891954" y="1404620"/>
                  <a:pt x="977708" y="1307958"/>
                  <a:pt x="977708" y="1188720"/>
                </a:cubicBezTo>
                <a:cubicBezTo>
                  <a:pt x="977708" y="1069482"/>
                  <a:pt x="891954" y="972820"/>
                  <a:pt x="786172" y="972820"/>
                </a:cubicBezTo>
                <a:close/>
                <a:moveTo>
                  <a:pt x="987685" y="389512"/>
                </a:moveTo>
                <a:cubicBezTo>
                  <a:pt x="926886" y="389512"/>
                  <a:pt x="877599" y="444466"/>
                  <a:pt x="877599" y="512256"/>
                </a:cubicBezTo>
                <a:cubicBezTo>
                  <a:pt x="877599" y="580046"/>
                  <a:pt x="926886" y="635000"/>
                  <a:pt x="987685" y="635000"/>
                </a:cubicBezTo>
                <a:cubicBezTo>
                  <a:pt x="1048484" y="635000"/>
                  <a:pt x="1097771" y="580046"/>
                  <a:pt x="1097771" y="512256"/>
                </a:cubicBezTo>
                <a:cubicBezTo>
                  <a:pt x="1097771" y="444466"/>
                  <a:pt x="1048484" y="389512"/>
                  <a:pt x="987685" y="389512"/>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390824"/>
                </a:lnTo>
                <a:lnTo>
                  <a:pt x="1703787" y="389513"/>
                </a:lnTo>
                <a:cubicBezTo>
                  <a:pt x="1631192" y="389513"/>
                  <a:pt x="1572342" y="456039"/>
                  <a:pt x="1572342" y="538103"/>
                </a:cubicBezTo>
                <a:cubicBezTo>
                  <a:pt x="1572342" y="620167"/>
                  <a:pt x="1631192" y="686693"/>
                  <a:pt x="1703787" y="686693"/>
                </a:cubicBezTo>
                <a:lnTo>
                  <a:pt x="1709531" y="685382"/>
                </a:lnTo>
                <a:lnTo>
                  <a:pt x="1709531" y="1303949"/>
                </a:lnTo>
                <a:lnTo>
                  <a:pt x="1703787" y="1302638"/>
                </a:lnTo>
                <a:cubicBezTo>
                  <a:pt x="1631192" y="1302638"/>
                  <a:pt x="1572342" y="1369164"/>
                  <a:pt x="1572342" y="1451228"/>
                </a:cubicBezTo>
                <a:cubicBezTo>
                  <a:pt x="1572342" y="1533292"/>
                  <a:pt x="1631192" y="1599818"/>
                  <a:pt x="1703787" y="1599818"/>
                </a:cubicBezTo>
                <a:lnTo>
                  <a:pt x="1709531" y="1598507"/>
                </a:lnTo>
                <a:lnTo>
                  <a:pt x="1709531" y="2215763"/>
                </a:lnTo>
                <a:lnTo>
                  <a:pt x="1343287" y="2215763"/>
                </a:lnTo>
                <a:lnTo>
                  <a:pt x="1349869" y="2173854"/>
                </a:lnTo>
                <a:cubicBezTo>
                  <a:pt x="1349869" y="2084363"/>
                  <a:pt x="1293435" y="2011817"/>
                  <a:pt x="1223820" y="2011817"/>
                </a:cubicBezTo>
                <a:cubicBezTo>
                  <a:pt x="1154205" y="2011817"/>
                  <a:pt x="1097771" y="2084363"/>
                  <a:pt x="1097771" y="2173854"/>
                </a:cubicBezTo>
                <a:lnTo>
                  <a:pt x="1104353" y="2215763"/>
                </a:lnTo>
                <a:lnTo>
                  <a:pt x="0" y="2215763"/>
                </a:lnTo>
                <a:lnTo>
                  <a:pt x="0" y="1596006"/>
                </a:lnTo>
                <a:lnTo>
                  <a:pt x="34459" y="1588141"/>
                </a:lnTo>
                <a:cubicBezTo>
                  <a:pt x="81637" y="1565584"/>
                  <a:pt x="114740" y="1512776"/>
                  <a:pt x="114740" y="1451228"/>
                </a:cubicBezTo>
                <a:cubicBezTo>
                  <a:pt x="114740" y="1389680"/>
                  <a:pt x="81637" y="1336872"/>
                  <a:pt x="34459" y="1314315"/>
                </a:cubicBezTo>
                <a:lnTo>
                  <a:pt x="0" y="1306451"/>
                </a:lnTo>
                <a:close/>
              </a:path>
            </a:pathLst>
          </a:custGeom>
          <a:solidFill>
            <a:srgbClr val="FFFF00"/>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103" name="Freeform 102"/>
          <p:cNvSpPr/>
          <p:nvPr/>
        </p:nvSpPr>
        <p:spPr>
          <a:xfrm>
            <a:off x="10506392" y="904052"/>
            <a:ext cx="1574800" cy="2171314"/>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786172 w 1709531"/>
              <a:gd name="connsiteY5" fmla="*/ 972820 h 2215763"/>
              <a:gd name="connsiteX6" fmla="*/ 594636 w 1709531"/>
              <a:gd name="connsiteY6" fmla="*/ 1188720 h 2215763"/>
              <a:gd name="connsiteX7" fmla="*/ 786172 w 1709531"/>
              <a:gd name="connsiteY7" fmla="*/ 1404620 h 2215763"/>
              <a:gd name="connsiteX8" fmla="*/ 977708 w 1709531"/>
              <a:gd name="connsiteY8" fmla="*/ 1188720 h 2215763"/>
              <a:gd name="connsiteX9" fmla="*/ 786172 w 1709531"/>
              <a:gd name="connsiteY9" fmla="*/ 972820 h 2215763"/>
              <a:gd name="connsiteX10" fmla="*/ 987685 w 1709531"/>
              <a:gd name="connsiteY10" fmla="*/ 389512 h 2215763"/>
              <a:gd name="connsiteX11" fmla="*/ 877599 w 1709531"/>
              <a:gd name="connsiteY11" fmla="*/ 512256 h 2215763"/>
              <a:gd name="connsiteX12" fmla="*/ 987685 w 1709531"/>
              <a:gd name="connsiteY12" fmla="*/ 635000 h 2215763"/>
              <a:gd name="connsiteX13" fmla="*/ 1097771 w 1709531"/>
              <a:gd name="connsiteY13" fmla="*/ 512256 h 2215763"/>
              <a:gd name="connsiteX14" fmla="*/ 987685 w 1709531"/>
              <a:gd name="connsiteY14" fmla="*/ 389512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390824 h 2215763"/>
              <a:gd name="connsiteX23" fmla="*/ 1703787 w 1709531"/>
              <a:gd name="connsiteY23" fmla="*/ 389513 h 2215763"/>
              <a:gd name="connsiteX24" fmla="*/ 1572342 w 1709531"/>
              <a:gd name="connsiteY24" fmla="*/ 538103 h 2215763"/>
              <a:gd name="connsiteX25" fmla="*/ 1703787 w 1709531"/>
              <a:gd name="connsiteY25" fmla="*/ 686693 h 2215763"/>
              <a:gd name="connsiteX26" fmla="*/ 1709531 w 1709531"/>
              <a:gd name="connsiteY26" fmla="*/ 685382 h 2215763"/>
              <a:gd name="connsiteX27" fmla="*/ 1709531 w 1709531"/>
              <a:gd name="connsiteY27" fmla="*/ 1303949 h 2215763"/>
              <a:gd name="connsiteX28" fmla="*/ 1703787 w 1709531"/>
              <a:gd name="connsiteY28" fmla="*/ 1302638 h 2215763"/>
              <a:gd name="connsiteX29" fmla="*/ 1572342 w 1709531"/>
              <a:gd name="connsiteY29" fmla="*/ 1451228 h 2215763"/>
              <a:gd name="connsiteX30" fmla="*/ 1703787 w 1709531"/>
              <a:gd name="connsiteY30" fmla="*/ 1599818 h 2215763"/>
              <a:gd name="connsiteX31" fmla="*/ 1709531 w 1709531"/>
              <a:gd name="connsiteY31" fmla="*/ 1598507 h 2215763"/>
              <a:gd name="connsiteX32" fmla="*/ 1709531 w 1709531"/>
              <a:gd name="connsiteY32" fmla="*/ 2215763 h 2215763"/>
              <a:gd name="connsiteX33" fmla="*/ 0 w 1709531"/>
              <a:gd name="connsiteY33" fmla="*/ 2215763 h 2215763"/>
              <a:gd name="connsiteX34" fmla="*/ 0 w 1709531"/>
              <a:gd name="connsiteY34" fmla="*/ 1596006 h 2215763"/>
              <a:gd name="connsiteX35" fmla="*/ 34460 w 1709531"/>
              <a:gd name="connsiteY35" fmla="*/ 1588141 h 2215763"/>
              <a:gd name="connsiteX36" fmla="*/ 114740 w 1709531"/>
              <a:gd name="connsiteY36" fmla="*/ 1451228 h 2215763"/>
              <a:gd name="connsiteX37" fmla="*/ 34460 w 1709531"/>
              <a:gd name="connsiteY37" fmla="*/ 1314315 h 2215763"/>
              <a:gd name="connsiteX38" fmla="*/ 0 w 1709531"/>
              <a:gd name="connsiteY38" fmla="*/ 1306451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786172" y="972820"/>
                </a:moveTo>
                <a:cubicBezTo>
                  <a:pt x="680390" y="972820"/>
                  <a:pt x="594636" y="1069482"/>
                  <a:pt x="594636" y="1188720"/>
                </a:cubicBezTo>
                <a:cubicBezTo>
                  <a:pt x="594636" y="1307958"/>
                  <a:pt x="680390" y="1404620"/>
                  <a:pt x="786172" y="1404620"/>
                </a:cubicBezTo>
                <a:cubicBezTo>
                  <a:pt x="891954" y="1404620"/>
                  <a:pt x="977708" y="1307958"/>
                  <a:pt x="977708" y="1188720"/>
                </a:cubicBezTo>
                <a:cubicBezTo>
                  <a:pt x="977708" y="1069482"/>
                  <a:pt x="891954" y="972820"/>
                  <a:pt x="786172" y="972820"/>
                </a:cubicBezTo>
                <a:close/>
                <a:moveTo>
                  <a:pt x="987685" y="389512"/>
                </a:moveTo>
                <a:cubicBezTo>
                  <a:pt x="926886" y="389512"/>
                  <a:pt x="877599" y="444466"/>
                  <a:pt x="877599" y="512256"/>
                </a:cubicBezTo>
                <a:cubicBezTo>
                  <a:pt x="877599" y="580046"/>
                  <a:pt x="926886" y="635000"/>
                  <a:pt x="987685" y="635000"/>
                </a:cubicBezTo>
                <a:cubicBezTo>
                  <a:pt x="1048484" y="635000"/>
                  <a:pt x="1097771" y="580046"/>
                  <a:pt x="1097771" y="512256"/>
                </a:cubicBezTo>
                <a:cubicBezTo>
                  <a:pt x="1097771" y="444466"/>
                  <a:pt x="1048484" y="389512"/>
                  <a:pt x="987685" y="389512"/>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390824"/>
                </a:lnTo>
                <a:lnTo>
                  <a:pt x="1703787" y="389513"/>
                </a:lnTo>
                <a:cubicBezTo>
                  <a:pt x="1631192" y="389513"/>
                  <a:pt x="1572342" y="456039"/>
                  <a:pt x="1572342" y="538103"/>
                </a:cubicBezTo>
                <a:cubicBezTo>
                  <a:pt x="1572342" y="620167"/>
                  <a:pt x="1631192" y="686693"/>
                  <a:pt x="1703787" y="686693"/>
                </a:cubicBezTo>
                <a:lnTo>
                  <a:pt x="1709531" y="685382"/>
                </a:lnTo>
                <a:lnTo>
                  <a:pt x="1709531" y="1303949"/>
                </a:lnTo>
                <a:lnTo>
                  <a:pt x="1703787" y="1302638"/>
                </a:lnTo>
                <a:cubicBezTo>
                  <a:pt x="1631192" y="1302638"/>
                  <a:pt x="1572342" y="1369164"/>
                  <a:pt x="1572342" y="1451228"/>
                </a:cubicBezTo>
                <a:cubicBezTo>
                  <a:pt x="1572342" y="1533292"/>
                  <a:pt x="1631192" y="1599818"/>
                  <a:pt x="1703787" y="1599818"/>
                </a:cubicBezTo>
                <a:lnTo>
                  <a:pt x="1709531" y="1598507"/>
                </a:lnTo>
                <a:lnTo>
                  <a:pt x="1709531" y="2215763"/>
                </a:lnTo>
                <a:lnTo>
                  <a:pt x="0" y="2215763"/>
                </a:lnTo>
                <a:lnTo>
                  <a:pt x="0" y="1596006"/>
                </a:lnTo>
                <a:lnTo>
                  <a:pt x="34460" y="1588141"/>
                </a:lnTo>
                <a:cubicBezTo>
                  <a:pt x="81637" y="1565584"/>
                  <a:pt x="114740" y="1512776"/>
                  <a:pt x="114740" y="1451228"/>
                </a:cubicBezTo>
                <a:cubicBezTo>
                  <a:pt x="114740" y="1389680"/>
                  <a:pt x="81637" y="1336872"/>
                  <a:pt x="34460" y="1314315"/>
                </a:cubicBezTo>
                <a:lnTo>
                  <a:pt x="0" y="1306451"/>
                </a:lnTo>
                <a:close/>
              </a:path>
            </a:pathLst>
          </a:custGeom>
          <a:solidFill>
            <a:srgbClr val="FFFF00"/>
          </a:solidFill>
          <a:ln/>
          <a:effectLst>
            <a:outerShdw blurRad="57150" dir="5400000" algn="ctr" rotWithShape="0">
              <a:srgbClr val="000000">
                <a:alpha val="70000"/>
              </a:srgbClr>
            </a:outerShdw>
          </a:effectLst>
          <a:scene3d>
            <a:camera prst="orthographicFront">
              <a:rot lat="600000" lon="18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104" name="Freeform 103"/>
          <p:cNvSpPr/>
          <p:nvPr/>
        </p:nvSpPr>
        <p:spPr>
          <a:xfrm>
            <a:off x="7036102" y="859601"/>
            <a:ext cx="1709531" cy="2215763"/>
          </a:xfrm>
          <a:custGeom>
            <a:avLst/>
            <a:gdLst>
              <a:gd name="connsiteX0" fmla="*/ 310984 w 1709531"/>
              <a:gd name="connsiteY0" fmla="*/ 1876674 h 2215763"/>
              <a:gd name="connsiteX1" fmla="*/ 179539 w 1709531"/>
              <a:gd name="connsiteY1" fmla="*/ 2025264 h 2215763"/>
              <a:gd name="connsiteX2" fmla="*/ 310984 w 1709531"/>
              <a:gd name="connsiteY2" fmla="*/ 2173854 h 2215763"/>
              <a:gd name="connsiteX3" fmla="*/ 442429 w 1709531"/>
              <a:gd name="connsiteY3" fmla="*/ 2025264 h 2215763"/>
              <a:gd name="connsiteX4" fmla="*/ 310984 w 1709531"/>
              <a:gd name="connsiteY4" fmla="*/ 1876674 h 2215763"/>
              <a:gd name="connsiteX5" fmla="*/ 1234409 w 1709531"/>
              <a:gd name="connsiteY5" fmla="*/ 1561662 h 2215763"/>
              <a:gd name="connsiteX6" fmla="*/ 1124323 w 1709531"/>
              <a:gd name="connsiteY6" fmla="*/ 1684406 h 2215763"/>
              <a:gd name="connsiteX7" fmla="*/ 1234409 w 1709531"/>
              <a:gd name="connsiteY7" fmla="*/ 1807150 h 2215763"/>
              <a:gd name="connsiteX8" fmla="*/ 1344495 w 1709531"/>
              <a:gd name="connsiteY8" fmla="*/ 1684406 h 2215763"/>
              <a:gd name="connsiteX9" fmla="*/ 1234409 w 1709531"/>
              <a:gd name="connsiteY9" fmla="*/ 1561662 h 2215763"/>
              <a:gd name="connsiteX10" fmla="*/ 840782 w 1709531"/>
              <a:gd name="connsiteY10" fmla="*/ 1118688 h 2215763"/>
              <a:gd name="connsiteX11" fmla="*/ 703856 w 1709531"/>
              <a:gd name="connsiteY11" fmla="*/ 1261654 h 2215763"/>
              <a:gd name="connsiteX12" fmla="*/ 840782 w 1709531"/>
              <a:gd name="connsiteY12" fmla="*/ 1404620 h 2215763"/>
              <a:gd name="connsiteX13" fmla="*/ 977708 w 1709531"/>
              <a:gd name="connsiteY13" fmla="*/ 1261654 h 2215763"/>
              <a:gd name="connsiteX14" fmla="*/ 840782 w 1709531"/>
              <a:gd name="connsiteY14" fmla="*/ 1118688 h 2215763"/>
              <a:gd name="connsiteX15" fmla="*/ 1044505 w 1709531"/>
              <a:gd name="connsiteY15" fmla="*/ 283406 h 2215763"/>
              <a:gd name="connsiteX16" fmla="*/ 848412 w 1709531"/>
              <a:gd name="connsiteY16" fmla="*/ 496740 h 2215763"/>
              <a:gd name="connsiteX17" fmla="*/ 1044505 w 1709531"/>
              <a:gd name="connsiteY17" fmla="*/ 710074 h 2215763"/>
              <a:gd name="connsiteX18" fmla="*/ 1240598 w 1709531"/>
              <a:gd name="connsiteY18" fmla="*/ 496740 h 2215763"/>
              <a:gd name="connsiteX19" fmla="*/ 1044505 w 1709531"/>
              <a:gd name="connsiteY19" fmla="*/ 283406 h 2215763"/>
              <a:gd name="connsiteX20" fmla="*/ 310984 w 1709531"/>
              <a:gd name="connsiteY20" fmla="*/ 80260 h 2215763"/>
              <a:gd name="connsiteX21" fmla="*/ 179539 w 1709531"/>
              <a:gd name="connsiteY21" fmla="*/ 228850 h 2215763"/>
              <a:gd name="connsiteX22" fmla="*/ 310984 w 1709531"/>
              <a:gd name="connsiteY22" fmla="*/ 377440 h 2215763"/>
              <a:gd name="connsiteX23" fmla="*/ 442429 w 1709531"/>
              <a:gd name="connsiteY23" fmla="*/ 228850 h 2215763"/>
              <a:gd name="connsiteX24" fmla="*/ 310984 w 1709531"/>
              <a:gd name="connsiteY24" fmla="*/ 80260 h 2215763"/>
              <a:gd name="connsiteX25" fmla="*/ 0 w 1709531"/>
              <a:gd name="connsiteY25" fmla="*/ 0 h 2215763"/>
              <a:gd name="connsiteX26" fmla="*/ 1709531 w 1709531"/>
              <a:gd name="connsiteY26" fmla="*/ 0 h 2215763"/>
              <a:gd name="connsiteX27" fmla="*/ 1709531 w 1709531"/>
              <a:gd name="connsiteY27" fmla="*/ 822171 h 2215763"/>
              <a:gd name="connsiteX28" fmla="*/ 1706660 w 1709531"/>
              <a:gd name="connsiteY28" fmla="*/ 821508 h 2215763"/>
              <a:gd name="connsiteX29" fmla="*/ 1572343 w 1709531"/>
              <a:gd name="connsiteY29" fmla="*/ 975173 h 2215763"/>
              <a:gd name="connsiteX30" fmla="*/ 1706660 w 1709531"/>
              <a:gd name="connsiteY30" fmla="*/ 1128838 h 2215763"/>
              <a:gd name="connsiteX31" fmla="*/ 1709531 w 1709531"/>
              <a:gd name="connsiteY31" fmla="*/ 1128175 h 2215763"/>
              <a:gd name="connsiteX32" fmla="*/ 1709531 w 1709531"/>
              <a:gd name="connsiteY32" fmla="*/ 2215763 h 2215763"/>
              <a:gd name="connsiteX33" fmla="*/ 0 w 1709531"/>
              <a:gd name="connsiteY33" fmla="*/ 2215763 h 2215763"/>
              <a:gd name="connsiteX34" fmla="*/ 0 w 1709531"/>
              <a:gd name="connsiteY34" fmla="*/ 1258698 h 2215763"/>
              <a:gd name="connsiteX35" fmla="*/ 38267 w 1709531"/>
              <a:gd name="connsiteY35" fmla="*/ 1250597 h 2215763"/>
              <a:gd name="connsiteX36" fmla="*/ 120221 w 1709531"/>
              <a:gd name="connsiteY36" fmla="*/ 1120951 h 2215763"/>
              <a:gd name="connsiteX37" fmla="*/ 38267 w 1709531"/>
              <a:gd name="connsiteY37" fmla="*/ 991305 h 2215763"/>
              <a:gd name="connsiteX38" fmla="*/ 0 w 1709531"/>
              <a:gd name="connsiteY38" fmla="*/ 983204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09531" h="2215763">
                <a:moveTo>
                  <a:pt x="310984" y="1876674"/>
                </a:moveTo>
                <a:cubicBezTo>
                  <a:pt x="238389" y="1876674"/>
                  <a:pt x="179539" y="1943200"/>
                  <a:pt x="179539" y="2025264"/>
                </a:cubicBezTo>
                <a:cubicBezTo>
                  <a:pt x="179539" y="2107328"/>
                  <a:pt x="238389" y="2173854"/>
                  <a:pt x="310984" y="2173854"/>
                </a:cubicBezTo>
                <a:cubicBezTo>
                  <a:pt x="383579" y="2173854"/>
                  <a:pt x="442429" y="2107328"/>
                  <a:pt x="442429" y="2025264"/>
                </a:cubicBezTo>
                <a:cubicBezTo>
                  <a:pt x="442429" y="1943200"/>
                  <a:pt x="383579" y="1876674"/>
                  <a:pt x="310984" y="1876674"/>
                </a:cubicBezTo>
                <a:close/>
                <a:moveTo>
                  <a:pt x="1234409" y="1561662"/>
                </a:moveTo>
                <a:cubicBezTo>
                  <a:pt x="1173610" y="1561662"/>
                  <a:pt x="1124323" y="1616616"/>
                  <a:pt x="1124323" y="1684406"/>
                </a:cubicBezTo>
                <a:cubicBezTo>
                  <a:pt x="1124323" y="1752196"/>
                  <a:pt x="1173610" y="1807150"/>
                  <a:pt x="1234409" y="1807150"/>
                </a:cubicBezTo>
                <a:cubicBezTo>
                  <a:pt x="1295208" y="1807150"/>
                  <a:pt x="1344495" y="1752196"/>
                  <a:pt x="1344495" y="1684406"/>
                </a:cubicBezTo>
                <a:cubicBezTo>
                  <a:pt x="1344495" y="1616616"/>
                  <a:pt x="1295208" y="1561662"/>
                  <a:pt x="1234409" y="1561662"/>
                </a:cubicBezTo>
                <a:close/>
                <a:moveTo>
                  <a:pt x="840782" y="1118688"/>
                </a:moveTo>
                <a:cubicBezTo>
                  <a:pt x="765160" y="1118688"/>
                  <a:pt x="703856" y="1182696"/>
                  <a:pt x="703856" y="1261654"/>
                </a:cubicBezTo>
                <a:cubicBezTo>
                  <a:pt x="703856" y="1340612"/>
                  <a:pt x="765160" y="1404620"/>
                  <a:pt x="840782" y="1404620"/>
                </a:cubicBezTo>
                <a:cubicBezTo>
                  <a:pt x="916404" y="1404620"/>
                  <a:pt x="977708" y="1340612"/>
                  <a:pt x="977708" y="1261654"/>
                </a:cubicBezTo>
                <a:cubicBezTo>
                  <a:pt x="977708" y="1182696"/>
                  <a:pt x="916404" y="1118688"/>
                  <a:pt x="840782" y="1118688"/>
                </a:cubicBezTo>
                <a:close/>
                <a:moveTo>
                  <a:pt x="1044505" y="283406"/>
                </a:moveTo>
                <a:cubicBezTo>
                  <a:pt x="936206" y="283406"/>
                  <a:pt x="848412" y="378919"/>
                  <a:pt x="848412" y="496740"/>
                </a:cubicBezTo>
                <a:cubicBezTo>
                  <a:pt x="848412" y="614561"/>
                  <a:pt x="936206" y="710074"/>
                  <a:pt x="1044505" y="710074"/>
                </a:cubicBezTo>
                <a:cubicBezTo>
                  <a:pt x="1152804" y="710074"/>
                  <a:pt x="1240598" y="614561"/>
                  <a:pt x="1240598" y="496740"/>
                </a:cubicBezTo>
                <a:cubicBezTo>
                  <a:pt x="1240598" y="378919"/>
                  <a:pt x="1152804" y="283406"/>
                  <a:pt x="1044505" y="283406"/>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822171"/>
                </a:lnTo>
                <a:lnTo>
                  <a:pt x="1706660" y="821508"/>
                </a:lnTo>
                <a:cubicBezTo>
                  <a:pt x="1632479" y="821508"/>
                  <a:pt x="1572343" y="890306"/>
                  <a:pt x="1572343" y="975173"/>
                </a:cubicBezTo>
                <a:cubicBezTo>
                  <a:pt x="1572343" y="1060040"/>
                  <a:pt x="1632479" y="1128838"/>
                  <a:pt x="1706660" y="1128838"/>
                </a:cubicBezTo>
                <a:lnTo>
                  <a:pt x="1709531" y="1128175"/>
                </a:lnTo>
                <a:lnTo>
                  <a:pt x="1709531" y="2215763"/>
                </a:lnTo>
                <a:lnTo>
                  <a:pt x="0" y="2215763"/>
                </a:lnTo>
                <a:lnTo>
                  <a:pt x="0" y="1258698"/>
                </a:lnTo>
                <a:lnTo>
                  <a:pt x="38267" y="1250597"/>
                </a:lnTo>
                <a:cubicBezTo>
                  <a:pt x="86428" y="1229237"/>
                  <a:pt x="120221" y="1179232"/>
                  <a:pt x="120221" y="1120951"/>
                </a:cubicBezTo>
                <a:cubicBezTo>
                  <a:pt x="120221" y="1062670"/>
                  <a:pt x="86428" y="1012665"/>
                  <a:pt x="38267" y="991305"/>
                </a:cubicBezTo>
                <a:lnTo>
                  <a:pt x="0" y="983204"/>
                </a:lnTo>
                <a:close/>
              </a:path>
            </a:pathLst>
          </a:custGeom>
          <a:solidFill>
            <a:srgbClr val="FFFF00"/>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102" name="Freeform 101"/>
          <p:cNvSpPr/>
          <p:nvPr/>
        </p:nvSpPr>
        <p:spPr>
          <a:xfrm>
            <a:off x="8698713" y="887219"/>
            <a:ext cx="1709531" cy="2215763"/>
          </a:xfrm>
          <a:custGeom>
            <a:avLst/>
            <a:gdLst>
              <a:gd name="connsiteX0" fmla="*/ 1281098 w 1709531"/>
              <a:gd name="connsiteY0" fmla="*/ 1590708 h 2215763"/>
              <a:gd name="connsiteX1" fmla="*/ 1085005 w 1709531"/>
              <a:gd name="connsiteY1" fmla="*/ 1804042 h 2215763"/>
              <a:gd name="connsiteX2" fmla="*/ 1281098 w 1709531"/>
              <a:gd name="connsiteY2" fmla="*/ 2017376 h 2215763"/>
              <a:gd name="connsiteX3" fmla="*/ 1477191 w 1709531"/>
              <a:gd name="connsiteY3" fmla="*/ 1804042 h 2215763"/>
              <a:gd name="connsiteX4" fmla="*/ 1281098 w 1709531"/>
              <a:gd name="connsiteY4" fmla="*/ 1590708 h 2215763"/>
              <a:gd name="connsiteX5" fmla="*/ 842384 w 1709531"/>
              <a:gd name="connsiteY5" fmla="*/ 1059980 h 2215763"/>
              <a:gd name="connsiteX6" fmla="*/ 705458 w 1709531"/>
              <a:gd name="connsiteY6" fmla="*/ 1202946 h 2215763"/>
              <a:gd name="connsiteX7" fmla="*/ 842384 w 1709531"/>
              <a:gd name="connsiteY7" fmla="*/ 1345912 h 2215763"/>
              <a:gd name="connsiteX8" fmla="*/ 979310 w 1709531"/>
              <a:gd name="connsiteY8" fmla="*/ 1202946 h 2215763"/>
              <a:gd name="connsiteX9" fmla="*/ 842384 w 1709531"/>
              <a:gd name="connsiteY9" fmla="*/ 1059980 h 2215763"/>
              <a:gd name="connsiteX10" fmla="*/ 1125286 w 1709531"/>
              <a:gd name="connsiteY10" fmla="*/ 475961 h 2215763"/>
              <a:gd name="connsiteX11" fmla="*/ 1015200 w 1709531"/>
              <a:gd name="connsiteY11" fmla="*/ 598705 h 2215763"/>
              <a:gd name="connsiteX12" fmla="*/ 1125286 w 1709531"/>
              <a:gd name="connsiteY12" fmla="*/ 721449 h 2215763"/>
              <a:gd name="connsiteX13" fmla="*/ 1235372 w 1709531"/>
              <a:gd name="connsiteY13" fmla="*/ 598705 h 2215763"/>
              <a:gd name="connsiteX14" fmla="*/ 1125286 w 1709531"/>
              <a:gd name="connsiteY14" fmla="*/ 475961 h 2215763"/>
              <a:gd name="connsiteX15" fmla="*/ 310984 w 1709531"/>
              <a:gd name="connsiteY15" fmla="*/ 80260 h 2215763"/>
              <a:gd name="connsiteX16" fmla="*/ 179539 w 1709531"/>
              <a:gd name="connsiteY16" fmla="*/ 228850 h 2215763"/>
              <a:gd name="connsiteX17" fmla="*/ 310984 w 1709531"/>
              <a:gd name="connsiteY17" fmla="*/ 377440 h 2215763"/>
              <a:gd name="connsiteX18" fmla="*/ 442429 w 1709531"/>
              <a:gd name="connsiteY18" fmla="*/ 228850 h 2215763"/>
              <a:gd name="connsiteX19" fmla="*/ 310984 w 1709531"/>
              <a:gd name="connsiteY19" fmla="*/ 80260 h 2215763"/>
              <a:gd name="connsiteX20" fmla="*/ 0 w 1709531"/>
              <a:gd name="connsiteY20" fmla="*/ 0 h 2215763"/>
              <a:gd name="connsiteX21" fmla="*/ 1709531 w 1709531"/>
              <a:gd name="connsiteY21" fmla="*/ 0 h 2215763"/>
              <a:gd name="connsiteX22" fmla="*/ 1709531 w 1709531"/>
              <a:gd name="connsiteY22" fmla="*/ 1133409 h 2215763"/>
              <a:gd name="connsiteX23" fmla="*/ 1678309 w 1709531"/>
              <a:gd name="connsiteY23" fmla="*/ 1127071 h 2215763"/>
              <a:gd name="connsiteX24" fmla="*/ 1557131 w 1709531"/>
              <a:gd name="connsiteY24" fmla="*/ 1248919 h 2215763"/>
              <a:gd name="connsiteX25" fmla="*/ 1678309 w 1709531"/>
              <a:gd name="connsiteY25" fmla="*/ 1370767 h 2215763"/>
              <a:gd name="connsiteX26" fmla="*/ 1709531 w 1709531"/>
              <a:gd name="connsiteY26" fmla="*/ 1364429 h 2215763"/>
              <a:gd name="connsiteX27" fmla="*/ 1709531 w 1709531"/>
              <a:gd name="connsiteY27" fmla="*/ 2215763 h 2215763"/>
              <a:gd name="connsiteX28" fmla="*/ 854766 w 1709531"/>
              <a:gd name="connsiteY28" fmla="*/ 2215763 h 2215763"/>
              <a:gd name="connsiteX29" fmla="*/ 720581 w 1709531"/>
              <a:gd name="connsiteY29" fmla="*/ 2075060 h 2215763"/>
              <a:gd name="connsiteX30" fmla="*/ 586396 w 1709531"/>
              <a:gd name="connsiteY30" fmla="*/ 2215763 h 2215763"/>
              <a:gd name="connsiteX31" fmla="*/ 0 w 1709531"/>
              <a:gd name="connsiteY31" fmla="*/ 2215763 h 2215763"/>
              <a:gd name="connsiteX32" fmla="*/ 0 w 1709531"/>
              <a:gd name="connsiteY32" fmla="*/ 1660072 h 2215763"/>
              <a:gd name="connsiteX33" fmla="*/ 34508 w 1709531"/>
              <a:gd name="connsiteY33" fmla="*/ 1667947 h 2215763"/>
              <a:gd name="connsiteX34" fmla="*/ 165953 w 1709531"/>
              <a:gd name="connsiteY34" fmla="*/ 1519357 h 2215763"/>
              <a:gd name="connsiteX35" fmla="*/ 34508 w 1709531"/>
              <a:gd name="connsiteY35" fmla="*/ 1370767 h 2215763"/>
              <a:gd name="connsiteX36" fmla="*/ 0 w 1709531"/>
              <a:gd name="connsiteY36" fmla="*/ 1378643 h 2215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709531" h="2215763">
                <a:moveTo>
                  <a:pt x="1281098" y="1590708"/>
                </a:moveTo>
                <a:cubicBezTo>
                  <a:pt x="1172799" y="1590708"/>
                  <a:pt x="1085005" y="1686221"/>
                  <a:pt x="1085005" y="1804042"/>
                </a:cubicBezTo>
                <a:cubicBezTo>
                  <a:pt x="1085005" y="1921863"/>
                  <a:pt x="1172799" y="2017376"/>
                  <a:pt x="1281098" y="2017376"/>
                </a:cubicBezTo>
                <a:cubicBezTo>
                  <a:pt x="1389397" y="2017376"/>
                  <a:pt x="1477191" y="1921863"/>
                  <a:pt x="1477191" y="1804042"/>
                </a:cubicBezTo>
                <a:cubicBezTo>
                  <a:pt x="1477191" y="1686221"/>
                  <a:pt x="1389397" y="1590708"/>
                  <a:pt x="1281098" y="1590708"/>
                </a:cubicBezTo>
                <a:close/>
                <a:moveTo>
                  <a:pt x="842384" y="1059980"/>
                </a:moveTo>
                <a:cubicBezTo>
                  <a:pt x="766762" y="1059980"/>
                  <a:pt x="705458" y="1123988"/>
                  <a:pt x="705458" y="1202946"/>
                </a:cubicBezTo>
                <a:cubicBezTo>
                  <a:pt x="705458" y="1281904"/>
                  <a:pt x="766762" y="1345912"/>
                  <a:pt x="842384" y="1345912"/>
                </a:cubicBezTo>
                <a:cubicBezTo>
                  <a:pt x="918006" y="1345912"/>
                  <a:pt x="979310" y="1281904"/>
                  <a:pt x="979310" y="1202946"/>
                </a:cubicBezTo>
                <a:cubicBezTo>
                  <a:pt x="979310" y="1123988"/>
                  <a:pt x="918006" y="1059980"/>
                  <a:pt x="842384" y="1059980"/>
                </a:cubicBezTo>
                <a:close/>
                <a:moveTo>
                  <a:pt x="1125286" y="475961"/>
                </a:moveTo>
                <a:cubicBezTo>
                  <a:pt x="1064487" y="475961"/>
                  <a:pt x="1015200" y="530915"/>
                  <a:pt x="1015200" y="598705"/>
                </a:cubicBezTo>
                <a:cubicBezTo>
                  <a:pt x="1015200" y="666495"/>
                  <a:pt x="1064487" y="721449"/>
                  <a:pt x="1125286" y="721449"/>
                </a:cubicBezTo>
                <a:cubicBezTo>
                  <a:pt x="1186085" y="721449"/>
                  <a:pt x="1235372" y="666495"/>
                  <a:pt x="1235372" y="598705"/>
                </a:cubicBezTo>
                <a:cubicBezTo>
                  <a:pt x="1235372" y="530915"/>
                  <a:pt x="1186085" y="475961"/>
                  <a:pt x="1125286" y="475961"/>
                </a:cubicBezTo>
                <a:close/>
                <a:moveTo>
                  <a:pt x="310984" y="80260"/>
                </a:moveTo>
                <a:cubicBezTo>
                  <a:pt x="238389" y="80260"/>
                  <a:pt x="179539" y="146786"/>
                  <a:pt x="179539" y="228850"/>
                </a:cubicBezTo>
                <a:cubicBezTo>
                  <a:pt x="179539" y="310914"/>
                  <a:pt x="238389" y="377440"/>
                  <a:pt x="310984" y="377440"/>
                </a:cubicBezTo>
                <a:cubicBezTo>
                  <a:pt x="383579" y="377440"/>
                  <a:pt x="442429" y="310914"/>
                  <a:pt x="442429" y="228850"/>
                </a:cubicBezTo>
                <a:cubicBezTo>
                  <a:pt x="442429" y="146786"/>
                  <a:pt x="383579" y="80260"/>
                  <a:pt x="310984" y="80260"/>
                </a:cubicBezTo>
                <a:close/>
                <a:moveTo>
                  <a:pt x="0" y="0"/>
                </a:moveTo>
                <a:lnTo>
                  <a:pt x="1709531" y="0"/>
                </a:lnTo>
                <a:lnTo>
                  <a:pt x="1709531" y="1133409"/>
                </a:lnTo>
                <a:lnTo>
                  <a:pt x="1678309" y="1127071"/>
                </a:lnTo>
                <a:cubicBezTo>
                  <a:pt x="1611384" y="1127071"/>
                  <a:pt x="1557131" y="1181624"/>
                  <a:pt x="1557131" y="1248919"/>
                </a:cubicBezTo>
                <a:cubicBezTo>
                  <a:pt x="1557131" y="1316214"/>
                  <a:pt x="1611384" y="1370767"/>
                  <a:pt x="1678309" y="1370767"/>
                </a:cubicBezTo>
                <a:lnTo>
                  <a:pt x="1709531" y="1364429"/>
                </a:lnTo>
                <a:lnTo>
                  <a:pt x="1709531" y="2215763"/>
                </a:lnTo>
                <a:lnTo>
                  <a:pt x="854766" y="2215763"/>
                </a:lnTo>
                <a:cubicBezTo>
                  <a:pt x="854766" y="2138055"/>
                  <a:pt x="794689" y="2075060"/>
                  <a:pt x="720581" y="2075060"/>
                </a:cubicBezTo>
                <a:cubicBezTo>
                  <a:pt x="646473" y="2075060"/>
                  <a:pt x="586396" y="2138055"/>
                  <a:pt x="586396" y="2215763"/>
                </a:cubicBezTo>
                <a:lnTo>
                  <a:pt x="0" y="2215763"/>
                </a:lnTo>
                <a:lnTo>
                  <a:pt x="0" y="1660072"/>
                </a:lnTo>
                <a:lnTo>
                  <a:pt x="34508" y="1667947"/>
                </a:lnTo>
                <a:cubicBezTo>
                  <a:pt x="107103" y="1667947"/>
                  <a:pt x="165953" y="1601421"/>
                  <a:pt x="165953" y="1519357"/>
                </a:cubicBezTo>
                <a:cubicBezTo>
                  <a:pt x="165953" y="1437293"/>
                  <a:pt x="107103" y="1370767"/>
                  <a:pt x="34508" y="1370767"/>
                </a:cubicBezTo>
                <a:lnTo>
                  <a:pt x="0" y="1378643"/>
                </a:lnTo>
                <a:close/>
              </a:path>
            </a:pathLst>
          </a:custGeom>
          <a:solidFill>
            <a:srgbClr val="FFFF00"/>
          </a:solidFill>
          <a:ln/>
          <a:effectLst>
            <a:outerShdw blurRad="57150" dir="5400000" algn="ctr" rotWithShape="0">
              <a:srgbClr val="000000">
                <a:alpha val="70000"/>
              </a:srgbClr>
            </a:outerShdw>
          </a:effectLst>
          <a:scene3d>
            <a:camera prst="orthographicFront">
              <a:rot lat="1200000" lon="3000000" rev="0"/>
            </a:camera>
            <a:lightRig rig="threePt" dir="t"/>
          </a:scene3d>
          <a:sp3d extrusionH="95250"/>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cxnSp>
        <p:nvCxnSpPr>
          <p:cNvPr id="110" name="Straight Arrow Connector 109"/>
          <p:cNvCxnSpPr/>
          <p:nvPr/>
        </p:nvCxnSpPr>
        <p:spPr>
          <a:xfrm flipV="1">
            <a:off x="1917700" y="2085426"/>
            <a:ext cx="9187031" cy="73574"/>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
        <p:nvSpPr>
          <p:cNvPr id="111" name="Rounded Rectangle 110"/>
          <p:cNvSpPr/>
          <p:nvPr/>
        </p:nvSpPr>
        <p:spPr>
          <a:xfrm>
            <a:off x="0" y="-1"/>
            <a:ext cx="12192000" cy="45816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12" name="Title 111"/>
          <p:cNvSpPr>
            <a:spLocks noGrp="1"/>
          </p:cNvSpPr>
          <p:nvPr>
            <p:ph type="title"/>
          </p:nvPr>
        </p:nvSpPr>
        <p:spPr>
          <a:xfrm>
            <a:off x="1552008" y="399155"/>
            <a:ext cx="9087983" cy="45719"/>
          </a:xfrm>
        </p:spPr>
        <p:txBody>
          <a:bodyPr>
            <a:noAutofit/>
          </a:bodyPr>
          <a:lstStyle/>
          <a:p>
            <a:pPr algn="ctr"/>
            <a:r>
              <a:rPr lang="en-IN" sz="2400" b="1" dirty="0">
                <a:latin typeface="Arial" panose="020B0604020202020204" pitchFamily="34" charset="0"/>
                <a:cs typeface="Arial" panose="020B0604020202020204" pitchFamily="34" charset="0"/>
              </a:rPr>
              <a:t>Swiss Cheese Model</a:t>
            </a:r>
            <a:r>
              <a:rPr lang="en-GB" sz="2400" b="1" dirty="0">
                <a:latin typeface="Arial" panose="020B0604020202020204" pitchFamily="34" charset="0"/>
                <a:cs typeface="Arial" panose="020B0604020202020204" pitchFamily="34" charset="0"/>
              </a:rPr>
              <a:t>: Layers of failure </a:t>
            </a:r>
            <a:r>
              <a:rPr lang="en-IN" sz="2400" b="1" dirty="0">
                <a:latin typeface="Arial" panose="020B0604020202020204" pitchFamily="34" charset="0"/>
                <a:cs typeface="Arial" panose="020B0604020202020204" pitchFamily="34" charset="0"/>
              </a:rPr>
              <a:t> </a:t>
            </a:r>
            <a:endParaRPr lang="en-GB" sz="2400" b="1" dirty="0">
              <a:latin typeface="Arial" panose="020B0604020202020204" pitchFamily="34" charset="0"/>
              <a:cs typeface="Arial" panose="020B0604020202020204" pitchFamily="34" charset="0"/>
            </a:endParaRPr>
          </a:p>
        </p:txBody>
      </p:sp>
      <p:sp>
        <p:nvSpPr>
          <p:cNvPr id="134" name="Text Placeholder 131"/>
          <p:cNvSpPr txBox="1">
            <a:spLocks/>
          </p:cNvSpPr>
          <p:nvPr/>
        </p:nvSpPr>
        <p:spPr>
          <a:xfrm>
            <a:off x="5519648" y="506733"/>
            <a:ext cx="1631315" cy="49602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r>
              <a:rPr lang="en-US" sz="1200" b="1" dirty="0">
                <a:solidFill>
                  <a:schemeClr val="accent5">
                    <a:lumMod val="50000"/>
                  </a:schemeClr>
                </a:solidFill>
                <a:latin typeface="Arial" panose="020B0604020202020204" pitchFamily="34" charset="0"/>
                <a:cs typeface="Arial" panose="020B0604020202020204" pitchFamily="34" charset="0"/>
              </a:rPr>
              <a:t>Processes</a:t>
            </a:r>
            <a:endParaRPr lang="en-GB" sz="1200" b="1" dirty="0">
              <a:solidFill>
                <a:schemeClr val="accent5">
                  <a:lumMod val="50000"/>
                </a:schemeClr>
              </a:solidFill>
              <a:latin typeface="Arial" panose="020B0604020202020204" pitchFamily="34" charset="0"/>
              <a:cs typeface="Arial" panose="020B0604020202020204" pitchFamily="34" charset="0"/>
            </a:endParaRPr>
          </a:p>
        </p:txBody>
      </p:sp>
      <p:sp>
        <p:nvSpPr>
          <p:cNvPr id="136" name="Text Placeholder 131"/>
          <p:cNvSpPr txBox="1">
            <a:spLocks/>
          </p:cNvSpPr>
          <p:nvPr/>
        </p:nvSpPr>
        <p:spPr>
          <a:xfrm>
            <a:off x="3769376" y="487013"/>
            <a:ext cx="1954286" cy="49602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r>
              <a:rPr lang="en-US" sz="1200" b="1" dirty="0">
                <a:solidFill>
                  <a:schemeClr val="accent5">
                    <a:lumMod val="50000"/>
                  </a:schemeClr>
                </a:solidFill>
                <a:latin typeface="Arial" panose="020B0604020202020204" pitchFamily="34" charset="0"/>
                <a:cs typeface="Arial" panose="020B0604020202020204" pitchFamily="34" charset="0"/>
              </a:rPr>
              <a:t>Workforce &amp; Staffing</a:t>
            </a:r>
            <a:endParaRPr lang="en-GB" sz="1200" b="1" dirty="0">
              <a:solidFill>
                <a:schemeClr val="accent5">
                  <a:lumMod val="50000"/>
                </a:schemeClr>
              </a:solidFill>
              <a:latin typeface="Arial" panose="020B0604020202020204" pitchFamily="34" charset="0"/>
              <a:cs typeface="Arial" panose="020B0604020202020204" pitchFamily="34" charset="0"/>
            </a:endParaRPr>
          </a:p>
        </p:txBody>
      </p:sp>
      <p:sp>
        <p:nvSpPr>
          <p:cNvPr id="137" name="Text Placeholder 131"/>
          <p:cNvSpPr txBox="1">
            <a:spLocks/>
          </p:cNvSpPr>
          <p:nvPr/>
        </p:nvSpPr>
        <p:spPr>
          <a:xfrm>
            <a:off x="2255942" y="391190"/>
            <a:ext cx="1631315" cy="49602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50000"/>
              </a:lnSpc>
            </a:pPr>
            <a:r>
              <a:rPr lang="en-IN" sz="1200" b="1" dirty="0">
                <a:latin typeface="Arial" panose="020B0604020202020204" pitchFamily="34" charset="0"/>
                <a:cs typeface="Arial" panose="020B0604020202020204" pitchFamily="34" charset="0"/>
              </a:rPr>
              <a:t>Weak Management</a:t>
            </a:r>
            <a:endParaRPr lang="en-GB" sz="1200" b="1" dirty="0">
              <a:latin typeface="Arial" panose="020B0604020202020204" pitchFamily="34" charset="0"/>
              <a:cs typeface="Arial" panose="020B0604020202020204" pitchFamily="34" charset="0"/>
            </a:endParaRPr>
          </a:p>
        </p:txBody>
      </p:sp>
      <p:sp>
        <p:nvSpPr>
          <p:cNvPr id="138" name="Text Placeholder 131"/>
          <p:cNvSpPr txBox="1">
            <a:spLocks/>
          </p:cNvSpPr>
          <p:nvPr/>
        </p:nvSpPr>
        <p:spPr>
          <a:xfrm>
            <a:off x="7348828" y="424019"/>
            <a:ext cx="1631315" cy="5105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50000"/>
              </a:lnSpc>
            </a:pPr>
            <a:r>
              <a:rPr lang="en-US" sz="1200" b="1" dirty="0">
                <a:solidFill>
                  <a:schemeClr val="accent5">
                    <a:lumMod val="50000"/>
                  </a:schemeClr>
                </a:solidFill>
                <a:latin typeface="Arial" panose="020B0604020202020204" pitchFamily="34" charset="0"/>
                <a:cs typeface="Arial" panose="020B0604020202020204" pitchFamily="34" charset="0"/>
              </a:rPr>
              <a:t>Communication</a:t>
            </a:r>
            <a:endParaRPr lang="en-GB" sz="1200" b="1" dirty="0">
              <a:latin typeface="Arial" panose="020B0604020202020204" pitchFamily="34" charset="0"/>
              <a:cs typeface="Arial" panose="020B0604020202020204" pitchFamily="34" charset="0"/>
            </a:endParaRPr>
          </a:p>
        </p:txBody>
      </p:sp>
      <p:sp>
        <p:nvSpPr>
          <p:cNvPr id="139" name="Text Placeholder 131"/>
          <p:cNvSpPr txBox="1">
            <a:spLocks/>
          </p:cNvSpPr>
          <p:nvPr/>
        </p:nvSpPr>
        <p:spPr>
          <a:xfrm>
            <a:off x="9019741" y="485786"/>
            <a:ext cx="1905103" cy="49602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1200" b="1" dirty="0">
                <a:solidFill>
                  <a:schemeClr val="accent5">
                    <a:lumMod val="50000"/>
                  </a:schemeClr>
                </a:solidFill>
                <a:latin typeface="Arial" panose="020B0604020202020204" pitchFamily="34" charset="0"/>
                <a:cs typeface="Arial" panose="020B0604020202020204" pitchFamily="34" charset="0"/>
              </a:rPr>
              <a:t>Equipment/Resources</a:t>
            </a:r>
            <a:endParaRPr lang="en-GB" sz="1200" b="1" dirty="0">
              <a:solidFill>
                <a:schemeClr val="accent5">
                  <a:lumMod val="50000"/>
                </a:schemeClr>
              </a:solidFill>
              <a:latin typeface="Arial" panose="020B0604020202020204" pitchFamily="34" charset="0"/>
              <a:cs typeface="Arial" panose="020B0604020202020204" pitchFamily="34" charset="0"/>
            </a:endParaRPr>
          </a:p>
        </p:txBody>
      </p:sp>
      <p:sp>
        <p:nvSpPr>
          <p:cNvPr id="140" name="Text Placeholder 131"/>
          <p:cNvSpPr txBox="1">
            <a:spLocks/>
          </p:cNvSpPr>
          <p:nvPr/>
        </p:nvSpPr>
        <p:spPr>
          <a:xfrm>
            <a:off x="11022992" y="498383"/>
            <a:ext cx="1631315" cy="49602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1200" b="1" dirty="0">
                <a:solidFill>
                  <a:schemeClr val="accent5">
                    <a:lumMod val="50000"/>
                  </a:schemeClr>
                </a:solidFill>
                <a:latin typeface="Arial" panose="020B0604020202020204" pitchFamily="34" charset="0"/>
                <a:cs typeface="Arial" panose="020B0604020202020204" pitchFamily="34" charset="0"/>
              </a:rPr>
              <a:t>Culture</a:t>
            </a:r>
            <a:endParaRPr lang="en-GB" sz="1400" b="1" dirty="0">
              <a:solidFill>
                <a:schemeClr val="accent5">
                  <a:lumMod val="50000"/>
                </a:schemeClr>
              </a:solidFill>
              <a:latin typeface="Arial" panose="020B0604020202020204" pitchFamily="34" charset="0"/>
              <a:cs typeface="Arial" panose="020B0604020202020204" pitchFamily="34" charset="0"/>
            </a:endParaRPr>
          </a:p>
        </p:txBody>
      </p:sp>
      <p:sp>
        <p:nvSpPr>
          <p:cNvPr id="141" name="Text Placeholder 131"/>
          <p:cNvSpPr txBox="1">
            <a:spLocks/>
          </p:cNvSpPr>
          <p:nvPr/>
        </p:nvSpPr>
        <p:spPr>
          <a:xfrm>
            <a:off x="123993" y="619538"/>
            <a:ext cx="1997343" cy="2931776"/>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endParaRPr lang="en-GB" sz="1200" dirty="0">
              <a:latin typeface="Arial" panose="020B0604020202020204" pitchFamily="34" charset="0"/>
              <a:cs typeface="Arial" panose="020B0604020202020204" pitchFamily="34" charset="0"/>
            </a:endParaRPr>
          </a:p>
        </p:txBody>
      </p:sp>
      <p:sp>
        <p:nvSpPr>
          <p:cNvPr id="142" name="Text Placeholder 131"/>
          <p:cNvSpPr txBox="1">
            <a:spLocks/>
          </p:cNvSpPr>
          <p:nvPr/>
        </p:nvSpPr>
        <p:spPr>
          <a:xfrm>
            <a:off x="3488183" y="3229544"/>
            <a:ext cx="1770826" cy="394788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r>
              <a:rPr lang="en-US" sz="1200" b="1" dirty="0">
                <a:solidFill>
                  <a:srgbClr val="00B0F0"/>
                </a:solidFill>
                <a:latin typeface="Arial" panose="020B0604020202020204" pitchFamily="34" charset="0"/>
                <a:cs typeface="Arial" panose="020B0604020202020204" pitchFamily="34" charset="0"/>
              </a:rPr>
              <a:t>Understaffing and weak safety governance</a:t>
            </a:r>
          </a:p>
          <a:p>
            <a:pPr algn="just">
              <a:lnSpc>
                <a:spcPct val="100000"/>
              </a:lnSpc>
            </a:pPr>
            <a:r>
              <a:rPr lang="en-GB" sz="1200" dirty="0">
                <a:latin typeface="Arial" panose="020B0604020202020204" pitchFamily="34" charset="0"/>
                <a:cs typeface="Arial" panose="020B0604020202020204" pitchFamily="34" charset="0"/>
              </a:rPr>
              <a:t>The hospital often operated with an unskilled workforce and staff for providing neonatal care, who are incapable of dealing with babies requiring specialised care, which signifies understaffing of the hospital. </a:t>
            </a:r>
            <a:endParaRPr lang="en-US" sz="1200" b="1" dirty="0">
              <a:solidFill>
                <a:srgbClr val="00B0F0"/>
              </a:solidFill>
              <a:latin typeface="Arial" panose="020B0604020202020204" pitchFamily="34" charset="0"/>
              <a:cs typeface="Arial" panose="020B0604020202020204" pitchFamily="34" charset="0"/>
            </a:endParaRPr>
          </a:p>
        </p:txBody>
      </p:sp>
      <p:sp>
        <p:nvSpPr>
          <p:cNvPr id="143" name="Text Placeholder 131"/>
          <p:cNvSpPr txBox="1">
            <a:spLocks/>
          </p:cNvSpPr>
          <p:nvPr/>
        </p:nvSpPr>
        <p:spPr>
          <a:xfrm>
            <a:off x="5261789" y="3146330"/>
            <a:ext cx="1631315" cy="39877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r>
              <a:rPr lang="en-US" sz="1200" b="1" dirty="0">
                <a:solidFill>
                  <a:srgbClr val="00B0F0"/>
                </a:solidFill>
                <a:latin typeface="Arial" panose="020B0604020202020204" pitchFamily="34" charset="0"/>
                <a:cs typeface="Arial" panose="020B0604020202020204" pitchFamily="34" charset="0"/>
              </a:rPr>
              <a:t>No investigations </a:t>
            </a:r>
          </a:p>
          <a:p>
            <a:pPr algn="just">
              <a:lnSpc>
                <a:spcPct val="100000"/>
              </a:lnSpc>
            </a:pPr>
            <a:r>
              <a:rPr lang="en-US" sz="1200" b="1" dirty="0">
                <a:solidFill>
                  <a:srgbClr val="00B0F0"/>
                </a:solidFill>
                <a:latin typeface="Arial" panose="020B0604020202020204" pitchFamily="34" charset="0"/>
                <a:cs typeface="Arial" panose="020B0604020202020204" pitchFamily="34" charset="0"/>
              </a:rPr>
              <a:t>Ignored audits</a:t>
            </a:r>
          </a:p>
          <a:p>
            <a:pPr algn="just">
              <a:lnSpc>
                <a:spcPct val="100000"/>
              </a:lnSpc>
            </a:pPr>
            <a:r>
              <a:rPr lang="en-GB" sz="1200" dirty="0">
                <a:latin typeface="Arial" panose="020B0604020202020204" pitchFamily="34" charset="0"/>
                <a:cs typeface="Arial" panose="020B0604020202020204" pitchFamily="34" charset="0"/>
              </a:rPr>
              <a:t>Problem recognising process at the Hospital was too slow, and it failed to investigate the death cases earlier, while the senior expert also asks for the government to pause the inquiry, which signifies ignoring external scrutiny (Lawrence and Conn, 2024).     </a:t>
            </a:r>
            <a:r>
              <a:rPr lang="en-GB" sz="1200" b="1" dirty="0">
                <a:latin typeface="Arial" panose="020B060402020202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pPr algn="just">
              <a:lnSpc>
                <a:spcPct val="100000"/>
              </a:lnSpc>
            </a:pPr>
            <a:endParaRPr lang="en-US" sz="1200" b="1" dirty="0">
              <a:solidFill>
                <a:srgbClr val="00B0F0"/>
              </a:solidFill>
              <a:latin typeface="Arial" panose="020B0604020202020204" pitchFamily="34" charset="0"/>
              <a:cs typeface="Arial" panose="020B0604020202020204" pitchFamily="34" charset="0"/>
            </a:endParaRPr>
          </a:p>
        </p:txBody>
      </p:sp>
      <p:sp>
        <p:nvSpPr>
          <p:cNvPr id="144" name="Text Placeholder 131"/>
          <p:cNvSpPr txBox="1">
            <a:spLocks/>
          </p:cNvSpPr>
          <p:nvPr/>
        </p:nvSpPr>
        <p:spPr>
          <a:xfrm>
            <a:off x="6916289" y="3150512"/>
            <a:ext cx="1631315" cy="315096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r>
              <a:rPr lang="en-US" sz="1200" b="1" dirty="0">
                <a:solidFill>
                  <a:srgbClr val="00B0F0"/>
                </a:solidFill>
                <a:latin typeface="Arial" panose="020B0604020202020204" pitchFamily="34" charset="0"/>
                <a:cs typeface="Arial" panose="020B0604020202020204" pitchFamily="34" charset="0"/>
              </a:rPr>
              <a:t>Miscommunication Delayed updates Failure to report</a:t>
            </a:r>
          </a:p>
          <a:p>
            <a:pPr algn="just">
              <a:lnSpc>
                <a:spcPct val="100000"/>
              </a:lnSpc>
            </a:pPr>
            <a:r>
              <a:rPr lang="en-GB" sz="1200" dirty="0">
                <a:latin typeface="Arial" panose="020B0604020202020204" pitchFamily="34" charset="0"/>
                <a:cs typeface="Arial" panose="020B0604020202020204" pitchFamily="34" charset="0"/>
              </a:rPr>
              <a:t>The hospital was unable to take proper records of babies’ medical notes and did not realise the babies' complexity, and was delayed in instituting proper treatment, which caused repeated death, highlighting the communication gap among staff.  </a:t>
            </a:r>
          </a:p>
          <a:p>
            <a:pPr algn="just">
              <a:lnSpc>
                <a:spcPct val="100000"/>
              </a:lnSpc>
            </a:pPr>
            <a:endParaRPr lang="en-US" sz="1200" b="1" dirty="0">
              <a:solidFill>
                <a:srgbClr val="00B0F0"/>
              </a:solidFill>
              <a:latin typeface="Arial" panose="020B0604020202020204" pitchFamily="34" charset="0"/>
              <a:cs typeface="Arial" panose="020B0604020202020204" pitchFamily="34" charset="0"/>
            </a:endParaRPr>
          </a:p>
        </p:txBody>
      </p:sp>
      <p:sp>
        <p:nvSpPr>
          <p:cNvPr id="145" name="Text Placeholder 131"/>
          <p:cNvSpPr txBox="1">
            <a:spLocks/>
          </p:cNvSpPr>
          <p:nvPr/>
        </p:nvSpPr>
        <p:spPr>
          <a:xfrm>
            <a:off x="8683083" y="3215024"/>
            <a:ext cx="1631315" cy="488777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r>
              <a:rPr lang="en-US" sz="1200" b="1" dirty="0">
                <a:solidFill>
                  <a:srgbClr val="00B0F0"/>
                </a:solidFill>
                <a:latin typeface="Arial" panose="020B0604020202020204" pitchFamily="34" charset="0"/>
                <a:cs typeface="Arial" panose="020B0604020202020204" pitchFamily="34" charset="0"/>
              </a:rPr>
              <a:t>Outdated monitors Low funding</a:t>
            </a:r>
          </a:p>
          <a:p>
            <a:pPr algn="just">
              <a:lnSpc>
                <a:spcPct val="100000"/>
              </a:lnSpc>
            </a:pPr>
            <a:r>
              <a:rPr lang="en-GB" sz="1200" dirty="0">
                <a:latin typeface="Arial" panose="020B0604020202020204" pitchFamily="34" charset="0"/>
                <a:cs typeface="Arial" panose="020B0604020202020204" pitchFamily="34" charset="0"/>
              </a:rPr>
              <a:t>To deliver proper care to </a:t>
            </a:r>
            <a:r>
              <a:rPr lang="en-GB" sz="1200" dirty="0" err="1">
                <a:latin typeface="Arial" panose="020B0604020202020204" pitchFamily="34" charset="0"/>
                <a:cs typeface="Arial" panose="020B0604020202020204" pitchFamily="34" charset="0"/>
              </a:rPr>
              <a:t>newborns</a:t>
            </a:r>
            <a:r>
              <a:rPr lang="en-GB" sz="1200" dirty="0">
                <a:latin typeface="Arial" panose="020B0604020202020204" pitchFamily="34" charset="0"/>
                <a:cs typeface="Arial" panose="020B0604020202020204" pitchFamily="34" charset="0"/>
              </a:rPr>
              <a:t> and </a:t>
            </a:r>
            <a:r>
              <a:rPr lang="en-GB" sz="1200" dirty="0" err="1">
                <a:latin typeface="Arial" panose="020B0604020202020204" pitchFamily="34" charset="0"/>
                <a:cs typeface="Arial" panose="020B0604020202020204" pitchFamily="34" charset="0"/>
              </a:rPr>
              <a:t>neonatals</a:t>
            </a:r>
            <a:r>
              <a:rPr lang="en-GB" sz="1200" dirty="0">
                <a:latin typeface="Arial" panose="020B0604020202020204" pitchFamily="34" charset="0"/>
                <a:cs typeface="Arial" panose="020B0604020202020204" pitchFamily="34" charset="0"/>
              </a:rPr>
              <a:t>, the hospital was incapable due to its lack of proper resources like adequate beds and outdated monitoring system. Additionally, the hospital did not have a proper transportation system to relocate premature babies for better care.    </a:t>
            </a:r>
          </a:p>
          <a:p>
            <a:pPr algn="just">
              <a:lnSpc>
                <a:spcPct val="100000"/>
              </a:lnSpc>
            </a:pPr>
            <a:endParaRPr lang="en-US" sz="1200" b="1" dirty="0">
              <a:solidFill>
                <a:srgbClr val="00B0F0"/>
              </a:solidFill>
              <a:latin typeface="Arial" panose="020B0604020202020204" pitchFamily="34" charset="0"/>
              <a:cs typeface="Arial" panose="020B0604020202020204" pitchFamily="34" charset="0"/>
            </a:endParaRPr>
          </a:p>
        </p:txBody>
      </p:sp>
      <p:sp>
        <p:nvSpPr>
          <p:cNvPr id="146" name="Text Placeholder 131"/>
          <p:cNvSpPr txBox="1">
            <a:spLocks/>
          </p:cNvSpPr>
          <p:nvPr/>
        </p:nvSpPr>
        <p:spPr>
          <a:xfrm>
            <a:off x="10449877" y="3215024"/>
            <a:ext cx="1631315" cy="376758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just">
              <a:lnSpc>
                <a:spcPct val="100000"/>
              </a:lnSpc>
            </a:pPr>
            <a:r>
              <a:rPr lang="en-US" sz="1200" b="1" dirty="0">
                <a:solidFill>
                  <a:srgbClr val="00B0F0"/>
                </a:solidFill>
                <a:latin typeface="Arial" panose="020B0604020202020204" pitchFamily="34" charset="0"/>
                <a:cs typeface="Arial" panose="020B0604020202020204" pitchFamily="34" charset="0"/>
              </a:rPr>
              <a:t>Dismissive and fear of speak</a:t>
            </a:r>
          </a:p>
          <a:p>
            <a:pPr lvl="0" algn="just">
              <a:lnSpc>
                <a:spcPct val="100000"/>
              </a:lnSpc>
            </a:pPr>
            <a:r>
              <a:rPr lang="en-GB" sz="1200" dirty="0">
                <a:latin typeface="Arial" panose="020B0604020202020204" pitchFamily="34" charset="0"/>
                <a:cs typeface="Arial" panose="020B0604020202020204" pitchFamily="34" charset="0"/>
              </a:rPr>
              <a:t>Chester was being accused of having a negative work culture, as senior doctors often neglect to deliver care and appoint less experienced nurses while also pressuring them for overworking, which results in employee morale. </a:t>
            </a:r>
            <a:endParaRPr lang="en-US" sz="1200" b="1" dirty="0">
              <a:solidFill>
                <a:srgbClr val="00B0F0"/>
              </a:solidFill>
              <a:latin typeface="Arial" panose="020B0604020202020204" pitchFamily="34" charset="0"/>
              <a:cs typeface="Arial" panose="020B0604020202020204" pitchFamily="34" charset="0"/>
            </a:endParaRPr>
          </a:p>
        </p:txBody>
      </p:sp>
      <p:sp>
        <p:nvSpPr>
          <p:cNvPr id="150" name="Text Placeholder 131"/>
          <p:cNvSpPr txBox="1">
            <a:spLocks/>
          </p:cNvSpPr>
          <p:nvPr/>
        </p:nvSpPr>
        <p:spPr>
          <a:xfrm>
            <a:off x="1586346" y="3240876"/>
            <a:ext cx="1997343" cy="2931776"/>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00000"/>
              </a:lnSpc>
            </a:pPr>
            <a:r>
              <a:rPr lang="en-US" sz="1200" b="1" dirty="0">
                <a:solidFill>
                  <a:srgbClr val="00B0F0"/>
                </a:solidFill>
                <a:latin typeface="Arial" panose="020B0604020202020204" pitchFamily="34" charset="0"/>
                <a:cs typeface="Arial" panose="020B0604020202020204" pitchFamily="34" charset="0"/>
              </a:rPr>
              <a:t>Ineffective leadership and lack of accountability</a:t>
            </a:r>
            <a:endParaRPr lang="en-GB" sz="1200" dirty="0">
              <a:latin typeface="Arial" panose="020B0604020202020204" pitchFamily="34" charset="0"/>
              <a:cs typeface="Arial" panose="020B0604020202020204" pitchFamily="34" charset="0"/>
            </a:endParaRPr>
          </a:p>
          <a:p>
            <a:pPr algn="just">
              <a:lnSpc>
                <a:spcPct val="100000"/>
              </a:lnSpc>
            </a:pPr>
            <a:r>
              <a:rPr lang="en-GB" sz="1200" dirty="0">
                <a:latin typeface="Arial" panose="020B0604020202020204" pitchFamily="34" charset="0"/>
                <a:cs typeface="Arial" panose="020B0604020202020204" pitchFamily="34" charset="0"/>
              </a:rPr>
              <a:t>The Countess of Chester Hospital failed to identify Lucy Letby as a serial killer, and did not suspend her earlier, even though she was convicted of murdering 7 babies, which highlights its lack of accountability and poor leadership management (Lawrence and Conn, 2024).     </a:t>
            </a:r>
          </a:p>
        </p:txBody>
      </p:sp>
      <p:sp>
        <p:nvSpPr>
          <p:cNvPr id="151" name="Text Placeholder 131"/>
          <p:cNvSpPr txBox="1">
            <a:spLocks/>
          </p:cNvSpPr>
          <p:nvPr/>
        </p:nvSpPr>
        <p:spPr>
          <a:xfrm>
            <a:off x="-23186" y="541892"/>
            <a:ext cx="1926309" cy="286828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171450" indent="-171450" algn="just">
              <a:lnSpc>
                <a:spcPct val="150000"/>
              </a:lnSpc>
              <a:buFont typeface="Wingdings" panose="05000000000000000000" pitchFamily="2" charset="2"/>
              <a:buChar char="Ø"/>
            </a:pPr>
            <a:r>
              <a:rPr lang="en-GB" sz="1200" dirty="0">
                <a:latin typeface="Arial" panose="020B0604020202020204" pitchFamily="34" charset="0"/>
                <a:cs typeface="Arial" panose="020B0604020202020204" pitchFamily="34" charset="0"/>
              </a:rPr>
              <a:t>The Swiss Cheese model evaluates the multi-layered defences within the organisation setting to identify adverse events within the complex system (Mossialos et al., 2025).  </a:t>
            </a:r>
          </a:p>
        </p:txBody>
      </p:sp>
    </p:spTree>
    <p:extLst>
      <p:ext uri="{BB962C8B-B14F-4D97-AF65-F5344CB8AC3E}">
        <p14:creationId xmlns:p14="http://schemas.microsoft.com/office/powerpoint/2010/main" val="3824355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Flowchart: Terminator 86"/>
          <p:cNvSpPr/>
          <p:nvPr/>
        </p:nvSpPr>
        <p:spPr>
          <a:xfrm>
            <a:off x="271512" y="824118"/>
            <a:ext cx="4612643" cy="1357625"/>
          </a:xfrm>
          <a:prstGeom prst="flowChartTerminato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27" name="Rounded Rectangle 26"/>
          <p:cNvSpPr/>
          <p:nvPr/>
        </p:nvSpPr>
        <p:spPr>
          <a:xfrm>
            <a:off x="0" y="-342616"/>
            <a:ext cx="12192000" cy="105381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solidFill>
                <a:srgbClr val="FFC000"/>
              </a:solidFill>
            </a:endParaRPr>
          </a:p>
        </p:txBody>
      </p:sp>
      <p:sp>
        <p:nvSpPr>
          <p:cNvPr id="28" name="Title 27"/>
          <p:cNvSpPr>
            <a:spLocks noGrp="1"/>
          </p:cNvSpPr>
          <p:nvPr>
            <p:ph type="title"/>
          </p:nvPr>
        </p:nvSpPr>
        <p:spPr>
          <a:xfrm>
            <a:off x="568802" y="-12708"/>
            <a:ext cx="7872412" cy="403123"/>
          </a:xfrm>
        </p:spPr>
        <p:txBody>
          <a:bodyPr>
            <a:noAutofit/>
          </a:bodyPr>
          <a:lstStyle/>
          <a:p>
            <a:pPr algn="just"/>
            <a:r>
              <a:rPr lang="en-IN" sz="2400" b="1" dirty="0">
                <a:latin typeface="Arial" panose="020B0604020202020204" pitchFamily="34" charset="0"/>
                <a:cs typeface="Arial" panose="020B0604020202020204" pitchFamily="34" charset="0"/>
              </a:rPr>
              <a:t>Elaboration of Fishbone Diagram</a:t>
            </a:r>
            <a:endParaRPr lang="en-GB" sz="2400" b="1" dirty="0">
              <a:latin typeface="Arial" panose="020B0604020202020204" pitchFamily="34" charset="0"/>
              <a:cs typeface="Arial" panose="020B0604020202020204" pitchFamily="34" charset="0"/>
            </a:endParaRPr>
          </a:p>
        </p:txBody>
      </p:sp>
      <p:sp>
        <p:nvSpPr>
          <p:cNvPr id="35" name="Freeform 34"/>
          <p:cNvSpPr/>
          <p:nvPr/>
        </p:nvSpPr>
        <p:spPr>
          <a:xfrm rot="5400000">
            <a:off x="9273209" y="3033094"/>
            <a:ext cx="2735892" cy="2460910"/>
          </a:xfrm>
          <a:custGeom>
            <a:avLst/>
            <a:gdLst>
              <a:gd name="connsiteX0" fmla="*/ 647701 w 1955801"/>
              <a:gd name="connsiteY0" fmla="*/ 625601 h 1581178"/>
              <a:gd name="connsiteX1" fmla="*/ 723901 w 1955801"/>
              <a:gd name="connsiteY1" fmla="*/ 670051 h 1581178"/>
              <a:gd name="connsiteX2" fmla="*/ 800101 w 1955801"/>
              <a:gd name="connsiteY2" fmla="*/ 625601 h 1581178"/>
              <a:gd name="connsiteX3" fmla="*/ 723901 w 1955801"/>
              <a:gd name="connsiteY3" fmla="*/ 581151 h 1581178"/>
              <a:gd name="connsiteX4" fmla="*/ 647701 w 1955801"/>
              <a:gd name="connsiteY4" fmla="*/ 625601 h 1581178"/>
              <a:gd name="connsiteX5" fmla="*/ 1815 w 1955801"/>
              <a:gd name="connsiteY5" fmla="*/ 1377889 h 1581178"/>
              <a:gd name="connsiteX6" fmla="*/ 977900 w 1955801"/>
              <a:gd name="connsiteY6" fmla="*/ 0 h 1581178"/>
              <a:gd name="connsiteX7" fmla="*/ 1934943 w 1955801"/>
              <a:gd name="connsiteY7" fmla="*/ 1433355 h 1581178"/>
              <a:gd name="connsiteX8" fmla="*/ 20858 w 1955801"/>
              <a:gd name="connsiteY8" fmla="*/ 1433355 h 1581178"/>
              <a:gd name="connsiteX9" fmla="*/ 1815 w 1955801"/>
              <a:gd name="connsiteY9" fmla="*/ 1377889 h 1581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5801" h="1581178">
                <a:moveTo>
                  <a:pt x="647701" y="625601"/>
                </a:moveTo>
                <a:cubicBezTo>
                  <a:pt x="647701" y="650150"/>
                  <a:pt x="681817" y="670051"/>
                  <a:pt x="723901" y="670051"/>
                </a:cubicBezTo>
                <a:cubicBezTo>
                  <a:pt x="765985" y="670051"/>
                  <a:pt x="800101" y="650150"/>
                  <a:pt x="800101" y="625601"/>
                </a:cubicBezTo>
                <a:cubicBezTo>
                  <a:pt x="800101" y="601052"/>
                  <a:pt x="765985" y="581151"/>
                  <a:pt x="723901" y="581151"/>
                </a:cubicBezTo>
                <a:cubicBezTo>
                  <a:pt x="681817" y="581151"/>
                  <a:pt x="647701" y="601052"/>
                  <a:pt x="647701" y="625601"/>
                </a:cubicBezTo>
                <a:close/>
                <a:moveTo>
                  <a:pt x="1815" y="1377889"/>
                </a:moveTo>
                <a:cubicBezTo>
                  <a:pt x="-40827" y="1049820"/>
                  <a:pt x="678824" y="0"/>
                  <a:pt x="977900" y="0"/>
                </a:cubicBezTo>
                <a:cubicBezTo>
                  <a:pt x="1296915" y="0"/>
                  <a:pt x="2094450" y="1194462"/>
                  <a:pt x="1934943" y="1433355"/>
                </a:cubicBezTo>
                <a:cubicBezTo>
                  <a:pt x="1322320" y="1615361"/>
                  <a:pt x="646189" y="1644990"/>
                  <a:pt x="20858" y="1433355"/>
                </a:cubicBezTo>
                <a:cubicBezTo>
                  <a:pt x="10888" y="1418424"/>
                  <a:pt x="4658" y="1399761"/>
                  <a:pt x="1815" y="1377889"/>
                </a:cubicBezTo>
                <a:close/>
              </a:path>
            </a:pathLst>
          </a:cu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32" name="Rounded Rectangle 31"/>
          <p:cNvSpPr/>
          <p:nvPr/>
        </p:nvSpPr>
        <p:spPr>
          <a:xfrm>
            <a:off x="2628900" y="4142287"/>
            <a:ext cx="6197600" cy="169363"/>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Isosceles Triangle 35"/>
          <p:cNvSpPr/>
          <p:nvPr/>
        </p:nvSpPr>
        <p:spPr>
          <a:xfrm rot="5400000">
            <a:off x="-28524" y="3414118"/>
            <a:ext cx="2416915" cy="1625699"/>
          </a:xfrm>
          <a:custGeom>
            <a:avLst/>
            <a:gdLst>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 name="connsiteX0" fmla="*/ 0 w 1686053"/>
              <a:gd name="connsiteY0" fmla="*/ 1141110 h 1141110"/>
              <a:gd name="connsiteX1" fmla="*/ 843027 w 1686053"/>
              <a:gd name="connsiteY1" fmla="*/ 0 h 1141110"/>
              <a:gd name="connsiteX2" fmla="*/ 1686053 w 1686053"/>
              <a:gd name="connsiteY2" fmla="*/ 1141110 h 1141110"/>
              <a:gd name="connsiteX3" fmla="*/ 0 w 1686053"/>
              <a:gd name="connsiteY3" fmla="*/ 1141110 h 1141110"/>
            </a:gdLst>
            <a:ahLst/>
            <a:cxnLst>
              <a:cxn ang="0">
                <a:pos x="connsiteX0" y="connsiteY0"/>
              </a:cxn>
              <a:cxn ang="0">
                <a:pos x="connsiteX1" y="connsiteY1"/>
              </a:cxn>
              <a:cxn ang="0">
                <a:pos x="connsiteX2" y="connsiteY2"/>
              </a:cxn>
              <a:cxn ang="0">
                <a:pos x="connsiteX3" y="connsiteY3"/>
              </a:cxn>
            </a:cxnLst>
            <a:rect l="l" t="t" r="r" b="b"/>
            <a:pathLst>
              <a:path w="1686053" h="1141110">
                <a:moveTo>
                  <a:pt x="0" y="1141110"/>
                </a:moveTo>
                <a:lnTo>
                  <a:pt x="843027" y="0"/>
                </a:lnTo>
                <a:lnTo>
                  <a:pt x="1686053" y="1141110"/>
                </a:lnTo>
                <a:cubicBezTo>
                  <a:pt x="1136741" y="892794"/>
                  <a:pt x="904924" y="686723"/>
                  <a:pt x="0" y="1141110"/>
                </a:cubicBezTo>
                <a:close/>
              </a:path>
            </a:pathLst>
          </a:cu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cxnSp>
        <p:nvCxnSpPr>
          <p:cNvPr id="38" name="Straight Connector 37"/>
          <p:cNvCxnSpPr/>
          <p:nvPr/>
        </p:nvCxnSpPr>
        <p:spPr>
          <a:xfrm>
            <a:off x="3939380" y="3485631"/>
            <a:ext cx="673460" cy="60770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7078034" y="3434638"/>
            <a:ext cx="588914" cy="648497"/>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4612840" y="4493728"/>
            <a:ext cx="882650" cy="596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7379312" y="4483524"/>
            <a:ext cx="980977" cy="663395"/>
          </a:xfrm>
          <a:prstGeom prst="line">
            <a:avLst/>
          </a:prstGeom>
        </p:spPr>
        <p:style>
          <a:lnRef idx="1">
            <a:schemeClr val="accent1"/>
          </a:lnRef>
          <a:fillRef idx="0">
            <a:schemeClr val="accent1"/>
          </a:fillRef>
          <a:effectRef idx="0">
            <a:schemeClr val="accent1"/>
          </a:effectRef>
          <a:fontRef idx="minor">
            <a:schemeClr val="tx1"/>
          </a:fontRef>
        </p:style>
      </p:cxnSp>
      <p:sp>
        <p:nvSpPr>
          <p:cNvPr id="65" name="Content Placeholder 58"/>
          <p:cNvSpPr>
            <a:spLocks noGrp="1"/>
          </p:cNvSpPr>
          <p:nvPr>
            <p:ph idx="1"/>
          </p:nvPr>
        </p:nvSpPr>
        <p:spPr>
          <a:xfrm>
            <a:off x="1664527" y="5165905"/>
            <a:ext cx="3176716" cy="1336495"/>
          </a:xfrm>
        </p:spPr>
        <p:txBody>
          <a:bodyPr>
            <a:normAutofit/>
          </a:bodyPr>
          <a:lstStyle/>
          <a:p>
            <a:pPr algn="just">
              <a:lnSpc>
                <a:spcPct val="150000"/>
              </a:lnSpc>
            </a:pPr>
            <a:r>
              <a:rPr lang="en-GB" sz="1200" b="1" dirty="0">
                <a:latin typeface="Arial" panose="020B0604020202020204" pitchFamily="34" charset="0"/>
                <a:cs typeface="Arial" panose="020B0604020202020204" pitchFamily="34" charset="0"/>
              </a:rPr>
              <a:t>Material: </a:t>
            </a:r>
            <a:r>
              <a:rPr lang="en-GB" sz="1200" dirty="0">
                <a:latin typeface="Arial" panose="020B0604020202020204" pitchFamily="34" charset="0"/>
                <a:cs typeface="Arial" panose="020B0604020202020204" pitchFamily="34" charset="0"/>
              </a:rPr>
              <a:t>Inaccurate clinical data and records of the hospital contributed to delays in recognising patients’ medical complexities or risks. </a:t>
            </a:r>
          </a:p>
          <a:p>
            <a:pPr algn="just">
              <a:lnSpc>
                <a:spcPct val="150000"/>
              </a:lnSpc>
            </a:pPr>
            <a:endParaRPr lang="en-GB" sz="1200" dirty="0">
              <a:latin typeface="Arial" panose="020B0604020202020204" pitchFamily="34" charset="0"/>
              <a:cs typeface="Arial" panose="020B0604020202020204" pitchFamily="34" charset="0"/>
            </a:endParaRPr>
          </a:p>
        </p:txBody>
      </p:sp>
      <p:sp>
        <p:nvSpPr>
          <p:cNvPr id="66" name="Text Placeholder 59"/>
          <p:cNvSpPr>
            <a:spLocks noGrp="1"/>
          </p:cNvSpPr>
          <p:nvPr>
            <p:ph type="body" sz="half" idx="2"/>
          </p:nvPr>
        </p:nvSpPr>
        <p:spPr>
          <a:xfrm>
            <a:off x="1624700" y="2265319"/>
            <a:ext cx="3932237" cy="1476579"/>
          </a:xfrm>
        </p:spPr>
        <p:txBody>
          <a:bodyPr>
            <a:noAutofit/>
          </a:bodyPr>
          <a:lstStyle/>
          <a:p>
            <a:pPr algn="just">
              <a:lnSpc>
                <a:spcPct val="150000"/>
              </a:lnSpc>
            </a:pPr>
            <a:r>
              <a:rPr lang="en-GB" sz="1200" b="1" dirty="0">
                <a:latin typeface="Arial" panose="020B0604020202020204" pitchFamily="34" charset="0"/>
                <a:cs typeface="Arial" panose="020B0604020202020204" pitchFamily="34" charset="0"/>
              </a:rPr>
              <a:t>Man: </a:t>
            </a:r>
            <a:r>
              <a:rPr lang="en-GB" sz="1200" dirty="0">
                <a:latin typeface="Arial" panose="020B0604020202020204" pitchFamily="34" charset="0"/>
                <a:cs typeface="Arial" panose="020B0604020202020204" pitchFamily="34" charset="0"/>
              </a:rPr>
              <a:t>Chester Hospital does not have enough staff with adequate training and skills, while the shortage of doctors further highlights the challenges in providing effective and safe care in the paediatric ward (Ferguson, 2024). </a:t>
            </a:r>
          </a:p>
          <a:p>
            <a:pPr algn="just">
              <a:lnSpc>
                <a:spcPct val="150000"/>
              </a:lnSpc>
            </a:pPr>
            <a:endParaRPr lang="en-GB" sz="1200" dirty="0">
              <a:latin typeface="Arial" panose="020B0604020202020204" pitchFamily="34" charset="0"/>
              <a:cs typeface="Arial" panose="020B0604020202020204" pitchFamily="34" charset="0"/>
            </a:endParaRPr>
          </a:p>
        </p:txBody>
      </p:sp>
      <p:sp>
        <p:nvSpPr>
          <p:cNvPr id="67" name="Text Placeholder 59"/>
          <p:cNvSpPr txBox="1">
            <a:spLocks/>
          </p:cNvSpPr>
          <p:nvPr/>
        </p:nvSpPr>
        <p:spPr>
          <a:xfrm>
            <a:off x="5700830" y="2248617"/>
            <a:ext cx="3932237" cy="123068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50000"/>
              </a:lnSpc>
            </a:pPr>
            <a:r>
              <a:rPr lang="en-GB" sz="1200" b="1" dirty="0">
                <a:latin typeface="Arial" panose="020B0604020202020204" pitchFamily="34" charset="0"/>
                <a:cs typeface="Arial" panose="020B0604020202020204" pitchFamily="34" charset="0"/>
              </a:rPr>
              <a:t>Machine: </a:t>
            </a:r>
            <a:r>
              <a:rPr lang="en-GB" sz="1200" dirty="0">
                <a:latin typeface="Arial" panose="020B0604020202020204" pitchFamily="34" charset="0"/>
                <a:cs typeface="Arial" panose="020B0604020202020204" pitchFamily="34" charset="0"/>
              </a:rPr>
              <a:t>Poor infection control, dirty equipment, and inadequate infrastructure, and limited beds signifying the lack of resources at </a:t>
            </a:r>
            <a:r>
              <a:rPr lang="en-GB" sz="1200" dirty="0" err="1">
                <a:latin typeface="Arial" panose="020B0604020202020204" pitchFamily="34" charset="0"/>
                <a:cs typeface="Arial" panose="020B0604020202020204" pitchFamily="34" charset="0"/>
              </a:rPr>
              <a:t>Chestar</a:t>
            </a:r>
            <a:r>
              <a:rPr lang="en-GB" sz="1200" dirty="0">
                <a:latin typeface="Arial" panose="020B0604020202020204" pitchFamily="34" charset="0"/>
                <a:cs typeface="Arial" panose="020B0604020202020204" pitchFamily="34" charset="0"/>
              </a:rPr>
              <a:t>, which increased the patients’ safety concerns (Halliday, 2025).   </a:t>
            </a:r>
          </a:p>
          <a:p>
            <a:pPr algn="just">
              <a:lnSpc>
                <a:spcPct val="150000"/>
              </a:lnSpc>
            </a:pPr>
            <a:endParaRPr lang="en-GB" sz="1200" dirty="0">
              <a:latin typeface="Arial" panose="020B0604020202020204" pitchFamily="34" charset="0"/>
              <a:cs typeface="Arial" panose="020B0604020202020204" pitchFamily="34" charset="0"/>
            </a:endParaRPr>
          </a:p>
        </p:txBody>
      </p:sp>
      <p:sp>
        <p:nvSpPr>
          <p:cNvPr id="68" name="Text Placeholder 59"/>
          <p:cNvSpPr txBox="1">
            <a:spLocks/>
          </p:cNvSpPr>
          <p:nvPr/>
        </p:nvSpPr>
        <p:spPr>
          <a:xfrm>
            <a:off x="5208376" y="5165905"/>
            <a:ext cx="3932237" cy="123068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50000"/>
              </a:lnSpc>
            </a:pPr>
            <a:r>
              <a:rPr lang="en-GB" sz="1200" b="1" dirty="0">
                <a:latin typeface="Arial" panose="020B0604020202020204" pitchFamily="34" charset="0"/>
                <a:cs typeface="Arial" panose="020B0604020202020204" pitchFamily="34" charset="0"/>
              </a:rPr>
              <a:t>Method:</a:t>
            </a:r>
            <a:r>
              <a:rPr lang="en-GB" sz="1200" dirty="0">
                <a:latin typeface="Arial" panose="020B0604020202020204" pitchFamily="34" charset="0"/>
                <a:cs typeface="Arial" panose="020B0604020202020204" pitchFamily="34" charset="0"/>
              </a:rPr>
              <a:t> Slower investigation process of Lucy’s child murder case depicts the hospital’s failures in maintaining clinical governance, which results in repeated death cases.   </a:t>
            </a:r>
          </a:p>
          <a:p>
            <a:pPr algn="just">
              <a:lnSpc>
                <a:spcPct val="150000"/>
              </a:lnSpc>
            </a:pPr>
            <a:endParaRPr lang="en-GB" sz="1200" dirty="0">
              <a:latin typeface="Arial" panose="020B0604020202020204" pitchFamily="34" charset="0"/>
              <a:cs typeface="Arial" panose="020B0604020202020204" pitchFamily="34" charset="0"/>
            </a:endParaRPr>
          </a:p>
        </p:txBody>
      </p:sp>
      <p:sp>
        <p:nvSpPr>
          <p:cNvPr id="69" name="Text Placeholder 59"/>
          <p:cNvSpPr txBox="1">
            <a:spLocks/>
          </p:cNvSpPr>
          <p:nvPr/>
        </p:nvSpPr>
        <p:spPr>
          <a:xfrm>
            <a:off x="9472553" y="3436737"/>
            <a:ext cx="1810910" cy="163888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just">
              <a:lnSpc>
                <a:spcPct val="150000"/>
              </a:lnSpc>
            </a:pPr>
            <a:r>
              <a:rPr lang="en-GB" sz="1200" b="1" dirty="0">
                <a:latin typeface="Arial" panose="020B0604020202020204" pitchFamily="34" charset="0"/>
                <a:cs typeface="Arial" panose="020B0604020202020204" pitchFamily="34" charset="0"/>
              </a:rPr>
              <a:t>Problem: </a:t>
            </a:r>
            <a:r>
              <a:rPr lang="en-GB" sz="1200" dirty="0">
                <a:latin typeface="Arial" panose="020B0604020202020204" pitchFamily="34" charset="0"/>
                <a:cs typeface="Arial" panose="020B0604020202020204" pitchFamily="34" charset="0"/>
              </a:rPr>
              <a:t>Owing to these underlying root causes at </a:t>
            </a:r>
            <a:r>
              <a:rPr lang="en-GB" sz="1200" dirty="0" err="1">
                <a:latin typeface="Arial" panose="020B0604020202020204" pitchFamily="34" charset="0"/>
                <a:cs typeface="Arial" panose="020B0604020202020204" pitchFamily="34" charset="0"/>
              </a:rPr>
              <a:t>Chestar</a:t>
            </a:r>
            <a:r>
              <a:rPr lang="en-GB" sz="1200" dirty="0">
                <a:latin typeface="Arial" panose="020B0604020202020204" pitchFamily="34" charset="0"/>
                <a:cs typeface="Arial" panose="020B0604020202020204" pitchFamily="34" charset="0"/>
              </a:rPr>
              <a:t>, results in repeated neonatal death, for which reason they are criticised.   </a:t>
            </a:r>
          </a:p>
        </p:txBody>
      </p:sp>
      <p:sp>
        <p:nvSpPr>
          <p:cNvPr id="70" name="Rounded Rectangle 69"/>
          <p:cNvSpPr/>
          <p:nvPr/>
        </p:nvSpPr>
        <p:spPr>
          <a:xfrm>
            <a:off x="2089293" y="4142287"/>
            <a:ext cx="6197600" cy="169363"/>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ounded Rectangle 70"/>
          <p:cNvSpPr/>
          <p:nvPr/>
        </p:nvSpPr>
        <p:spPr>
          <a:xfrm>
            <a:off x="3168507" y="4142287"/>
            <a:ext cx="6197600" cy="169363"/>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 Placeholder 59"/>
          <p:cNvSpPr txBox="1">
            <a:spLocks/>
          </p:cNvSpPr>
          <p:nvPr/>
        </p:nvSpPr>
        <p:spPr>
          <a:xfrm>
            <a:off x="568802" y="876825"/>
            <a:ext cx="3932237" cy="125221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171450" indent="-171450" algn="just">
              <a:lnSpc>
                <a:spcPct val="150000"/>
              </a:lnSpc>
              <a:buFont typeface="Wingdings" panose="05000000000000000000" pitchFamily="2" charset="2"/>
              <a:buChar char="Ø"/>
            </a:pPr>
            <a:r>
              <a:rPr lang="en-GB" sz="1200" dirty="0">
                <a:latin typeface="Arial" panose="020B0604020202020204" pitchFamily="34" charset="0"/>
                <a:cs typeface="Arial" panose="020B0604020202020204" pitchFamily="34" charset="0"/>
              </a:rPr>
              <a:t>Fishbone Diagrams focuses on recognising the underlying root causes of a particular problem on the basis of the categories such as Man, Method, Machine, and Material (</a:t>
            </a:r>
            <a:r>
              <a:rPr lang="en-GB" sz="1200" dirty="0" err="1">
                <a:latin typeface="Arial" panose="020B0604020202020204" pitchFamily="34" charset="0"/>
                <a:cs typeface="Arial" panose="020B0604020202020204" pitchFamily="34" charset="0"/>
              </a:rPr>
              <a:t>Kumah</a:t>
            </a:r>
            <a:r>
              <a:rPr lang="en-GB" sz="1200" dirty="0">
                <a:latin typeface="Arial" panose="020B0604020202020204" pitchFamily="34" charset="0"/>
                <a:cs typeface="Arial" panose="020B0604020202020204" pitchFamily="34" charset="0"/>
              </a:rPr>
              <a:t> et al., 2024). </a:t>
            </a:r>
          </a:p>
          <a:p>
            <a:pPr marL="171450" indent="-171450" algn="just">
              <a:lnSpc>
                <a:spcPct val="150000"/>
              </a:lnSpc>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p:txBody>
      </p:sp>
      <p:pic>
        <p:nvPicPr>
          <p:cNvPr id="88" name="Picture 87"/>
          <p:cNvPicPr>
            <a:picLocks noChangeAspect="1"/>
          </p:cNvPicPr>
          <p:nvPr/>
        </p:nvPicPr>
        <p:blipFill>
          <a:blip r:embed="rId2"/>
          <a:stretch>
            <a:fillRect/>
          </a:stretch>
        </p:blipFill>
        <p:spPr>
          <a:xfrm>
            <a:off x="5896116" y="758915"/>
            <a:ext cx="2952750" cy="1441987"/>
          </a:xfrm>
          <a:prstGeom prst="ellipse">
            <a:avLst/>
          </a:prstGeom>
          <a:ln>
            <a:noFill/>
          </a:ln>
          <a:effectLst>
            <a:softEdge rad="112500"/>
          </a:effectLst>
        </p:spPr>
      </p:pic>
      <p:pic>
        <p:nvPicPr>
          <p:cNvPr id="89" name="Picture 88"/>
          <p:cNvPicPr>
            <a:picLocks noChangeAspect="1"/>
          </p:cNvPicPr>
          <p:nvPr/>
        </p:nvPicPr>
        <p:blipFill>
          <a:blip r:embed="rId3"/>
          <a:stretch>
            <a:fillRect/>
          </a:stretch>
        </p:blipFill>
        <p:spPr>
          <a:xfrm>
            <a:off x="9410700" y="1065642"/>
            <a:ext cx="2158916" cy="118297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99228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0462" y="174640"/>
            <a:ext cx="8911687" cy="620490"/>
          </a:xfrm>
        </p:spPr>
        <p:txBody>
          <a:bodyPr>
            <a:noAutofit/>
          </a:bodyPr>
          <a:lstStyle/>
          <a:p>
            <a:r>
              <a:rPr lang="en-GB" sz="2400" b="1" dirty="0">
                <a:latin typeface="Arial" panose="020B0604020202020204" pitchFamily="34" charset="0"/>
                <a:cs typeface="Arial" panose="020B0604020202020204" pitchFamily="34" charset="0"/>
              </a:rPr>
              <a:t>Analysing policy issues contributing to failures </a:t>
            </a:r>
            <a:r>
              <a:rPr lang="en-GB" sz="2400" dirty="0"/>
              <a:t/>
            </a:r>
            <a:br>
              <a:rPr lang="en-GB" sz="2400" dirty="0"/>
            </a:br>
            <a:endParaRPr lang="en-GB" sz="2400" dirty="0"/>
          </a:p>
        </p:txBody>
      </p:sp>
      <p:sp>
        <p:nvSpPr>
          <p:cNvPr id="3" name="Content Placeholder 2"/>
          <p:cNvSpPr>
            <a:spLocks noGrp="1"/>
          </p:cNvSpPr>
          <p:nvPr>
            <p:ph idx="1"/>
          </p:nvPr>
        </p:nvSpPr>
        <p:spPr>
          <a:xfrm>
            <a:off x="2451100" y="795130"/>
            <a:ext cx="9650412" cy="5948570"/>
          </a:xfrm>
        </p:spPr>
        <p:txBody>
          <a:bodyPr>
            <a:noAutofit/>
          </a:bodyPr>
          <a:lstStyle/>
          <a:p>
            <a:pPr lvl="0" algn="just">
              <a:lnSpc>
                <a:spcPct val="150000"/>
              </a:lnSpc>
            </a:pPr>
            <a:r>
              <a:rPr lang="en-GB" dirty="0">
                <a:latin typeface="Arial" panose="020B0604020202020204" pitchFamily="34" charset="0"/>
                <a:cs typeface="Arial" panose="020B0604020202020204" pitchFamily="34" charset="0"/>
              </a:rPr>
              <a:t>The British Association of Perinatal Medicine (BAPM) standards focus on those hospitals that have neonatal nurse staffing that matches the patient ratio and have sufficient skills (British Association of Perinatal Medicine, 2022).</a:t>
            </a:r>
          </a:p>
          <a:p>
            <a:pPr lvl="0" algn="just">
              <a:lnSpc>
                <a:spcPct val="150000"/>
              </a:lnSpc>
            </a:pPr>
            <a:r>
              <a:rPr lang="en-GB" dirty="0">
                <a:latin typeface="Arial" panose="020B0604020202020204" pitchFamily="34" charset="0"/>
                <a:cs typeface="Arial" panose="020B0604020202020204" pitchFamily="34" charset="0"/>
              </a:rPr>
              <a:t>However, it has been reported that the Countess of Chester Hospital has disrupted the BAPM standard, as the hospital faced nurse shortage and they lowered the nurse count below the standards by overlooking the nurse and patient ratio (Lawrence and Conn, 2024).</a:t>
            </a:r>
          </a:p>
          <a:p>
            <a:pPr lvl="0" algn="just">
              <a:lnSpc>
                <a:spcPct val="150000"/>
              </a:lnSpc>
            </a:pPr>
            <a:r>
              <a:rPr lang="en-GB" dirty="0">
                <a:latin typeface="Arial" panose="020B0604020202020204" pitchFamily="34" charset="0"/>
                <a:cs typeface="Arial" panose="020B0604020202020204" pitchFamily="34" charset="0"/>
              </a:rPr>
              <a:t>The Care Quality Commission Regulations in the UK emphasises the quality and safety of the hospital, focusing on maintaining safety, ensuring risk management, and safeguarding the patient from abuse (Care Quality Commission, 2026).</a:t>
            </a:r>
          </a:p>
          <a:p>
            <a:pPr lvl="0" algn="just">
              <a:lnSpc>
                <a:spcPct val="150000"/>
              </a:lnSpc>
            </a:pPr>
            <a:r>
              <a:rPr lang="en-GB" dirty="0">
                <a:latin typeface="Arial" panose="020B0604020202020204" pitchFamily="34" charset="0"/>
                <a:cs typeface="Arial" panose="020B0604020202020204" pitchFamily="34" charset="0"/>
              </a:rPr>
              <a:t>The infrastructure of the neonatal unit was inappropriate, which disrupted the safety of the children (Lawrence and Conn, 2024).</a:t>
            </a:r>
          </a:p>
          <a:p>
            <a:pPr algn="just">
              <a:lnSpc>
                <a:spcPct val="150000"/>
              </a:lnSpc>
            </a:pP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277028" y="2171700"/>
            <a:ext cx="2262972" cy="2273300"/>
          </a:xfrm>
          <a:prstGeom prst="rect">
            <a:avLst/>
          </a:prstGeom>
        </p:spPr>
      </p:pic>
    </p:spTree>
    <p:extLst>
      <p:ext uri="{BB962C8B-B14F-4D97-AF65-F5344CB8AC3E}">
        <p14:creationId xmlns:p14="http://schemas.microsoft.com/office/powerpoint/2010/main" val="214196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8423" y="0"/>
            <a:ext cx="10515600" cy="965200"/>
          </a:xfrm>
        </p:spPr>
        <p:txBody>
          <a:bodyPr>
            <a:normAutofit/>
          </a:bodyPr>
          <a:lstStyle/>
          <a:p>
            <a:r>
              <a:rPr lang="en-GB" sz="2400" b="1" dirty="0">
                <a:solidFill>
                  <a:schemeClr val="tx1"/>
                </a:solidFill>
                <a:latin typeface="Arial" panose="020B0604020202020204" pitchFamily="34" charset="0"/>
                <a:cs typeface="Arial" panose="020B0604020202020204" pitchFamily="34" charset="0"/>
              </a:rPr>
              <a:t>Impact on service provision </a:t>
            </a:r>
            <a:br>
              <a:rPr lang="en-GB" sz="2400" b="1" dirty="0">
                <a:solidFill>
                  <a:schemeClr val="tx1"/>
                </a:solidFill>
                <a:latin typeface="Arial" panose="020B0604020202020204" pitchFamily="34" charset="0"/>
                <a:cs typeface="Arial" panose="020B0604020202020204" pitchFamily="34" charset="0"/>
              </a:rPr>
            </a:br>
            <a:endParaRPr lang="en-GB" sz="2400" dirty="0"/>
          </a:p>
        </p:txBody>
      </p:sp>
      <p:sp>
        <p:nvSpPr>
          <p:cNvPr id="4" name="Content Placeholder 2"/>
          <p:cNvSpPr>
            <a:spLocks noGrp="1"/>
          </p:cNvSpPr>
          <p:nvPr>
            <p:ph idx="1"/>
          </p:nvPr>
        </p:nvSpPr>
        <p:spPr>
          <a:xfrm>
            <a:off x="98423" y="640556"/>
            <a:ext cx="7597777" cy="5702300"/>
          </a:xfrm>
        </p:spPr>
        <p:txBody>
          <a:bodyPr>
            <a:noAutofit/>
          </a:bodyPr>
          <a:lstStyle/>
          <a:p>
            <a:pPr marL="0" indent="0" algn="just">
              <a:buNone/>
            </a:pPr>
            <a:r>
              <a:rPr lang="en-GB" sz="1800" b="1" dirty="0">
                <a:solidFill>
                  <a:schemeClr val="tx1"/>
                </a:solidFill>
                <a:latin typeface="Arial" panose="020B0604020202020204" pitchFamily="34" charset="0"/>
                <a:cs typeface="Arial" panose="020B0604020202020204" pitchFamily="34" charset="0"/>
              </a:rPr>
              <a:t>Quality: </a:t>
            </a:r>
            <a:endParaRPr lang="en-GB" sz="1800" dirty="0">
              <a:solidFill>
                <a:schemeClr val="tx1"/>
              </a:solidFill>
              <a:latin typeface="Arial" panose="020B0604020202020204" pitchFamily="34" charset="0"/>
              <a:cs typeface="Arial" panose="020B0604020202020204" pitchFamily="34" charset="0"/>
            </a:endParaRPr>
          </a:p>
          <a:p>
            <a:pPr lvl="0" algn="just"/>
            <a:r>
              <a:rPr lang="en-GB" sz="1800" dirty="0">
                <a:solidFill>
                  <a:schemeClr val="tx1"/>
                </a:solidFill>
                <a:latin typeface="Arial" panose="020B0604020202020204" pitchFamily="34" charset="0"/>
                <a:cs typeface="Arial" panose="020B0604020202020204" pitchFamily="34" charset="0"/>
              </a:rPr>
              <a:t>The service quality of the Countess of Chester Hospital was very poor as the management neglected to use proper resources to provide service in the neonatal unit.</a:t>
            </a:r>
          </a:p>
          <a:p>
            <a:pPr lvl="0" algn="just"/>
            <a:r>
              <a:rPr lang="en-GB" sz="1800" dirty="0">
                <a:solidFill>
                  <a:schemeClr val="tx1"/>
                </a:solidFill>
                <a:latin typeface="Arial" panose="020B0604020202020204" pitchFamily="34" charset="0"/>
                <a:cs typeface="Arial" panose="020B0604020202020204" pitchFamily="34" charset="0"/>
              </a:rPr>
              <a:t>The hospital’s neonatal units' ceiling was dropping off along with its poor sewage system, which was unhygienic for newborn babies (Lawrence and Conn, 2024).</a:t>
            </a:r>
          </a:p>
          <a:p>
            <a:pPr lvl="0" algn="just"/>
            <a:r>
              <a:rPr lang="en-GB" sz="1800" dirty="0">
                <a:solidFill>
                  <a:schemeClr val="tx1"/>
                </a:solidFill>
                <a:latin typeface="Arial" panose="020B0604020202020204" pitchFamily="34" charset="0"/>
                <a:cs typeface="Arial" panose="020B0604020202020204" pitchFamily="34" charset="0"/>
              </a:rPr>
              <a:t>Therefore, a lack of a governance system and poor quality of resources led to the rising death of </a:t>
            </a:r>
            <a:r>
              <a:rPr lang="en-GB" sz="1800" dirty="0" err="1">
                <a:solidFill>
                  <a:schemeClr val="tx1"/>
                </a:solidFill>
                <a:latin typeface="Arial" panose="020B0604020202020204" pitchFamily="34" charset="0"/>
                <a:cs typeface="Arial" panose="020B0604020202020204" pitchFamily="34" charset="0"/>
              </a:rPr>
              <a:t>newborns</a:t>
            </a:r>
            <a:r>
              <a:rPr lang="en-GB" sz="1800" dirty="0">
                <a:solidFill>
                  <a:schemeClr val="tx1"/>
                </a:solidFill>
                <a:latin typeface="Arial" panose="020B0604020202020204" pitchFamily="34" charset="0"/>
                <a:cs typeface="Arial" panose="020B0604020202020204" pitchFamily="34" charset="0"/>
              </a:rPr>
              <a:t>. </a:t>
            </a:r>
          </a:p>
          <a:p>
            <a:pPr marL="0" indent="0" algn="just">
              <a:buNone/>
            </a:pPr>
            <a:r>
              <a:rPr lang="en-GB" sz="1800" b="1" dirty="0">
                <a:solidFill>
                  <a:schemeClr val="tx1"/>
                </a:solidFill>
                <a:latin typeface="Arial" panose="020B0604020202020204" pitchFamily="34" charset="0"/>
                <a:cs typeface="Arial" panose="020B0604020202020204" pitchFamily="34" charset="0"/>
              </a:rPr>
              <a:t>Efficiency:</a:t>
            </a:r>
            <a:endParaRPr lang="en-GB" sz="1800" dirty="0">
              <a:solidFill>
                <a:schemeClr val="tx1"/>
              </a:solidFill>
              <a:latin typeface="Arial" panose="020B0604020202020204" pitchFamily="34" charset="0"/>
              <a:cs typeface="Arial" panose="020B0604020202020204" pitchFamily="34" charset="0"/>
            </a:endParaRPr>
          </a:p>
          <a:p>
            <a:pPr lvl="0" algn="just"/>
            <a:r>
              <a:rPr lang="en-GB" sz="1800" dirty="0">
                <a:solidFill>
                  <a:schemeClr val="tx1"/>
                </a:solidFill>
                <a:latin typeface="Arial" panose="020B0604020202020204" pitchFamily="34" charset="0"/>
                <a:cs typeface="Arial" panose="020B0604020202020204" pitchFamily="34" charset="0"/>
              </a:rPr>
              <a:t>The Countess of Chester Hospital did not have sufficient staff arrangements for caregiving and treating in the neonatal unit, </a:t>
            </a:r>
          </a:p>
          <a:p>
            <a:pPr lvl="0" algn="just"/>
            <a:r>
              <a:rPr lang="en-GB" sz="1800" dirty="0">
                <a:solidFill>
                  <a:schemeClr val="tx1"/>
                </a:solidFill>
                <a:latin typeface="Arial" panose="020B0604020202020204" pitchFamily="34" charset="0"/>
                <a:cs typeface="Arial" panose="020B0604020202020204" pitchFamily="34" charset="0"/>
              </a:rPr>
              <a:t>Also, less experienced nurses were assigned to replace senior staff, and the trainee doctors, who were only responsible for handling emergency situations.</a:t>
            </a:r>
          </a:p>
          <a:p>
            <a:pPr lvl="0" algn="just"/>
            <a:r>
              <a:rPr lang="en-GB" sz="1800" dirty="0">
                <a:solidFill>
                  <a:schemeClr val="tx1"/>
                </a:solidFill>
                <a:latin typeface="Arial" panose="020B0604020202020204" pitchFamily="34" charset="0"/>
                <a:cs typeface="Arial" panose="020B0604020202020204" pitchFamily="34" charset="0"/>
              </a:rPr>
              <a:t>There were insufficient beds and transportation services for babies, which directly disrupted the emergence of risk situations leading to newborn death (Lawrence and Conn, 2024).</a:t>
            </a:r>
          </a:p>
          <a:p>
            <a:pPr lvl="0" algn="just"/>
            <a:r>
              <a:rPr lang="en-GB" sz="1800" dirty="0">
                <a:solidFill>
                  <a:schemeClr val="tx1"/>
                </a:solidFill>
                <a:latin typeface="Arial" panose="020B0604020202020204" pitchFamily="34" charset="0"/>
                <a:cs typeface="Arial" panose="020B0604020202020204" pitchFamily="34" charset="0"/>
              </a:rPr>
              <a:t>Thus, the poor infrastructure created a failure to take action in a timely manner against the child death issue.</a:t>
            </a:r>
          </a:p>
        </p:txBody>
      </p:sp>
      <p:sp>
        <p:nvSpPr>
          <p:cNvPr id="5" name="Content Placeholder 2"/>
          <p:cNvSpPr txBox="1">
            <a:spLocks/>
          </p:cNvSpPr>
          <p:nvPr/>
        </p:nvSpPr>
        <p:spPr>
          <a:xfrm>
            <a:off x="7696200" y="579040"/>
            <a:ext cx="4495800" cy="626268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just">
              <a:buNone/>
            </a:pPr>
            <a:r>
              <a:rPr lang="en-GB" b="1" dirty="0">
                <a:solidFill>
                  <a:schemeClr val="tx1"/>
                </a:solidFill>
                <a:latin typeface="Arial" panose="020B0604020202020204" pitchFamily="34" charset="0"/>
                <a:cs typeface="Arial" panose="020B0604020202020204" pitchFamily="34" charset="0"/>
              </a:rPr>
              <a:t>Equity:</a:t>
            </a:r>
            <a:endParaRPr lang="en-GB" dirty="0">
              <a:solidFill>
                <a:schemeClr val="tx1"/>
              </a:solidFill>
              <a:latin typeface="Arial" panose="020B0604020202020204" pitchFamily="34" charset="0"/>
              <a:cs typeface="Arial" panose="020B0604020202020204" pitchFamily="34" charset="0"/>
            </a:endParaRPr>
          </a:p>
          <a:p>
            <a:pPr algn="just"/>
            <a:r>
              <a:rPr lang="en-GB" dirty="0">
                <a:solidFill>
                  <a:schemeClr val="tx1"/>
                </a:solidFill>
                <a:latin typeface="Arial" panose="020B0604020202020204" pitchFamily="34" charset="0"/>
                <a:cs typeface="Arial" panose="020B0604020202020204" pitchFamily="34" charset="0"/>
              </a:rPr>
              <a:t>The management of the Countess of Chester hospital refused to focus on doctors' concerns over the unnatural death and ignored investigating the death case of </a:t>
            </a:r>
            <a:r>
              <a:rPr lang="en-GB" dirty="0" err="1">
                <a:solidFill>
                  <a:schemeClr val="tx1"/>
                </a:solidFill>
                <a:latin typeface="Arial" panose="020B0604020202020204" pitchFamily="34" charset="0"/>
                <a:cs typeface="Arial" panose="020B0604020202020204" pitchFamily="34" charset="0"/>
              </a:rPr>
              <a:t>newborns</a:t>
            </a:r>
            <a:r>
              <a:rPr lang="en-GB" dirty="0">
                <a:solidFill>
                  <a:schemeClr val="tx1"/>
                </a:solidFill>
                <a:latin typeface="Arial" panose="020B0604020202020204" pitchFamily="34" charset="0"/>
                <a:cs typeface="Arial" panose="020B0604020202020204" pitchFamily="34" charset="0"/>
              </a:rPr>
              <a:t>.</a:t>
            </a:r>
          </a:p>
          <a:p>
            <a:pPr algn="just"/>
            <a:r>
              <a:rPr lang="en-GB" dirty="0">
                <a:solidFill>
                  <a:schemeClr val="tx1"/>
                </a:solidFill>
                <a:latin typeface="Arial" panose="020B0604020202020204" pitchFamily="34" charset="0"/>
                <a:cs typeface="Arial" panose="020B0604020202020204" pitchFamily="34" charset="0"/>
              </a:rPr>
              <a:t>Similarly, the management also ignored the patient party’s concern over child murder and prioritised the hospital’s regular system even after the first two murders case (Moritz et al., 2023).</a:t>
            </a:r>
          </a:p>
        </p:txBody>
      </p:sp>
      <p:cxnSp>
        <p:nvCxnSpPr>
          <p:cNvPr id="7" name="Straight Connector 6"/>
          <p:cNvCxnSpPr/>
          <p:nvPr/>
        </p:nvCxnSpPr>
        <p:spPr>
          <a:xfrm>
            <a:off x="7696200" y="0"/>
            <a:ext cx="0" cy="685800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3"/>
          <a:stretch>
            <a:fillRect/>
          </a:stretch>
        </p:blipFill>
        <p:spPr>
          <a:xfrm>
            <a:off x="8356600" y="4446587"/>
            <a:ext cx="3190874" cy="207751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936924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 y="301625"/>
            <a:ext cx="10515600" cy="219075"/>
          </a:xfrm>
        </p:spPr>
        <p:txBody>
          <a:bodyPr>
            <a:noAutofit/>
          </a:bodyPr>
          <a:lstStyle/>
          <a:p>
            <a:pPr algn="ctr"/>
            <a:r>
              <a:rPr lang="en-GB" sz="2400" b="1" dirty="0">
                <a:latin typeface="Arial" panose="020B0604020202020204" pitchFamily="34" charset="0"/>
                <a:cs typeface="Arial" panose="020B0604020202020204" pitchFamily="34" charset="0"/>
              </a:rPr>
              <a:t>Benchmarking Gaps </a:t>
            </a: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68968050"/>
              </p:ext>
            </p:extLst>
          </p:nvPr>
        </p:nvGraphicFramePr>
        <p:xfrm>
          <a:off x="139700" y="411162"/>
          <a:ext cx="11722100" cy="6456800"/>
        </p:xfrm>
        <a:graphic>
          <a:graphicData uri="http://schemas.openxmlformats.org/drawingml/2006/table">
            <a:tbl>
              <a:tblPr>
                <a:tableStyleId>{5C22544A-7EE6-4342-B048-85BDC9FD1C3A}</a:tableStyleId>
              </a:tblPr>
              <a:tblGrid>
                <a:gridCol w="1511300">
                  <a:extLst>
                    <a:ext uri="{9D8B030D-6E8A-4147-A177-3AD203B41FA5}">
                      <a16:colId xmlns:a16="http://schemas.microsoft.com/office/drawing/2014/main" val="2858054252"/>
                    </a:ext>
                  </a:extLst>
                </a:gridCol>
                <a:gridCol w="3177540">
                  <a:extLst>
                    <a:ext uri="{9D8B030D-6E8A-4147-A177-3AD203B41FA5}">
                      <a16:colId xmlns:a16="http://schemas.microsoft.com/office/drawing/2014/main" val="2739904817"/>
                    </a:ext>
                  </a:extLst>
                </a:gridCol>
                <a:gridCol w="2344420">
                  <a:extLst>
                    <a:ext uri="{9D8B030D-6E8A-4147-A177-3AD203B41FA5}">
                      <a16:colId xmlns:a16="http://schemas.microsoft.com/office/drawing/2014/main" val="1304544645"/>
                    </a:ext>
                  </a:extLst>
                </a:gridCol>
                <a:gridCol w="3736340">
                  <a:extLst>
                    <a:ext uri="{9D8B030D-6E8A-4147-A177-3AD203B41FA5}">
                      <a16:colId xmlns:a16="http://schemas.microsoft.com/office/drawing/2014/main" val="992246154"/>
                    </a:ext>
                  </a:extLst>
                </a:gridCol>
                <a:gridCol w="952500">
                  <a:extLst>
                    <a:ext uri="{9D8B030D-6E8A-4147-A177-3AD203B41FA5}">
                      <a16:colId xmlns:a16="http://schemas.microsoft.com/office/drawing/2014/main" val="2400224953"/>
                    </a:ext>
                  </a:extLst>
                </a:gridCol>
              </a:tblGrid>
              <a:tr h="180065">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Indicators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Standard Requirements</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Hospital Performance</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NHS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Policy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extLst>
                  <a:ext uri="{0D108BD9-81ED-4DB2-BD59-A6C34878D82A}">
                    <a16:rowId xmlns:a16="http://schemas.microsoft.com/office/drawing/2014/main" val="1803054412"/>
                  </a:ext>
                </a:extLst>
              </a:tr>
              <a:tr h="637023">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Communication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National Health Guidelines emphasise clear and transparent communication with patients by focusing on personalised communication (NHS England, 2023).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Countess of Chester hospital was unable to communicate with doctors and patients properly, which led to miscommunication and mistreatment.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NHS actively deals with more than million patients every 36 hours to make decisions about patient care (NHS England, 2022).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NHS Guidelines (NHS England, 2023).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extLst>
                  <a:ext uri="{0D108BD9-81ED-4DB2-BD59-A6C34878D82A}">
                    <a16:rowId xmlns:a16="http://schemas.microsoft.com/office/drawing/2014/main" val="2788188196"/>
                  </a:ext>
                </a:extLst>
              </a:tr>
              <a:tr h="952566">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Leadership and Staffing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Care Quality Commission (CQC) ensures that hospitals must hire staff with enough skill to provide safer care with active leadership (Care Quality Commission, 2024). </a:t>
                      </a:r>
                    </a:p>
                    <a:p>
                      <a:pPr algn="just">
                        <a:lnSpc>
                          <a:spcPct val="150000"/>
                        </a:lnSpc>
                        <a:spcAft>
                          <a:spcPts val="0"/>
                        </a:spcAft>
                      </a:pPr>
                      <a:r>
                        <a:rPr lang="en-GB" sz="1200" dirty="0">
                          <a:effectLst/>
                          <a:latin typeface="Arial" panose="020B0604020202020204" pitchFamily="34" charset="0"/>
                          <a:cs typeface="Arial" panose="020B0604020202020204" pitchFamily="34" charset="0"/>
                        </a:rPr>
                        <a:t>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Hospital’s leader has failed to act on concerns regarding baby murders and was incapable of appointing qualified nurses to provide proper care (Lawrence and Conn, 2024).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NHS support leaders with standards to ensure staff have the right skills as they have recruited 10000 workers to support their patient care (NHS England, 2021).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Care Home Policy (e-Care, 2025).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extLst>
                  <a:ext uri="{0D108BD9-81ED-4DB2-BD59-A6C34878D82A}">
                    <a16:rowId xmlns:a16="http://schemas.microsoft.com/office/drawing/2014/main" val="1679116270"/>
                  </a:ext>
                </a:extLst>
              </a:tr>
              <a:tr h="794794">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Maintenance policy </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Care Quality Commission (CQC) emphasises infection control and care quality, demonstrating risk assessment and patient safety (Care Quality Commission, 2022a).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hospital has a lack of maintenance for neonatal care, as the hospital ceiling was dropping off and an unhygienic sewage system, poor infection control (Lawrence and Conn, 2024).  </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By the National Standards of Healthcare Cleanliness 2025, the NHS is maintaining safety and cleanliness across its healthcare (NHS England, 2025).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Medical Equipment Management Policy (NHS, 2024).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extLst>
                  <a:ext uri="{0D108BD9-81ED-4DB2-BD59-A6C34878D82A}">
                    <a16:rowId xmlns:a16="http://schemas.microsoft.com/office/drawing/2014/main" val="460526273"/>
                  </a:ext>
                </a:extLst>
              </a:tr>
              <a:tr h="1359852">
                <a:tc>
                  <a:txBody>
                    <a:bodyPr/>
                    <a:lstStyle/>
                    <a:p>
                      <a:pPr algn="just">
                        <a:lnSpc>
                          <a:spcPct val="150000"/>
                        </a:lnSpc>
                        <a:spcAft>
                          <a:spcPts val="0"/>
                        </a:spcAft>
                      </a:pPr>
                      <a:r>
                        <a:rPr lang="en-GB" sz="1200" b="1" dirty="0">
                          <a:effectLst/>
                          <a:latin typeface="Arial" panose="020B0604020202020204" pitchFamily="34" charset="0"/>
                          <a:cs typeface="Arial" panose="020B0604020202020204" pitchFamily="34" charset="0"/>
                        </a:rPr>
                        <a:t>Emergency preparedness</a:t>
                      </a:r>
                      <a:endParaRPr lang="en-GB" sz="1200" b="1"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Emergency preparedness. Resilience and response (EPRP) highlights the framework to create preparedness and manage the risk of patients during a critical time (Gov. UK, 2025).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The hospital often did not have a specialised transport team, which made it difficult to move babies to another hospital for better facilities (Lawrence and Conn, 2024). </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a:effectLst/>
                          <a:latin typeface="Arial" panose="020B0604020202020204" pitchFamily="34" charset="0"/>
                          <a:cs typeface="Arial" panose="020B0604020202020204" pitchFamily="34" charset="0"/>
                        </a:rPr>
                        <a:t>Staff of the NHS support its patients during the emergency situation by following the EPRP, which also adheres to The Civil Contingencies Act 2004 (NHS England, 2026).</a:t>
                      </a:r>
                      <a:endParaRPr lang="en-GB" sz="120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tc>
                  <a:txBody>
                    <a:bodyPr/>
                    <a:lstStyle/>
                    <a:p>
                      <a:pPr algn="just">
                        <a:lnSpc>
                          <a:spcPct val="150000"/>
                        </a:lnSpc>
                        <a:spcAft>
                          <a:spcPts val="0"/>
                        </a:spcAft>
                      </a:pPr>
                      <a:r>
                        <a:rPr lang="en-GB" sz="1200" dirty="0">
                          <a:effectLst/>
                          <a:latin typeface="Arial" panose="020B0604020202020204" pitchFamily="34" charset="0"/>
                          <a:cs typeface="Arial" panose="020B0604020202020204" pitchFamily="34" charset="0"/>
                        </a:rPr>
                        <a:t>The Civil Contingencies Act 2004 (Gov. UK, 2023).</a:t>
                      </a:r>
                      <a:endParaRPr lang="en-GB" sz="1200" dirty="0">
                        <a:effectLst/>
                        <a:latin typeface="Arial" panose="020B0604020202020204" pitchFamily="34" charset="0"/>
                        <a:ea typeface="Arial" panose="020B0604020202020204" pitchFamily="34" charset="0"/>
                        <a:cs typeface="Arial" panose="020B0604020202020204" pitchFamily="34" charset="0"/>
                      </a:endParaRPr>
                    </a:p>
                  </a:txBody>
                  <a:tcPr marL="14744" marR="14744" marT="14744" marB="14744"/>
                </a:tc>
                <a:extLst>
                  <a:ext uri="{0D108BD9-81ED-4DB2-BD59-A6C34878D82A}">
                    <a16:rowId xmlns:a16="http://schemas.microsoft.com/office/drawing/2014/main" val="3486254781"/>
                  </a:ext>
                </a:extLst>
              </a:tr>
            </a:tbl>
          </a:graphicData>
        </a:graphic>
      </p:graphicFrame>
    </p:spTree>
    <p:extLst>
      <p:ext uri="{BB962C8B-B14F-4D97-AF65-F5344CB8AC3E}">
        <p14:creationId xmlns:p14="http://schemas.microsoft.com/office/powerpoint/2010/main" val="921776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2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377826"/>
            <a:ext cx="10515600" cy="1016000"/>
          </a:xfrm>
        </p:spPr>
        <p:txBody>
          <a:bodyPr>
            <a:normAutofit/>
          </a:bodyPr>
          <a:lstStyle/>
          <a:p>
            <a:pPr algn="ctr"/>
            <a:r>
              <a:rPr lang="en-GB" sz="2400" b="1" dirty="0">
                <a:latin typeface="Arial" panose="020B0604020202020204" pitchFamily="34" charset="0"/>
                <a:cs typeface="Arial" panose="020B0604020202020204" pitchFamily="34" charset="0"/>
              </a:rPr>
              <a:t>Outline of the future report </a:t>
            </a:r>
            <a:r>
              <a:rPr lang="en-GB" sz="3000" dirty="0">
                <a:latin typeface="Arial" panose="020B0604020202020204" pitchFamily="34" charset="0"/>
                <a:cs typeface="Arial" panose="020B0604020202020204" pitchFamily="34" charset="0"/>
              </a:rPr>
              <a:t/>
            </a:r>
            <a:br>
              <a:rPr lang="en-GB" sz="3000" dirty="0">
                <a:latin typeface="Arial" panose="020B0604020202020204" pitchFamily="34" charset="0"/>
                <a:cs typeface="Arial" panose="020B0604020202020204" pitchFamily="34" charset="0"/>
              </a:rPr>
            </a:br>
            <a:endParaRPr lang="en-GB" sz="3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79400" y="1105692"/>
            <a:ext cx="7772400" cy="4351338"/>
          </a:xfrm>
        </p:spPr>
        <p:txBody>
          <a:bodyPr>
            <a:normAutofit/>
          </a:bodyPr>
          <a:lstStyle/>
          <a:p>
            <a:pPr lvl="0" algn="just">
              <a:lnSpc>
                <a:spcPct val="150000"/>
              </a:lnSpc>
              <a:buFont typeface="Wingdings" panose="05000000000000000000" pitchFamily="2" charset="2"/>
              <a:buChar char="v"/>
            </a:pPr>
            <a:r>
              <a:rPr lang="en-GB" sz="1800" dirty="0">
                <a:latin typeface="Arial" panose="020B0604020202020204" pitchFamily="34" charset="0"/>
                <a:cs typeface="Arial" panose="020B0604020202020204" pitchFamily="34" charset="0"/>
              </a:rPr>
              <a:t>The report will conduct an in-depth analysis of the root cause that initiated the newborn death and the cause of negligence which led to the serial murder by Lucy Letby in the Countess of Chester Hospital.</a:t>
            </a:r>
          </a:p>
          <a:p>
            <a:pPr lvl="0" algn="just">
              <a:lnSpc>
                <a:spcPct val="150000"/>
              </a:lnSpc>
              <a:buFont typeface="Wingdings" panose="05000000000000000000" pitchFamily="2" charset="2"/>
              <a:buChar char="v"/>
            </a:pPr>
            <a:r>
              <a:rPr lang="en-GB" sz="1800" dirty="0">
                <a:latin typeface="Arial" panose="020B0604020202020204" pitchFamily="34" charset="0"/>
                <a:cs typeface="Arial" panose="020B0604020202020204" pitchFamily="34" charset="0"/>
              </a:rPr>
              <a:t>Furthermore, literature reviews will be initiated to gain robust knowledge from the theoretical framing, evaluating the root cause. </a:t>
            </a:r>
          </a:p>
          <a:p>
            <a:pPr lvl="0" algn="just">
              <a:lnSpc>
                <a:spcPct val="150000"/>
              </a:lnSpc>
              <a:buFont typeface="Wingdings" panose="05000000000000000000" pitchFamily="2" charset="2"/>
              <a:buChar char="v"/>
            </a:pPr>
            <a:r>
              <a:rPr lang="en-GB" sz="1800" dirty="0">
                <a:latin typeface="Arial" panose="020B0604020202020204" pitchFamily="34" charset="0"/>
                <a:cs typeface="Arial" panose="020B0604020202020204" pitchFamily="34" charset="0"/>
              </a:rPr>
              <a:t>The healthcare policies will be highlighted to analyse the disruption and mismanagement of the hospital in providing healthcare services.</a:t>
            </a:r>
          </a:p>
          <a:p>
            <a:pPr lvl="0" algn="just">
              <a:lnSpc>
                <a:spcPct val="150000"/>
              </a:lnSpc>
              <a:buFont typeface="Wingdings" panose="05000000000000000000" pitchFamily="2" charset="2"/>
              <a:buChar char="v"/>
            </a:pPr>
            <a:r>
              <a:rPr lang="en-GB" sz="1800" dirty="0">
                <a:latin typeface="Arial" panose="020B0604020202020204" pitchFamily="34" charset="0"/>
                <a:cs typeface="Arial" panose="020B0604020202020204" pitchFamily="34" charset="0"/>
              </a:rPr>
              <a:t>Finally, significant recommendations will be provided in order to improve the service and mitigate present challenges.</a:t>
            </a:r>
          </a:p>
          <a:p>
            <a:pPr algn="just">
              <a:lnSpc>
                <a:spcPct val="150000"/>
              </a:lnSpc>
              <a:buFont typeface="Wingdings" panose="05000000000000000000" pitchFamily="2" charset="2"/>
              <a:buChar char="v"/>
            </a:pPr>
            <a:endParaRPr lang="en-GB"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8804275" y="1812924"/>
            <a:ext cx="2762250" cy="293687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286270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alphaModFix amt="33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83105" y="215551"/>
            <a:ext cx="6197600" cy="685801"/>
          </a:xfrm>
        </p:spPr>
        <p:txBody>
          <a:bodyPr>
            <a:noAutofit/>
          </a:bodyPr>
          <a:lstStyle/>
          <a:p>
            <a:pPr algn="just">
              <a:lnSpc>
                <a:spcPct val="150000"/>
              </a:lnSpc>
            </a:pPr>
            <a:r>
              <a:rPr lang="en-GB" sz="2400" b="1" dirty="0">
                <a:latin typeface="Arial" panose="020B0604020202020204" pitchFamily="34" charset="0"/>
                <a:cs typeface="Arial" panose="020B0604020202020204" pitchFamily="34" charset="0"/>
              </a:rPr>
              <a:t>References</a:t>
            </a: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4300" y="736598"/>
            <a:ext cx="12077700" cy="6426201"/>
          </a:xfrm>
        </p:spPr>
        <p:txBody>
          <a:bodyPr>
            <a:noAutofit/>
          </a:bodyPr>
          <a:lstStyle/>
          <a:p>
            <a:pPr algn="just">
              <a:lnSpc>
                <a:spcPct val="150000"/>
              </a:lnSpc>
            </a:pPr>
            <a:r>
              <a:rPr lang="en-GB" sz="1000" dirty="0">
                <a:latin typeface="Arial" panose="020B0604020202020204" pitchFamily="34" charset="0"/>
                <a:cs typeface="Arial" panose="020B0604020202020204" pitchFamily="34" charset="0"/>
              </a:rPr>
              <a:t>British Association of Perinatal Medicine, (2022)</a:t>
            </a:r>
            <a:r>
              <a:rPr lang="en-GB" sz="1000" i="1" dirty="0">
                <a:latin typeface="Arial" panose="020B0604020202020204" pitchFamily="34" charset="0"/>
                <a:cs typeface="Arial" panose="020B0604020202020204" pitchFamily="34" charset="0"/>
              </a:rPr>
              <a:t> Service and Quality Standards for Provision of Neonatal Care in the UK</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3"/>
              </a:rPr>
              <a:t>https://www.bapm.org/resources/service-and-quality-standards-for-provision-of-neonatal-care-in-the-uk</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Care Quality Commission, (2022a) </a:t>
            </a:r>
            <a:r>
              <a:rPr lang="en-GB" sz="1000" i="1" dirty="0">
                <a:latin typeface="Arial" panose="020B0604020202020204" pitchFamily="34" charset="0"/>
                <a:cs typeface="Arial" panose="020B0604020202020204" pitchFamily="34" charset="0"/>
              </a:rPr>
              <a:t>Infection prevention and control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4"/>
              </a:rPr>
              <a:t>https://www.cqc.org.uk/publications/major-reports/infection-prevention-control</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Care Quality Commission, (2024) </a:t>
            </a:r>
            <a:r>
              <a:rPr lang="en-GB" sz="1000" i="1" dirty="0">
                <a:latin typeface="Arial" panose="020B0604020202020204" pitchFamily="34" charset="0"/>
                <a:cs typeface="Arial" panose="020B0604020202020204" pitchFamily="34" charset="0"/>
              </a:rPr>
              <a:t>Safe and effective staffing</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5"/>
              </a:rPr>
              <a:t>https://www.cqc.org.uk/guidance-regulation/providers/assessment/single-assessment-framework/safe/safe-effective-staffing</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Care Quality Commission, (2026)</a:t>
            </a:r>
            <a:r>
              <a:rPr lang="en-GB" sz="1000" i="1" dirty="0">
                <a:latin typeface="Arial" panose="020B0604020202020204" pitchFamily="34" charset="0"/>
                <a:cs typeface="Arial" panose="020B0604020202020204" pitchFamily="34" charset="0"/>
              </a:rPr>
              <a:t> The fundamental standards of care</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6"/>
              </a:rPr>
              <a:t>https://www.cqc.org.uk/about-us/fundamental-standards</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Cheshire Constabulary, (2024)</a:t>
            </a:r>
            <a:r>
              <a:rPr lang="en-GB" sz="1000" i="1" dirty="0">
                <a:latin typeface="Arial" panose="020B0604020202020204" pitchFamily="34" charset="0"/>
                <a:cs typeface="Arial" panose="020B0604020202020204" pitchFamily="34" charset="0"/>
              </a:rPr>
              <a:t> Nurse found guilty of attempting to murder premature baby</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7"/>
              </a:rPr>
              <a:t>https://www.cheshire.police.uk/news/cheshire/news/articles/2024/7/nurse-found-guilty-of-attempting-to-murder-premature-baby/</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e-Care (2025) </a:t>
            </a:r>
            <a:r>
              <a:rPr lang="en-GB" sz="1000" i="1" dirty="0">
                <a:latin typeface="Arial" panose="020B0604020202020204" pitchFamily="34" charset="0"/>
                <a:cs typeface="Arial" panose="020B0604020202020204" pitchFamily="34" charset="0"/>
              </a:rPr>
              <a:t>Care Home Policies and Procedures Pack – CQC (England), CIW (Wales) and CI (Scotland) Compliant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8"/>
              </a:rPr>
              <a:t>https://e-carehub.co.uk/care-home-policies-and-procedures/</a:t>
            </a:r>
            <a:r>
              <a:rPr lang="en-GB" sz="1000" dirty="0">
                <a:latin typeface="Arial" panose="020B0604020202020204" pitchFamily="34" charset="0"/>
                <a:cs typeface="Arial" panose="020B0604020202020204" pitchFamily="34" charset="0"/>
              </a:rPr>
              <a:t>(Accessed: 16 March 2026).</a:t>
            </a:r>
          </a:p>
          <a:p>
            <a:pPr algn="just">
              <a:lnSpc>
                <a:spcPct val="150000"/>
              </a:lnSpc>
            </a:pPr>
            <a:r>
              <a:rPr lang="en-GB" sz="1000" dirty="0">
                <a:latin typeface="Arial" panose="020B0604020202020204" pitchFamily="34" charset="0"/>
                <a:cs typeface="Arial" panose="020B0604020202020204" pitchFamily="34" charset="0"/>
              </a:rPr>
              <a:t>Ferguson, A (2024) </a:t>
            </a:r>
            <a:r>
              <a:rPr lang="en-GB" sz="1000" i="1" dirty="0">
                <a:latin typeface="Arial" panose="020B0604020202020204" pitchFamily="34" charset="0"/>
                <a:cs typeface="Arial" panose="020B0604020202020204" pitchFamily="34" charset="0"/>
              </a:rPr>
              <a:t>Countess of Chester Hospital Trust still 'requires improvement' - CQC</a:t>
            </a:r>
            <a:r>
              <a:rPr lang="en-GB" sz="1000" dirty="0">
                <a:latin typeface="Arial" panose="020B0604020202020204" pitchFamily="34" charset="0"/>
                <a:cs typeface="Arial" panose="020B0604020202020204" pitchFamily="34" charset="0"/>
              </a:rPr>
              <a:t>https://Available at: </a:t>
            </a:r>
            <a:r>
              <a:rPr lang="en-GB" sz="1000" u="sng" dirty="0">
                <a:latin typeface="Arial" panose="020B0604020202020204" pitchFamily="34" charset="0"/>
                <a:cs typeface="Arial" panose="020B0604020202020204" pitchFamily="34" charset="0"/>
                <a:hlinkClick r:id="rId9"/>
              </a:rPr>
              <a:t>www.bbc.com/news/uk-england-merseyside-68285096</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Gov. UK (2025) </a:t>
            </a:r>
            <a:r>
              <a:rPr lang="en-GB" sz="1000" i="1" dirty="0">
                <a:latin typeface="Arial" panose="020B0604020202020204" pitchFamily="34" charset="0"/>
                <a:cs typeface="Arial" panose="020B0604020202020204" pitchFamily="34" charset="0"/>
              </a:rPr>
              <a:t>Emergency preparedness, resilience and response concept of operations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10"/>
              </a:rPr>
              <a:t>https://www.gov.uk/government/publications/emergency-preparedness-resilience-and-response-concept-of-operations/emergency-preparedness-resilience-and-response-concept-of-operations</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Gov. UK (2025) </a:t>
            </a:r>
            <a:r>
              <a:rPr lang="en-GB" sz="1000" i="1" dirty="0">
                <a:latin typeface="Arial" panose="020B0604020202020204" pitchFamily="34" charset="0"/>
                <a:cs typeface="Arial" panose="020B0604020202020204" pitchFamily="34" charset="0"/>
              </a:rPr>
              <a:t>Emergency preparedness, resilience and response concept of operations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10"/>
              </a:rPr>
              <a:t>https://www.gov.uk/government/publications/emergency-preparedness-resilience-and-response-concept-of-operations/emergency-preparedness-resilience-and-response-concept-of-operations</a:t>
            </a:r>
            <a:r>
              <a:rPr lang="en-GB" sz="1000" dirty="0">
                <a:latin typeface="Arial" panose="020B0604020202020204" pitchFamily="34" charset="0"/>
                <a:cs typeface="Arial" panose="020B0604020202020204" pitchFamily="34" charset="0"/>
              </a:rPr>
              <a:t>(Accessed: 16 March 2026).</a:t>
            </a:r>
          </a:p>
          <a:p>
            <a:pPr algn="just">
              <a:lnSpc>
                <a:spcPct val="150000"/>
              </a:lnSpc>
            </a:pPr>
            <a:r>
              <a:rPr lang="en-GB" sz="1000" dirty="0">
                <a:latin typeface="Arial" panose="020B0604020202020204" pitchFamily="34" charset="0"/>
                <a:cs typeface="Arial" panose="020B0604020202020204" pitchFamily="34" charset="0"/>
              </a:rPr>
              <a:t>Halliday, J (2025) </a:t>
            </a:r>
            <a:r>
              <a:rPr lang="en-GB" sz="1000" i="1" dirty="0">
                <a:latin typeface="Arial" panose="020B0604020202020204" pitchFamily="34" charset="0"/>
                <a:cs typeface="Arial" panose="020B0604020202020204" pitchFamily="34" charset="0"/>
              </a:rPr>
              <a:t>Emergency care at Lucy Letby hospital falls short of legal standards, CQC finds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11"/>
              </a:rPr>
              <a:t>https://www.theguardian.com/uk-news/2025/aug/08/emergency-care-lucy-letby-countess-chester-hospital-falling-short-legal-standards</a:t>
            </a:r>
            <a:r>
              <a:rPr lang="en-GB" sz="1000" dirty="0">
                <a:latin typeface="Arial" panose="020B0604020202020204" pitchFamily="34" charset="0"/>
                <a:cs typeface="Arial" panose="020B0604020202020204" pitchFamily="34" charset="0"/>
              </a:rPr>
              <a:t> (Accessed: 16 March 2026).</a:t>
            </a:r>
          </a:p>
          <a:p>
            <a:pPr algn="just">
              <a:lnSpc>
                <a:spcPct val="150000"/>
              </a:lnSpc>
            </a:pPr>
            <a:endParaRPr lang="en-GB"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4697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alphaModFix amt="33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6400" y="513159"/>
            <a:ext cx="10515600" cy="599281"/>
          </a:xfrm>
        </p:spPr>
        <p:txBody>
          <a:bodyPr>
            <a:noAutofit/>
          </a:bodyPr>
          <a:lstStyle/>
          <a:p>
            <a:pPr algn="ctr"/>
            <a:r>
              <a:rPr lang="en-GB" sz="2400" b="1" dirty="0">
                <a:latin typeface="Arial" panose="020B0604020202020204" pitchFamily="34" charset="0"/>
                <a:cs typeface="Arial" panose="020B0604020202020204" pitchFamily="34" charset="0"/>
              </a:rPr>
              <a:t>References (Contd..)</a:t>
            </a: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65100" y="1112440"/>
            <a:ext cx="11836400" cy="7028260"/>
          </a:xfrm>
        </p:spPr>
        <p:txBody>
          <a:bodyPr>
            <a:noAutofit/>
          </a:bodyPr>
          <a:lstStyle/>
          <a:p>
            <a:pPr algn="just">
              <a:lnSpc>
                <a:spcPct val="150000"/>
              </a:lnSpc>
            </a:pPr>
            <a:r>
              <a:rPr lang="en-GB" sz="1000" dirty="0" err="1">
                <a:latin typeface="Arial" panose="020B0604020202020204" pitchFamily="34" charset="0"/>
                <a:cs typeface="Arial" panose="020B0604020202020204" pitchFamily="34" charset="0"/>
              </a:rPr>
              <a:t>Kumah</a:t>
            </a:r>
            <a:r>
              <a:rPr lang="en-GB" sz="1000" dirty="0">
                <a:latin typeface="Arial" panose="020B0604020202020204" pitchFamily="34" charset="0"/>
                <a:cs typeface="Arial" panose="020B0604020202020204" pitchFamily="34" charset="0"/>
              </a:rPr>
              <a:t>, A., </a:t>
            </a:r>
            <a:r>
              <a:rPr lang="en-GB" sz="1000" dirty="0" err="1">
                <a:latin typeface="Arial" panose="020B0604020202020204" pitchFamily="34" charset="0"/>
                <a:cs typeface="Arial" panose="020B0604020202020204" pitchFamily="34" charset="0"/>
              </a:rPr>
              <a:t>Nwogu</a:t>
            </a:r>
            <a:r>
              <a:rPr lang="en-GB" sz="1000" dirty="0">
                <a:latin typeface="Arial" panose="020B0604020202020204" pitchFamily="34" charset="0"/>
                <a:cs typeface="Arial" panose="020B0604020202020204" pitchFamily="34" charset="0"/>
              </a:rPr>
              <a:t>, C.N., </a:t>
            </a:r>
            <a:r>
              <a:rPr lang="en-GB" sz="1000" dirty="0" err="1">
                <a:latin typeface="Arial" panose="020B0604020202020204" pitchFamily="34" charset="0"/>
                <a:cs typeface="Arial" panose="020B0604020202020204" pitchFamily="34" charset="0"/>
              </a:rPr>
              <a:t>Issah</a:t>
            </a:r>
            <a:r>
              <a:rPr lang="en-GB" sz="1000" dirty="0">
                <a:latin typeface="Arial" panose="020B0604020202020204" pitchFamily="34" charset="0"/>
                <a:cs typeface="Arial" panose="020B0604020202020204" pitchFamily="34" charset="0"/>
              </a:rPr>
              <a:t>, A.R., </a:t>
            </a:r>
            <a:r>
              <a:rPr lang="en-GB" sz="1000" dirty="0" err="1">
                <a:latin typeface="Arial" panose="020B0604020202020204" pitchFamily="34" charset="0"/>
                <a:cs typeface="Arial" panose="020B0604020202020204" pitchFamily="34" charset="0"/>
              </a:rPr>
              <a:t>Obot</a:t>
            </a:r>
            <a:r>
              <a:rPr lang="en-GB" sz="1000" dirty="0">
                <a:latin typeface="Arial" panose="020B0604020202020204" pitchFamily="34" charset="0"/>
                <a:cs typeface="Arial" panose="020B0604020202020204" pitchFamily="34" charset="0"/>
              </a:rPr>
              <a:t>, E., </a:t>
            </a:r>
            <a:r>
              <a:rPr lang="en-GB" sz="1000" dirty="0" err="1">
                <a:latin typeface="Arial" panose="020B0604020202020204" pitchFamily="34" charset="0"/>
                <a:cs typeface="Arial" panose="020B0604020202020204" pitchFamily="34" charset="0"/>
              </a:rPr>
              <a:t>Kanamitie</a:t>
            </a:r>
            <a:r>
              <a:rPr lang="en-GB" sz="1000" dirty="0">
                <a:latin typeface="Arial" panose="020B0604020202020204" pitchFamily="34" charset="0"/>
                <a:cs typeface="Arial" panose="020B0604020202020204" pitchFamily="34" charset="0"/>
              </a:rPr>
              <a:t>, D.T., </a:t>
            </a:r>
            <a:r>
              <a:rPr lang="en-GB" sz="1000" dirty="0" err="1">
                <a:latin typeface="Arial" panose="020B0604020202020204" pitchFamily="34" charset="0"/>
                <a:cs typeface="Arial" panose="020B0604020202020204" pitchFamily="34" charset="0"/>
              </a:rPr>
              <a:t>Sifa</a:t>
            </a:r>
            <a:r>
              <a:rPr lang="en-GB" sz="1000" dirty="0">
                <a:latin typeface="Arial" panose="020B0604020202020204" pitchFamily="34" charset="0"/>
                <a:cs typeface="Arial" panose="020B0604020202020204" pitchFamily="34" charset="0"/>
              </a:rPr>
              <a:t>, J.S. and </a:t>
            </a:r>
            <a:r>
              <a:rPr lang="en-GB" sz="1000" dirty="0" err="1">
                <a:latin typeface="Arial" panose="020B0604020202020204" pitchFamily="34" charset="0"/>
                <a:cs typeface="Arial" panose="020B0604020202020204" pitchFamily="34" charset="0"/>
              </a:rPr>
              <a:t>Aidoo</a:t>
            </a:r>
            <a:r>
              <a:rPr lang="en-GB" sz="1000" dirty="0">
                <a:latin typeface="Arial" panose="020B0604020202020204" pitchFamily="34" charset="0"/>
                <a:cs typeface="Arial" panose="020B0604020202020204" pitchFamily="34" charset="0"/>
              </a:rPr>
              <a:t>, L.A., (2024). Cause-and-effect (fishbone) diagram: a tool for generating and organizing quality improvement ideas. Global Journal on Quality and Safety in Healthcare, 7(2), pp.85-87.Available at: </a:t>
            </a:r>
            <a:r>
              <a:rPr lang="en-GB" sz="1000" u="sng" dirty="0">
                <a:latin typeface="Arial" panose="020B0604020202020204" pitchFamily="34" charset="0"/>
                <a:cs typeface="Arial" panose="020B0604020202020204" pitchFamily="34" charset="0"/>
                <a:hlinkClick r:id="rId3"/>
              </a:rPr>
              <a:t>https://doi.org/10.36401/JQSH-23-42</a:t>
            </a:r>
            <a:endParaRPr lang="en-GB" sz="1000" dirty="0">
              <a:latin typeface="Arial" panose="020B0604020202020204" pitchFamily="34" charset="0"/>
              <a:cs typeface="Arial" panose="020B0604020202020204" pitchFamily="34" charset="0"/>
            </a:endParaRPr>
          </a:p>
          <a:p>
            <a:pPr algn="just">
              <a:lnSpc>
                <a:spcPct val="150000"/>
              </a:lnSpc>
            </a:pPr>
            <a:r>
              <a:rPr lang="en-GB" sz="1000" dirty="0">
                <a:latin typeface="Arial" panose="020B0604020202020204" pitchFamily="34" charset="0"/>
                <a:cs typeface="Arial" panose="020B0604020202020204" pitchFamily="34" charset="0"/>
              </a:rPr>
              <a:t>Lawrence, L., and Conn, D. (2024) </a:t>
            </a:r>
            <a:r>
              <a:rPr lang="en-GB" sz="1000" i="1" dirty="0">
                <a:latin typeface="Arial" panose="020B0604020202020204" pitchFamily="34" charset="0"/>
                <a:cs typeface="Arial" panose="020B0604020202020204" pitchFamily="34" charset="0"/>
              </a:rPr>
              <a:t>A superbug, doctor shortages and a neonatal unit ‘out of its depth’: failures at Lucy Letby hospital revealed</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4"/>
              </a:rPr>
              <a:t>https://www.theguardian.com/uk-news/article/2024/sep/08/a-superbug-doctor-shortages-and-a-neonatal-unit-out-of-its-depth-failures-at-lucy-letby-hospital-revealed</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err="1">
                <a:latin typeface="Arial" panose="020B0604020202020204" pitchFamily="34" charset="0"/>
                <a:cs typeface="Arial" panose="020B0604020202020204" pitchFamily="34" charset="0"/>
              </a:rPr>
              <a:t>Moritz,J</a:t>
            </a:r>
            <a:r>
              <a:rPr lang="en-GB" sz="1000" dirty="0">
                <a:latin typeface="Arial" panose="020B0604020202020204" pitchFamily="34" charset="0"/>
                <a:cs typeface="Arial" panose="020B0604020202020204" pitchFamily="34" charset="0"/>
              </a:rPr>
              <a:t>., Coffey, J., and Buchanan, M.,  (2023)</a:t>
            </a:r>
            <a:r>
              <a:rPr lang="en-GB" sz="1000" i="1" dirty="0">
                <a:latin typeface="Arial" panose="020B0604020202020204" pitchFamily="34" charset="0"/>
                <a:cs typeface="Arial" panose="020B0604020202020204" pitchFamily="34" charset="0"/>
              </a:rPr>
              <a:t> Hospital bosses ignored months of doctors' warnings about Lucy Letby</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5"/>
              </a:rPr>
              <a:t>https://www.bbc.com/news/uk-66120934</a:t>
            </a:r>
            <a:r>
              <a:rPr lang="en-GB" sz="1000" dirty="0">
                <a:latin typeface="Arial" panose="020B0604020202020204" pitchFamily="34" charset="0"/>
                <a:cs typeface="Arial" panose="020B0604020202020204" pitchFamily="34" charset="0"/>
              </a:rPr>
              <a:t>  (Accessed: 16 March 2026).</a:t>
            </a:r>
          </a:p>
          <a:p>
            <a:pPr algn="just">
              <a:lnSpc>
                <a:spcPct val="150000"/>
              </a:lnSpc>
            </a:pPr>
            <a:r>
              <a:rPr lang="en-GB" sz="1000" dirty="0">
                <a:latin typeface="Arial" panose="020B0604020202020204" pitchFamily="34" charset="0"/>
                <a:cs typeface="Arial" panose="020B0604020202020204" pitchFamily="34" charset="0"/>
              </a:rPr>
              <a:t>Mossialos, E., </a:t>
            </a:r>
            <a:r>
              <a:rPr lang="en-GB" sz="1000" dirty="0" err="1">
                <a:latin typeface="Arial" panose="020B0604020202020204" pitchFamily="34" charset="0"/>
                <a:cs typeface="Arial" panose="020B0604020202020204" pitchFamily="34" charset="0"/>
              </a:rPr>
              <a:t>Essack</a:t>
            </a:r>
            <a:r>
              <a:rPr lang="en-GB" sz="1000" dirty="0">
                <a:latin typeface="Arial" panose="020B0604020202020204" pitchFamily="34" charset="0"/>
                <a:cs typeface="Arial" panose="020B0604020202020204" pitchFamily="34" charset="0"/>
              </a:rPr>
              <a:t>, S., Mackay, I. and Anderson, M., (2025). A layered strategy for tackling antimicrobial resistance: the Swiss cheese model for policy, prevention, and engagement. The Lancet Microbe, 6(12). Available at: </a:t>
            </a:r>
            <a:r>
              <a:rPr lang="en-GB" sz="1000" u="sng" dirty="0">
                <a:latin typeface="Arial" panose="020B0604020202020204" pitchFamily="34" charset="0"/>
                <a:cs typeface="Arial" panose="020B0604020202020204" pitchFamily="34" charset="0"/>
                <a:hlinkClick r:id="rId6"/>
              </a:rPr>
              <a:t>https://www.thelancet.com/journals/lanmic/article/PIIS2666-5247(25)00143-0/fulltext</a:t>
            </a:r>
            <a:r>
              <a:rPr lang="en-GB" sz="1000" dirty="0">
                <a:latin typeface="Arial" panose="020B0604020202020204" pitchFamily="34" charset="0"/>
                <a:cs typeface="Arial" panose="020B0604020202020204" pitchFamily="34" charset="0"/>
              </a:rPr>
              <a:t> </a:t>
            </a:r>
          </a:p>
          <a:p>
            <a:pPr algn="just">
              <a:lnSpc>
                <a:spcPct val="150000"/>
              </a:lnSpc>
            </a:pPr>
            <a:r>
              <a:rPr lang="en-GB" sz="1000" dirty="0">
                <a:latin typeface="Arial" panose="020B0604020202020204" pitchFamily="34" charset="0"/>
                <a:cs typeface="Arial" panose="020B0604020202020204" pitchFamily="34" charset="0"/>
              </a:rPr>
              <a:t>NHS (2024) </a:t>
            </a:r>
            <a:r>
              <a:rPr lang="en-GB" sz="1000" i="1" dirty="0">
                <a:latin typeface="Arial" panose="020B0604020202020204" pitchFamily="34" charset="0"/>
                <a:cs typeface="Arial" panose="020B0604020202020204" pitchFamily="34" charset="0"/>
              </a:rPr>
              <a:t>Medical Equipment Management Policy</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7"/>
              </a:rPr>
              <a:t>https://www.nhsfife.org/about-us/policies-and-procedures/general-policies/medical-equipment-management-policy/</a:t>
            </a:r>
            <a:r>
              <a:rPr lang="en-GB" sz="1000" dirty="0">
                <a:latin typeface="Arial" panose="020B0604020202020204" pitchFamily="34" charset="0"/>
                <a:cs typeface="Arial" panose="020B0604020202020204" pitchFamily="34" charset="0"/>
              </a:rPr>
              <a:t>  (Accessed: 16 March 2026). </a:t>
            </a:r>
          </a:p>
          <a:p>
            <a:pPr algn="just">
              <a:lnSpc>
                <a:spcPct val="150000"/>
              </a:lnSpc>
            </a:pPr>
            <a:r>
              <a:rPr lang="en-GB" sz="1000" dirty="0">
                <a:latin typeface="Arial" panose="020B0604020202020204" pitchFamily="34" charset="0"/>
                <a:cs typeface="Arial" panose="020B0604020202020204" pitchFamily="34" charset="0"/>
              </a:rPr>
              <a:t>NHS England (2021) ‘</a:t>
            </a:r>
            <a:r>
              <a:rPr lang="en-GB" sz="1000" i="1" dirty="0">
                <a:latin typeface="Arial" panose="020B0604020202020204" pitchFamily="34" charset="0"/>
                <a:cs typeface="Arial" panose="020B0604020202020204" pitchFamily="34" charset="0"/>
              </a:rPr>
              <a:t>Nightingale Effect’ Sees Thousands of Healthcare Support Workers Join The NHS – With More Than 1,300 Recruited In The East Of England</a:t>
            </a:r>
            <a:r>
              <a:rPr lang="en-GB" sz="1000" dirty="0">
                <a:latin typeface="Arial" panose="020B0604020202020204" pitchFamily="34" charset="0"/>
                <a:cs typeface="Arial" panose="020B0604020202020204" pitchFamily="34" charset="0"/>
              </a:rPr>
              <a:t> </a:t>
            </a:r>
            <a:r>
              <a:rPr lang="en-GB" sz="1000" u="sng" dirty="0">
                <a:latin typeface="Arial" panose="020B0604020202020204" pitchFamily="34" charset="0"/>
                <a:cs typeface="Arial" panose="020B0604020202020204" pitchFamily="34" charset="0"/>
                <a:hlinkClick r:id="rId8"/>
              </a:rPr>
              <a:t>https://www.england.nhs.uk/east-of-england/2021/04/21/nightingale-effect-sees-thousands-of-healthcare-support-workers-join-the-nhs-with-more-than-1300-recruited-in-the-east-of-england/</a:t>
            </a:r>
            <a:r>
              <a:rPr lang="en-GB" sz="1000" dirty="0">
                <a:latin typeface="Arial" panose="020B0604020202020204" pitchFamily="34" charset="0"/>
                <a:cs typeface="Arial" panose="020B0604020202020204" pitchFamily="34" charset="0"/>
              </a:rPr>
              <a:t>(Accessed: 16 March 2026).  </a:t>
            </a:r>
          </a:p>
          <a:p>
            <a:pPr algn="just">
              <a:lnSpc>
                <a:spcPct val="150000"/>
              </a:lnSpc>
            </a:pPr>
            <a:r>
              <a:rPr lang="en-GB" sz="1000" dirty="0">
                <a:latin typeface="Arial" panose="020B0604020202020204" pitchFamily="34" charset="0"/>
                <a:cs typeface="Arial" panose="020B0604020202020204" pitchFamily="34" charset="0"/>
              </a:rPr>
              <a:t>NHS England (2022) </a:t>
            </a:r>
            <a:r>
              <a:rPr lang="en-GB" sz="1000" i="1" dirty="0">
                <a:latin typeface="Arial" panose="020B0604020202020204" pitchFamily="34" charset="0"/>
                <a:cs typeface="Arial" panose="020B0604020202020204" pitchFamily="34" charset="0"/>
              </a:rPr>
              <a:t>Improving safety critical spoken communication</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9"/>
              </a:rPr>
              <a:t>https://www.england.nhs.uk/patient-safety/improving-safety-critical-spoken-communication/</a:t>
            </a:r>
            <a:r>
              <a:rPr lang="en-GB" sz="1000" dirty="0">
                <a:latin typeface="Arial" panose="020B0604020202020204" pitchFamily="34" charset="0"/>
                <a:cs typeface="Arial" panose="020B0604020202020204" pitchFamily="34" charset="0"/>
              </a:rPr>
              <a:t>(Accessed: 16 March 2026). </a:t>
            </a:r>
          </a:p>
          <a:p>
            <a:pPr algn="just">
              <a:lnSpc>
                <a:spcPct val="150000"/>
              </a:lnSpc>
            </a:pPr>
            <a:r>
              <a:rPr lang="en-GB" sz="1000" dirty="0">
                <a:latin typeface="Arial" panose="020B0604020202020204" pitchFamily="34" charset="0"/>
                <a:cs typeface="Arial" panose="020B0604020202020204" pitchFamily="34" charset="0"/>
              </a:rPr>
              <a:t>NHS England (2023) </a:t>
            </a:r>
            <a:r>
              <a:rPr lang="en-GB" sz="1000" i="1" dirty="0">
                <a:latin typeface="Arial" panose="020B0604020202020204" pitchFamily="34" charset="0"/>
                <a:cs typeface="Arial" panose="020B0604020202020204" pitchFamily="34" charset="0"/>
              </a:rPr>
              <a:t>Good communication with patients waiting for care: core principles </a:t>
            </a:r>
            <a:r>
              <a:rPr lang="en-GB" sz="1000" dirty="0">
                <a:latin typeface="Arial" panose="020B0604020202020204" pitchFamily="34" charset="0"/>
                <a:cs typeface="Arial" panose="020B0604020202020204" pitchFamily="34" charset="0"/>
              </a:rPr>
              <a:t>Available at: </a:t>
            </a:r>
            <a:r>
              <a:rPr lang="en-GB" sz="1000" u="sng" dirty="0">
                <a:latin typeface="Arial" panose="020B0604020202020204" pitchFamily="34" charset="0"/>
                <a:cs typeface="Arial" panose="020B0604020202020204" pitchFamily="34" charset="0"/>
                <a:hlinkClick r:id="rId10"/>
              </a:rPr>
              <a:t>https://www.england.nhs.uk/long-read/good-communication-with-patients-waiting-for-care-core-principles/</a:t>
            </a:r>
            <a:r>
              <a:rPr lang="en-GB" sz="1000" dirty="0">
                <a:latin typeface="Arial" panose="020B0604020202020204" pitchFamily="34" charset="0"/>
                <a:cs typeface="Arial" panose="020B0604020202020204" pitchFamily="34" charset="0"/>
              </a:rPr>
              <a:t> (Accessed: 16 March 2026). </a:t>
            </a:r>
          </a:p>
          <a:p>
            <a:pPr algn="just">
              <a:lnSpc>
                <a:spcPct val="150000"/>
              </a:lnSpc>
            </a:pPr>
            <a:r>
              <a:rPr lang="en-GB" sz="1000" dirty="0">
                <a:latin typeface="Arial" panose="020B0604020202020204" pitchFamily="34" charset="0"/>
                <a:cs typeface="Arial" panose="020B0604020202020204" pitchFamily="34" charset="0"/>
              </a:rPr>
              <a:t>NHS England (2025) </a:t>
            </a:r>
            <a:r>
              <a:rPr lang="en-GB" sz="1000" i="1" dirty="0">
                <a:latin typeface="Arial" panose="020B0604020202020204" pitchFamily="34" charset="0"/>
                <a:cs typeface="Arial" panose="020B0604020202020204" pitchFamily="34" charset="0"/>
              </a:rPr>
              <a:t>National Standards of Healthcare Cleanliness 2025</a:t>
            </a:r>
            <a:r>
              <a:rPr lang="en-GB" sz="1000" dirty="0">
                <a:latin typeface="Arial" panose="020B0604020202020204" pitchFamily="34" charset="0"/>
                <a:cs typeface="Arial" panose="020B0604020202020204" pitchFamily="34" charset="0"/>
              </a:rPr>
              <a:t> </a:t>
            </a:r>
            <a:r>
              <a:rPr lang="en-GB" sz="1000" u="sng" dirty="0">
                <a:latin typeface="Arial" panose="020B0604020202020204" pitchFamily="34" charset="0"/>
                <a:cs typeface="Arial" panose="020B0604020202020204" pitchFamily="34" charset="0"/>
                <a:hlinkClick r:id="rId11"/>
              </a:rPr>
              <a:t>https://www.england.nhs.uk/estates/national-standards-of-healthcare-cleanliness/</a:t>
            </a:r>
            <a:r>
              <a:rPr lang="en-GB" sz="1000" dirty="0">
                <a:latin typeface="Arial" panose="020B0604020202020204" pitchFamily="34" charset="0"/>
                <a:cs typeface="Arial" panose="020B0604020202020204" pitchFamily="34" charset="0"/>
              </a:rPr>
              <a:t>  (Accessed: 16 March 2026). </a:t>
            </a:r>
          </a:p>
          <a:p>
            <a:pPr algn="just">
              <a:lnSpc>
                <a:spcPct val="150000"/>
              </a:lnSpc>
            </a:pPr>
            <a:r>
              <a:rPr lang="en-GB" sz="1000" dirty="0">
                <a:latin typeface="Arial" panose="020B0604020202020204" pitchFamily="34" charset="0"/>
                <a:cs typeface="Arial" panose="020B0604020202020204" pitchFamily="34" charset="0"/>
              </a:rPr>
              <a:t>NHS England (2026) </a:t>
            </a:r>
            <a:r>
              <a:rPr lang="en-GB" sz="1000" i="1" dirty="0">
                <a:latin typeface="Arial" panose="020B0604020202020204" pitchFamily="34" charset="0"/>
                <a:cs typeface="Arial" panose="020B0604020202020204" pitchFamily="34" charset="0"/>
              </a:rPr>
              <a:t>Emergency preparedness, resilience and response (EPRR)</a:t>
            </a:r>
            <a:r>
              <a:rPr lang="en-GB" sz="1000" dirty="0">
                <a:latin typeface="Arial" panose="020B0604020202020204" pitchFamily="34" charset="0"/>
                <a:cs typeface="Arial" panose="020B0604020202020204" pitchFamily="34" charset="0"/>
              </a:rPr>
              <a:t> Available at: </a:t>
            </a:r>
            <a:r>
              <a:rPr lang="en-GB" sz="1000" u="sng" dirty="0">
                <a:latin typeface="Arial" panose="020B0604020202020204" pitchFamily="34" charset="0"/>
                <a:cs typeface="Arial" panose="020B0604020202020204" pitchFamily="34" charset="0"/>
                <a:hlinkClick r:id="rId12"/>
              </a:rPr>
              <a:t>https://www.england.nhs.uk/ourwork/eprr/</a:t>
            </a:r>
            <a:r>
              <a:rPr lang="en-GB" sz="1000" dirty="0">
                <a:latin typeface="Arial" panose="020B0604020202020204" pitchFamily="34" charset="0"/>
                <a:cs typeface="Arial" panose="020B0604020202020204" pitchFamily="34" charset="0"/>
              </a:rPr>
              <a:t> (Accessed: 16 March 2026). </a:t>
            </a:r>
          </a:p>
        </p:txBody>
      </p:sp>
    </p:spTree>
    <p:extLst>
      <p:ext uri="{BB962C8B-B14F-4D97-AF65-F5344CB8AC3E}">
        <p14:creationId xmlns:p14="http://schemas.microsoft.com/office/powerpoint/2010/main" val="85394778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a:lstStyle/>
      <a:style>
        <a:lnRef idx="1">
          <a:schemeClr val="accent1"/>
        </a:lnRef>
        <a:fillRef idx="2">
          <a:schemeClr val="accent1"/>
        </a:fillRef>
        <a:effectRef idx="1">
          <a:schemeClr val="accent1"/>
        </a:effectRef>
        <a:fontRef idx="minor">
          <a:schemeClr val="dk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3.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339</TotalTime>
  <Words>2399</Words>
  <PresentationFormat>Widescreen</PresentationFormat>
  <Paragraphs>116</Paragraphs>
  <Slides>11</Slides>
  <Notes>0</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11</vt:i4>
      </vt:variant>
    </vt:vector>
  </HeadingPairs>
  <TitlesOfParts>
    <vt:vector size="22" baseType="lpstr">
      <vt:lpstr>Arial</vt:lpstr>
      <vt:lpstr>Calibri</vt:lpstr>
      <vt:lpstr>Calibri Light</vt:lpstr>
      <vt:lpstr>Century Gothic</vt:lpstr>
      <vt:lpstr>Garamond</vt:lpstr>
      <vt:lpstr>Wingdings</vt:lpstr>
      <vt:lpstr>Wingdings 3</vt:lpstr>
      <vt:lpstr>Office Theme</vt:lpstr>
      <vt:lpstr>Savon</vt:lpstr>
      <vt:lpstr>Wisp</vt:lpstr>
      <vt:lpstr>1_Office Theme</vt:lpstr>
      <vt:lpstr>PowerPoint Presentation</vt:lpstr>
      <vt:lpstr>Overview of the case study </vt:lpstr>
      <vt:lpstr>Problems of the incidents </vt:lpstr>
      <vt:lpstr>Swiss Cheese Model: Layers of failure  </vt:lpstr>
      <vt:lpstr>Elaboration of Fishbone Diagram</vt:lpstr>
      <vt:lpstr>Analysing policy issues contributing to failures  </vt:lpstr>
      <vt:lpstr>Impact on service provision  </vt:lpstr>
      <vt:lpstr>Benchmarking Gaps  </vt:lpstr>
      <vt:lpstr>Outline of the future report  </vt:lpstr>
      <vt:lpstr>References </vt:lpstr>
      <vt:lpstr>References (Contd..)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2026-03-19T12:03:10Z</dcterms:created>
  <dcterms:modified xsi:type="dcterms:W3CDTF">2026-03-20T12:38:40Z</dcterms:modified>
</cp:coreProperties>
</file>