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modernComment_102_FFF07079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E1F439B-2F39-3DF2-8F72-A4422110F5D4}" name="ionut HUMULESCU" initials="iH" userId="615ec1d5aa2b4e11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ED63C7-2342-43B3-87FD-30D79CD72267}" v="1408" dt="2026-03-13T11:46:59.458"/>
    <p1510:client id="{CE79DDB5-C3F4-4EA6-B021-4F60C040454B}" v="2296" dt="2026-03-13T13:42:40.2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modernComment_102_FFF0707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41F92D8-8C3B-4A1D-9E27-FD895325392C}" authorId="{9E1F439B-2F39-3DF2-8F72-A4422110F5D4}" created="2026-03-13T11:28:41.96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293947513" sldId="258"/>
      <ac:picMk id="28" creationId="{2AC12C1D-31D2-12E3-43DF-4EB3149F9C1F}"/>
    </ac:deMkLst>
    <p188:txBody>
      <a:bodyPr/>
      <a:lstStyle/>
      <a:p>
        <a:r>
          <a:rPr lang="en-GB"/>
          <a:t>According to Malhotra (2019), questionnaires are a useful method for collecting customer insights in market research.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2513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279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355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634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021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781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511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791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246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464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65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2645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2296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5215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7706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639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501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6144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37" r:id="rId12"/>
    <p:sldLayoutId id="2147483838" r:id="rId13"/>
    <p:sldLayoutId id="2147483839" r:id="rId14"/>
    <p:sldLayoutId id="2147483840" r:id="rId15"/>
    <p:sldLayoutId id="2147483841" r:id="rId16"/>
    <p:sldLayoutId id="214748384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microsoft.com/office/2018/10/relationships/comments" Target="../comments/modernComment_102_FFF07079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EIRrLUf7TNk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91E317B-75E3-4171-A07A-B263C1D6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>
                <a:solidFill>
                  <a:srgbClr val="FFFFFF"/>
                </a:solidFill>
                <a:latin typeface="Arial"/>
                <a:cs typeface="Arial"/>
              </a:rPr>
              <a:t>Market Research and Creative Development for ''The cuppa &amp; cake fix''</a:t>
            </a:r>
            <a:br>
              <a:rPr lang="en-US" sz="260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sz="2600">
                <a:solidFill>
                  <a:srgbClr val="FFFFFF"/>
                </a:solidFill>
                <a:latin typeface="Arial"/>
                <a:cs typeface="Arial"/>
              </a:rPr>
              <a:t>''Wellness by the waves – safe, healthy, delicious.''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2709" y="3843868"/>
            <a:ext cx="2827315" cy="15647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</a:pPr>
            <a:r>
              <a:rPr lang="en-US" sz="1300">
                <a:solidFill>
                  <a:srgbClr val="0F496F"/>
                </a:solidFill>
                <a:latin typeface="Arial"/>
                <a:cs typeface="Arial"/>
              </a:rPr>
              <a:t>Presented by: Ionut Humulescu</a:t>
            </a:r>
          </a:p>
          <a:p>
            <a:pPr indent="-228600">
              <a:lnSpc>
                <a:spcPct val="90000"/>
              </a:lnSpc>
            </a:pPr>
            <a:r>
              <a:rPr lang="en-US" sz="1300">
                <a:solidFill>
                  <a:srgbClr val="0F496F"/>
                </a:solidFill>
                <a:latin typeface="Arial"/>
                <a:cs typeface="Arial"/>
              </a:rPr>
              <a:t>Student number: 2332006</a:t>
            </a:r>
          </a:p>
          <a:p>
            <a:pPr indent="-228600">
              <a:lnSpc>
                <a:spcPct val="90000"/>
              </a:lnSpc>
            </a:pPr>
            <a:r>
              <a:rPr lang="en-US" sz="1300">
                <a:solidFill>
                  <a:srgbClr val="0F496F"/>
                </a:solidFill>
                <a:latin typeface="Arial"/>
                <a:cs typeface="Arial"/>
              </a:rPr>
              <a:t>Module: Digital skills for personal and professional growth</a:t>
            </a:r>
          </a:p>
          <a:p>
            <a:pPr indent="-228600">
              <a:lnSpc>
                <a:spcPct val="90000"/>
              </a:lnSpc>
            </a:pPr>
            <a:r>
              <a:rPr lang="en-US" sz="1300">
                <a:solidFill>
                  <a:srgbClr val="0F496F"/>
                </a:solidFill>
                <a:latin typeface="Arial"/>
                <a:cs typeface="Arial"/>
              </a:rPr>
              <a:t>Module lead: Gareth Hughes</a:t>
            </a:r>
          </a:p>
          <a:p>
            <a:pPr indent="-228600">
              <a:lnSpc>
                <a:spcPct val="90000"/>
              </a:lnSpc>
            </a:pPr>
            <a:endParaRPr lang="en-US" sz="1300">
              <a:solidFill>
                <a:srgbClr val="0F496F"/>
              </a:solidFill>
              <a:latin typeface="Arial"/>
              <a:cs typeface="Arial"/>
            </a:endParaRPr>
          </a:p>
        </p:txBody>
      </p:sp>
      <p:sp useBgFill="1">
        <p:nvSpPr>
          <p:cNvPr id="11" name="Snip Diagonal Corner Rectangle 6">
            <a:extLst>
              <a:ext uri="{FF2B5EF4-FFF2-40B4-BE49-F238E27FC236}">
                <a16:creationId xmlns:a16="http://schemas.microsoft.com/office/drawing/2014/main" id="{4A9B19C2-B29A-4924-9E7E-6FBF17F58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418778" cy="5286838"/>
          </a:xfrm>
          <a:prstGeom prst="snip2DiagRect">
            <a:avLst>
              <a:gd name="adj1" fmla="val 10973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0 Best Things to Do in Swansea - What is Swansea Most Famous For? – Go ...">
            <a:extLst>
              <a:ext uri="{FF2B5EF4-FFF2-40B4-BE49-F238E27FC236}">
                <a16:creationId xmlns:a16="http://schemas.microsoft.com/office/drawing/2014/main" id="{BF86F14D-95E4-431B-2576-619026D2BE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81" r="10781"/>
          <a:stretch>
            <a:fillRect/>
          </a:stretch>
        </p:blipFill>
        <p:spPr>
          <a:xfrm>
            <a:off x="1279897" y="1097060"/>
            <a:ext cx="5093077" cy="433416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4C85634-D5F5-4047-8F35-F4B1F50A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224BF71-948F-411D-AA79-8B2315715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34B4526-E715-4199-A597-CD757CB4A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5E295A6-48D5-4F9E-A32C-5D87EAA5E7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0BF5B3-9260-4D36-BB24-07BC414B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AE0C886-FA2E-4E7C-BC00-8397AAEC8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108DE2CE-9293-4FE4-8F06-2CDBDB4EA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B7A17-992A-0D29-8337-90FA512A7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4620880" cy="1507067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Business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21FA8-2D40-D62D-4BE8-2F44CA89C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4620880" cy="36152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>
                <a:latin typeface="Arial"/>
                <a:cs typeface="Arial"/>
              </a:rPr>
              <a:t>My business concept is an inclusive coffee shop located on Swansea beach, called ''The cuppa &amp; cake fix''. The café focuses on providing safe, healthy, and delicious food options, designed for customers with food allergies, dietary requirements and wellness-focused lifestyles.</a:t>
            </a:r>
            <a:endParaRPr lang="en-US" sz="15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500">
                <a:latin typeface="Arial"/>
                <a:cs typeface="Arial"/>
              </a:rPr>
              <a:t>The café offers: </a:t>
            </a: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GB" sz="1500">
                <a:latin typeface="Arial"/>
                <a:cs typeface="Arial"/>
              </a:rPr>
              <a:t>Coffee and alternative hot drinks</a:t>
            </a: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GB" sz="1500">
                <a:latin typeface="Arial"/>
                <a:cs typeface="Arial"/>
              </a:rPr>
              <a:t>Allergy-friendly baked goods</a:t>
            </a: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GB" sz="1500">
                <a:latin typeface="Arial"/>
                <a:cs typeface="Arial"/>
              </a:rPr>
              <a:t>Healthy breakfast options </a:t>
            </a: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GB" sz="1500">
                <a:latin typeface="Arial"/>
                <a:cs typeface="Arial"/>
              </a:rPr>
              <a:t>The goal is to create a relaxing seaside environment, where customers can enjoy food that meets their dietary need. </a:t>
            </a: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endParaRPr lang="en-GB" sz="1500">
              <a:latin typeface="Arial"/>
              <a:cs typeface="Arial"/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87694E4-31A5-413A-89C6-2A88CF9AF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5400" y="321732"/>
            <a:ext cx="3634789" cy="2500207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cup of coffee and croissant on a table&#10;&#10;AI-generated content may be incorrect.">
            <a:extLst>
              <a:ext uri="{FF2B5EF4-FFF2-40B4-BE49-F238E27FC236}">
                <a16:creationId xmlns:a16="http://schemas.microsoft.com/office/drawing/2014/main" id="{F9D8BE06-7987-F21B-161D-32834A8F4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841657" y="485986"/>
            <a:ext cx="3262275" cy="2169413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DFA53481-E989-468D-AE17-5004CA9FE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50030" y="321732"/>
            <a:ext cx="2401187" cy="2500207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lass of ice tea with cinnamon sticks&#10;&#10;AI-generated content may be incorrect.">
            <a:extLst>
              <a:ext uri="{FF2B5EF4-FFF2-40B4-BE49-F238E27FC236}">
                <a16:creationId xmlns:a16="http://schemas.microsoft.com/office/drawing/2014/main" id="{18A20CA1-B8F8-FDB3-DD37-02C01B8672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3971"/>
          <a:stretch>
            <a:fillRect/>
          </a:stretch>
        </p:blipFill>
        <p:spPr>
          <a:xfrm rot="21600000">
            <a:off x="9897420" y="488271"/>
            <a:ext cx="1506406" cy="2167128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B15D7DC5-3178-46B7-A3AE-60DE19AB7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5400" y="2986193"/>
            <a:ext cx="2401187" cy="2500207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group of cakes on a cooling rack&#10;&#10;AI-generated content may be incorrect.">
            <a:extLst>
              <a:ext uri="{FF2B5EF4-FFF2-40B4-BE49-F238E27FC236}">
                <a16:creationId xmlns:a16="http://schemas.microsoft.com/office/drawing/2014/main" id="{8F6FE696-76C4-4AFB-D3A6-2C19BE492E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714" y="3152732"/>
            <a:ext cx="1446557" cy="2167128"/>
          </a:xfrm>
          <a:prstGeom prst="rect">
            <a:avLst/>
          </a:prstGeom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AEA42879-A459-45D7-A18D-0575AA66D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8167" y="2999740"/>
            <a:ext cx="3634789" cy="2500207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green cup with a leaf design in it&#10;&#10;AI-generated content may be incorrect.">
            <a:extLst>
              <a:ext uri="{FF2B5EF4-FFF2-40B4-BE49-F238E27FC236}">
                <a16:creationId xmlns:a16="http://schemas.microsoft.com/office/drawing/2014/main" id="{9D37CB96-E0A2-B203-BAD1-0792D96BB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379747" y="3300747"/>
            <a:ext cx="3311629" cy="189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409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Diner restaurant">
            <a:extLst>
              <a:ext uri="{FF2B5EF4-FFF2-40B4-BE49-F238E27FC236}">
                <a16:creationId xmlns:a16="http://schemas.microsoft.com/office/drawing/2014/main" id="{2AC12C1D-31D2-12E3-43DF-4EB3149F9C1F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rcRect t="2536" b="13195"/>
          <a:stretch>
            <a:fillRect/>
          </a:stretch>
        </p:blipFill>
        <p:spPr>
          <a:xfrm>
            <a:off x="-12700" y="10"/>
            <a:ext cx="12192000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8735A508-2662-409F-B5A3-AEA22CE92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Snip Single Corner Rectangle 17">
            <a:extLst>
              <a:ext uri="{FF2B5EF4-FFF2-40B4-BE49-F238E27FC236}">
                <a16:creationId xmlns:a16="http://schemas.microsoft.com/office/drawing/2014/main" id="{CB8B592B-E5AA-4055-8CB3-6AEDB35AD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  <a:alpha val="70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0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0281B-A9BD-CFB3-BDA5-F4CF7F141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/>
              <a:t>Designing the market research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228EB-1481-9A82-C403-C1A598E32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>
                <a:solidFill>
                  <a:schemeClr val="tx1"/>
                </a:solidFill>
              </a:rPr>
              <a:t>To better understand my target market, I designed a customer questionnaire which was completed by 34 respondents.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solidFill>
                  <a:schemeClr val="tx1"/>
                </a:solidFill>
              </a:rPr>
              <a:t>The questionnaire included questions about:</a:t>
            </a:r>
          </a:p>
          <a:p>
            <a:pPr>
              <a:lnSpc>
                <a:spcPct val="90000"/>
              </a:lnSpc>
              <a:buFont typeface="Calibri" pitchFamily="18" charset="2"/>
              <a:buChar char="-"/>
            </a:pPr>
            <a:r>
              <a:rPr lang="en-GB" sz="1700">
                <a:solidFill>
                  <a:schemeClr val="tx1"/>
                </a:solidFill>
              </a:rPr>
              <a:t>How they first discovered the café</a:t>
            </a:r>
          </a:p>
          <a:p>
            <a:pPr>
              <a:lnSpc>
                <a:spcPct val="90000"/>
              </a:lnSpc>
              <a:buFont typeface="Calibri" pitchFamily="18" charset="2"/>
              <a:buChar char="-"/>
            </a:pPr>
            <a:r>
              <a:rPr lang="en-GB" sz="1700">
                <a:solidFill>
                  <a:schemeClr val="tx1"/>
                </a:solidFill>
              </a:rPr>
              <a:t>Customer preferences when visiting cafes</a:t>
            </a:r>
          </a:p>
          <a:p>
            <a:pPr>
              <a:lnSpc>
                <a:spcPct val="90000"/>
              </a:lnSpc>
              <a:buFont typeface="Calibri" pitchFamily="18" charset="2"/>
              <a:buChar char="-"/>
            </a:pPr>
            <a:r>
              <a:rPr lang="en-GB" sz="1700">
                <a:solidFill>
                  <a:schemeClr val="tx1"/>
                </a:solidFill>
              </a:rPr>
              <a:t>Dietary requirements and food allergies</a:t>
            </a:r>
          </a:p>
          <a:p>
            <a:pPr>
              <a:lnSpc>
                <a:spcPct val="90000"/>
              </a:lnSpc>
              <a:buFont typeface="Calibri" pitchFamily="18" charset="2"/>
              <a:buChar char="-"/>
            </a:pPr>
            <a:r>
              <a:rPr lang="en-GB" sz="1700">
                <a:solidFill>
                  <a:schemeClr val="tx1"/>
                </a:solidFill>
              </a:rPr>
              <a:t>Likelihood of returning to the café</a:t>
            </a:r>
          </a:p>
          <a:p>
            <a:pPr>
              <a:lnSpc>
                <a:spcPct val="90000"/>
              </a:lnSpc>
              <a:buFont typeface="Calibri" pitchFamily="18" charset="2"/>
              <a:buChar char="-"/>
            </a:pPr>
            <a:r>
              <a:rPr lang="en-GB" sz="1700">
                <a:solidFill>
                  <a:schemeClr val="tx1"/>
                </a:solidFill>
              </a:rPr>
              <a:t>Willingness to recommend the café to others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solidFill>
                  <a:schemeClr val="tx1"/>
                </a:solidFill>
              </a:rPr>
              <a:t>The aim of this research was to identify customer needs, preferences and potential barriers when choosing a  café. 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E8443E6-406A-4E9D-BBDF-18D82C7E5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97444" y="2963333"/>
            <a:ext cx="2981858" cy="3208867"/>
            <a:chOff x="9206969" y="2963333"/>
            <a:chExt cx="2981858" cy="320886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1BA182A-2104-4C55-A000-6A17CB39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7FCCA59-6939-4760-9F82-2FC2E686F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FB56C56-4387-44BD-B03A-5191625A5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2F6CE9C-E697-4BCF-9715-53021444C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5D51363-57A9-46E1-8441-64EAF401C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9394751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4267A-43AC-81B5-ABBA-7634E0DA1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latin typeface="Arial"/>
                <a:cs typeface="Arial"/>
              </a:rPr>
              <a:t>Analysing the resultS</a:t>
            </a:r>
            <a:br>
              <a:rPr lang="en-GB" sz="3300">
                <a:latin typeface="Arial"/>
                <a:cs typeface="Arial"/>
              </a:rPr>
            </a:br>
            <a:br>
              <a:rPr lang="en-GB" sz="3300">
                <a:latin typeface="Arial"/>
                <a:cs typeface="Arial"/>
              </a:rPr>
            </a:br>
            <a:endParaRPr lang="en-GB" sz="3300" cap="none">
              <a:latin typeface="Arial"/>
              <a:cs typeface="Arial"/>
            </a:endParaRPr>
          </a:p>
        </p:txBody>
      </p:sp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D5AAEAA5-B182-793F-D0D2-2E5DAA376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239" y="1480530"/>
            <a:ext cx="5901106" cy="2391335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EEFC7-AA12-2D2C-60A7-DA194C3F1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8549" y="1476694"/>
            <a:ext cx="4419171" cy="357588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The responses were analysed to identify key patterns and customer needs. </a:t>
            </a:r>
            <a:b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solidFill>
                  <a:schemeClr val="bg1"/>
                </a:solidFill>
                <a:latin typeface="Arial"/>
                <a:cs typeface="Arial"/>
              </a:rPr>
              <a:t>Key findings</a:t>
            </a: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 included:</a:t>
            </a: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" pitchFamily="18" charset="2"/>
              <a:buChar char="Ø"/>
            </a:pP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All respondents they said they were likely to return to the coffee shop</a:t>
            </a: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" pitchFamily="18" charset="2"/>
              <a:buChar char="Ø"/>
            </a:pP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59% gave maximum rating (10) when asked if they would recommend the café to friends and family</a:t>
            </a: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" pitchFamily="18" charset="2"/>
              <a:buChar char="Ø"/>
            </a:pP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24% of respondents were unsure if our menu catered for their dietary requirements</a:t>
            </a: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" pitchFamily="18" charset="2"/>
              <a:buChar char="Ø"/>
            </a:pP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76% said they heard of ''The cuppa &amp; cake fix'' through a family/friend recommendation</a:t>
            </a: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" pitchFamily="18" charset="2"/>
              <a:buChar char="Ø"/>
            </a:pPr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2165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5A028-5092-2243-F270-01A84C3A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Applying research to my website</a:t>
            </a:r>
            <a:br>
              <a:rPr lang="en-GB" sz="2400" dirty="0"/>
            </a:br>
            <a:endParaRPr lang="en-US" sz="2400"/>
          </a:p>
        </p:txBody>
      </p:sp>
      <p:sp>
        <p:nvSpPr>
          <p:cNvPr id="11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menu&#10;&#10;AI-generated content may be incorrect.">
            <a:extLst>
              <a:ext uri="{FF2B5EF4-FFF2-40B4-BE49-F238E27FC236}">
                <a16:creationId xmlns:a16="http://schemas.microsoft.com/office/drawing/2014/main" id="{9FD3D57A-DE43-D826-3EC9-1E072B4FF0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56" r="22101" b="-1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60BCF-F6BE-D341-67E9-668801064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3899" y="1894530"/>
            <a:ext cx="3479419" cy="30702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Arial"/>
                <a:cs typeface="Arial"/>
              </a:rPr>
              <a:t>The questionnaire revealed that some customers were unsure whether the café caters for their dietary needs. </a:t>
            </a:r>
          </a:p>
          <a:p>
            <a:pPr>
              <a:buClr>
                <a:srgbClr val="000000"/>
              </a:buClr>
            </a:pPr>
            <a:r>
              <a:rPr lang="en-GB" sz="1600">
                <a:latin typeface="Arial"/>
                <a:cs typeface="Arial"/>
              </a:rPr>
              <a:t>To address this, my website clearly labels all products with: DF (dairy free), GF (gluten free), Vegan and Sugar free.</a:t>
            </a:r>
          </a:p>
          <a:p>
            <a:pPr>
              <a:buClr>
                <a:srgbClr val="000000"/>
              </a:buClr>
            </a:pPr>
            <a:r>
              <a:rPr lang="en-GB" sz="1600">
                <a:latin typeface="Arial"/>
                <a:cs typeface="Arial"/>
              </a:rPr>
              <a:t>This makes the menu more accessible for customers with food allergies and dietary requirements.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04256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83C29-CA05-F5C6-1BF4-CB81657DE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737" y="301506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/>
              <a:t>Search engine optimisation </a:t>
            </a:r>
          </a:p>
        </p:txBody>
      </p:sp>
      <p:sp>
        <p:nvSpPr>
          <p:cNvPr id="45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 screenshot of a website&#10;&#10;AI-generated content may be incorrect.">
            <a:extLst>
              <a:ext uri="{FF2B5EF4-FFF2-40B4-BE49-F238E27FC236}">
                <a16:creationId xmlns:a16="http://schemas.microsoft.com/office/drawing/2014/main" id="{B8B5F0BC-528B-E827-1472-7418E7974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48" r="16100"/>
          <a:stretch>
            <a:fillRect/>
          </a:stretch>
        </p:blipFill>
        <p:spPr>
          <a:xfrm>
            <a:off x="789105" y="786117"/>
            <a:ext cx="6234309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A7C6B-41C4-2741-6923-F7F445151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5980" y="1492936"/>
            <a:ext cx="3479419" cy="30702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buFont typeface="Wingdings" panose="05040102010807070707" pitchFamily="18" charset="2"/>
              <a:buChar char="Ø"/>
            </a:pP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In line with this finding, I have also applied SEO techniques to improve the visibility of the website. This includes using relevant key words that potential customers may search for online, such as:</a:t>
            </a: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GB" sz="1600" i="1">
                <a:solidFill>
                  <a:schemeClr val="bg1"/>
                </a:solidFill>
                <a:latin typeface="Arial"/>
                <a:cs typeface="Arial"/>
              </a:rPr>
              <a:t>''Gluten free café Swansea''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i="1">
                <a:solidFill>
                  <a:schemeClr val="bg1"/>
                </a:solidFill>
                <a:latin typeface="Arial"/>
                <a:cs typeface="Arial"/>
              </a:rPr>
              <a:t>''Dairy free coffee shop Swansea''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i="1">
                <a:solidFill>
                  <a:schemeClr val="bg1"/>
                </a:solidFill>
                <a:latin typeface="Arial"/>
                <a:cs typeface="Arial"/>
              </a:rPr>
              <a:t>''Inclusive coffee shop Swansea beach''</a:t>
            </a:r>
          </a:p>
          <a:p>
            <a:pPr>
              <a:lnSpc>
                <a:spcPct val="90000"/>
              </a:lnSpc>
              <a:buFont typeface="Wingdings" panose="05040102010807070707" pitchFamily="18" charset="2"/>
              <a:buChar char="Ø"/>
            </a:pPr>
            <a:r>
              <a:rPr lang="en-GB" sz="1600">
                <a:solidFill>
                  <a:schemeClr val="bg1"/>
                </a:solidFill>
                <a:latin typeface="Arial"/>
                <a:cs typeface="Arial"/>
              </a:rPr>
              <a:t>Including these keywords helps search engines recognise what the website offers and increases the chances of potential customers finding the business online. 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58732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6FCDAA-76C3-414B-9868-73075E15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E38E2-EAE5-E973-6A4C-74F66753E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686" y="5149940"/>
            <a:ext cx="5627258" cy="1507067"/>
          </a:xfrm>
        </p:spPr>
        <p:txBody>
          <a:bodyPr>
            <a:normAutofit/>
          </a:bodyPr>
          <a:lstStyle/>
          <a:p>
            <a:r>
              <a:rPr lang="en-GB"/>
              <a:t>Word of mouth marketing</a:t>
            </a:r>
          </a:p>
        </p:txBody>
      </p:sp>
      <p:sp>
        <p:nvSpPr>
          <p:cNvPr id="12" name="Snip Diagonal Corner Rectangle 16">
            <a:extLst>
              <a:ext uri="{FF2B5EF4-FFF2-40B4-BE49-F238E27FC236}">
                <a16:creationId xmlns:a16="http://schemas.microsoft.com/office/drawing/2014/main" id="{02C8A649-1D4D-44CF-8C8E-C38947F4C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1" y="620722"/>
            <a:ext cx="3670674" cy="5286838"/>
          </a:xfrm>
          <a:prstGeom prst="snip2DiagRect">
            <a:avLst>
              <a:gd name="adj1" fmla="val 11518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F31509A-5AC5-6197-E626-F05EB2D1BB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790" y="2986902"/>
            <a:ext cx="5307541" cy="2935953"/>
          </a:xfrm>
          <a:prstGeom prst="rect">
            <a:avLst/>
          </a:prstGeom>
        </p:spPr>
      </p:pic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56386864-4555-7012-9B0A-61EA8672CB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535" y="621255"/>
            <a:ext cx="5305509" cy="23615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94D0C-71A5-8C80-B04C-E2F975F8B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7511" y="873539"/>
            <a:ext cx="5469706" cy="457604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/>
              <a:t>Research finding: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One of the questions in my questionnaire asked customers how they first discovered the café. Most  respondents (76%) said they discovered it through recommendations from family or friends.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The result highlights the importance of word-of-mouth marketing, where satisfied customers share their positive experiences with others.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/>
              <a:t>Design decision: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To apply this finding, I included a customer testimonials sections on my website, </a:t>
            </a:r>
            <a:r>
              <a:rPr lang="en-GB" sz="1400" err="1"/>
              <a:t>where</a:t>
            </a:r>
            <a:r>
              <a:rPr lang="en-GB" sz="1400"/>
              <a:t> satisfied customers can share </a:t>
            </a:r>
            <a:r>
              <a:rPr lang="en-GB" sz="1400" err="1"/>
              <a:t>their</a:t>
            </a:r>
            <a:r>
              <a:rPr lang="en-GB" sz="1400"/>
              <a:t> experiences.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I also included links to the café's Facebook page, encouraging customers to leave reviews and recommend the café to others.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This helps build trust and credibility with potential customers, as people are more likely to visit a business that has been recommended by others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7C5301E-91B2-4536-893D-47EA2744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83E5BFD-97A3-4CE9-8A0E-58925ADC2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D47D4CB-D05F-43B7-8F49-A8C05F152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5A6C8F7-8B78-4F06-BB3B-CEDC620AE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34E8F06-BC4C-45A5-8A7F-CDF897B95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288604C-C490-4533-AA80-11F92325C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15476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EFC3BF2D-25C6-4594-8B55-8F1185219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ABDA9-7E3A-F9CD-B126-6C7EFBCE9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2378" y="4580008"/>
            <a:ext cx="5556822" cy="1507067"/>
          </a:xfrm>
        </p:spPr>
        <p:txBody>
          <a:bodyPr>
            <a:normAutofit/>
          </a:bodyPr>
          <a:lstStyle/>
          <a:p>
            <a:r>
              <a:rPr lang="en-GB"/>
              <a:t>Marketing materials inspired by research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7A12C12-F8D4-4AC9-84E1-E4F85BFAB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0"/>
            <a:ext cx="4070923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up of coffee and a jar of granola&#10;&#10;AI-generated content may be incorrect.">
            <a:extLst>
              <a:ext uri="{FF2B5EF4-FFF2-40B4-BE49-F238E27FC236}">
                <a16:creationId xmlns:a16="http://schemas.microsoft.com/office/drawing/2014/main" id="{CF96D0FA-6C47-019E-2B51-96D10B1D2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750" y="268584"/>
            <a:ext cx="2607373" cy="3734309"/>
          </a:xfrm>
          <a:prstGeom prst="rect">
            <a:avLst/>
          </a:prstGeom>
        </p:spPr>
      </p:pic>
      <p:pic>
        <p:nvPicPr>
          <p:cNvPr id="5" name="Picture 4" descr="A card with a pattern of circles&#10;&#10;AI-generated content may be incorrect.">
            <a:extLst>
              <a:ext uri="{FF2B5EF4-FFF2-40B4-BE49-F238E27FC236}">
                <a16:creationId xmlns:a16="http://schemas.microsoft.com/office/drawing/2014/main" id="{3313E301-D307-766F-FD1C-038E42488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2" y="4291941"/>
            <a:ext cx="3092568" cy="21957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E80DC-D5CF-362A-B6EE-5068925FE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2378" y="685800"/>
            <a:ext cx="6952234" cy="38932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/>
                <a:cs typeface="Arial"/>
              </a:rPr>
              <a:t>The research showed customers were </a:t>
            </a:r>
            <a:r>
              <a:rPr lang="en-GB">
                <a:latin typeface="Arial"/>
                <a:cs typeface="Arial"/>
              </a:rPr>
              <a:t>likely</a:t>
            </a:r>
            <a:r>
              <a:rPr lang="en-GB" dirty="0">
                <a:latin typeface="Arial"/>
                <a:cs typeface="Arial"/>
              </a:rPr>
              <a:t> to return to ''The </a:t>
            </a:r>
            <a:r>
              <a:rPr lang="en-GB">
                <a:latin typeface="Arial"/>
                <a:cs typeface="Arial"/>
              </a:rPr>
              <a:t>cuppa &amp; cake fix''. To encourage repeat visits, I created:</a:t>
            </a:r>
            <a:endParaRPr lang="en-GB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" panose="05040102010807070707" pitchFamily="18" charset="2"/>
              <a:buChar char="Ø"/>
            </a:pPr>
            <a:r>
              <a:rPr lang="en-GB">
                <a:latin typeface="Arial"/>
                <a:cs typeface="Arial"/>
              </a:rPr>
              <a:t>Loyalty card: Buy 8 cakes – get the 9th free</a:t>
            </a:r>
            <a:endParaRPr lang="en-GB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GB" i="1" dirty="0">
                <a:latin typeface="Arial"/>
                <a:cs typeface="Arial"/>
              </a:rPr>
              <a:t>This rewards loyal </a:t>
            </a:r>
            <a:r>
              <a:rPr lang="en-GB" i="1">
                <a:latin typeface="Arial"/>
                <a:cs typeface="Arial"/>
              </a:rPr>
              <a:t>customers</a:t>
            </a:r>
            <a:r>
              <a:rPr lang="en-GB" i="1" dirty="0">
                <a:latin typeface="Arial"/>
                <a:cs typeface="Arial"/>
              </a:rPr>
              <a:t> and increases repeat </a:t>
            </a:r>
            <a:r>
              <a:rPr lang="en-GB" i="1">
                <a:latin typeface="Arial"/>
                <a:cs typeface="Arial"/>
              </a:rPr>
              <a:t>purchases.</a:t>
            </a:r>
          </a:p>
          <a:p>
            <a:pPr>
              <a:lnSpc>
                <a:spcPct val="90000"/>
              </a:lnSpc>
              <a:buFont typeface="Wingdings" panose="05040102010807070707" pitchFamily="18" charset="2"/>
              <a:buChar char="Ø"/>
            </a:pPr>
            <a:r>
              <a:rPr lang="en-GB" dirty="0">
                <a:latin typeface="Arial"/>
                <a:cs typeface="Arial"/>
              </a:rPr>
              <a:t>Promotional poster: Hot drink &amp; healthy </a:t>
            </a:r>
            <a:r>
              <a:rPr lang="en-GB">
                <a:latin typeface="Arial"/>
                <a:cs typeface="Arial"/>
              </a:rPr>
              <a:t>breakfast bundle for £8</a:t>
            </a:r>
            <a:endParaRPr lang="en-GB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GB" i="1" dirty="0">
                <a:latin typeface="Arial"/>
                <a:cs typeface="Arial"/>
              </a:rPr>
              <a:t>This promotion increases value for customers and encourages additional purchases.</a:t>
            </a:r>
            <a:endParaRPr lang="en-GB" i="1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endParaRPr lang="en-GB" dirty="0">
              <a:latin typeface="Arial"/>
              <a:cs typeface="Arial"/>
            </a:endParaRP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8FD8AD14-0613-481A-BA78-CCA8DD1F3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F36D0C6A-5417-49B9-A556-98633131B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08727C4A-D172-4E5A-9D28-9C04CC829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23D19D09-0DC1-4FC2-B1AD-011ED9010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9016FDD-D596-484A-87E8-CC1E7BAD8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8D7E80C5-88F9-44F8-A8D1-0F2F223A7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7920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56FCDAA-76C3-414B-9868-73075E15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55615-F967-3CAD-4AB9-CB3DCAF3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1860" y="4487332"/>
            <a:ext cx="5627258" cy="1507067"/>
          </a:xfrm>
        </p:spPr>
        <p:txBody>
          <a:bodyPr>
            <a:normAutofit/>
          </a:bodyPr>
          <a:lstStyle/>
          <a:p>
            <a:r>
              <a:rPr lang="en-GB"/>
              <a:t>Video advertisment </a:t>
            </a:r>
          </a:p>
        </p:txBody>
      </p:sp>
      <p:sp>
        <p:nvSpPr>
          <p:cNvPr id="23" name="Snip Diagonal Corner Rectangle 16">
            <a:extLst>
              <a:ext uri="{FF2B5EF4-FFF2-40B4-BE49-F238E27FC236}">
                <a16:creationId xmlns:a16="http://schemas.microsoft.com/office/drawing/2014/main" id="{02C8A649-1D4D-44CF-8C8E-C38947F4C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1" y="620722"/>
            <a:ext cx="3670674" cy="5286838"/>
          </a:xfrm>
          <a:prstGeom prst="snip2DiagRect">
            <a:avLst>
              <a:gd name="adj1" fmla="val 11518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ffee and a croissant">
            <a:extLst>
              <a:ext uri="{FF2B5EF4-FFF2-40B4-BE49-F238E27FC236}">
                <a16:creationId xmlns:a16="http://schemas.microsoft.com/office/drawing/2014/main" id="{FEAEA0C1-D845-022D-9448-DE8903144B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90" r="42395" b="-1"/>
          <a:stretch>
            <a:fillRect/>
          </a:stretch>
        </p:blipFill>
        <p:spPr>
          <a:xfrm>
            <a:off x="1865252" y="942456"/>
            <a:ext cx="1201138" cy="24432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7B2DF-AA2C-42BB-BA22-17F7FA4D9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1860" y="685800"/>
            <a:ext cx="6253792" cy="3615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/>
                <a:cs typeface="Arial"/>
              </a:rPr>
              <a:t>I created a short promotional video to communicate the brand message and to present the café concept.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GB" sz="1600" dirty="0">
                <a:latin typeface="Arial"/>
                <a:cs typeface="Arial"/>
              </a:rPr>
              <a:t>The video highlights: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 dirty="0">
                <a:latin typeface="Arial"/>
                <a:cs typeface="Arial"/>
              </a:rPr>
              <a:t>Swansea beach location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 dirty="0">
                <a:latin typeface="Arial"/>
                <a:cs typeface="Arial"/>
              </a:rPr>
              <a:t>Coffee and alternative hot drinks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 dirty="0">
                <a:latin typeface="Arial"/>
                <a:cs typeface="Arial"/>
              </a:rPr>
              <a:t>Allergy-friendly baked goods</a:t>
            </a: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 dirty="0">
                <a:latin typeface="Arial"/>
                <a:cs typeface="Arial"/>
              </a:rPr>
              <a:t>Healthy breakfast options.</a:t>
            </a: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GB" sz="1600" dirty="0">
                <a:latin typeface="Arial"/>
                <a:cs typeface="Arial"/>
              </a:rPr>
              <a:t>The key message is the café's USP: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i="1" dirty="0">
                <a:latin typeface="Arial"/>
                <a:cs typeface="Arial"/>
              </a:rPr>
              <a:t>''Wellness by the waves -  safe, healthy, delicious''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/>
                <a:cs typeface="Arial"/>
              </a:rPr>
              <a:t>This message was developed based on research showing that customers value health-aware food options and inclusive menus.</a:t>
            </a: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endParaRPr lang="en-GB" sz="1600" dirty="0">
              <a:latin typeface="Arial"/>
              <a:cs typeface="Arial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7C5301E-91B2-4536-893D-47EA2744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83E5BFD-97A3-4CE9-8A0E-58925ADC2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7D47D4CB-D05F-43B7-8F49-A8C05F152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5A6C8F7-8B78-4F06-BB3B-CEDC620AE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34E8F06-BC4C-45A5-8A7F-CDF897B95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288604C-C490-4533-AA80-11F92325C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4A5DF9B-B5B9-367A-0F31-5080A6B7D4A8}"/>
              </a:ext>
            </a:extLst>
          </p:cNvPr>
          <p:cNvSpPr txBox="1"/>
          <p:nvPr/>
        </p:nvSpPr>
        <p:spPr>
          <a:xfrm>
            <a:off x="827531" y="4267851"/>
            <a:ext cx="6106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  <a:hlinkClick r:id="rId3"/>
              </a:rPr>
              <a:t>https://youtu.be/EIRrLUf7TNk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1900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D0BAC-245C-498E-D6FD-F0281D798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4304" y="3730506"/>
            <a:ext cx="3382941" cy="1142462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>
                <a:solidFill>
                  <a:srgbClr val="FFFFFF"/>
                </a:solidFill>
              </a:rPr>
              <a:t>How research informed my creative work</a:t>
            </a:r>
          </a:p>
        </p:txBody>
      </p:sp>
      <p:sp useBgFill="1">
        <p:nvSpPr>
          <p:cNvPr id="58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12" y="641648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2AA21-F526-FFFA-CE57-C32A219A3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173" y="6047325"/>
            <a:ext cx="9225309" cy="292259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bg1"/>
                </a:solidFill>
                <a:latin typeface="Arial"/>
                <a:cs typeface="Arial"/>
              </a:rPr>
              <a:t>This demonstrates how market research  can guide business decisions.</a:t>
            </a:r>
            <a:endParaRPr lang="en-US" sz="1600">
              <a:solidFill>
                <a:schemeClr val="bg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solidFill>
                <a:srgbClr val="0F496F"/>
              </a:solidFill>
              <a:latin typeface="Arial"/>
              <a:cs typeface="Arial"/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11261D1-4C13-D684-7B43-518889F3A8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104033"/>
              </p:ext>
            </p:extLst>
          </p:nvPr>
        </p:nvGraphicFramePr>
        <p:xfrm>
          <a:off x="803189" y="2018270"/>
          <a:ext cx="6333542" cy="343172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243648">
                  <a:extLst>
                    <a:ext uri="{9D8B030D-6E8A-4147-A177-3AD203B41FA5}">
                      <a16:colId xmlns:a16="http://schemas.microsoft.com/office/drawing/2014/main" val="4273911238"/>
                    </a:ext>
                  </a:extLst>
                </a:gridCol>
                <a:gridCol w="3089894">
                  <a:extLst>
                    <a:ext uri="{9D8B030D-6E8A-4147-A177-3AD203B41FA5}">
                      <a16:colId xmlns:a16="http://schemas.microsoft.com/office/drawing/2014/main" val="5674620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0" cap="all" spc="150">
                          <a:solidFill>
                            <a:schemeClr val="tx1"/>
                          </a:solidFill>
                          <a:effectLst/>
                        </a:rPr>
                        <a:t>Research finding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0" cap="all" spc="150">
                          <a:solidFill>
                            <a:schemeClr val="tx1"/>
                          </a:solidFill>
                          <a:effectLst/>
                        </a:rPr>
                        <a:t>Design decision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4356281"/>
                  </a:ext>
                </a:extLst>
              </a:tr>
              <a:tr h="33902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Customers discovered the cafe through family and </a:t>
                      </a: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friends'</a:t>
                      </a:r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 recommendations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Included a testimonials section on the website 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8693068"/>
                  </a:ext>
                </a:extLst>
              </a:tr>
              <a:tr h="2603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Customers want clarity on dietary options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Clear menu labelling on website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28330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Customers likely to return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Loyalty card scheme 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6339924"/>
                  </a:ext>
                </a:extLst>
              </a:tr>
              <a:tr h="2724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Customers likely to recommend the business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Added links to Facebook reviews on the website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5385025"/>
                  </a:ext>
                </a:extLst>
              </a:tr>
              <a:tr h="3450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Customers often search online for food options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Applied SEO keywords </a:t>
                      </a:r>
                      <a:r>
                        <a:rPr lang="en-GB" sz="1100" cap="none" spc="0" dirty="0" err="1">
                          <a:solidFill>
                            <a:schemeClr val="tx1"/>
                          </a:solidFill>
                          <a:effectLst/>
                        </a:rPr>
                        <a:t>such as:</a:t>
                      </a:r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 gluten free, dairy free, inclusive coffee shop Swansea beach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2839542"/>
                  </a:ext>
                </a:extLst>
              </a:tr>
              <a:tr h="2603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Customers value healthy food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Wellness-focused  branding and menu</a:t>
                      </a:r>
                    </a:p>
                  </a:txBody>
                  <a:tcPr marL="111229" marR="111229" marT="111229" marB="1112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83755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EFAC7FE-6737-E535-2792-AF38EB7095EE}"/>
              </a:ext>
            </a:extLst>
          </p:cNvPr>
          <p:cNvSpPr txBox="1"/>
          <p:nvPr/>
        </p:nvSpPr>
        <p:spPr>
          <a:xfrm>
            <a:off x="947352" y="926757"/>
            <a:ext cx="643581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aseline="0" dirty="0">
                <a:latin typeface="Arial"/>
                <a:ea typeface="Segoe UI"/>
                <a:cs typeface="Segoe UI"/>
              </a:rPr>
              <a:t>My research directly influenced </a:t>
            </a:r>
            <a:r>
              <a:rPr lang="en-GB" sz="1600" dirty="0">
                <a:latin typeface="Arial"/>
                <a:ea typeface="Segoe UI"/>
                <a:cs typeface="Segoe UI"/>
              </a:rPr>
              <a:t>the design</a:t>
            </a:r>
            <a:r>
              <a:rPr lang="en-GB" sz="1600" baseline="0" dirty="0">
                <a:latin typeface="Arial"/>
                <a:ea typeface="Segoe UI"/>
                <a:cs typeface="Segoe UI"/>
              </a:rPr>
              <a:t> of my website, </a:t>
            </a:r>
            <a:r>
              <a:rPr lang="en-GB" sz="1600" dirty="0">
                <a:latin typeface="Arial"/>
                <a:ea typeface="Segoe UI"/>
                <a:cs typeface="Segoe UI"/>
              </a:rPr>
              <a:t>marketing materials</a:t>
            </a:r>
            <a:r>
              <a:rPr lang="en-GB" sz="1600" baseline="0" dirty="0">
                <a:latin typeface="Arial"/>
                <a:ea typeface="Segoe UI"/>
                <a:cs typeface="Segoe UI"/>
              </a:rPr>
              <a:t> and promotional video.</a:t>
            </a:r>
            <a:r>
              <a:rPr lang="en-US" sz="1600" dirty="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1600" baseline="0">
                <a:latin typeface="Arial"/>
                <a:ea typeface="Segoe UI"/>
                <a:cs typeface="Segoe UI"/>
              </a:rPr>
              <a:t>Examples include:</a:t>
            </a:r>
            <a:r>
              <a:rPr lang="en-US" sz="1600" dirty="0"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51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2F5D3-64DB-662F-98B8-802F4FF8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8579" y="4487332"/>
            <a:ext cx="5627158" cy="1507067"/>
          </a:xfrm>
        </p:spPr>
        <p:txBody>
          <a:bodyPr>
            <a:normAutofit/>
          </a:bodyPr>
          <a:lstStyle/>
          <a:p>
            <a:r>
              <a:rPr lang="en-GB"/>
              <a:t>Reflection and skills development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38DEB778-2C69-23D9-8C5F-13ED5850CB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32" r="41144" b="-2"/>
          <a:stretch>
            <a:fillRect/>
          </a:stretch>
        </p:blipFill>
        <p:spPr>
          <a:xfrm>
            <a:off x="831" y="10"/>
            <a:ext cx="3502025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FD76F-7B2E-2A14-6667-C2F58A5AC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7288" y="953530"/>
            <a:ext cx="6626072" cy="3615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bg1"/>
                </a:solidFill>
              </a:rPr>
              <a:t>Through this project, I have </a:t>
            </a:r>
            <a:r>
              <a:rPr lang="en-GB" sz="1700">
                <a:solidFill>
                  <a:schemeClr val="bg1"/>
                </a:solidFill>
              </a:rPr>
              <a:t>developed</a:t>
            </a:r>
            <a:r>
              <a:rPr lang="en-GB" sz="1700" dirty="0">
                <a:solidFill>
                  <a:schemeClr val="bg1"/>
                </a:solidFill>
              </a:rPr>
              <a:t> several new skills including:</a:t>
            </a:r>
          </a:p>
          <a:p>
            <a:pPr>
              <a:lnSpc>
                <a:spcPct val="90000"/>
              </a:lnSpc>
              <a:buFont typeface="Calibri" panose="05040102010807070707" pitchFamily="18" charset="2"/>
              <a:buChar char="-"/>
            </a:pPr>
            <a:r>
              <a:rPr lang="en-GB" sz="1700">
                <a:solidFill>
                  <a:schemeClr val="bg1"/>
                </a:solidFill>
              </a:rPr>
              <a:t>Designing and analysing a questionnaire</a:t>
            </a:r>
            <a:endParaRPr lang="en-GB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  <a:buFont typeface="Calibri" panose="05040102010807070707" pitchFamily="18" charset="2"/>
              <a:buChar char="-"/>
            </a:pPr>
            <a:r>
              <a:rPr lang="en-GB" sz="1700">
                <a:solidFill>
                  <a:schemeClr val="bg1"/>
                </a:solidFill>
              </a:rPr>
              <a:t>Interpreting customer feedback</a:t>
            </a:r>
            <a:endParaRPr lang="en-GB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  <a:buFont typeface="Calibri" panose="05040102010807070707" pitchFamily="18" charset="2"/>
              <a:buChar char="-"/>
            </a:pPr>
            <a:r>
              <a:rPr lang="en-GB" sz="1700">
                <a:solidFill>
                  <a:schemeClr val="bg1"/>
                </a:solidFill>
              </a:rPr>
              <a:t>Creating marketing materials in Canva</a:t>
            </a:r>
            <a:endParaRPr lang="en-GB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  <a:buFont typeface="Calibri" panose="05040102010807070707" pitchFamily="18" charset="2"/>
              <a:buChar char="-"/>
            </a:pPr>
            <a:r>
              <a:rPr lang="en-GB" sz="1700">
                <a:solidFill>
                  <a:schemeClr val="bg1"/>
                </a:solidFill>
              </a:rPr>
              <a:t>Website design</a:t>
            </a:r>
            <a:endParaRPr lang="en-GB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  <a:buFont typeface="Calibri" panose="05040102010807070707" pitchFamily="18" charset="2"/>
              <a:buChar char="-"/>
            </a:pPr>
            <a:r>
              <a:rPr lang="en-GB" sz="1700">
                <a:solidFill>
                  <a:schemeClr val="bg1"/>
                </a:solidFill>
              </a:rPr>
              <a:t>Producing a promotional video</a:t>
            </a:r>
            <a:endParaRPr lang="en-GB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  <a:buFont typeface="Calibri" panose="05040102010807070707" pitchFamily="18" charset="2"/>
              <a:buChar char="-"/>
            </a:pPr>
            <a:r>
              <a:rPr lang="en-GB" sz="1700">
                <a:solidFill>
                  <a:schemeClr val="bg1"/>
                </a:solidFill>
              </a:rPr>
              <a:t>Applying branding and marketing strategies</a:t>
            </a:r>
            <a:endParaRPr lang="en-GB" sz="17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GB" sz="1700" dirty="0">
                <a:solidFill>
                  <a:schemeClr val="bg1"/>
                </a:solidFill>
              </a:rPr>
              <a:t>This project also helped me understand how market research can influence </a:t>
            </a:r>
            <a:r>
              <a:rPr lang="en-GB" sz="1700">
                <a:solidFill>
                  <a:schemeClr val="bg1"/>
                </a:solidFill>
              </a:rPr>
              <a:t>real-business</a:t>
            </a:r>
            <a:r>
              <a:rPr lang="en-GB" sz="1700" dirty="0">
                <a:solidFill>
                  <a:schemeClr val="bg1"/>
                </a:solidFill>
              </a:rPr>
              <a:t> decisions.</a:t>
            </a:r>
          </a:p>
          <a:p>
            <a:pPr>
              <a:lnSpc>
                <a:spcPct val="90000"/>
              </a:lnSpc>
              <a:buClr>
                <a:srgbClr val="FFFFFF"/>
              </a:buClr>
              <a:buFont typeface="Calibri" panose="05040102010807070707" pitchFamily="18" charset="2"/>
              <a:buChar char="-"/>
            </a:pPr>
            <a:endParaRPr lang="en-GB" sz="1700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80617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eople at the meeting desk">
            <a:extLst>
              <a:ext uri="{FF2B5EF4-FFF2-40B4-BE49-F238E27FC236}">
                <a16:creationId xmlns:a16="http://schemas.microsoft.com/office/drawing/2014/main" id="{E02387F6-3034-8DE5-A616-9EAC73E4ED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8D776D-D148-00A7-2D18-511199FA3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/>
              <a:t>Future skills development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5A0691-AC0A-87C3-E59E-D1FBCEB7A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In the future, I would like to develop skills such as:</a:t>
            </a:r>
            <a:endParaRPr lang="en-US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GB">
                <a:solidFill>
                  <a:schemeClr val="tx1"/>
                </a:solidFill>
              </a:rPr>
              <a:t>Advanced SEO and digital marketing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GB">
                <a:solidFill>
                  <a:schemeClr val="tx1"/>
                </a:solidFill>
              </a:rPr>
              <a:t>Social media marketing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GB">
                <a:solidFill>
                  <a:schemeClr val="tx1"/>
                </a:solidFill>
              </a:rPr>
              <a:t>Data analysis tools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GB">
                <a:solidFill>
                  <a:schemeClr val="tx1"/>
                </a:solidFill>
              </a:rPr>
              <a:t>Video editing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en-GB">
                <a:solidFill>
                  <a:schemeClr val="tx1"/>
                </a:solidFill>
              </a:rPr>
              <a:t>Business management skills</a:t>
            </a:r>
          </a:p>
        </p:txBody>
      </p:sp>
    </p:spTree>
    <p:extLst>
      <p:ext uri="{BB962C8B-B14F-4D97-AF65-F5344CB8AC3E}">
        <p14:creationId xmlns:p14="http://schemas.microsoft.com/office/powerpoint/2010/main" val="3818483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60B51-7B56-8EEF-6370-AB2A8B51E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EA83B-4D53-A2A7-A1F9-834B0860BE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US" dirty="0"/>
              <a:t>Chaffey, D. and Ellis-Chadwick, F., 2019. </a:t>
            </a:r>
            <a:r>
              <a:rPr lang="en-US" i="1" dirty="0"/>
              <a:t>Digital </a:t>
            </a:r>
            <a:r>
              <a:rPr lang="en-US" i="1"/>
              <a:t>marketing. </a:t>
            </a:r>
            <a:r>
              <a:rPr lang="en-US"/>
              <a:t>Harlow: Pearson.</a:t>
            </a:r>
          </a:p>
          <a:p>
            <a:pPr marL="457200" indent="-457200">
              <a:buClr>
                <a:srgbClr val="FFFFFF"/>
              </a:buClr>
              <a:buAutoNum type="arabicPeriod"/>
            </a:pPr>
            <a:r>
              <a:rPr lang="en-US"/>
              <a:t>Kingsnorth, S., 2019. </a:t>
            </a:r>
            <a:r>
              <a:rPr lang="en-US" i="1"/>
              <a:t>Digital marketing strategy. </a:t>
            </a:r>
            <a:r>
              <a:rPr lang="en-US"/>
              <a:t>London: Kogan Page.</a:t>
            </a:r>
          </a:p>
          <a:p>
            <a:pPr marL="457200" indent="-457200">
              <a:buClr>
                <a:srgbClr val="FFFFFF"/>
              </a:buClr>
              <a:buAutoNum type="arabicPeriod"/>
            </a:pPr>
            <a:r>
              <a:rPr lang="en-US" dirty="0"/>
              <a:t>Kotler, P.</a:t>
            </a:r>
            <a:r>
              <a:rPr lang="en-US"/>
              <a:t> and Keller, K., 2016. </a:t>
            </a:r>
            <a:r>
              <a:rPr lang="en-US" i="1"/>
              <a:t>Marketing management. </a:t>
            </a:r>
            <a:r>
              <a:rPr lang="en-US"/>
              <a:t>Harlow: Pearson.</a:t>
            </a:r>
          </a:p>
          <a:p>
            <a:pPr marL="457200" indent="-457200">
              <a:buClr>
                <a:srgbClr val="FFFFFF"/>
              </a:buClr>
              <a:buAutoNum type="arabicPeriod"/>
            </a:pPr>
            <a:r>
              <a:rPr lang="en-US" dirty="0"/>
              <a:t>Kotler, P.</a:t>
            </a:r>
            <a:r>
              <a:rPr lang="en-US"/>
              <a:t> and Armstrong, G., 2018. </a:t>
            </a:r>
            <a:r>
              <a:rPr lang="en-US" i="1"/>
              <a:t>Principles of marketing. </a:t>
            </a:r>
            <a:r>
              <a:rPr lang="en-US"/>
              <a:t>Harlow: Pearson.</a:t>
            </a:r>
          </a:p>
          <a:p>
            <a:pPr marL="457200" indent="-457200">
              <a:buClr>
                <a:srgbClr val="FFFFFF"/>
              </a:buClr>
              <a:buAutoNum type="arabicPeriod"/>
            </a:pPr>
            <a:r>
              <a:rPr lang="en-US" dirty="0"/>
              <a:t>Malhotra, N., 2019. </a:t>
            </a:r>
            <a:r>
              <a:rPr lang="en-US" i="1" dirty="0"/>
              <a:t>Marketing </a:t>
            </a:r>
            <a:r>
              <a:rPr lang="en-US" i="1"/>
              <a:t>research: an applied orientation. </a:t>
            </a:r>
            <a:r>
              <a:rPr lang="en-US"/>
              <a:t>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67699026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1525</TotalTime>
  <Words>1033</Words>
  <Application>Microsoft Office PowerPoint</Application>
  <PresentationFormat>Widescreen</PresentationFormat>
  <Paragraphs>104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Wingdings</vt:lpstr>
      <vt:lpstr>Wingdings 3</vt:lpstr>
      <vt:lpstr>Slice</vt:lpstr>
      <vt:lpstr>Market Research and Creative Development for ''The cuppa &amp; cake fix'' ''Wellness by the waves – safe, healthy, delicious.''</vt:lpstr>
      <vt:lpstr>Business concept</vt:lpstr>
      <vt:lpstr>Designing the market research questionnaire</vt:lpstr>
      <vt:lpstr>Analysing the resultS  </vt:lpstr>
      <vt:lpstr>Applying research to my website </vt:lpstr>
      <vt:lpstr>Search engine optimisation </vt:lpstr>
      <vt:lpstr>Word of mouth marketing</vt:lpstr>
      <vt:lpstr>Marketing materials inspired by research</vt:lpstr>
      <vt:lpstr>Video advertisment </vt:lpstr>
      <vt:lpstr>How research informed my creative work</vt:lpstr>
      <vt:lpstr>Reflection and skills development</vt:lpstr>
      <vt:lpstr>Future skills development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ionut HUMULESCU</dc:creator>
  <cp:lastModifiedBy>ionut HUMULESCU</cp:lastModifiedBy>
  <cp:revision>737</cp:revision>
  <dcterms:created xsi:type="dcterms:W3CDTF">2026-03-13T10:47:38Z</dcterms:created>
  <dcterms:modified xsi:type="dcterms:W3CDTF">2026-03-16T00:26:50Z</dcterms:modified>
</cp:coreProperties>
</file>