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</p:sldIdLst>
  <p:sldSz cx="15119350" cy="1069181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66FF"/>
    <a:srgbClr val="99FF66"/>
    <a:srgbClr val="0000FF"/>
    <a:srgbClr val="FF00FF"/>
    <a:srgbClr val="FF66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750" autoAdjust="0"/>
    <p:restoredTop sz="94660"/>
  </p:normalViewPr>
  <p:slideViewPr>
    <p:cSldViewPr snapToGrid="0">
      <p:cViewPr>
        <p:scale>
          <a:sx n="40" d="100"/>
          <a:sy n="40" d="100"/>
        </p:scale>
        <p:origin x="1380" y="2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33951" y="1749795"/>
            <a:ext cx="12851448" cy="3722335"/>
          </a:xfrm>
        </p:spPr>
        <p:txBody>
          <a:bodyPr anchor="b"/>
          <a:lstStyle>
            <a:lvl1pPr algn="ctr">
              <a:defRPr sz="9354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89919" y="5615678"/>
            <a:ext cx="11339513" cy="2581379"/>
          </a:xfrm>
        </p:spPr>
        <p:txBody>
          <a:bodyPr/>
          <a:lstStyle>
            <a:lvl1pPr marL="0" indent="0" algn="ctr">
              <a:buNone/>
              <a:defRPr sz="3742"/>
            </a:lvl1pPr>
            <a:lvl2pPr marL="712775" indent="0" algn="ctr">
              <a:buNone/>
              <a:defRPr sz="3118"/>
            </a:lvl2pPr>
            <a:lvl3pPr marL="1425550" indent="0" algn="ctr">
              <a:buNone/>
              <a:defRPr sz="2806"/>
            </a:lvl3pPr>
            <a:lvl4pPr marL="2138324" indent="0" algn="ctr">
              <a:buNone/>
              <a:defRPr sz="2494"/>
            </a:lvl4pPr>
            <a:lvl5pPr marL="2851099" indent="0" algn="ctr">
              <a:buNone/>
              <a:defRPr sz="2494"/>
            </a:lvl5pPr>
            <a:lvl6pPr marL="3563874" indent="0" algn="ctr">
              <a:buNone/>
              <a:defRPr sz="2494"/>
            </a:lvl6pPr>
            <a:lvl7pPr marL="4276649" indent="0" algn="ctr">
              <a:buNone/>
              <a:defRPr sz="2494"/>
            </a:lvl7pPr>
            <a:lvl8pPr marL="4989424" indent="0" algn="ctr">
              <a:buNone/>
              <a:defRPr sz="2494"/>
            </a:lvl8pPr>
            <a:lvl9pPr marL="5702198" indent="0" algn="ctr">
              <a:buNone/>
              <a:defRPr sz="2494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BF3FB0-F856-48BA-92AD-1E8F9D52C02E}" type="datetimeFigureOut">
              <a:rPr lang="en-GB" smtClean="0"/>
              <a:t>29/01/2020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D96EE0-1B33-413F-A999-EBE70EEF39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60398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BF3FB0-F856-48BA-92AD-1E8F9D52C02E}" type="datetimeFigureOut">
              <a:rPr lang="en-GB" smtClean="0"/>
              <a:t>29/01/2020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D96EE0-1B33-413F-A999-EBE70EEF39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23376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31582" y="2665532"/>
            <a:ext cx="13040439" cy="4447496"/>
          </a:xfrm>
        </p:spPr>
        <p:txBody>
          <a:bodyPr anchor="b"/>
          <a:lstStyle>
            <a:lvl1pPr>
              <a:defRPr sz="9354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31582" y="7155103"/>
            <a:ext cx="13040439" cy="2338833"/>
          </a:xfrm>
        </p:spPr>
        <p:txBody>
          <a:bodyPr/>
          <a:lstStyle>
            <a:lvl1pPr marL="0" indent="0">
              <a:buNone/>
              <a:defRPr sz="3742">
                <a:solidFill>
                  <a:schemeClr val="tx1"/>
                </a:solidFill>
              </a:defRPr>
            </a:lvl1pPr>
            <a:lvl2pPr marL="712775" indent="0">
              <a:buNone/>
              <a:defRPr sz="3118">
                <a:solidFill>
                  <a:schemeClr val="tx1">
                    <a:tint val="75000"/>
                  </a:schemeClr>
                </a:solidFill>
              </a:defRPr>
            </a:lvl2pPr>
            <a:lvl3pPr marL="1425550" indent="0">
              <a:buNone/>
              <a:defRPr sz="2806">
                <a:solidFill>
                  <a:schemeClr val="tx1">
                    <a:tint val="75000"/>
                  </a:schemeClr>
                </a:solidFill>
              </a:defRPr>
            </a:lvl3pPr>
            <a:lvl4pPr marL="2138324" indent="0">
              <a:buNone/>
              <a:defRPr sz="2494">
                <a:solidFill>
                  <a:schemeClr val="tx1">
                    <a:tint val="75000"/>
                  </a:schemeClr>
                </a:solidFill>
              </a:defRPr>
            </a:lvl4pPr>
            <a:lvl5pPr marL="2851099" indent="0">
              <a:buNone/>
              <a:defRPr sz="2494">
                <a:solidFill>
                  <a:schemeClr val="tx1">
                    <a:tint val="75000"/>
                  </a:schemeClr>
                </a:solidFill>
              </a:defRPr>
            </a:lvl5pPr>
            <a:lvl6pPr marL="3563874" indent="0">
              <a:buNone/>
              <a:defRPr sz="2494">
                <a:solidFill>
                  <a:schemeClr val="tx1">
                    <a:tint val="75000"/>
                  </a:schemeClr>
                </a:solidFill>
              </a:defRPr>
            </a:lvl6pPr>
            <a:lvl7pPr marL="4276649" indent="0">
              <a:buNone/>
              <a:defRPr sz="2494">
                <a:solidFill>
                  <a:schemeClr val="tx1">
                    <a:tint val="75000"/>
                  </a:schemeClr>
                </a:solidFill>
              </a:defRPr>
            </a:lvl7pPr>
            <a:lvl8pPr marL="4989424" indent="0">
              <a:buNone/>
              <a:defRPr sz="2494">
                <a:solidFill>
                  <a:schemeClr val="tx1">
                    <a:tint val="75000"/>
                  </a:schemeClr>
                </a:solidFill>
              </a:defRPr>
            </a:lvl8pPr>
            <a:lvl9pPr marL="5702198" indent="0">
              <a:buNone/>
              <a:defRPr sz="2494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BF3FB0-F856-48BA-92AD-1E8F9D52C02E}" type="datetimeFigureOut">
              <a:rPr lang="en-GB" smtClean="0"/>
              <a:t>29/01/2020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D96EE0-1B33-413F-A999-EBE70EEF39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67718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39455" y="2846200"/>
            <a:ext cx="6425724" cy="67838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654171" y="2846200"/>
            <a:ext cx="6425724" cy="67838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BF3FB0-F856-48BA-92AD-1E8F9D52C02E}" type="datetimeFigureOut">
              <a:rPr lang="en-GB" smtClean="0"/>
              <a:t>29/01/2020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D96EE0-1B33-413F-A999-EBE70EEF39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65257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41425" y="569242"/>
            <a:ext cx="13040439" cy="20665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1426" y="2620980"/>
            <a:ext cx="6396193" cy="1284502"/>
          </a:xfrm>
        </p:spPr>
        <p:txBody>
          <a:bodyPr anchor="b"/>
          <a:lstStyle>
            <a:lvl1pPr marL="0" indent="0">
              <a:buNone/>
              <a:defRPr sz="3742" b="1"/>
            </a:lvl1pPr>
            <a:lvl2pPr marL="712775" indent="0">
              <a:buNone/>
              <a:defRPr sz="3118" b="1"/>
            </a:lvl2pPr>
            <a:lvl3pPr marL="1425550" indent="0">
              <a:buNone/>
              <a:defRPr sz="2806" b="1"/>
            </a:lvl3pPr>
            <a:lvl4pPr marL="2138324" indent="0">
              <a:buNone/>
              <a:defRPr sz="2494" b="1"/>
            </a:lvl4pPr>
            <a:lvl5pPr marL="2851099" indent="0">
              <a:buNone/>
              <a:defRPr sz="2494" b="1"/>
            </a:lvl5pPr>
            <a:lvl6pPr marL="3563874" indent="0">
              <a:buNone/>
              <a:defRPr sz="2494" b="1"/>
            </a:lvl6pPr>
            <a:lvl7pPr marL="4276649" indent="0">
              <a:buNone/>
              <a:defRPr sz="2494" b="1"/>
            </a:lvl7pPr>
            <a:lvl8pPr marL="4989424" indent="0">
              <a:buNone/>
              <a:defRPr sz="2494" b="1"/>
            </a:lvl8pPr>
            <a:lvl9pPr marL="5702198" indent="0">
              <a:buNone/>
              <a:defRPr sz="2494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426" y="3905482"/>
            <a:ext cx="6396193" cy="57443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654172" y="2620980"/>
            <a:ext cx="6427693" cy="1284502"/>
          </a:xfrm>
        </p:spPr>
        <p:txBody>
          <a:bodyPr anchor="b"/>
          <a:lstStyle>
            <a:lvl1pPr marL="0" indent="0">
              <a:buNone/>
              <a:defRPr sz="3742" b="1"/>
            </a:lvl1pPr>
            <a:lvl2pPr marL="712775" indent="0">
              <a:buNone/>
              <a:defRPr sz="3118" b="1"/>
            </a:lvl2pPr>
            <a:lvl3pPr marL="1425550" indent="0">
              <a:buNone/>
              <a:defRPr sz="2806" b="1"/>
            </a:lvl3pPr>
            <a:lvl4pPr marL="2138324" indent="0">
              <a:buNone/>
              <a:defRPr sz="2494" b="1"/>
            </a:lvl4pPr>
            <a:lvl5pPr marL="2851099" indent="0">
              <a:buNone/>
              <a:defRPr sz="2494" b="1"/>
            </a:lvl5pPr>
            <a:lvl6pPr marL="3563874" indent="0">
              <a:buNone/>
              <a:defRPr sz="2494" b="1"/>
            </a:lvl6pPr>
            <a:lvl7pPr marL="4276649" indent="0">
              <a:buNone/>
              <a:defRPr sz="2494" b="1"/>
            </a:lvl7pPr>
            <a:lvl8pPr marL="4989424" indent="0">
              <a:buNone/>
              <a:defRPr sz="2494" b="1"/>
            </a:lvl8pPr>
            <a:lvl9pPr marL="5702198" indent="0">
              <a:buNone/>
              <a:defRPr sz="2494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654172" y="3905482"/>
            <a:ext cx="6427693" cy="57443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BF3FB0-F856-48BA-92AD-1E8F9D52C02E}" type="datetimeFigureOut">
              <a:rPr lang="en-GB" smtClean="0"/>
              <a:t>29/01/2020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D96EE0-1B33-413F-A999-EBE70EEF39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39325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BF3FB0-F856-48BA-92AD-1E8F9D52C02E}" type="datetimeFigureOut">
              <a:rPr lang="en-GB" smtClean="0"/>
              <a:t>29/01/2020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D96EE0-1B33-413F-A999-EBE70EEF39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56489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BF3FB0-F856-48BA-92AD-1E8F9D52C02E}" type="datetimeFigureOut">
              <a:rPr lang="en-GB" smtClean="0"/>
              <a:t>29/01/2020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D96EE0-1B33-413F-A999-EBE70EEF39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24664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41425" y="712788"/>
            <a:ext cx="4876384" cy="2494756"/>
          </a:xfrm>
        </p:spPr>
        <p:txBody>
          <a:bodyPr anchor="b"/>
          <a:lstStyle>
            <a:lvl1pPr>
              <a:defRPr sz="4989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27693" y="1539425"/>
            <a:ext cx="7654171" cy="7598117"/>
          </a:xfrm>
        </p:spPr>
        <p:txBody>
          <a:bodyPr/>
          <a:lstStyle>
            <a:lvl1pPr>
              <a:defRPr sz="4989"/>
            </a:lvl1pPr>
            <a:lvl2pPr>
              <a:defRPr sz="4365"/>
            </a:lvl2pPr>
            <a:lvl3pPr>
              <a:defRPr sz="3742"/>
            </a:lvl3pPr>
            <a:lvl4pPr>
              <a:defRPr sz="3118"/>
            </a:lvl4pPr>
            <a:lvl5pPr>
              <a:defRPr sz="3118"/>
            </a:lvl5pPr>
            <a:lvl6pPr>
              <a:defRPr sz="3118"/>
            </a:lvl6pPr>
            <a:lvl7pPr>
              <a:defRPr sz="3118"/>
            </a:lvl7pPr>
            <a:lvl8pPr>
              <a:defRPr sz="3118"/>
            </a:lvl8pPr>
            <a:lvl9pPr>
              <a:defRPr sz="3118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41425" y="3207544"/>
            <a:ext cx="4876384" cy="5942372"/>
          </a:xfrm>
        </p:spPr>
        <p:txBody>
          <a:bodyPr/>
          <a:lstStyle>
            <a:lvl1pPr marL="0" indent="0">
              <a:buNone/>
              <a:defRPr sz="2494"/>
            </a:lvl1pPr>
            <a:lvl2pPr marL="712775" indent="0">
              <a:buNone/>
              <a:defRPr sz="2183"/>
            </a:lvl2pPr>
            <a:lvl3pPr marL="1425550" indent="0">
              <a:buNone/>
              <a:defRPr sz="1871"/>
            </a:lvl3pPr>
            <a:lvl4pPr marL="2138324" indent="0">
              <a:buNone/>
              <a:defRPr sz="1559"/>
            </a:lvl4pPr>
            <a:lvl5pPr marL="2851099" indent="0">
              <a:buNone/>
              <a:defRPr sz="1559"/>
            </a:lvl5pPr>
            <a:lvl6pPr marL="3563874" indent="0">
              <a:buNone/>
              <a:defRPr sz="1559"/>
            </a:lvl6pPr>
            <a:lvl7pPr marL="4276649" indent="0">
              <a:buNone/>
              <a:defRPr sz="1559"/>
            </a:lvl7pPr>
            <a:lvl8pPr marL="4989424" indent="0">
              <a:buNone/>
              <a:defRPr sz="1559"/>
            </a:lvl8pPr>
            <a:lvl9pPr marL="5702198" indent="0">
              <a:buNone/>
              <a:defRPr sz="1559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BF3FB0-F856-48BA-92AD-1E8F9D52C02E}" type="datetimeFigureOut">
              <a:rPr lang="en-GB" smtClean="0"/>
              <a:t>29/01/2020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D96EE0-1B33-413F-A999-EBE70EEF39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87919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41425" y="712788"/>
            <a:ext cx="4876384" cy="2494756"/>
          </a:xfrm>
        </p:spPr>
        <p:txBody>
          <a:bodyPr anchor="b"/>
          <a:lstStyle>
            <a:lvl1pPr>
              <a:defRPr sz="4989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427693" y="1539425"/>
            <a:ext cx="7654171" cy="7598117"/>
          </a:xfrm>
        </p:spPr>
        <p:txBody>
          <a:bodyPr anchor="t"/>
          <a:lstStyle>
            <a:lvl1pPr marL="0" indent="0">
              <a:buNone/>
              <a:defRPr sz="4989"/>
            </a:lvl1pPr>
            <a:lvl2pPr marL="712775" indent="0">
              <a:buNone/>
              <a:defRPr sz="4365"/>
            </a:lvl2pPr>
            <a:lvl3pPr marL="1425550" indent="0">
              <a:buNone/>
              <a:defRPr sz="3742"/>
            </a:lvl3pPr>
            <a:lvl4pPr marL="2138324" indent="0">
              <a:buNone/>
              <a:defRPr sz="3118"/>
            </a:lvl4pPr>
            <a:lvl5pPr marL="2851099" indent="0">
              <a:buNone/>
              <a:defRPr sz="3118"/>
            </a:lvl5pPr>
            <a:lvl6pPr marL="3563874" indent="0">
              <a:buNone/>
              <a:defRPr sz="3118"/>
            </a:lvl6pPr>
            <a:lvl7pPr marL="4276649" indent="0">
              <a:buNone/>
              <a:defRPr sz="3118"/>
            </a:lvl7pPr>
            <a:lvl8pPr marL="4989424" indent="0">
              <a:buNone/>
              <a:defRPr sz="3118"/>
            </a:lvl8pPr>
            <a:lvl9pPr marL="5702198" indent="0">
              <a:buNone/>
              <a:defRPr sz="3118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41425" y="3207544"/>
            <a:ext cx="4876384" cy="5942372"/>
          </a:xfrm>
        </p:spPr>
        <p:txBody>
          <a:bodyPr/>
          <a:lstStyle>
            <a:lvl1pPr marL="0" indent="0">
              <a:buNone/>
              <a:defRPr sz="2494"/>
            </a:lvl1pPr>
            <a:lvl2pPr marL="712775" indent="0">
              <a:buNone/>
              <a:defRPr sz="2183"/>
            </a:lvl2pPr>
            <a:lvl3pPr marL="1425550" indent="0">
              <a:buNone/>
              <a:defRPr sz="1871"/>
            </a:lvl3pPr>
            <a:lvl4pPr marL="2138324" indent="0">
              <a:buNone/>
              <a:defRPr sz="1559"/>
            </a:lvl4pPr>
            <a:lvl5pPr marL="2851099" indent="0">
              <a:buNone/>
              <a:defRPr sz="1559"/>
            </a:lvl5pPr>
            <a:lvl6pPr marL="3563874" indent="0">
              <a:buNone/>
              <a:defRPr sz="1559"/>
            </a:lvl6pPr>
            <a:lvl7pPr marL="4276649" indent="0">
              <a:buNone/>
              <a:defRPr sz="1559"/>
            </a:lvl7pPr>
            <a:lvl8pPr marL="4989424" indent="0">
              <a:buNone/>
              <a:defRPr sz="1559"/>
            </a:lvl8pPr>
            <a:lvl9pPr marL="5702198" indent="0">
              <a:buNone/>
              <a:defRPr sz="1559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BF3FB0-F856-48BA-92AD-1E8F9D52C02E}" type="datetimeFigureOut">
              <a:rPr lang="en-GB" smtClean="0"/>
              <a:t>29/01/2020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D96EE0-1B33-413F-A999-EBE70EEF39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4959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BF3FB0-F856-48BA-92AD-1E8F9D52C02E}" type="datetimeFigureOut">
              <a:rPr lang="en-GB" smtClean="0"/>
              <a:t>29/01/2020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D96EE0-1B33-413F-A999-EBE70EEF39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10122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819786" y="569240"/>
            <a:ext cx="3260110" cy="9060817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39456" y="569240"/>
            <a:ext cx="9591338" cy="9060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BF3FB0-F856-48BA-92AD-1E8F9D52C02E}" type="datetimeFigureOut">
              <a:rPr lang="en-GB" smtClean="0"/>
              <a:t>29/01/2020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D96EE0-1B33-413F-A999-EBE70EEF39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62180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39456" y="569242"/>
            <a:ext cx="13040439" cy="206659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39456" y="2846200"/>
            <a:ext cx="13040439" cy="678385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9455" y="9909729"/>
            <a:ext cx="3401854" cy="5692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871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BF3FB0-F856-48BA-92AD-1E8F9D52C02E}" type="datetimeFigureOut">
              <a:rPr lang="en-GB" smtClean="0"/>
              <a:t>29/01/2020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008285" y="9909729"/>
            <a:ext cx="5102781" cy="5692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871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78041" y="9909729"/>
            <a:ext cx="3401854" cy="5692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871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DD96EE0-1B33-413F-A999-EBE70EEF39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42534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1425550" rtl="0" eaLnBrk="1" latinLnBrk="0" hangingPunct="1">
        <a:lnSpc>
          <a:spcPct val="90000"/>
        </a:lnSpc>
        <a:spcBef>
          <a:spcPct val="0"/>
        </a:spcBef>
        <a:buNone/>
        <a:defRPr sz="686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56387" indent="-356387" algn="l" defTabSz="1425550" rtl="0" eaLnBrk="1" latinLnBrk="0" hangingPunct="1">
        <a:lnSpc>
          <a:spcPct val="90000"/>
        </a:lnSpc>
        <a:spcBef>
          <a:spcPts val="1559"/>
        </a:spcBef>
        <a:buFont typeface="Arial" panose="020B0604020202020204" pitchFamily="34" charset="0"/>
        <a:buChar char="•"/>
        <a:defRPr sz="4365" kern="1200">
          <a:solidFill>
            <a:schemeClr val="tx1"/>
          </a:solidFill>
          <a:latin typeface="+mn-lt"/>
          <a:ea typeface="+mn-ea"/>
          <a:cs typeface="+mn-cs"/>
        </a:defRPr>
      </a:lvl1pPr>
      <a:lvl2pPr marL="1069162" indent="-356387" algn="l" defTabSz="1425550" rtl="0" eaLnBrk="1" latinLnBrk="0" hangingPunct="1">
        <a:lnSpc>
          <a:spcPct val="90000"/>
        </a:lnSpc>
        <a:spcBef>
          <a:spcPts val="780"/>
        </a:spcBef>
        <a:buFont typeface="Arial" panose="020B0604020202020204" pitchFamily="34" charset="0"/>
        <a:buChar char="•"/>
        <a:defRPr sz="3742" kern="1200">
          <a:solidFill>
            <a:schemeClr val="tx1"/>
          </a:solidFill>
          <a:latin typeface="+mn-lt"/>
          <a:ea typeface="+mn-ea"/>
          <a:cs typeface="+mn-cs"/>
        </a:defRPr>
      </a:lvl2pPr>
      <a:lvl3pPr marL="1781937" indent="-356387" algn="l" defTabSz="1425550" rtl="0" eaLnBrk="1" latinLnBrk="0" hangingPunct="1">
        <a:lnSpc>
          <a:spcPct val="90000"/>
        </a:lnSpc>
        <a:spcBef>
          <a:spcPts val="780"/>
        </a:spcBef>
        <a:buFont typeface="Arial" panose="020B0604020202020204" pitchFamily="34" charset="0"/>
        <a:buChar char="•"/>
        <a:defRPr sz="3118" kern="1200">
          <a:solidFill>
            <a:schemeClr val="tx1"/>
          </a:solidFill>
          <a:latin typeface="+mn-lt"/>
          <a:ea typeface="+mn-ea"/>
          <a:cs typeface="+mn-cs"/>
        </a:defRPr>
      </a:lvl3pPr>
      <a:lvl4pPr marL="2494712" indent="-356387" algn="l" defTabSz="1425550" rtl="0" eaLnBrk="1" latinLnBrk="0" hangingPunct="1">
        <a:lnSpc>
          <a:spcPct val="90000"/>
        </a:lnSpc>
        <a:spcBef>
          <a:spcPts val="780"/>
        </a:spcBef>
        <a:buFont typeface="Arial" panose="020B0604020202020204" pitchFamily="34" charset="0"/>
        <a:buChar char="•"/>
        <a:defRPr sz="2806" kern="1200">
          <a:solidFill>
            <a:schemeClr val="tx1"/>
          </a:solidFill>
          <a:latin typeface="+mn-lt"/>
          <a:ea typeface="+mn-ea"/>
          <a:cs typeface="+mn-cs"/>
        </a:defRPr>
      </a:lvl4pPr>
      <a:lvl5pPr marL="3207487" indent="-356387" algn="l" defTabSz="1425550" rtl="0" eaLnBrk="1" latinLnBrk="0" hangingPunct="1">
        <a:lnSpc>
          <a:spcPct val="90000"/>
        </a:lnSpc>
        <a:spcBef>
          <a:spcPts val="780"/>
        </a:spcBef>
        <a:buFont typeface="Arial" panose="020B0604020202020204" pitchFamily="34" charset="0"/>
        <a:buChar char="•"/>
        <a:defRPr sz="2806" kern="1200">
          <a:solidFill>
            <a:schemeClr val="tx1"/>
          </a:solidFill>
          <a:latin typeface="+mn-lt"/>
          <a:ea typeface="+mn-ea"/>
          <a:cs typeface="+mn-cs"/>
        </a:defRPr>
      </a:lvl5pPr>
      <a:lvl6pPr marL="3920261" indent="-356387" algn="l" defTabSz="1425550" rtl="0" eaLnBrk="1" latinLnBrk="0" hangingPunct="1">
        <a:lnSpc>
          <a:spcPct val="90000"/>
        </a:lnSpc>
        <a:spcBef>
          <a:spcPts val="780"/>
        </a:spcBef>
        <a:buFont typeface="Arial" panose="020B0604020202020204" pitchFamily="34" charset="0"/>
        <a:buChar char="•"/>
        <a:defRPr sz="2806" kern="1200">
          <a:solidFill>
            <a:schemeClr val="tx1"/>
          </a:solidFill>
          <a:latin typeface="+mn-lt"/>
          <a:ea typeface="+mn-ea"/>
          <a:cs typeface="+mn-cs"/>
        </a:defRPr>
      </a:lvl6pPr>
      <a:lvl7pPr marL="4633036" indent="-356387" algn="l" defTabSz="1425550" rtl="0" eaLnBrk="1" latinLnBrk="0" hangingPunct="1">
        <a:lnSpc>
          <a:spcPct val="90000"/>
        </a:lnSpc>
        <a:spcBef>
          <a:spcPts val="780"/>
        </a:spcBef>
        <a:buFont typeface="Arial" panose="020B0604020202020204" pitchFamily="34" charset="0"/>
        <a:buChar char="•"/>
        <a:defRPr sz="2806" kern="1200">
          <a:solidFill>
            <a:schemeClr val="tx1"/>
          </a:solidFill>
          <a:latin typeface="+mn-lt"/>
          <a:ea typeface="+mn-ea"/>
          <a:cs typeface="+mn-cs"/>
        </a:defRPr>
      </a:lvl7pPr>
      <a:lvl8pPr marL="5345811" indent="-356387" algn="l" defTabSz="1425550" rtl="0" eaLnBrk="1" latinLnBrk="0" hangingPunct="1">
        <a:lnSpc>
          <a:spcPct val="90000"/>
        </a:lnSpc>
        <a:spcBef>
          <a:spcPts val="780"/>
        </a:spcBef>
        <a:buFont typeface="Arial" panose="020B0604020202020204" pitchFamily="34" charset="0"/>
        <a:buChar char="•"/>
        <a:defRPr sz="2806" kern="1200">
          <a:solidFill>
            <a:schemeClr val="tx1"/>
          </a:solidFill>
          <a:latin typeface="+mn-lt"/>
          <a:ea typeface="+mn-ea"/>
          <a:cs typeface="+mn-cs"/>
        </a:defRPr>
      </a:lvl8pPr>
      <a:lvl9pPr marL="6058586" indent="-356387" algn="l" defTabSz="1425550" rtl="0" eaLnBrk="1" latinLnBrk="0" hangingPunct="1">
        <a:lnSpc>
          <a:spcPct val="90000"/>
        </a:lnSpc>
        <a:spcBef>
          <a:spcPts val="780"/>
        </a:spcBef>
        <a:buFont typeface="Arial" panose="020B0604020202020204" pitchFamily="34" charset="0"/>
        <a:buChar char="•"/>
        <a:defRPr sz="2806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425550" rtl="0" eaLnBrk="1" latinLnBrk="0" hangingPunct="1">
        <a:defRPr sz="2806" kern="1200">
          <a:solidFill>
            <a:schemeClr val="tx1"/>
          </a:solidFill>
          <a:latin typeface="+mn-lt"/>
          <a:ea typeface="+mn-ea"/>
          <a:cs typeface="+mn-cs"/>
        </a:defRPr>
      </a:lvl1pPr>
      <a:lvl2pPr marL="712775" algn="l" defTabSz="1425550" rtl="0" eaLnBrk="1" latinLnBrk="0" hangingPunct="1">
        <a:defRPr sz="2806" kern="1200">
          <a:solidFill>
            <a:schemeClr val="tx1"/>
          </a:solidFill>
          <a:latin typeface="+mn-lt"/>
          <a:ea typeface="+mn-ea"/>
          <a:cs typeface="+mn-cs"/>
        </a:defRPr>
      </a:lvl2pPr>
      <a:lvl3pPr marL="1425550" algn="l" defTabSz="1425550" rtl="0" eaLnBrk="1" latinLnBrk="0" hangingPunct="1">
        <a:defRPr sz="2806" kern="1200">
          <a:solidFill>
            <a:schemeClr val="tx1"/>
          </a:solidFill>
          <a:latin typeface="+mn-lt"/>
          <a:ea typeface="+mn-ea"/>
          <a:cs typeface="+mn-cs"/>
        </a:defRPr>
      </a:lvl3pPr>
      <a:lvl4pPr marL="2138324" algn="l" defTabSz="1425550" rtl="0" eaLnBrk="1" latinLnBrk="0" hangingPunct="1">
        <a:defRPr sz="2806" kern="1200">
          <a:solidFill>
            <a:schemeClr val="tx1"/>
          </a:solidFill>
          <a:latin typeface="+mn-lt"/>
          <a:ea typeface="+mn-ea"/>
          <a:cs typeface="+mn-cs"/>
        </a:defRPr>
      </a:lvl4pPr>
      <a:lvl5pPr marL="2851099" algn="l" defTabSz="1425550" rtl="0" eaLnBrk="1" latinLnBrk="0" hangingPunct="1">
        <a:defRPr sz="2806" kern="1200">
          <a:solidFill>
            <a:schemeClr val="tx1"/>
          </a:solidFill>
          <a:latin typeface="+mn-lt"/>
          <a:ea typeface="+mn-ea"/>
          <a:cs typeface="+mn-cs"/>
        </a:defRPr>
      </a:lvl5pPr>
      <a:lvl6pPr marL="3563874" algn="l" defTabSz="1425550" rtl="0" eaLnBrk="1" latinLnBrk="0" hangingPunct="1">
        <a:defRPr sz="2806" kern="1200">
          <a:solidFill>
            <a:schemeClr val="tx1"/>
          </a:solidFill>
          <a:latin typeface="+mn-lt"/>
          <a:ea typeface="+mn-ea"/>
          <a:cs typeface="+mn-cs"/>
        </a:defRPr>
      </a:lvl6pPr>
      <a:lvl7pPr marL="4276649" algn="l" defTabSz="1425550" rtl="0" eaLnBrk="1" latinLnBrk="0" hangingPunct="1">
        <a:defRPr sz="2806" kern="1200">
          <a:solidFill>
            <a:schemeClr val="tx1"/>
          </a:solidFill>
          <a:latin typeface="+mn-lt"/>
          <a:ea typeface="+mn-ea"/>
          <a:cs typeface="+mn-cs"/>
        </a:defRPr>
      </a:lvl7pPr>
      <a:lvl8pPr marL="4989424" algn="l" defTabSz="1425550" rtl="0" eaLnBrk="1" latinLnBrk="0" hangingPunct="1">
        <a:defRPr sz="2806" kern="1200">
          <a:solidFill>
            <a:schemeClr val="tx1"/>
          </a:solidFill>
          <a:latin typeface="+mn-lt"/>
          <a:ea typeface="+mn-ea"/>
          <a:cs typeface="+mn-cs"/>
        </a:defRPr>
      </a:lvl8pPr>
      <a:lvl9pPr marL="5702198" algn="l" defTabSz="1425550" rtl="0" eaLnBrk="1" latinLnBrk="0" hangingPunct="1">
        <a:defRPr sz="2806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jpe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scholastic.com/parents/kids-activities-and-printables/activities-for-kids/arts-and-craft-ideas/power-playing-together.html" TargetMode="External"/><Relationship Id="rId3" Type="http://schemas.openxmlformats.org/officeDocument/2006/relationships/hyperlink" Target="https://dera.ioe.ac.uk/9351/14/6510_Redacted.pdf" TargetMode="External"/><Relationship Id="rId7" Type="http://schemas.openxmlformats.org/officeDocument/2006/relationships/hyperlink" Target="https://www.psychologynoteshq.com/bronfenbrenner-ecological-theory/" TargetMode="External"/><Relationship Id="rId2" Type="http://schemas.openxmlformats.org/officeDocument/2006/relationships/hyperlink" Target="http://www.senedd.assembly.wales/documents/s60571/Event%20with%20Parents%209%20February%202017%20Summary%20of%20Evidence.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pentagonplay.co.uk/news-and-info/psychology-learning-through-play" TargetMode="External"/><Relationship Id="rId5" Type="http://schemas.openxmlformats.org/officeDocument/2006/relationships/hyperlink" Target="http://good-id-in-schools.eu/sites/default/files/sof_migrated_files/sof_files/impactparentalinvolvment.pdf" TargetMode="External"/><Relationship Id="rId4" Type="http://schemas.openxmlformats.org/officeDocument/2006/relationships/hyperlink" Target="https://www.estyn.gov.wales/search?search=YSGOL+TRIMSARAN" TargetMode="External"/><Relationship Id="rId9" Type="http://schemas.openxmlformats.org/officeDocument/2006/relationships/hyperlink" Target="http://ysgoltrimsaran.ysgolccc.cymru/cartref/diogelu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33000">
              <a:schemeClr val="bg1"/>
            </a:gs>
            <a:gs pos="83000">
              <a:srgbClr val="FF66CC"/>
            </a:gs>
            <a:gs pos="100000">
              <a:srgbClr val="FF66CC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2AA9C7-0D6A-48AD-8224-3719840E76D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180115" y="-227361"/>
            <a:ext cx="9165771" cy="487054"/>
          </a:xfrm>
          <a:noFill/>
        </p:spPr>
        <p:txBody>
          <a:bodyPr>
            <a:normAutofit/>
          </a:bodyPr>
          <a:lstStyle/>
          <a:p>
            <a:r>
              <a:rPr lang="cy-GB" sz="1800" b="1" dirty="0"/>
              <a:t>ECAD4009C Dysgwyr, ysgolion a chymunedau: Ble ydw i’n dysgu?</a:t>
            </a:r>
            <a:endParaRPr lang="en-GB" sz="18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ACDD266-4489-4794-A477-4EEF58E5201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0" y="0"/>
            <a:ext cx="4637314" cy="487054"/>
          </a:xfrm>
        </p:spPr>
        <p:txBody>
          <a:bodyPr>
            <a:normAutofit fontScale="92500"/>
          </a:bodyPr>
          <a:lstStyle/>
          <a:p>
            <a:r>
              <a:rPr lang="en-GB" sz="2000" dirty="0"/>
              <a:t>Megan </a:t>
            </a:r>
            <a:r>
              <a:rPr lang="en-GB" sz="2000" dirty="0" err="1"/>
              <a:t>Haf</a:t>
            </a:r>
            <a:r>
              <a:rPr lang="en-GB" sz="2000" dirty="0"/>
              <a:t> Samuel. </a:t>
            </a:r>
            <a:r>
              <a:rPr lang="en-GB" sz="2000" dirty="0" err="1"/>
              <a:t>Rhif</a:t>
            </a:r>
            <a:r>
              <a:rPr lang="en-GB" sz="2000" dirty="0"/>
              <a:t> </a:t>
            </a:r>
            <a:r>
              <a:rPr lang="en-GB" sz="2000" dirty="0" err="1"/>
              <a:t>myfyriwr</a:t>
            </a:r>
            <a:r>
              <a:rPr lang="en-GB" sz="2000" dirty="0"/>
              <a:t>- 1605894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B742D57-CBE6-4B67-8877-62AAB72FF5E8}"/>
              </a:ext>
            </a:extLst>
          </p:cNvPr>
          <p:cNvSpPr/>
          <p:nvPr/>
        </p:nvSpPr>
        <p:spPr>
          <a:xfrm>
            <a:off x="2806930" y="130393"/>
            <a:ext cx="9505487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y-GB" sz="6000" dirty="0">
                <a:latin typeface="Elephant" panose="02020904090505020303" pitchFamily="18" charset="0"/>
              </a:rPr>
              <a:t>Dechrau wrth fy Nhraed</a:t>
            </a:r>
            <a:endParaRPr lang="en-US" sz="5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Elephant" panose="02020904090505020303" pitchFamily="18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4A8CAD7-9C53-4C5F-AADB-85954872DE9F}"/>
              </a:ext>
            </a:extLst>
          </p:cNvPr>
          <p:cNvSpPr txBox="1"/>
          <p:nvPr/>
        </p:nvSpPr>
        <p:spPr>
          <a:xfrm>
            <a:off x="51658" y="259693"/>
            <a:ext cx="2910047" cy="2413328"/>
          </a:xfrm>
          <a:prstGeom prst="rect">
            <a:avLst/>
          </a:prstGeom>
          <a:solidFill>
            <a:srgbClr val="FF00FF"/>
          </a:solidFill>
        </p:spPr>
        <p:txBody>
          <a:bodyPr wrap="square" rtlCol="0">
            <a:spAutoFit/>
          </a:bodyPr>
          <a:lstStyle/>
          <a:p>
            <a:r>
              <a:rPr lang="en-GB" sz="2000" b="1" dirty="0" err="1"/>
              <a:t>Cyf</a:t>
            </a:r>
            <a:r>
              <a:rPr lang="cy-GB" sz="2000" b="1" dirty="0"/>
              <a:t>lwyniad </a:t>
            </a:r>
          </a:p>
          <a:p>
            <a:r>
              <a:rPr lang="en-GB" dirty="0" err="1"/>
              <a:t>Dyma</a:t>
            </a:r>
            <a:r>
              <a:rPr lang="en-GB" dirty="0"/>
              <a:t> </a:t>
            </a:r>
            <a:r>
              <a:rPr lang="en-GB" dirty="0" err="1"/>
              <a:t>boster</a:t>
            </a:r>
            <a:r>
              <a:rPr lang="en-GB" dirty="0"/>
              <a:t> a </a:t>
            </a:r>
            <a:r>
              <a:rPr lang="en-GB" dirty="0" err="1"/>
              <a:t>fydd</a:t>
            </a:r>
            <a:r>
              <a:rPr lang="en-GB" dirty="0"/>
              <a:t> yn </a:t>
            </a:r>
            <a:r>
              <a:rPr lang="en-GB" dirty="0" err="1"/>
              <a:t>dangos</a:t>
            </a:r>
            <a:r>
              <a:rPr lang="en-GB" dirty="0"/>
              <a:t> </a:t>
            </a:r>
            <a:r>
              <a:rPr lang="en-GB" dirty="0" err="1"/>
              <a:t>holl</a:t>
            </a:r>
            <a:r>
              <a:rPr lang="en-GB" dirty="0"/>
              <a:t> </a:t>
            </a:r>
            <a:r>
              <a:rPr lang="en-GB" dirty="0" err="1"/>
              <a:t>berthnasau’r</a:t>
            </a:r>
            <a:r>
              <a:rPr lang="en-GB" dirty="0"/>
              <a:t> </a:t>
            </a:r>
            <a:r>
              <a:rPr lang="en-GB" dirty="0" err="1"/>
              <a:t>disgyblion</a:t>
            </a:r>
            <a:r>
              <a:rPr lang="en-GB" dirty="0"/>
              <a:t> yn </a:t>
            </a:r>
            <a:r>
              <a:rPr lang="en-GB" dirty="0" err="1"/>
              <a:t>yr</a:t>
            </a:r>
            <a:r>
              <a:rPr lang="en-GB" dirty="0"/>
              <a:t> ysgol </a:t>
            </a:r>
            <a:r>
              <a:rPr lang="en-GB" dirty="0" err="1"/>
              <a:t>a’u</a:t>
            </a:r>
            <a:r>
              <a:rPr lang="en-GB" dirty="0"/>
              <a:t> </a:t>
            </a:r>
            <a:r>
              <a:rPr lang="en-GB" dirty="0" err="1"/>
              <a:t>cymuned</a:t>
            </a:r>
            <a:r>
              <a:rPr lang="en-GB" dirty="0"/>
              <a:t> </a:t>
            </a:r>
            <a:r>
              <a:rPr lang="en-GB" dirty="0" err="1"/>
              <a:t>leol</a:t>
            </a:r>
            <a:r>
              <a:rPr lang="en-GB" dirty="0"/>
              <a:t> a </a:t>
            </a:r>
            <a:r>
              <a:rPr lang="en-GB" dirty="0" err="1"/>
              <a:t>sut</a:t>
            </a:r>
            <a:r>
              <a:rPr lang="en-GB" dirty="0"/>
              <a:t>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rheini</a:t>
            </a:r>
            <a:r>
              <a:rPr lang="en-GB" dirty="0"/>
              <a:t> yn </a:t>
            </a:r>
            <a:r>
              <a:rPr lang="en-GB" dirty="0" err="1"/>
              <a:t>ymrwymo</a:t>
            </a:r>
            <a:r>
              <a:rPr lang="en-GB" dirty="0"/>
              <a:t> a </a:t>
            </a:r>
            <a:r>
              <a:rPr lang="en-GB" dirty="0" err="1"/>
              <a:t>chyd-weithio</a:t>
            </a:r>
            <a:r>
              <a:rPr lang="en-GB" dirty="0"/>
              <a:t> gyda staff </a:t>
            </a:r>
            <a:r>
              <a:rPr lang="en-GB" dirty="0" err="1"/>
              <a:t>yr</a:t>
            </a:r>
            <a:r>
              <a:rPr lang="en-GB" dirty="0"/>
              <a:t> ysgol </a:t>
            </a:r>
            <a:r>
              <a:rPr lang="en-GB" dirty="0" err="1"/>
              <a:t>leoliad</a:t>
            </a:r>
            <a:r>
              <a:rPr lang="en-GB" dirty="0"/>
              <a:t>.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A56706A-1B09-41C5-8260-B1A8E149A644}"/>
              </a:ext>
            </a:extLst>
          </p:cNvPr>
          <p:cNvSpPr txBox="1"/>
          <p:nvPr/>
        </p:nvSpPr>
        <p:spPr>
          <a:xfrm>
            <a:off x="51657" y="2598394"/>
            <a:ext cx="7508017" cy="3293209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y-GB" sz="1600" b="1" dirty="0"/>
              <a:t>Perthynas rhieni â’r ysgol</a:t>
            </a:r>
          </a:p>
          <a:p>
            <a:r>
              <a:rPr lang="cy-GB" sz="1200" dirty="0"/>
              <a:t>Mae’r rieni yn cyd-weithio’n gryf gyda’r ysgol leoliad drwy gael cymdeithas rhieni ac athrawon i ddatblygu a chynnig cyfleoedd arbennig i’r disgyblion. O fewn y gymdeithas mae’r rhieni ac athrawon yn datblygu cysylltiad a pherthynas gref sy’n gwneud hi’n haws i fynd atyn nhw os oes problem tu hwnt i’r ysgol ac yn yr ysgol. </a:t>
            </a:r>
          </a:p>
          <a:p>
            <a:r>
              <a:rPr lang="cy-GB" sz="1200" dirty="0"/>
              <a:t>Mae’r gymdeithas yn gref iawn ac yn  rhedeg i sicrhau yr adnoddau a chyfleoedd  gorau i blant er enghraifft talu am drafnidaeth ymweliadau tu hwnt i’r ysgol. </a:t>
            </a:r>
          </a:p>
          <a:p>
            <a:r>
              <a:rPr lang="cy-GB" sz="1200" dirty="0"/>
              <a:t> Mae gan yr ysgol:</a:t>
            </a:r>
          </a:p>
          <a:p>
            <a:pPr marL="285750" indent="-285750">
              <a:buFontTx/>
              <a:buChar char="-"/>
            </a:pPr>
            <a:r>
              <a:rPr lang="cy-GB" sz="1200" dirty="0"/>
              <a:t>bolisi drws agored er mwyn bod clust i wrando yn ôl angen y rhieni</a:t>
            </a:r>
          </a:p>
          <a:p>
            <a:pPr marL="285750" indent="-285750">
              <a:buFontTx/>
              <a:buChar char="-"/>
            </a:pPr>
            <a:r>
              <a:rPr lang="cy-GB" sz="1200" dirty="0"/>
              <a:t>gefnogaeth i addysg y plant drwy lyfr cyswllt cartref o’r rieni</a:t>
            </a:r>
          </a:p>
          <a:p>
            <a:pPr marL="285750" indent="-285750">
              <a:buFontTx/>
              <a:buChar char="-"/>
            </a:pPr>
            <a:r>
              <a:rPr lang="cy-GB" sz="1200" dirty="0"/>
              <a:t>TAF- (team around the family).</a:t>
            </a:r>
          </a:p>
          <a:p>
            <a:pPr marL="285750" indent="-285750">
              <a:buFontTx/>
              <a:buChar char="-"/>
            </a:pPr>
            <a:r>
              <a:rPr lang="cy-GB" sz="1200" dirty="0"/>
              <a:t>Slip damwain </a:t>
            </a:r>
          </a:p>
          <a:p>
            <a:pPr marL="285750" indent="-285750">
              <a:buFontTx/>
              <a:buChar char="-"/>
            </a:pPr>
            <a:endParaRPr lang="cy-GB" sz="1200" dirty="0"/>
          </a:p>
          <a:p>
            <a:r>
              <a:rPr lang="cy-GB" sz="1200" dirty="0"/>
              <a:t>Y dosbarth meithrin sydd gyda’r berthynas gryfaf oherwydd bod y rhieni yn dod i’r drws dwy waith y dydd i adael eu plant. </a:t>
            </a:r>
          </a:p>
          <a:p>
            <a:endParaRPr lang="cy-GB" sz="1200" dirty="0"/>
          </a:p>
          <a:p>
            <a:r>
              <a:rPr lang="cy-GB" sz="1200" dirty="0"/>
              <a:t>Wrth edrych ar y diagram isod mae’n amlwg fod cael rhieni yn rhan o fywyd addysgiadol plant yn eu datblygu i fod yn well o oed ifanc. Mae’r rhyngweithio o rieni, disgyblion a’r ysgol yn gymorth mawr i’r plentyn. </a:t>
            </a:r>
          </a:p>
        </p:txBody>
      </p:sp>
      <p:pic>
        <p:nvPicPr>
          <p:cNvPr id="12" name="Picture 11" descr="A close up of text on a white background&#10;&#10;Description automatically generated">
            <a:extLst>
              <a:ext uri="{FF2B5EF4-FFF2-40B4-BE49-F238E27FC236}">
                <a16:creationId xmlns:a16="http://schemas.microsoft.com/office/drawing/2014/main" id="{5883DD96-198F-4CB3-9871-724D756DD5A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99263" y="3711431"/>
            <a:ext cx="1503741" cy="1127806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3207702A-02BE-47B8-BA0F-130DFD5B6F01}"/>
              </a:ext>
            </a:extLst>
          </p:cNvPr>
          <p:cNvSpPr txBox="1"/>
          <p:nvPr/>
        </p:nvSpPr>
        <p:spPr>
          <a:xfrm>
            <a:off x="7557815" y="2584416"/>
            <a:ext cx="7508018" cy="4708981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r>
              <a:rPr lang="en-GB" sz="1200" b="1" dirty="0"/>
              <a:t>Socio-</a:t>
            </a:r>
            <a:r>
              <a:rPr lang="en-GB" sz="1200" b="1" dirty="0" err="1"/>
              <a:t>economaidd</a:t>
            </a:r>
            <a:r>
              <a:rPr lang="en-GB" sz="1200" b="1" dirty="0"/>
              <a:t> a </a:t>
            </a:r>
            <a:r>
              <a:rPr lang="en-GB" sz="1200" b="1" dirty="0" err="1"/>
              <a:t>lles</a:t>
            </a:r>
            <a:r>
              <a:rPr lang="en-GB" sz="1200" b="1" dirty="0"/>
              <a:t> (</a:t>
            </a:r>
            <a:r>
              <a:rPr lang="en-GB" sz="1200" b="1" dirty="0" err="1"/>
              <a:t>Perthynas</a:t>
            </a:r>
            <a:r>
              <a:rPr lang="en-GB" sz="1200" b="1" dirty="0"/>
              <a:t> </a:t>
            </a:r>
            <a:r>
              <a:rPr lang="en-GB" sz="1200" b="1" dirty="0" err="1"/>
              <a:t>yr</a:t>
            </a:r>
            <a:r>
              <a:rPr lang="en-GB" sz="1200" b="1" dirty="0"/>
              <a:t> ysgol </a:t>
            </a:r>
            <a:r>
              <a:rPr lang="en-GB" sz="1200" b="1" dirty="0" err="1"/>
              <a:t>â’r</a:t>
            </a:r>
            <a:r>
              <a:rPr lang="en-GB" sz="1200" b="1" dirty="0"/>
              <a:t> </a:t>
            </a:r>
            <a:r>
              <a:rPr lang="en-GB" sz="1200" b="1" dirty="0" err="1"/>
              <a:t>disgyblion</a:t>
            </a:r>
            <a:r>
              <a:rPr lang="en-GB" sz="1200" b="1" dirty="0"/>
              <a:t>)</a:t>
            </a:r>
          </a:p>
          <a:p>
            <a:r>
              <a:rPr lang="en-GB" sz="1200" dirty="0"/>
              <a:t>Yn </a:t>
            </a:r>
            <a:r>
              <a:rPr lang="en-GB" sz="1200" dirty="0" err="1"/>
              <a:t>adroddiad</a:t>
            </a:r>
            <a:r>
              <a:rPr lang="en-GB" sz="1200" dirty="0"/>
              <a:t> ESTYN </a:t>
            </a:r>
            <a:r>
              <a:rPr lang="en-GB" sz="1200" dirty="0" err="1"/>
              <a:t>yr</a:t>
            </a:r>
            <a:r>
              <a:rPr lang="en-GB" sz="1200" dirty="0"/>
              <a:t> ysgol </a:t>
            </a:r>
            <a:r>
              <a:rPr lang="en-GB" sz="1200" dirty="0" err="1"/>
              <a:t>leoliad</a:t>
            </a:r>
            <a:r>
              <a:rPr lang="en-GB" sz="1200" dirty="0"/>
              <a:t> </a:t>
            </a:r>
            <a:r>
              <a:rPr lang="en-GB" sz="1200" dirty="0" err="1"/>
              <a:t>fe</a:t>
            </a:r>
            <a:r>
              <a:rPr lang="en-GB" sz="1200" dirty="0"/>
              <a:t> </a:t>
            </a:r>
            <a:r>
              <a:rPr lang="en-GB" sz="1200" dirty="0" err="1"/>
              <a:t>cawson</a:t>
            </a:r>
            <a:r>
              <a:rPr lang="en-GB" sz="1200" dirty="0"/>
              <a:t> </a:t>
            </a:r>
            <a:r>
              <a:rPr lang="en-GB" sz="1200" dirty="0" err="1"/>
              <a:t>nhw</a:t>
            </a:r>
            <a:r>
              <a:rPr lang="en-GB" sz="1200" dirty="0"/>
              <a:t> </a:t>
            </a:r>
            <a:r>
              <a:rPr lang="en-GB" sz="1200" dirty="0" err="1"/>
              <a:t>rhagorol</a:t>
            </a:r>
            <a:r>
              <a:rPr lang="en-GB" sz="1200" dirty="0"/>
              <a:t> </a:t>
            </a:r>
            <a:r>
              <a:rPr lang="en-GB" sz="1200" dirty="0" err="1"/>
              <a:t>mewn</a:t>
            </a:r>
            <a:r>
              <a:rPr lang="en-GB" sz="1200" dirty="0"/>
              <a:t> </a:t>
            </a:r>
            <a:r>
              <a:rPr lang="en-GB" sz="1200" dirty="0" err="1"/>
              <a:t>gofal</a:t>
            </a:r>
            <a:r>
              <a:rPr lang="en-GB" sz="1200" dirty="0"/>
              <a:t> a </a:t>
            </a:r>
            <a:r>
              <a:rPr lang="en-GB" sz="1200" dirty="0" err="1"/>
              <a:t>lles</a:t>
            </a:r>
            <a:r>
              <a:rPr lang="en-GB" sz="1200" dirty="0"/>
              <a:t> </a:t>
            </a:r>
            <a:r>
              <a:rPr lang="en-GB" sz="1200" dirty="0" err="1"/>
              <a:t>disgyblion</a:t>
            </a:r>
            <a:r>
              <a:rPr lang="en-GB" sz="1200" dirty="0"/>
              <a:t> </a:t>
            </a:r>
            <a:r>
              <a:rPr lang="en-GB" sz="1200" dirty="0" err="1"/>
              <a:t>sy’n</a:t>
            </a:r>
            <a:r>
              <a:rPr lang="en-GB" sz="1200" dirty="0"/>
              <a:t> </a:t>
            </a:r>
            <a:r>
              <a:rPr lang="en-GB" sz="1200" dirty="0" err="1"/>
              <a:t>arbennig</a:t>
            </a:r>
            <a:r>
              <a:rPr lang="en-GB" sz="1200" dirty="0"/>
              <a:t>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 dirty="0" err="1"/>
              <a:t>sicrhau</a:t>
            </a:r>
            <a:r>
              <a:rPr lang="en-GB" sz="1200" dirty="0"/>
              <a:t> bod y plant yn </a:t>
            </a:r>
            <a:r>
              <a:rPr lang="en-GB" sz="1200" dirty="0" err="1"/>
              <a:t>cael</a:t>
            </a:r>
            <a:r>
              <a:rPr lang="en-GB" sz="1200" dirty="0"/>
              <a:t> y </a:t>
            </a:r>
            <a:r>
              <a:rPr lang="en-GB" sz="1200" dirty="0" err="1"/>
              <a:t>gorau</a:t>
            </a:r>
            <a:r>
              <a:rPr lang="en-GB" sz="1200" dirty="0"/>
              <a:t> </a:t>
            </a:r>
            <a:r>
              <a:rPr lang="en-GB" sz="1200" dirty="0" err="1"/>
              <a:t>iddyn</a:t>
            </a:r>
            <a:r>
              <a:rPr lang="en-GB" sz="1200" dirty="0"/>
              <a:t> </a:t>
            </a:r>
            <a:r>
              <a:rPr lang="en-GB" sz="1200" dirty="0" err="1"/>
              <a:t>nhw</a:t>
            </a:r>
            <a:r>
              <a:rPr lang="en-GB" sz="1200" dirty="0"/>
              <a:t> </a:t>
            </a:r>
            <a:r>
              <a:rPr lang="en-GB" sz="1200" dirty="0" err="1"/>
              <a:t>eu</a:t>
            </a:r>
            <a:r>
              <a:rPr lang="en-GB" sz="1200" dirty="0"/>
              <a:t> </a:t>
            </a:r>
            <a:r>
              <a:rPr lang="en-GB" sz="1200" dirty="0" err="1"/>
              <a:t>hun</a:t>
            </a:r>
            <a:r>
              <a:rPr lang="en-GB" sz="1200" dirty="0"/>
              <a:t> </a:t>
            </a:r>
            <a:r>
              <a:rPr lang="en-GB" sz="1200" dirty="0" err="1"/>
              <a:t>tu</a:t>
            </a:r>
            <a:r>
              <a:rPr lang="en-GB" sz="1200" dirty="0"/>
              <a:t> </a:t>
            </a:r>
            <a:r>
              <a:rPr lang="en-GB" sz="1200" dirty="0" err="1"/>
              <a:t>allan</a:t>
            </a:r>
            <a:r>
              <a:rPr lang="en-GB" sz="1200" dirty="0"/>
              <a:t> </a:t>
            </a:r>
            <a:r>
              <a:rPr lang="en-GB" sz="1200" dirty="0" err="1"/>
              <a:t>i’r</a:t>
            </a:r>
            <a:r>
              <a:rPr lang="en-GB" sz="1200" dirty="0"/>
              <a:t> </a:t>
            </a:r>
            <a:r>
              <a:rPr lang="en-GB" sz="1200" dirty="0" err="1"/>
              <a:t>cartref</a:t>
            </a:r>
            <a:r>
              <a:rPr lang="en-GB" sz="1200" dirty="0"/>
              <a:t>. </a:t>
            </a:r>
          </a:p>
          <a:p>
            <a:r>
              <a:rPr lang="cy-GB" sz="1200" dirty="0"/>
              <a:t>Grwpiau lles sydd gan yr ysgol leoliad:</a:t>
            </a:r>
          </a:p>
          <a:p>
            <a:pPr marL="285750" indent="-285750">
              <a:buFontTx/>
              <a:buChar char="-"/>
            </a:pPr>
            <a:r>
              <a:rPr lang="cy-GB" sz="1200" dirty="0"/>
              <a:t>ALENCO/ CADY</a:t>
            </a:r>
          </a:p>
          <a:p>
            <a:pPr marL="285750" indent="-285750">
              <a:buFontTx/>
              <a:buChar char="-"/>
            </a:pPr>
            <a:r>
              <a:rPr lang="cy-GB" sz="1200" dirty="0"/>
              <a:t>Cyngor ysgol</a:t>
            </a:r>
          </a:p>
          <a:p>
            <a:pPr marL="285750" indent="-285750">
              <a:buFontTx/>
              <a:buChar char="-"/>
            </a:pPr>
            <a:r>
              <a:rPr lang="cy-GB" sz="1200" dirty="0"/>
              <a:t>ELSA (BURNS Project- mynd i arddio mewn lleoliad cymunedol lleol i ddianc o bwysau ysgol a chartref. Rhywbeth i berchnogi  ynddo.) </a:t>
            </a:r>
          </a:p>
          <a:p>
            <a:r>
              <a:rPr lang="cy-GB" sz="1200" dirty="0"/>
              <a:t>Rhaglenni lles sydd gan yr ysgol:</a:t>
            </a:r>
          </a:p>
          <a:p>
            <a:r>
              <a:rPr lang="cy-GB" sz="1200" dirty="0"/>
              <a:t>- ’SPEAKR’</a:t>
            </a:r>
          </a:p>
          <a:p>
            <a:r>
              <a:rPr lang="cy-GB" sz="1200" dirty="0"/>
              <a:t> - mwd-mwd </a:t>
            </a:r>
          </a:p>
          <a:p>
            <a:r>
              <a:rPr lang="cy-GB" sz="1200" dirty="0"/>
              <a:t>- Polisi lles</a:t>
            </a:r>
          </a:p>
          <a:p>
            <a:r>
              <a:rPr lang="cy-GB" sz="1200" dirty="0"/>
              <a:t> - llysgenhadon chwaraeon-annog plant i ddod i wneud ymarfer corff er mwyn ymlacio. </a:t>
            </a:r>
          </a:p>
          <a:p>
            <a:r>
              <a:rPr lang="cy-GB" sz="1200" dirty="0"/>
              <a:t>Asiantaethau allanol sydd yn helpu:</a:t>
            </a:r>
          </a:p>
          <a:p>
            <a:r>
              <a:rPr lang="cy-GB" sz="1200" dirty="0"/>
              <a:t>-Heddlu- diogelwch ar-lein</a:t>
            </a:r>
          </a:p>
          <a:p>
            <a:r>
              <a:rPr lang="cy-GB" sz="1200" dirty="0"/>
              <a:t>-nyrs ysgol- iechyd y disgyblion, atgyfeiriad at TAF </a:t>
            </a:r>
          </a:p>
          <a:p>
            <a:pPr marL="285750" indent="-285750">
              <a:buFontTx/>
              <a:buChar char="-"/>
            </a:pPr>
            <a:r>
              <a:rPr lang="cy-GB" sz="1200" dirty="0"/>
              <a:t>Gwasanaethau cymdeithasol</a:t>
            </a:r>
          </a:p>
          <a:p>
            <a:endParaRPr lang="cy-GB" sz="1200" dirty="0"/>
          </a:p>
          <a:p>
            <a:r>
              <a:rPr lang="cy-GB" sz="1200" dirty="0"/>
              <a:t>Mae hefyd gan yr athrawon fwrdd lles yn yn ystafell athrawon. </a:t>
            </a:r>
          </a:p>
          <a:p>
            <a:endParaRPr lang="cy-GB" sz="1200" dirty="0"/>
          </a:p>
          <a:p>
            <a:r>
              <a:rPr lang="cy-GB" sz="1200" dirty="0"/>
              <a:t>Un damcaniaethwr sydd yn arbennig yn edrych ar systemau ecolegol a datblygiad seicolegol plant o fewn eu hun, cartref a chymdeithasol ydy Bronfenbrenner. Mae wedi ymchwilio i blant i weld a chanolbwyntio ar beth sydd yn bwysig i’r plant o’r cartref i’r byd. O fewn y meicrosystem dyma lle mae rhieni, athrawon, gofalwyr a pherthnasau agos yn bwysig i ddatblygiad seicolegol y plant i ddeall diogelwch o fewn ardal.  Yn sicr mae hyn i weld o fewn  yr ysgol leoliad gan fod pwysigrwydd rhieni a staff yn amlwg i’r plant wrth iddyn nhw siarad amdanyn nhw. </a:t>
            </a:r>
          </a:p>
        </p:txBody>
      </p:sp>
      <p:sp>
        <p:nvSpPr>
          <p:cNvPr id="14" name="Flowchart: Punched Tape 13">
            <a:extLst>
              <a:ext uri="{FF2B5EF4-FFF2-40B4-BE49-F238E27FC236}">
                <a16:creationId xmlns:a16="http://schemas.microsoft.com/office/drawing/2014/main" id="{C1784803-1D98-4ED1-8AC2-03CA164B361D}"/>
              </a:ext>
            </a:extLst>
          </p:cNvPr>
          <p:cNvSpPr/>
          <p:nvPr/>
        </p:nvSpPr>
        <p:spPr>
          <a:xfrm>
            <a:off x="3013363" y="918695"/>
            <a:ext cx="11083241" cy="1754326"/>
          </a:xfrm>
          <a:prstGeom prst="flowChartPunchedTape">
            <a:avLst/>
          </a:prstGeom>
          <a:solidFill>
            <a:srgbClr val="FF66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E6C18E3-4C0E-4675-AED8-391D0E7D6AEA}"/>
              </a:ext>
            </a:extLst>
          </p:cNvPr>
          <p:cNvSpPr txBox="1"/>
          <p:nvPr/>
        </p:nvSpPr>
        <p:spPr>
          <a:xfrm>
            <a:off x="2910147" y="1146056"/>
            <a:ext cx="1108324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cap="all" dirty="0"/>
              <a:t>EIN GWELEDIGAETH</a:t>
            </a:r>
          </a:p>
          <a:p>
            <a:r>
              <a:rPr lang="en-GB" dirty="0"/>
              <a:t>"</a:t>
            </a:r>
            <a:r>
              <a:rPr lang="en-GB" dirty="0" err="1"/>
              <a:t>Creu</a:t>
            </a:r>
            <a:r>
              <a:rPr lang="en-GB" dirty="0"/>
              <a:t> </a:t>
            </a:r>
            <a:r>
              <a:rPr lang="en-GB" dirty="0" err="1"/>
              <a:t>awyrgylch</a:t>
            </a:r>
            <a:r>
              <a:rPr lang="en-GB" dirty="0"/>
              <a:t> o </a:t>
            </a:r>
            <a:r>
              <a:rPr lang="en-GB" dirty="0" err="1"/>
              <a:t>hapusrwydd</a:t>
            </a:r>
            <a:r>
              <a:rPr lang="en-GB" dirty="0"/>
              <a:t>, </a:t>
            </a:r>
            <a:r>
              <a:rPr lang="en-GB" dirty="0" err="1"/>
              <a:t>gofalgar</a:t>
            </a:r>
            <a:r>
              <a:rPr lang="en-GB" dirty="0"/>
              <a:t> ac </a:t>
            </a:r>
            <a:r>
              <a:rPr lang="en-GB" dirty="0" err="1"/>
              <a:t>ysgogol</a:t>
            </a:r>
            <a:r>
              <a:rPr lang="en-GB" dirty="0"/>
              <a:t>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ein</a:t>
            </a:r>
            <a:r>
              <a:rPr lang="en-GB" dirty="0"/>
              <a:t> </a:t>
            </a:r>
            <a:r>
              <a:rPr lang="en-GB" dirty="0" err="1"/>
              <a:t>gweledigaeth</a:t>
            </a:r>
            <a:r>
              <a:rPr lang="en-GB" dirty="0"/>
              <a:t>. </a:t>
            </a:r>
            <a:r>
              <a:rPr lang="en-GB" dirty="0" err="1"/>
              <a:t>Awyrgylch</a:t>
            </a:r>
            <a:r>
              <a:rPr lang="en-GB" dirty="0"/>
              <a:t>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hyrwyddo</a:t>
            </a:r>
            <a:r>
              <a:rPr lang="en-GB" dirty="0"/>
              <a:t> </a:t>
            </a:r>
            <a:r>
              <a:rPr lang="en-GB" dirty="0" err="1"/>
              <a:t>chwilfrydedd</a:t>
            </a:r>
            <a:r>
              <a:rPr lang="en-GB" dirty="0"/>
              <a:t>, </a:t>
            </a:r>
            <a:r>
              <a:rPr lang="en-GB" dirty="0" err="1"/>
              <a:t>brwdfrydedd</a:t>
            </a:r>
            <a:r>
              <a:rPr lang="en-GB" dirty="0"/>
              <a:t>, </a:t>
            </a:r>
            <a:r>
              <a:rPr lang="en-GB" dirty="0" err="1"/>
              <a:t>eiddgarwch</a:t>
            </a:r>
            <a:r>
              <a:rPr lang="en-GB" dirty="0"/>
              <a:t> a </a:t>
            </a:r>
            <a:r>
              <a:rPr lang="en-GB" dirty="0" err="1"/>
              <a:t>pharch</a:t>
            </a:r>
            <a:r>
              <a:rPr lang="en-GB" dirty="0"/>
              <a:t> </a:t>
            </a:r>
            <a:r>
              <a:rPr lang="en-GB" dirty="0" err="1"/>
              <a:t>lle</a:t>
            </a:r>
            <a:r>
              <a:rPr lang="en-GB" dirty="0"/>
              <a:t> </a:t>
            </a:r>
            <a:r>
              <a:rPr lang="en-GB" dirty="0" err="1"/>
              <a:t>bydd</a:t>
            </a:r>
            <a:r>
              <a:rPr lang="en-GB" dirty="0"/>
              <a:t> plant yn </a:t>
            </a:r>
            <a:r>
              <a:rPr lang="en-GB" dirty="0" err="1"/>
              <a:t>adnabod</a:t>
            </a:r>
            <a:r>
              <a:rPr lang="en-GB" dirty="0"/>
              <a:t> a </a:t>
            </a:r>
            <a:r>
              <a:rPr lang="en-GB" dirty="0" err="1"/>
              <a:t>chyrraedd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potensial</a:t>
            </a:r>
            <a:r>
              <a:rPr lang="en-GB" dirty="0"/>
              <a:t> </a:t>
            </a:r>
            <a:r>
              <a:rPr lang="en-GB" dirty="0" err="1"/>
              <a:t>llawn</a:t>
            </a:r>
            <a:r>
              <a:rPr lang="en-GB" dirty="0"/>
              <a:t>.  </a:t>
            </a:r>
            <a:r>
              <a:rPr lang="en-GB" dirty="0" err="1"/>
              <a:t>Ddylai</a:t>
            </a:r>
            <a:r>
              <a:rPr lang="en-GB" dirty="0"/>
              <a:t> </a:t>
            </a:r>
            <a:r>
              <a:rPr lang="en-GB" dirty="0" err="1"/>
              <a:t>pob</a:t>
            </a:r>
            <a:r>
              <a:rPr lang="en-GB" dirty="0"/>
              <a:t> </a:t>
            </a:r>
            <a:r>
              <a:rPr lang="en-GB" dirty="0" err="1"/>
              <a:t>plentyn</a:t>
            </a:r>
            <a:r>
              <a:rPr lang="en-GB" dirty="0"/>
              <a:t> </a:t>
            </a:r>
            <a:r>
              <a:rPr lang="en-GB" dirty="0" err="1"/>
              <a:t>deimlo’n</a:t>
            </a:r>
            <a:r>
              <a:rPr lang="en-GB" dirty="0"/>
              <a:t> </a:t>
            </a:r>
            <a:r>
              <a:rPr lang="en-GB" dirty="0" err="1"/>
              <a:t>werthfawr</a:t>
            </a:r>
            <a:r>
              <a:rPr lang="en-GB" dirty="0"/>
              <a:t> ac yn </a:t>
            </a:r>
            <a:r>
              <a:rPr lang="en-GB" dirty="0" err="1"/>
              <a:t>falch</a:t>
            </a:r>
            <a:r>
              <a:rPr lang="en-GB" dirty="0"/>
              <a:t> </a:t>
            </a:r>
            <a:r>
              <a:rPr lang="en-GB" dirty="0" err="1"/>
              <a:t>o’u</a:t>
            </a:r>
            <a:r>
              <a:rPr lang="en-GB" dirty="0"/>
              <a:t> </a:t>
            </a:r>
            <a:r>
              <a:rPr lang="en-GB" dirty="0" err="1"/>
              <a:t>diwylliant</a:t>
            </a:r>
            <a:r>
              <a:rPr lang="en-GB" dirty="0"/>
              <a:t> </a:t>
            </a:r>
            <a:r>
              <a:rPr lang="en-GB" dirty="0" err="1"/>
              <a:t>a’u</a:t>
            </a:r>
            <a:r>
              <a:rPr lang="en-GB" dirty="0"/>
              <a:t> </a:t>
            </a:r>
            <a:r>
              <a:rPr lang="en-GB" dirty="0" err="1"/>
              <a:t>hetifeddwch</a:t>
            </a:r>
            <a:r>
              <a:rPr lang="en-GB" dirty="0"/>
              <a:t> </a:t>
            </a:r>
            <a:r>
              <a:rPr lang="en-GB" dirty="0" err="1"/>
              <a:t>er</a:t>
            </a:r>
            <a:r>
              <a:rPr lang="en-GB" dirty="0"/>
              <a:t> </a:t>
            </a:r>
            <a:r>
              <a:rPr lang="en-GB" dirty="0" err="1"/>
              <a:t>mwyn</a:t>
            </a:r>
            <a:r>
              <a:rPr lang="en-GB" dirty="0"/>
              <a:t> </a:t>
            </a:r>
            <a:r>
              <a:rPr lang="en-GB" dirty="0" err="1"/>
              <a:t>iddynt</a:t>
            </a:r>
            <a:r>
              <a:rPr lang="en-GB" dirty="0"/>
              <a:t> </a:t>
            </a:r>
            <a:r>
              <a:rPr lang="en-GB" dirty="0" err="1"/>
              <a:t>allu</a:t>
            </a:r>
            <a:r>
              <a:rPr lang="en-GB" dirty="0"/>
              <a:t> </a:t>
            </a:r>
            <a:r>
              <a:rPr lang="en-GB" dirty="0" err="1"/>
              <a:t>gwneud</a:t>
            </a:r>
            <a:r>
              <a:rPr lang="en-GB" dirty="0"/>
              <a:t> y </a:t>
            </a:r>
            <a:r>
              <a:rPr lang="en-GB" dirty="0" err="1"/>
              <a:t>cyfraniad</a:t>
            </a:r>
            <a:r>
              <a:rPr lang="en-GB" dirty="0"/>
              <a:t> </a:t>
            </a:r>
            <a:r>
              <a:rPr lang="en-GB" dirty="0" err="1"/>
              <a:t>gorau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gymdeithas</a:t>
            </a:r>
            <a:r>
              <a:rPr lang="en-GB" dirty="0"/>
              <a:t>". (</a:t>
            </a:r>
            <a:r>
              <a:rPr lang="en-GB" dirty="0" err="1"/>
              <a:t>Gwefan</a:t>
            </a:r>
            <a:r>
              <a:rPr lang="en-GB" dirty="0"/>
              <a:t> Ysgol </a:t>
            </a:r>
            <a:r>
              <a:rPr lang="en-GB" dirty="0" err="1"/>
              <a:t>Trimsaran</a:t>
            </a:r>
            <a:r>
              <a:rPr lang="en-GB" dirty="0"/>
              <a:t>)</a:t>
            </a:r>
          </a:p>
          <a:p>
            <a:endParaRPr lang="en-GB" dirty="0"/>
          </a:p>
        </p:txBody>
      </p:sp>
      <p:pic>
        <p:nvPicPr>
          <p:cNvPr id="1026" name="Picture 2" descr="Image result for bronfenbrenner&quot;">
            <a:extLst>
              <a:ext uri="{FF2B5EF4-FFF2-40B4-BE49-F238E27FC236}">
                <a16:creationId xmlns:a16="http://schemas.microsoft.com/office/drawing/2014/main" id="{4A2CFDBC-653A-4A57-9906-B2B5F006227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807614" y="4938907"/>
            <a:ext cx="1260079" cy="12600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32395AA1-3F96-4CD6-8E09-2EECEFFE9B0C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4567" t="22470" r="30356" b="12441"/>
          <a:stretch/>
        </p:blipFill>
        <p:spPr>
          <a:xfrm>
            <a:off x="5179587" y="6880940"/>
            <a:ext cx="1535835" cy="1602318"/>
          </a:xfrm>
          <a:prstGeom prst="rect">
            <a:avLst/>
          </a:prstGeom>
        </p:spPr>
      </p:pic>
      <p:pic>
        <p:nvPicPr>
          <p:cNvPr id="1028" name="Picture 4" descr="Image result for child clipart">
            <a:extLst>
              <a:ext uri="{FF2B5EF4-FFF2-40B4-BE49-F238E27FC236}">
                <a16:creationId xmlns:a16="http://schemas.microsoft.com/office/drawing/2014/main" id="{3D8DB072-9594-4D98-9668-D370C3CBCD2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333188" y="26318"/>
            <a:ext cx="1969849" cy="13570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6F64A731-1D85-4E52-8CD9-1DA0E246F4F0}"/>
              </a:ext>
            </a:extLst>
          </p:cNvPr>
          <p:cNvSpPr txBox="1"/>
          <p:nvPr/>
        </p:nvSpPr>
        <p:spPr>
          <a:xfrm>
            <a:off x="6757130" y="7226894"/>
            <a:ext cx="8404622" cy="3477875"/>
          </a:xfrm>
          <a:prstGeom prst="rect">
            <a:avLst/>
          </a:prstGeom>
          <a:solidFill>
            <a:srgbClr val="0000FF"/>
          </a:solidFill>
        </p:spPr>
        <p:txBody>
          <a:bodyPr wrap="square" rtlCol="0">
            <a:spAutoFit/>
          </a:bodyPr>
          <a:lstStyle/>
          <a:p>
            <a:r>
              <a:rPr lang="en-GB" sz="1600" b="1" dirty="0" err="1">
                <a:solidFill>
                  <a:schemeClr val="bg1"/>
                </a:solidFill>
              </a:rPr>
              <a:t>Disgyblion</a:t>
            </a:r>
            <a:endParaRPr lang="en-GB" sz="1600" b="1" dirty="0">
              <a:solidFill>
                <a:schemeClr val="bg1"/>
              </a:solidFill>
            </a:endParaRPr>
          </a:p>
          <a:p>
            <a:r>
              <a:rPr lang="en-GB" sz="1200" dirty="0" err="1">
                <a:solidFill>
                  <a:schemeClr val="bg1"/>
                </a:solidFill>
              </a:rPr>
              <a:t>Wrth</a:t>
            </a:r>
            <a:r>
              <a:rPr lang="en-GB" sz="1200" dirty="0">
                <a:solidFill>
                  <a:schemeClr val="bg1"/>
                </a:solidFill>
              </a:rPr>
              <a:t> </a:t>
            </a:r>
            <a:r>
              <a:rPr lang="en-GB" sz="1200" dirty="0" err="1">
                <a:solidFill>
                  <a:schemeClr val="bg1"/>
                </a:solidFill>
              </a:rPr>
              <a:t>ddatvlygu</a:t>
            </a:r>
            <a:r>
              <a:rPr lang="en-GB" sz="1200" dirty="0">
                <a:solidFill>
                  <a:schemeClr val="bg1"/>
                </a:solidFill>
              </a:rPr>
              <a:t> </a:t>
            </a:r>
            <a:r>
              <a:rPr lang="en-GB" sz="1200" dirty="0" err="1">
                <a:solidFill>
                  <a:schemeClr val="bg1"/>
                </a:solidFill>
              </a:rPr>
              <a:t>i</a:t>
            </a:r>
            <a:r>
              <a:rPr lang="en-GB" sz="1200" dirty="0">
                <a:solidFill>
                  <a:schemeClr val="bg1"/>
                </a:solidFill>
              </a:rPr>
              <a:t> </a:t>
            </a:r>
            <a:r>
              <a:rPr lang="en-GB" sz="1200" dirty="0" err="1">
                <a:solidFill>
                  <a:schemeClr val="bg1"/>
                </a:solidFill>
              </a:rPr>
              <a:t>fod</a:t>
            </a:r>
            <a:r>
              <a:rPr lang="en-GB" sz="1200" dirty="0">
                <a:solidFill>
                  <a:schemeClr val="bg1"/>
                </a:solidFill>
              </a:rPr>
              <a:t> yn ‘</a:t>
            </a:r>
            <a:r>
              <a:rPr lang="en-GB" sz="1200" dirty="0" err="1">
                <a:solidFill>
                  <a:schemeClr val="bg1"/>
                </a:solidFill>
              </a:rPr>
              <a:t>unigolion</a:t>
            </a:r>
            <a:r>
              <a:rPr lang="en-GB" sz="1200" dirty="0">
                <a:solidFill>
                  <a:schemeClr val="bg1"/>
                </a:solidFill>
              </a:rPr>
              <a:t> </a:t>
            </a:r>
            <a:r>
              <a:rPr lang="en-GB" sz="1200" dirty="0" err="1">
                <a:solidFill>
                  <a:schemeClr val="bg1"/>
                </a:solidFill>
              </a:rPr>
              <a:t>iach</a:t>
            </a:r>
            <a:r>
              <a:rPr lang="en-GB" sz="1200" dirty="0">
                <a:solidFill>
                  <a:schemeClr val="bg1"/>
                </a:solidFill>
              </a:rPr>
              <a:t>, </a:t>
            </a:r>
            <a:r>
              <a:rPr lang="en-GB" sz="1200" dirty="0" err="1">
                <a:solidFill>
                  <a:schemeClr val="bg1"/>
                </a:solidFill>
              </a:rPr>
              <a:t>hyderus</a:t>
            </a:r>
            <a:r>
              <a:rPr lang="en-GB" sz="1200" dirty="0">
                <a:solidFill>
                  <a:schemeClr val="bg1"/>
                </a:solidFill>
              </a:rPr>
              <a:t>’ (Donaldson 2015) </a:t>
            </a:r>
            <a:r>
              <a:rPr lang="en-GB" sz="1200" dirty="0" err="1">
                <a:solidFill>
                  <a:schemeClr val="bg1"/>
                </a:solidFill>
              </a:rPr>
              <a:t>mae</a:t>
            </a:r>
            <a:r>
              <a:rPr lang="en-GB" sz="1200" dirty="0">
                <a:solidFill>
                  <a:schemeClr val="bg1"/>
                </a:solidFill>
              </a:rPr>
              <a:t> </a:t>
            </a:r>
            <a:r>
              <a:rPr lang="en-GB" sz="1200" dirty="0" err="1">
                <a:solidFill>
                  <a:schemeClr val="bg1"/>
                </a:solidFill>
              </a:rPr>
              <a:t>disgyblion</a:t>
            </a:r>
            <a:r>
              <a:rPr lang="en-GB" sz="1200" dirty="0">
                <a:solidFill>
                  <a:schemeClr val="bg1"/>
                </a:solidFill>
              </a:rPr>
              <a:t> yn </a:t>
            </a:r>
            <a:r>
              <a:rPr lang="en-GB" sz="1200" dirty="0" err="1">
                <a:solidFill>
                  <a:schemeClr val="bg1"/>
                </a:solidFill>
              </a:rPr>
              <a:t>helpu</a:t>
            </a:r>
            <a:r>
              <a:rPr lang="en-GB" sz="1200" dirty="0">
                <a:solidFill>
                  <a:schemeClr val="bg1"/>
                </a:solidFill>
              </a:rPr>
              <a:t> </a:t>
            </a:r>
            <a:r>
              <a:rPr lang="en-GB" sz="1200" dirty="0" err="1">
                <a:solidFill>
                  <a:schemeClr val="bg1"/>
                </a:solidFill>
              </a:rPr>
              <a:t>ei</a:t>
            </a:r>
            <a:r>
              <a:rPr lang="en-GB" sz="1200" dirty="0">
                <a:solidFill>
                  <a:schemeClr val="bg1"/>
                </a:solidFill>
              </a:rPr>
              <a:t> </a:t>
            </a:r>
            <a:r>
              <a:rPr lang="en-GB" sz="1200" dirty="0" err="1">
                <a:solidFill>
                  <a:schemeClr val="bg1"/>
                </a:solidFill>
              </a:rPr>
              <a:t>gilydd</a:t>
            </a:r>
            <a:r>
              <a:rPr lang="en-GB" sz="1200" dirty="0">
                <a:solidFill>
                  <a:schemeClr val="bg1"/>
                </a:solidFill>
              </a:rPr>
              <a:t> </a:t>
            </a:r>
            <a:r>
              <a:rPr lang="en-GB" sz="1200" dirty="0" err="1">
                <a:solidFill>
                  <a:schemeClr val="bg1"/>
                </a:solidFill>
              </a:rPr>
              <a:t>drwy</a:t>
            </a:r>
            <a:r>
              <a:rPr lang="en-GB" sz="1200" dirty="0">
                <a:solidFill>
                  <a:schemeClr val="bg1"/>
                </a:solidFill>
              </a:rPr>
              <a:t>:</a:t>
            </a:r>
          </a:p>
          <a:p>
            <a:pPr marL="285750" indent="-285750">
              <a:buFontTx/>
              <a:buChar char="-"/>
            </a:pPr>
            <a:r>
              <a:rPr lang="en-GB" sz="1200" dirty="0" err="1">
                <a:solidFill>
                  <a:schemeClr val="bg1"/>
                </a:solidFill>
              </a:rPr>
              <a:t>gyd-chwarae</a:t>
            </a:r>
            <a:endParaRPr lang="en-GB" sz="1200" dirty="0">
              <a:solidFill>
                <a:schemeClr val="bg1"/>
              </a:solidFill>
            </a:endParaRPr>
          </a:p>
          <a:p>
            <a:pPr marL="285750" indent="-285750">
              <a:buFontTx/>
              <a:buChar char="-"/>
            </a:pPr>
            <a:r>
              <a:rPr lang="en-GB" sz="1200" dirty="0" err="1">
                <a:solidFill>
                  <a:schemeClr val="bg1"/>
                </a:solidFill>
              </a:rPr>
              <a:t>Helpu</a:t>
            </a:r>
            <a:endParaRPr lang="en-GB" sz="1200" dirty="0">
              <a:solidFill>
                <a:schemeClr val="bg1"/>
              </a:solidFill>
            </a:endParaRPr>
          </a:p>
          <a:p>
            <a:pPr marL="285750" indent="-285750">
              <a:buFontTx/>
              <a:buChar char="-"/>
            </a:pPr>
            <a:r>
              <a:rPr lang="en-GB" sz="1200" dirty="0">
                <a:solidFill>
                  <a:schemeClr val="bg1"/>
                </a:solidFill>
              </a:rPr>
              <a:t>Bod yn </a:t>
            </a:r>
            <a:r>
              <a:rPr lang="en-GB" sz="1200" dirty="0" err="1">
                <a:solidFill>
                  <a:schemeClr val="bg1"/>
                </a:solidFill>
              </a:rPr>
              <a:t>rhan</a:t>
            </a:r>
            <a:r>
              <a:rPr lang="en-GB" sz="1200" dirty="0">
                <a:solidFill>
                  <a:schemeClr val="bg1"/>
                </a:solidFill>
              </a:rPr>
              <a:t>  </a:t>
            </a:r>
            <a:r>
              <a:rPr lang="en-GB" sz="1200" dirty="0" err="1">
                <a:solidFill>
                  <a:schemeClr val="bg1"/>
                </a:solidFill>
              </a:rPr>
              <a:t>gyngor</a:t>
            </a:r>
            <a:endParaRPr lang="en-GB" sz="1200" dirty="0">
              <a:solidFill>
                <a:schemeClr val="bg1"/>
              </a:solidFill>
            </a:endParaRPr>
          </a:p>
          <a:p>
            <a:pPr marL="285750" indent="-285750">
              <a:buFontTx/>
              <a:buChar char="-"/>
            </a:pPr>
            <a:r>
              <a:rPr lang="en-GB" sz="1200" dirty="0" err="1">
                <a:solidFill>
                  <a:schemeClr val="bg1"/>
                </a:solidFill>
              </a:rPr>
              <a:t>Meithrin</a:t>
            </a:r>
            <a:r>
              <a:rPr lang="en-GB" sz="1200" dirty="0">
                <a:solidFill>
                  <a:schemeClr val="bg1"/>
                </a:solidFill>
              </a:rPr>
              <a:t> </a:t>
            </a:r>
            <a:r>
              <a:rPr lang="en-GB" sz="1200" dirty="0" err="1">
                <a:solidFill>
                  <a:schemeClr val="bg1"/>
                </a:solidFill>
              </a:rPr>
              <a:t>ei</a:t>
            </a:r>
            <a:r>
              <a:rPr lang="en-GB" sz="1200" dirty="0">
                <a:solidFill>
                  <a:schemeClr val="bg1"/>
                </a:solidFill>
              </a:rPr>
              <a:t> </a:t>
            </a:r>
            <a:r>
              <a:rPr lang="en-GB" sz="1200" dirty="0" err="1">
                <a:solidFill>
                  <a:schemeClr val="bg1"/>
                </a:solidFill>
              </a:rPr>
              <a:t>gilydd</a:t>
            </a:r>
            <a:r>
              <a:rPr lang="en-GB" sz="1200" dirty="0">
                <a:solidFill>
                  <a:schemeClr val="bg1"/>
                </a:solidFill>
              </a:rPr>
              <a:t> I </a:t>
            </a:r>
            <a:r>
              <a:rPr lang="en-GB" sz="1200" dirty="0" err="1">
                <a:solidFill>
                  <a:schemeClr val="bg1"/>
                </a:solidFill>
              </a:rPr>
              <a:t>fod</a:t>
            </a:r>
            <a:r>
              <a:rPr lang="en-GB" sz="1200" dirty="0">
                <a:solidFill>
                  <a:schemeClr val="bg1"/>
                </a:solidFill>
              </a:rPr>
              <a:t> yn </a:t>
            </a:r>
            <a:r>
              <a:rPr lang="en-GB" sz="1200" dirty="0" err="1">
                <a:solidFill>
                  <a:schemeClr val="bg1"/>
                </a:solidFill>
              </a:rPr>
              <a:t>rhan</a:t>
            </a:r>
            <a:r>
              <a:rPr lang="en-GB" sz="1200" dirty="0">
                <a:solidFill>
                  <a:schemeClr val="bg1"/>
                </a:solidFill>
              </a:rPr>
              <a:t> </a:t>
            </a:r>
            <a:r>
              <a:rPr lang="en-GB" sz="1200" dirty="0" err="1">
                <a:solidFill>
                  <a:schemeClr val="bg1"/>
                </a:solidFill>
              </a:rPr>
              <a:t>o’r</a:t>
            </a:r>
            <a:r>
              <a:rPr lang="en-GB" sz="1200" dirty="0">
                <a:solidFill>
                  <a:schemeClr val="bg1"/>
                </a:solidFill>
              </a:rPr>
              <a:t> </a:t>
            </a:r>
            <a:r>
              <a:rPr lang="en-GB" sz="1200" dirty="0" err="1">
                <a:solidFill>
                  <a:schemeClr val="bg1"/>
                </a:solidFill>
              </a:rPr>
              <a:t>gymuned</a:t>
            </a:r>
            <a:r>
              <a:rPr lang="en-GB" sz="1200" dirty="0">
                <a:solidFill>
                  <a:schemeClr val="bg1"/>
                </a:solidFill>
              </a:rPr>
              <a:t>. </a:t>
            </a:r>
          </a:p>
          <a:p>
            <a:r>
              <a:rPr lang="en-GB" sz="1200" dirty="0">
                <a:solidFill>
                  <a:schemeClr val="bg1"/>
                </a:solidFill>
              </a:rPr>
              <a:t> yn </a:t>
            </a:r>
            <a:r>
              <a:rPr lang="en-GB" sz="1200" dirty="0" err="1">
                <a:solidFill>
                  <a:schemeClr val="bg1"/>
                </a:solidFill>
              </a:rPr>
              <a:t>sicr</a:t>
            </a:r>
            <a:r>
              <a:rPr lang="en-GB" sz="1200" dirty="0">
                <a:solidFill>
                  <a:schemeClr val="bg1"/>
                </a:solidFill>
              </a:rPr>
              <a:t> </a:t>
            </a:r>
            <a:r>
              <a:rPr lang="en-GB" sz="1200" dirty="0" err="1">
                <a:solidFill>
                  <a:schemeClr val="bg1"/>
                </a:solidFill>
              </a:rPr>
              <a:t>mae</a:t>
            </a:r>
            <a:r>
              <a:rPr lang="en-GB" sz="1200" dirty="0">
                <a:solidFill>
                  <a:schemeClr val="bg1"/>
                </a:solidFill>
              </a:rPr>
              <a:t> </a:t>
            </a:r>
            <a:r>
              <a:rPr lang="en-GB" sz="1200" dirty="0" err="1">
                <a:solidFill>
                  <a:schemeClr val="bg1"/>
                </a:solidFill>
              </a:rPr>
              <a:t>hyn</a:t>
            </a:r>
            <a:r>
              <a:rPr lang="en-GB" sz="1200" dirty="0">
                <a:solidFill>
                  <a:schemeClr val="bg1"/>
                </a:solidFill>
              </a:rPr>
              <a:t> yn </a:t>
            </a:r>
            <a:r>
              <a:rPr lang="en-GB" sz="1200" dirty="0" err="1">
                <a:solidFill>
                  <a:schemeClr val="bg1"/>
                </a:solidFill>
              </a:rPr>
              <a:t>gymorth</a:t>
            </a:r>
            <a:r>
              <a:rPr lang="en-GB" sz="1200" dirty="0">
                <a:solidFill>
                  <a:schemeClr val="bg1"/>
                </a:solidFill>
              </a:rPr>
              <a:t> </a:t>
            </a:r>
            <a:r>
              <a:rPr lang="en-GB" sz="1200" dirty="0" err="1">
                <a:solidFill>
                  <a:schemeClr val="bg1"/>
                </a:solidFill>
              </a:rPr>
              <a:t>enfawr</a:t>
            </a:r>
            <a:r>
              <a:rPr lang="en-GB" sz="1200" dirty="0">
                <a:solidFill>
                  <a:schemeClr val="bg1"/>
                </a:solidFill>
              </a:rPr>
              <a:t> i </a:t>
            </a:r>
            <a:r>
              <a:rPr lang="en-GB" sz="1200" dirty="0" err="1">
                <a:solidFill>
                  <a:schemeClr val="bg1"/>
                </a:solidFill>
              </a:rPr>
              <a:t>ddatblygiad</a:t>
            </a:r>
            <a:r>
              <a:rPr lang="en-GB" sz="1200" dirty="0">
                <a:solidFill>
                  <a:schemeClr val="bg1"/>
                </a:solidFill>
              </a:rPr>
              <a:t> plant.  </a:t>
            </a:r>
          </a:p>
          <a:p>
            <a:r>
              <a:rPr lang="en-GB" sz="1200" dirty="0">
                <a:solidFill>
                  <a:schemeClr val="bg1"/>
                </a:solidFill>
              </a:rPr>
              <a:t>Mae </a:t>
            </a:r>
            <a:r>
              <a:rPr lang="en-GB" sz="1200" dirty="0" err="1">
                <a:solidFill>
                  <a:schemeClr val="bg1"/>
                </a:solidFill>
              </a:rPr>
              <a:t>angen</a:t>
            </a:r>
            <a:r>
              <a:rPr lang="en-GB" sz="1200" dirty="0">
                <a:solidFill>
                  <a:schemeClr val="bg1"/>
                </a:solidFill>
              </a:rPr>
              <a:t> </a:t>
            </a:r>
            <a:r>
              <a:rPr lang="en-GB" sz="1200" dirty="0" err="1">
                <a:solidFill>
                  <a:schemeClr val="bg1"/>
                </a:solidFill>
              </a:rPr>
              <a:t>amryiaeth</a:t>
            </a:r>
            <a:r>
              <a:rPr lang="en-GB" sz="1200" dirty="0">
                <a:solidFill>
                  <a:schemeClr val="bg1"/>
                </a:solidFill>
              </a:rPr>
              <a:t> o </a:t>
            </a:r>
            <a:r>
              <a:rPr lang="en-GB" sz="1200" dirty="0" err="1">
                <a:solidFill>
                  <a:schemeClr val="bg1"/>
                </a:solidFill>
              </a:rPr>
              <a:t>ffyrdd</a:t>
            </a:r>
            <a:r>
              <a:rPr lang="en-GB" sz="1200" dirty="0">
                <a:solidFill>
                  <a:schemeClr val="bg1"/>
                </a:solidFill>
              </a:rPr>
              <a:t> </a:t>
            </a:r>
            <a:r>
              <a:rPr lang="en-GB" sz="1200" dirty="0" err="1">
                <a:solidFill>
                  <a:schemeClr val="bg1"/>
                </a:solidFill>
              </a:rPr>
              <a:t>chwarae</a:t>
            </a:r>
            <a:r>
              <a:rPr lang="en-GB" sz="1200" dirty="0">
                <a:solidFill>
                  <a:schemeClr val="bg1"/>
                </a:solidFill>
              </a:rPr>
              <a:t> </a:t>
            </a:r>
            <a:r>
              <a:rPr lang="en-GB" sz="1200" dirty="0" err="1">
                <a:solidFill>
                  <a:schemeClr val="bg1"/>
                </a:solidFill>
              </a:rPr>
              <a:t>ar</a:t>
            </a:r>
            <a:r>
              <a:rPr lang="en-GB" sz="1200" dirty="0">
                <a:solidFill>
                  <a:schemeClr val="bg1"/>
                </a:solidFill>
              </a:rPr>
              <a:t> y plant ac </a:t>
            </a:r>
            <a:r>
              <a:rPr lang="en-GB" sz="1200" dirty="0" err="1">
                <a:solidFill>
                  <a:schemeClr val="bg1"/>
                </a:solidFill>
              </a:rPr>
              <a:t>mae</a:t>
            </a:r>
            <a:r>
              <a:rPr lang="en-GB" sz="1200" dirty="0">
                <a:solidFill>
                  <a:schemeClr val="bg1"/>
                </a:solidFill>
              </a:rPr>
              <a:t> </a:t>
            </a:r>
            <a:r>
              <a:rPr lang="en-GB" sz="1200" dirty="0" err="1">
                <a:solidFill>
                  <a:schemeClr val="bg1"/>
                </a:solidFill>
              </a:rPr>
              <a:t>angen</a:t>
            </a:r>
            <a:r>
              <a:rPr lang="en-GB" sz="1200" dirty="0">
                <a:solidFill>
                  <a:schemeClr val="bg1"/>
                </a:solidFill>
              </a:rPr>
              <a:t> </a:t>
            </a:r>
            <a:r>
              <a:rPr lang="en-GB" sz="1200" dirty="0" err="1">
                <a:solidFill>
                  <a:schemeClr val="bg1"/>
                </a:solidFill>
              </a:rPr>
              <a:t>eu</a:t>
            </a:r>
            <a:r>
              <a:rPr lang="en-GB" sz="1200" dirty="0">
                <a:solidFill>
                  <a:schemeClr val="bg1"/>
                </a:solidFill>
              </a:rPr>
              <a:t> </a:t>
            </a:r>
            <a:r>
              <a:rPr lang="en-GB" sz="1200" dirty="0" err="1">
                <a:solidFill>
                  <a:schemeClr val="bg1"/>
                </a:solidFill>
              </a:rPr>
              <a:t>datblygu</a:t>
            </a:r>
            <a:r>
              <a:rPr lang="en-GB" sz="1200" dirty="0">
                <a:solidFill>
                  <a:schemeClr val="bg1"/>
                </a:solidFill>
              </a:rPr>
              <a:t> o 5 cam </a:t>
            </a:r>
            <a:r>
              <a:rPr lang="en-GB" sz="1200" dirty="0" err="1">
                <a:solidFill>
                  <a:schemeClr val="bg1"/>
                </a:solidFill>
              </a:rPr>
              <a:t>chwarae</a:t>
            </a:r>
            <a:r>
              <a:rPr lang="en-GB" sz="1200" dirty="0">
                <a:solidFill>
                  <a:schemeClr val="bg1"/>
                </a:solidFill>
              </a:rPr>
              <a:t>.:</a:t>
            </a:r>
          </a:p>
          <a:p>
            <a:r>
              <a:rPr lang="en-GB" sz="1200" dirty="0" err="1">
                <a:solidFill>
                  <a:schemeClr val="bg1"/>
                </a:solidFill>
              </a:rPr>
              <a:t>Chwarae</a:t>
            </a:r>
            <a:r>
              <a:rPr lang="en-GB" sz="1200" dirty="0">
                <a:solidFill>
                  <a:schemeClr val="bg1"/>
                </a:solidFill>
              </a:rPr>
              <a:t> </a:t>
            </a:r>
            <a:r>
              <a:rPr lang="en-GB" sz="1200" dirty="0" err="1">
                <a:solidFill>
                  <a:schemeClr val="bg1"/>
                </a:solidFill>
              </a:rPr>
              <a:t>unigol</a:t>
            </a:r>
            <a:r>
              <a:rPr lang="en-GB" sz="1200" dirty="0">
                <a:solidFill>
                  <a:schemeClr val="bg1"/>
                </a:solidFill>
              </a:rPr>
              <a:t>.</a:t>
            </a:r>
          </a:p>
          <a:p>
            <a:r>
              <a:rPr lang="en-GB" sz="1200" dirty="0" err="1">
                <a:solidFill>
                  <a:schemeClr val="bg1"/>
                </a:solidFill>
              </a:rPr>
              <a:t>Chwarae</a:t>
            </a:r>
            <a:r>
              <a:rPr lang="en-GB" sz="1200" dirty="0">
                <a:solidFill>
                  <a:schemeClr val="bg1"/>
                </a:solidFill>
              </a:rPr>
              <a:t> </a:t>
            </a:r>
            <a:r>
              <a:rPr lang="en-GB" sz="1200" dirty="0" err="1">
                <a:solidFill>
                  <a:schemeClr val="bg1"/>
                </a:solidFill>
              </a:rPr>
              <a:t>cyfochrog</a:t>
            </a:r>
            <a:r>
              <a:rPr lang="en-GB" sz="1200" dirty="0">
                <a:solidFill>
                  <a:schemeClr val="bg1"/>
                </a:solidFill>
              </a:rPr>
              <a:t>.</a:t>
            </a:r>
          </a:p>
          <a:p>
            <a:r>
              <a:rPr lang="en-GB" sz="1200" dirty="0" err="1">
                <a:solidFill>
                  <a:schemeClr val="bg1"/>
                </a:solidFill>
              </a:rPr>
              <a:t>Chwarae</a:t>
            </a:r>
            <a:r>
              <a:rPr lang="en-GB" sz="1200" dirty="0">
                <a:solidFill>
                  <a:schemeClr val="bg1"/>
                </a:solidFill>
              </a:rPr>
              <a:t> </a:t>
            </a:r>
            <a:r>
              <a:rPr lang="en-GB" sz="1200" dirty="0" err="1">
                <a:solidFill>
                  <a:schemeClr val="bg1"/>
                </a:solidFill>
              </a:rPr>
              <a:t>dynwaredol</a:t>
            </a:r>
            <a:r>
              <a:rPr lang="en-GB" sz="1200" dirty="0">
                <a:solidFill>
                  <a:schemeClr val="bg1"/>
                </a:solidFill>
              </a:rPr>
              <a:t>.</a:t>
            </a:r>
          </a:p>
          <a:p>
            <a:r>
              <a:rPr lang="en-GB" sz="1200" dirty="0" err="1">
                <a:solidFill>
                  <a:schemeClr val="bg1"/>
                </a:solidFill>
              </a:rPr>
              <a:t>Chwarae</a:t>
            </a:r>
            <a:r>
              <a:rPr lang="en-GB" sz="1200" dirty="0">
                <a:solidFill>
                  <a:schemeClr val="bg1"/>
                </a:solidFill>
              </a:rPr>
              <a:t> </a:t>
            </a:r>
            <a:r>
              <a:rPr lang="en-GB" sz="1200" dirty="0" err="1">
                <a:solidFill>
                  <a:schemeClr val="bg1"/>
                </a:solidFill>
              </a:rPr>
              <a:t>cysylltiol</a:t>
            </a:r>
            <a:r>
              <a:rPr lang="en-GB" sz="1200" dirty="0">
                <a:solidFill>
                  <a:schemeClr val="bg1"/>
                </a:solidFill>
              </a:rPr>
              <a:t>.</a:t>
            </a:r>
          </a:p>
          <a:p>
            <a:r>
              <a:rPr lang="en-GB" sz="1200" dirty="0" err="1">
                <a:solidFill>
                  <a:schemeClr val="bg1"/>
                </a:solidFill>
              </a:rPr>
              <a:t>Chwarae</a:t>
            </a:r>
            <a:r>
              <a:rPr lang="en-GB" sz="1200" dirty="0">
                <a:solidFill>
                  <a:schemeClr val="bg1"/>
                </a:solidFill>
              </a:rPr>
              <a:t> </a:t>
            </a:r>
            <a:r>
              <a:rPr lang="en-GB" sz="1200" dirty="0" err="1">
                <a:solidFill>
                  <a:schemeClr val="bg1"/>
                </a:solidFill>
              </a:rPr>
              <a:t>cydweithredol</a:t>
            </a:r>
            <a:r>
              <a:rPr lang="en-GB" sz="1200" dirty="0">
                <a:solidFill>
                  <a:schemeClr val="bg1"/>
                </a:solidFill>
              </a:rPr>
              <a:t>.</a:t>
            </a:r>
          </a:p>
          <a:p>
            <a:r>
              <a:rPr lang="en-GB" sz="1200" dirty="0">
                <a:solidFill>
                  <a:schemeClr val="bg1"/>
                </a:solidFill>
              </a:rPr>
              <a:t>Yn </a:t>
            </a:r>
            <a:r>
              <a:rPr lang="en-GB" sz="1200" dirty="0" err="1">
                <a:solidFill>
                  <a:schemeClr val="bg1"/>
                </a:solidFill>
              </a:rPr>
              <a:t>ôl</a:t>
            </a:r>
            <a:r>
              <a:rPr lang="en-GB" sz="1200" dirty="0">
                <a:solidFill>
                  <a:schemeClr val="bg1"/>
                </a:solidFill>
              </a:rPr>
              <a:t> ESTYN ‘yn </a:t>
            </a:r>
            <a:r>
              <a:rPr lang="en-GB" sz="1200" dirty="0" err="1">
                <a:solidFill>
                  <a:schemeClr val="bg1"/>
                </a:solidFill>
              </a:rPr>
              <a:t>mentro’n</a:t>
            </a:r>
            <a:r>
              <a:rPr lang="en-GB" sz="1200" dirty="0">
                <a:solidFill>
                  <a:schemeClr val="bg1"/>
                </a:solidFill>
              </a:rPr>
              <a:t> </a:t>
            </a:r>
            <a:r>
              <a:rPr lang="en-GB" sz="1200" dirty="0" err="1">
                <a:solidFill>
                  <a:schemeClr val="bg1"/>
                </a:solidFill>
              </a:rPr>
              <a:t>ofalus</a:t>
            </a:r>
            <a:r>
              <a:rPr lang="en-GB" sz="1200" dirty="0">
                <a:solidFill>
                  <a:schemeClr val="bg1"/>
                </a:solidFill>
              </a:rPr>
              <a:t> ac yn </a:t>
            </a:r>
            <a:r>
              <a:rPr lang="en-GB" sz="1200" dirty="0" err="1">
                <a:solidFill>
                  <a:schemeClr val="bg1"/>
                </a:solidFill>
              </a:rPr>
              <a:t>dysgu</a:t>
            </a:r>
            <a:r>
              <a:rPr lang="en-GB" sz="1200" dirty="0">
                <a:solidFill>
                  <a:schemeClr val="bg1"/>
                </a:solidFill>
              </a:rPr>
              <a:t> </a:t>
            </a:r>
            <a:r>
              <a:rPr lang="en-GB" sz="1200" dirty="0" err="1">
                <a:solidFill>
                  <a:schemeClr val="bg1"/>
                </a:solidFill>
              </a:rPr>
              <a:t>oddi</a:t>
            </a:r>
            <a:r>
              <a:rPr lang="en-GB" sz="1200" dirty="0">
                <a:solidFill>
                  <a:schemeClr val="bg1"/>
                </a:solidFill>
              </a:rPr>
              <a:t> </a:t>
            </a:r>
            <a:r>
              <a:rPr lang="en-GB" sz="1200" dirty="0" err="1">
                <a:solidFill>
                  <a:schemeClr val="bg1"/>
                </a:solidFill>
              </a:rPr>
              <a:t>wrth</a:t>
            </a:r>
            <a:r>
              <a:rPr lang="en-GB" sz="1200" dirty="0">
                <a:solidFill>
                  <a:schemeClr val="bg1"/>
                </a:solidFill>
              </a:rPr>
              <a:t> </a:t>
            </a:r>
            <a:r>
              <a:rPr lang="en-GB" sz="1200" dirty="0" err="1">
                <a:solidFill>
                  <a:schemeClr val="bg1"/>
                </a:solidFill>
              </a:rPr>
              <a:t>eu</a:t>
            </a:r>
            <a:r>
              <a:rPr lang="en-GB" sz="1200" dirty="0">
                <a:solidFill>
                  <a:schemeClr val="bg1"/>
                </a:solidFill>
              </a:rPr>
              <a:t> </a:t>
            </a:r>
            <a:r>
              <a:rPr lang="en-GB" sz="1200" dirty="0" err="1">
                <a:solidFill>
                  <a:schemeClr val="bg1"/>
                </a:solidFill>
              </a:rPr>
              <a:t>camgymeriadau</a:t>
            </a:r>
            <a:r>
              <a:rPr lang="en-GB" sz="1200" dirty="0">
                <a:solidFill>
                  <a:schemeClr val="bg1"/>
                </a:solidFill>
              </a:rPr>
              <a:t>’ (ESTYN 2009) yn </a:t>
            </a:r>
            <a:r>
              <a:rPr lang="en-GB" sz="1200" dirty="0" err="1">
                <a:solidFill>
                  <a:schemeClr val="bg1"/>
                </a:solidFill>
              </a:rPr>
              <a:t>dda</a:t>
            </a:r>
            <a:r>
              <a:rPr lang="en-GB" sz="1200" dirty="0">
                <a:solidFill>
                  <a:schemeClr val="bg1"/>
                </a:solidFill>
              </a:rPr>
              <a:t> ac yn </a:t>
            </a:r>
            <a:r>
              <a:rPr lang="en-GB" sz="1200" dirty="0" err="1">
                <a:solidFill>
                  <a:schemeClr val="bg1"/>
                </a:solidFill>
              </a:rPr>
              <a:t>cael</a:t>
            </a:r>
            <a:r>
              <a:rPr lang="en-GB" sz="1200" dirty="0">
                <a:solidFill>
                  <a:schemeClr val="bg1"/>
                </a:solidFill>
              </a:rPr>
              <a:t> </a:t>
            </a:r>
            <a:r>
              <a:rPr lang="en-GB" sz="1200" dirty="0" err="1">
                <a:solidFill>
                  <a:schemeClr val="bg1"/>
                </a:solidFill>
              </a:rPr>
              <a:t>ei</a:t>
            </a:r>
            <a:r>
              <a:rPr lang="en-GB" sz="1200" dirty="0">
                <a:solidFill>
                  <a:schemeClr val="bg1"/>
                </a:solidFill>
              </a:rPr>
              <a:t> </a:t>
            </a:r>
            <a:r>
              <a:rPr lang="en-GB" sz="1200" dirty="0" err="1">
                <a:solidFill>
                  <a:schemeClr val="bg1"/>
                </a:solidFill>
              </a:rPr>
              <a:t>addysgu</a:t>
            </a:r>
            <a:r>
              <a:rPr lang="en-GB" sz="1200" dirty="0">
                <a:solidFill>
                  <a:schemeClr val="bg1"/>
                </a:solidFill>
              </a:rPr>
              <a:t> </a:t>
            </a:r>
            <a:r>
              <a:rPr lang="en-GB" sz="1200" dirty="0" err="1">
                <a:solidFill>
                  <a:schemeClr val="bg1"/>
                </a:solidFill>
              </a:rPr>
              <a:t>drwy</a:t>
            </a:r>
            <a:r>
              <a:rPr lang="en-GB" sz="1200" dirty="0">
                <a:solidFill>
                  <a:schemeClr val="bg1"/>
                </a:solidFill>
              </a:rPr>
              <a:t> </a:t>
            </a:r>
            <a:r>
              <a:rPr lang="en-GB" sz="1200" dirty="0" err="1">
                <a:solidFill>
                  <a:schemeClr val="bg1"/>
                </a:solidFill>
              </a:rPr>
              <a:t>chwarae</a:t>
            </a:r>
            <a:r>
              <a:rPr lang="en-GB" sz="1200" dirty="0">
                <a:solidFill>
                  <a:schemeClr val="bg1"/>
                </a:solidFill>
              </a:rPr>
              <a:t>. </a:t>
            </a:r>
            <a:r>
              <a:rPr lang="en-GB" sz="1200" dirty="0" err="1">
                <a:solidFill>
                  <a:schemeClr val="bg1"/>
                </a:solidFill>
              </a:rPr>
              <a:t>Mewn</a:t>
            </a:r>
            <a:r>
              <a:rPr lang="en-GB" sz="1200" dirty="0">
                <a:solidFill>
                  <a:schemeClr val="bg1"/>
                </a:solidFill>
              </a:rPr>
              <a:t> </a:t>
            </a:r>
            <a:r>
              <a:rPr lang="en-GB" sz="1200" dirty="0" err="1">
                <a:solidFill>
                  <a:schemeClr val="bg1"/>
                </a:solidFill>
              </a:rPr>
              <a:t>modd</a:t>
            </a:r>
            <a:r>
              <a:rPr lang="en-GB" sz="1200" dirty="0">
                <a:solidFill>
                  <a:schemeClr val="bg1"/>
                </a:solidFill>
              </a:rPr>
              <a:t>, yn </a:t>
            </a:r>
            <a:r>
              <a:rPr lang="en-GB" sz="1200" dirty="0" err="1">
                <a:solidFill>
                  <a:schemeClr val="bg1"/>
                </a:solidFill>
              </a:rPr>
              <a:t>sicr</a:t>
            </a:r>
            <a:r>
              <a:rPr lang="en-GB" sz="1200" dirty="0">
                <a:solidFill>
                  <a:schemeClr val="bg1"/>
                </a:solidFill>
              </a:rPr>
              <a:t> </a:t>
            </a:r>
            <a:r>
              <a:rPr lang="en-GB" sz="1200" dirty="0" err="1">
                <a:solidFill>
                  <a:schemeClr val="bg1"/>
                </a:solidFill>
              </a:rPr>
              <a:t>maen</a:t>
            </a:r>
            <a:r>
              <a:rPr lang="en-GB" sz="1200" dirty="0">
                <a:solidFill>
                  <a:schemeClr val="bg1"/>
                </a:solidFill>
              </a:rPr>
              <a:t> </a:t>
            </a:r>
            <a:r>
              <a:rPr lang="en-GB" sz="1200" dirty="0" err="1">
                <a:solidFill>
                  <a:schemeClr val="bg1"/>
                </a:solidFill>
              </a:rPr>
              <a:t>nhw’n</a:t>
            </a:r>
            <a:r>
              <a:rPr lang="en-GB" sz="1200" dirty="0">
                <a:solidFill>
                  <a:schemeClr val="bg1"/>
                </a:solidFill>
              </a:rPr>
              <a:t> </a:t>
            </a:r>
            <a:r>
              <a:rPr lang="en-GB" sz="1200" dirty="0" err="1">
                <a:solidFill>
                  <a:schemeClr val="bg1"/>
                </a:solidFill>
              </a:rPr>
              <a:t>dysgu</a:t>
            </a:r>
            <a:r>
              <a:rPr lang="en-GB" sz="1200" dirty="0">
                <a:solidFill>
                  <a:schemeClr val="bg1"/>
                </a:solidFill>
              </a:rPr>
              <a:t> </a:t>
            </a:r>
            <a:r>
              <a:rPr lang="en-GB" sz="1200" dirty="0" err="1">
                <a:solidFill>
                  <a:schemeClr val="bg1"/>
                </a:solidFill>
              </a:rPr>
              <a:t>profiadau</a:t>
            </a:r>
            <a:r>
              <a:rPr lang="en-GB" sz="1200" dirty="0">
                <a:solidFill>
                  <a:schemeClr val="bg1"/>
                </a:solidFill>
              </a:rPr>
              <a:t> </a:t>
            </a:r>
            <a:r>
              <a:rPr lang="en-GB" sz="1200" dirty="0" err="1">
                <a:solidFill>
                  <a:schemeClr val="bg1"/>
                </a:solidFill>
              </a:rPr>
              <a:t>bywyd</a:t>
            </a:r>
            <a:r>
              <a:rPr lang="en-GB" sz="1200" dirty="0">
                <a:solidFill>
                  <a:schemeClr val="bg1"/>
                </a:solidFill>
              </a:rPr>
              <a:t> </a:t>
            </a:r>
            <a:r>
              <a:rPr lang="en-GB" sz="1200" dirty="0" err="1">
                <a:solidFill>
                  <a:schemeClr val="bg1"/>
                </a:solidFill>
              </a:rPr>
              <a:t>megis</a:t>
            </a:r>
            <a:r>
              <a:rPr lang="en-GB" sz="1200" dirty="0">
                <a:solidFill>
                  <a:schemeClr val="bg1"/>
                </a:solidFill>
              </a:rPr>
              <a:t> </a:t>
            </a:r>
            <a:r>
              <a:rPr lang="en-GB" sz="1200" dirty="0" err="1">
                <a:solidFill>
                  <a:schemeClr val="bg1"/>
                </a:solidFill>
              </a:rPr>
              <a:t>rhannu</a:t>
            </a:r>
            <a:r>
              <a:rPr lang="en-GB" sz="1200" dirty="0">
                <a:solidFill>
                  <a:schemeClr val="bg1"/>
                </a:solidFill>
              </a:rPr>
              <a:t>, </a:t>
            </a:r>
            <a:r>
              <a:rPr lang="en-GB" sz="1200" dirty="0" err="1">
                <a:solidFill>
                  <a:schemeClr val="bg1"/>
                </a:solidFill>
              </a:rPr>
              <a:t>cymdeithasu</a:t>
            </a:r>
            <a:r>
              <a:rPr lang="en-GB" sz="1200" dirty="0">
                <a:solidFill>
                  <a:schemeClr val="bg1"/>
                </a:solidFill>
              </a:rPr>
              <a:t>, </a:t>
            </a:r>
            <a:r>
              <a:rPr lang="en-GB" sz="1200" dirty="0" err="1">
                <a:solidFill>
                  <a:schemeClr val="bg1"/>
                </a:solidFill>
              </a:rPr>
              <a:t>annibyniaeth</a:t>
            </a:r>
            <a:r>
              <a:rPr lang="en-GB" sz="1200" dirty="0">
                <a:solidFill>
                  <a:schemeClr val="bg1"/>
                </a:solidFill>
              </a:rPr>
              <a:t> </a:t>
            </a:r>
            <a:r>
              <a:rPr lang="en-GB" sz="1200" dirty="0" err="1">
                <a:solidFill>
                  <a:schemeClr val="bg1"/>
                </a:solidFill>
              </a:rPr>
              <a:t>drwy</a:t>
            </a:r>
            <a:r>
              <a:rPr lang="en-GB" sz="1200" dirty="0">
                <a:solidFill>
                  <a:schemeClr val="bg1"/>
                </a:solidFill>
              </a:rPr>
              <a:t> </a:t>
            </a:r>
            <a:r>
              <a:rPr lang="en-GB" sz="1200" dirty="0" err="1">
                <a:solidFill>
                  <a:schemeClr val="bg1"/>
                </a:solidFill>
              </a:rPr>
              <a:t>wneud</a:t>
            </a:r>
            <a:r>
              <a:rPr lang="en-GB" sz="1200" dirty="0">
                <a:solidFill>
                  <a:schemeClr val="bg1"/>
                </a:solidFill>
              </a:rPr>
              <a:t> </a:t>
            </a:r>
            <a:r>
              <a:rPr lang="en-GB" sz="1200" dirty="0" err="1">
                <a:solidFill>
                  <a:schemeClr val="bg1"/>
                </a:solidFill>
              </a:rPr>
              <a:t>hyn</a:t>
            </a:r>
            <a:r>
              <a:rPr lang="en-GB" sz="1200" dirty="0">
                <a:solidFill>
                  <a:schemeClr val="bg1"/>
                </a:solidFill>
              </a:rPr>
              <a:t>. </a:t>
            </a:r>
          </a:p>
          <a:p>
            <a:r>
              <a:rPr lang="en-GB" sz="1200" dirty="0" err="1">
                <a:solidFill>
                  <a:schemeClr val="bg1"/>
                </a:solidFill>
              </a:rPr>
              <a:t>Damcaniaethwr</a:t>
            </a:r>
            <a:r>
              <a:rPr lang="en-GB" sz="1200" dirty="0">
                <a:solidFill>
                  <a:schemeClr val="bg1"/>
                </a:solidFill>
              </a:rPr>
              <a:t> </a:t>
            </a:r>
            <a:r>
              <a:rPr lang="en-GB" sz="1200" dirty="0" err="1">
                <a:solidFill>
                  <a:schemeClr val="bg1"/>
                </a:solidFill>
              </a:rPr>
              <a:t>oedd</a:t>
            </a:r>
            <a:r>
              <a:rPr lang="en-GB" sz="1200" dirty="0">
                <a:solidFill>
                  <a:schemeClr val="bg1"/>
                </a:solidFill>
              </a:rPr>
              <a:t> yn </a:t>
            </a:r>
            <a:r>
              <a:rPr lang="en-GB" sz="1200" dirty="0" err="1">
                <a:solidFill>
                  <a:schemeClr val="bg1"/>
                </a:solidFill>
              </a:rPr>
              <a:t>gredwr</a:t>
            </a:r>
            <a:r>
              <a:rPr lang="en-GB" sz="1200" dirty="0">
                <a:solidFill>
                  <a:schemeClr val="bg1"/>
                </a:solidFill>
              </a:rPr>
              <a:t> </a:t>
            </a:r>
            <a:r>
              <a:rPr lang="en-GB" sz="1200" dirty="0" err="1">
                <a:solidFill>
                  <a:schemeClr val="bg1"/>
                </a:solidFill>
              </a:rPr>
              <a:t>gref</a:t>
            </a:r>
            <a:r>
              <a:rPr lang="en-GB" sz="1200" dirty="0">
                <a:solidFill>
                  <a:schemeClr val="bg1"/>
                </a:solidFill>
              </a:rPr>
              <a:t> yn </a:t>
            </a:r>
            <a:r>
              <a:rPr lang="en-GB" sz="1200" dirty="0" err="1">
                <a:solidFill>
                  <a:schemeClr val="bg1"/>
                </a:solidFill>
              </a:rPr>
              <a:t>dysgu</a:t>
            </a:r>
            <a:r>
              <a:rPr lang="en-GB" sz="1200" dirty="0">
                <a:solidFill>
                  <a:schemeClr val="bg1"/>
                </a:solidFill>
              </a:rPr>
              <a:t> </a:t>
            </a:r>
            <a:r>
              <a:rPr lang="en-GB" sz="1200" dirty="0" err="1">
                <a:solidFill>
                  <a:schemeClr val="bg1"/>
                </a:solidFill>
              </a:rPr>
              <a:t>trwy</a:t>
            </a:r>
            <a:r>
              <a:rPr lang="en-GB" sz="1200" dirty="0">
                <a:solidFill>
                  <a:schemeClr val="bg1"/>
                </a:solidFill>
              </a:rPr>
              <a:t> </a:t>
            </a:r>
            <a:r>
              <a:rPr lang="en-GB" sz="1200" dirty="0" err="1">
                <a:solidFill>
                  <a:schemeClr val="bg1"/>
                </a:solidFill>
              </a:rPr>
              <a:t>chwarae</a:t>
            </a:r>
            <a:r>
              <a:rPr lang="en-GB" sz="1200" dirty="0">
                <a:solidFill>
                  <a:schemeClr val="bg1"/>
                </a:solidFill>
              </a:rPr>
              <a:t> </a:t>
            </a:r>
            <a:r>
              <a:rPr lang="en-GB" sz="1200" dirty="0" err="1">
                <a:solidFill>
                  <a:schemeClr val="bg1"/>
                </a:solidFill>
              </a:rPr>
              <a:t>oedd</a:t>
            </a:r>
            <a:r>
              <a:rPr lang="en-GB" sz="1200" dirty="0">
                <a:solidFill>
                  <a:schemeClr val="bg1"/>
                </a:solidFill>
              </a:rPr>
              <a:t> Piaget. </a:t>
            </a:r>
          </a:p>
          <a:p>
            <a:r>
              <a:rPr lang="en-GB" sz="1200" dirty="0" err="1">
                <a:solidFill>
                  <a:schemeClr val="bg1"/>
                </a:solidFill>
              </a:rPr>
              <a:t>Roedd</a:t>
            </a:r>
            <a:r>
              <a:rPr lang="en-GB" sz="1200" dirty="0">
                <a:solidFill>
                  <a:schemeClr val="bg1"/>
                </a:solidFill>
              </a:rPr>
              <a:t> Piaget yn </a:t>
            </a:r>
            <a:r>
              <a:rPr lang="en-GB" sz="1200" dirty="0" err="1">
                <a:solidFill>
                  <a:schemeClr val="bg1"/>
                </a:solidFill>
              </a:rPr>
              <a:t>ystyried</a:t>
            </a:r>
            <a:r>
              <a:rPr lang="en-GB" sz="1200" dirty="0">
                <a:solidFill>
                  <a:schemeClr val="bg1"/>
                </a:solidFill>
              </a:rPr>
              <a:t> </a:t>
            </a:r>
            <a:r>
              <a:rPr lang="en-GB" sz="1200" dirty="0" err="1">
                <a:solidFill>
                  <a:schemeClr val="bg1"/>
                </a:solidFill>
              </a:rPr>
              <a:t>chwarae</a:t>
            </a:r>
            <a:r>
              <a:rPr lang="en-GB" sz="1200" dirty="0">
                <a:solidFill>
                  <a:schemeClr val="bg1"/>
                </a:solidFill>
              </a:rPr>
              <a:t> yn </a:t>
            </a:r>
            <a:r>
              <a:rPr lang="en-GB" sz="1200" dirty="0" err="1">
                <a:solidFill>
                  <a:schemeClr val="bg1"/>
                </a:solidFill>
              </a:rPr>
              <a:t>rhan</a:t>
            </a:r>
            <a:r>
              <a:rPr lang="en-GB" sz="1200" dirty="0">
                <a:solidFill>
                  <a:schemeClr val="bg1"/>
                </a:solidFill>
              </a:rPr>
              <a:t> </a:t>
            </a:r>
            <a:r>
              <a:rPr lang="en-GB" sz="1200" dirty="0" err="1">
                <a:solidFill>
                  <a:schemeClr val="bg1"/>
                </a:solidFill>
              </a:rPr>
              <a:t>annatod</a:t>
            </a:r>
            <a:r>
              <a:rPr lang="en-GB" sz="1200" dirty="0">
                <a:solidFill>
                  <a:schemeClr val="bg1"/>
                </a:solidFill>
              </a:rPr>
              <a:t> o </a:t>
            </a:r>
            <a:r>
              <a:rPr lang="en-GB" sz="1200" dirty="0" err="1">
                <a:solidFill>
                  <a:schemeClr val="bg1"/>
                </a:solidFill>
              </a:rPr>
              <a:t>ddatblygiad</a:t>
            </a:r>
            <a:r>
              <a:rPr lang="en-GB" sz="1200" dirty="0">
                <a:solidFill>
                  <a:schemeClr val="bg1"/>
                </a:solidFill>
              </a:rPr>
              <a:t> </a:t>
            </a:r>
            <a:r>
              <a:rPr lang="en-GB" sz="1200" dirty="0" err="1">
                <a:solidFill>
                  <a:schemeClr val="bg1"/>
                </a:solidFill>
              </a:rPr>
              <a:t>deallusrwydd</a:t>
            </a:r>
            <a:r>
              <a:rPr lang="en-GB" sz="1200" dirty="0">
                <a:solidFill>
                  <a:schemeClr val="bg1"/>
                </a:solidFill>
              </a:rPr>
              <a:t> plant. Mae </a:t>
            </a:r>
            <a:r>
              <a:rPr lang="en-GB" sz="1200" dirty="0" err="1">
                <a:solidFill>
                  <a:schemeClr val="bg1"/>
                </a:solidFill>
              </a:rPr>
              <a:t>ei</a:t>
            </a:r>
            <a:r>
              <a:rPr lang="en-GB" sz="1200" dirty="0">
                <a:solidFill>
                  <a:schemeClr val="bg1"/>
                </a:solidFill>
              </a:rPr>
              <a:t> </a:t>
            </a:r>
            <a:r>
              <a:rPr lang="en-GB" sz="1200" dirty="0" err="1">
                <a:solidFill>
                  <a:schemeClr val="bg1"/>
                </a:solidFill>
              </a:rPr>
              <a:t>theori</a:t>
            </a:r>
            <a:r>
              <a:rPr lang="en-GB" sz="1200" dirty="0">
                <a:solidFill>
                  <a:schemeClr val="bg1"/>
                </a:solidFill>
              </a:rPr>
              <a:t> </a:t>
            </a:r>
            <a:r>
              <a:rPr lang="en-GB" sz="1200" dirty="0" err="1">
                <a:solidFill>
                  <a:schemeClr val="bg1"/>
                </a:solidFill>
              </a:rPr>
              <a:t>chwarae</a:t>
            </a:r>
            <a:r>
              <a:rPr lang="en-GB" sz="1200" dirty="0">
                <a:solidFill>
                  <a:schemeClr val="bg1"/>
                </a:solidFill>
              </a:rPr>
              <a:t> yn </a:t>
            </a:r>
            <a:r>
              <a:rPr lang="en-GB" sz="1200" dirty="0" err="1">
                <a:solidFill>
                  <a:schemeClr val="bg1"/>
                </a:solidFill>
              </a:rPr>
              <a:t>dadlau</a:t>
            </a:r>
            <a:r>
              <a:rPr lang="en-GB" sz="1200" dirty="0">
                <a:solidFill>
                  <a:schemeClr val="bg1"/>
                </a:solidFill>
              </a:rPr>
              <a:t>, </a:t>
            </a:r>
            <a:r>
              <a:rPr lang="en-GB" sz="1200" dirty="0" err="1">
                <a:solidFill>
                  <a:schemeClr val="bg1"/>
                </a:solidFill>
              </a:rPr>
              <a:t>wrth</a:t>
            </a:r>
            <a:r>
              <a:rPr lang="en-GB" sz="1200" dirty="0">
                <a:solidFill>
                  <a:schemeClr val="bg1"/>
                </a:solidFill>
              </a:rPr>
              <a:t> </a:t>
            </a:r>
            <a:r>
              <a:rPr lang="en-GB" sz="1200" dirty="0" err="1">
                <a:solidFill>
                  <a:schemeClr val="bg1"/>
                </a:solidFill>
              </a:rPr>
              <a:t>i'r</a:t>
            </a:r>
            <a:r>
              <a:rPr lang="en-GB" sz="1200" dirty="0">
                <a:solidFill>
                  <a:schemeClr val="bg1"/>
                </a:solidFill>
              </a:rPr>
              <a:t> </a:t>
            </a:r>
            <a:r>
              <a:rPr lang="en-GB" sz="1200" dirty="0" err="1">
                <a:solidFill>
                  <a:schemeClr val="bg1"/>
                </a:solidFill>
              </a:rPr>
              <a:t>plentyn</a:t>
            </a:r>
            <a:r>
              <a:rPr lang="en-GB" sz="1200" dirty="0">
                <a:solidFill>
                  <a:schemeClr val="bg1"/>
                </a:solidFill>
              </a:rPr>
              <a:t> </a:t>
            </a:r>
            <a:r>
              <a:rPr lang="en-GB" sz="1200" dirty="0" err="1">
                <a:solidFill>
                  <a:schemeClr val="bg1"/>
                </a:solidFill>
              </a:rPr>
              <a:t>aeddfedu</a:t>
            </a:r>
            <a:r>
              <a:rPr lang="en-GB" sz="1200" dirty="0">
                <a:solidFill>
                  <a:schemeClr val="bg1"/>
                </a:solidFill>
              </a:rPr>
              <a:t>, y </a:t>
            </a:r>
            <a:r>
              <a:rPr lang="en-GB" sz="1200" dirty="0" err="1">
                <a:solidFill>
                  <a:schemeClr val="bg1"/>
                </a:solidFill>
              </a:rPr>
              <a:t>dylai</a:t>
            </a:r>
            <a:r>
              <a:rPr lang="en-GB" sz="1200" dirty="0">
                <a:solidFill>
                  <a:schemeClr val="bg1"/>
                </a:solidFill>
              </a:rPr>
              <a:t> </a:t>
            </a:r>
            <a:r>
              <a:rPr lang="en-GB" sz="1200" dirty="0" err="1">
                <a:solidFill>
                  <a:schemeClr val="bg1"/>
                </a:solidFill>
              </a:rPr>
              <a:t>ei</a:t>
            </a:r>
            <a:r>
              <a:rPr lang="en-GB" sz="1200" dirty="0">
                <a:solidFill>
                  <a:schemeClr val="bg1"/>
                </a:solidFill>
              </a:rPr>
              <a:t> </a:t>
            </a:r>
            <a:r>
              <a:rPr lang="en-GB" sz="1200" dirty="0" err="1">
                <a:solidFill>
                  <a:schemeClr val="bg1"/>
                </a:solidFill>
              </a:rPr>
              <a:t>amgylchedd</a:t>
            </a:r>
            <a:r>
              <a:rPr lang="en-GB" sz="1200" dirty="0">
                <a:solidFill>
                  <a:schemeClr val="bg1"/>
                </a:solidFill>
              </a:rPr>
              <a:t> </a:t>
            </a:r>
            <a:r>
              <a:rPr lang="en-GB" sz="1200" dirty="0" err="1">
                <a:solidFill>
                  <a:schemeClr val="bg1"/>
                </a:solidFill>
              </a:rPr>
              <a:t>a'i</a:t>
            </a:r>
            <a:r>
              <a:rPr lang="en-GB" sz="1200" dirty="0">
                <a:solidFill>
                  <a:schemeClr val="bg1"/>
                </a:solidFill>
              </a:rPr>
              <a:t> </a:t>
            </a:r>
            <a:r>
              <a:rPr lang="en-GB" sz="1200" dirty="0" err="1">
                <a:solidFill>
                  <a:schemeClr val="bg1"/>
                </a:solidFill>
              </a:rPr>
              <a:t>chwarae</a:t>
            </a:r>
            <a:r>
              <a:rPr lang="en-GB" sz="1200" dirty="0">
                <a:solidFill>
                  <a:schemeClr val="bg1"/>
                </a:solidFill>
              </a:rPr>
              <a:t> </a:t>
            </a:r>
            <a:r>
              <a:rPr lang="en-GB" sz="1200" dirty="0" err="1">
                <a:solidFill>
                  <a:schemeClr val="bg1"/>
                </a:solidFill>
              </a:rPr>
              <a:t>annog</a:t>
            </a:r>
            <a:r>
              <a:rPr lang="en-GB" sz="1200" dirty="0">
                <a:solidFill>
                  <a:schemeClr val="bg1"/>
                </a:solidFill>
              </a:rPr>
              <a:t> </a:t>
            </a:r>
            <a:r>
              <a:rPr lang="en-GB" sz="1200" dirty="0" err="1">
                <a:solidFill>
                  <a:schemeClr val="bg1"/>
                </a:solidFill>
              </a:rPr>
              <a:t>datblygiad</a:t>
            </a:r>
            <a:r>
              <a:rPr lang="en-GB" sz="1200" dirty="0">
                <a:solidFill>
                  <a:schemeClr val="bg1"/>
                </a:solidFill>
              </a:rPr>
              <a:t> </a:t>
            </a:r>
            <a:r>
              <a:rPr lang="en-GB" sz="1200" dirty="0" err="1">
                <a:solidFill>
                  <a:schemeClr val="bg1"/>
                </a:solidFill>
              </a:rPr>
              <a:t>gwybyddol</a:t>
            </a:r>
            <a:r>
              <a:rPr lang="en-GB" sz="1200" dirty="0">
                <a:solidFill>
                  <a:schemeClr val="bg1"/>
                </a:solidFill>
              </a:rPr>
              <a:t> ac </a:t>
            </a:r>
            <a:r>
              <a:rPr lang="en-GB" sz="1200" dirty="0" err="1">
                <a:solidFill>
                  <a:schemeClr val="bg1"/>
                </a:solidFill>
              </a:rPr>
              <a:t>iaith</a:t>
            </a:r>
            <a:r>
              <a:rPr lang="en-GB" sz="1200" dirty="0">
                <a:solidFill>
                  <a:schemeClr val="bg1"/>
                </a:solidFill>
              </a:rPr>
              <a:t> </a:t>
            </a:r>
            <a:r>
              <a:rPr lang="en-GB" sz="1200" dirty="0" err="1">
                <a:solidFill>
                  <a:schemeClr val="bg1"/>
                </a:solidFill>
              </a:rPr>
              <a:t>pellach</a:t>
            </a:r>
            <a:r>
              <a:rPr lang="en-GB" sz="1200" dirty="0">
                <a:solidFill>
                  <a:schemeClr val="bg1"/>
                </a:solidFill>
              </a:rPr>
              <a:t>. </a:t>
            </a:r>
          </a:p>
        </p:txBody>
      </p:sp>
      <p:sp>
        <p:nvSpPr>
          <p:cNvPr id="18" name="Thought Bubble: Cloud 17">
            <a:extLst>
              <a:ext uri="{FF2B5EF4-FFF2-40B4-BE49-F238E27FC236}">
                <a16:creationId xmlns:a16="http://schemas.microsoft.com/office/drawing/2014/main" id="{0F9B9498-70F8-4F4C-8459-A7FE6708A59D}"/>
              </a:ext>
            </a:extLst>
          </p:cNvPr>
          <p:cNvSpPr/>
          <p:nvPr/>
        </p:nvSpPr>
        <p:spPr>
          <a:xfrm>
            <a:off x="13139101" y="7473517"/>
            <a:ext cx="1976613" cy="2230258"/>
          </a:xfrm>
          <a:prstGeom prst="cloudCallout">
            <a:avLst>
              <a:gd name="adj1" fmla="val -109123"/>
              <a:gd name="adj2" fmla="val 43326"/>
            </a:avLst>
          </a:prstGeom>
          <a:solidFill>
            <a:srgbClr val="99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79B56A49-3205-43C0-8FF2-3710716B634C}"/>
              </a:ext>
            </a:extLst>
          </p:cNvPr>
          <p:cNvSpPr txBox="1"/>
          <p:nvPr/>
        </p:nvSpPr>
        <p:spPr>
          <a:xfrm>
            <a:off x="13345886" y="7762262"/>
            <a:ext cx="164914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/>
              <a:t>‘</a:t>
            </a:r>
            <a:r>
              <a:rPr lang="en-GB" sz="800" dirty="0" err="1"/>
              <a:t>Bydd</a:t>
            </a:r>
            <a:r>
              <a:rPr lang="en-GB" sz="800" dirty="0"/>
              <a:t> plant yn </a:t>
            </a:r>
            <a:r>
              <a:rPr lang="en-GB" sz="800" dirty="0" err="1"/>
              <a:t>dysgu</a:t>
            </a:r>
            <a:r>
              <a:rPr lang="en-GB" sz="800" dirty="0"/>
              <a:t> </a:t>
            </a:r>
            <a:r>
              <a:rPr lang="en-GB" sz="800" dirty="0" err="1"/>
              <a:t>drwy</a:t>
            </a:r>
            <a:r>
              <a:rPr lang="en-GB" sz="800" dirty="0"/>
              <a:t> </a:t>
            </a:r>
            <a:r>
              <a:rPr lang="en-GB" sz="800" dirty="0" err="1"/>
              <a:t>weithgareddau</a:t>
            </a:r>
            <a:r>
              <a:rPr lang="en-GB" sz="800" dirty="0"/>
              <a:t> </a:t>
            </a:r>
            <a:r>
              <a:rPr lang="en-GB" sz="800" dirty="0" err="1"/>
              <a:t>sy’n</a:t>
            </a:r>
            <a:r>
              <a:rPr lang="en-GB" sz="800" dirty="0"/>
              <a:t> </a:t>
            </a:r>
            <a:r>
              <a:rPr lang="en-GB" sz="800" dirty="0" err="1"/>
              <a:t>cynnig</a:t>
            </a:r>
            <a:r>
              <a:rPr lang="en-GB" sz="800" dirty="0"/>
              <a:t> </a:t>
            </a:r>
            <a:r>
              <a:rPr lang="en-GB" sz="800" dirty="0" err="1"/>
              <a:t>profiadau</a:t>
            </a:r>
            <a:r>
              <a:rPr lang="en-GB" sz="800" dirty="0"/>
              <a:t> </a:t>
            </a:r>
            <a:r>
              <a:rPr lang="en-GB" sz="800" dirty="0" err="1"/>
              <a:t>uniongyrchol</a:t>
            </a:r>
            <a:r>
              <a:rPr lang="en-GB" sz="800" dirty="0"/>
              <a:t> </a:t>
            </a:r>
            <a:r>
              <a:rPr lang="en-GB" sz="800" dirty="0" err="1"/>
              <a:t>gyda’r</a:t>
            </a:r>
            <a:r>
              <a:rPr lang="en-GB" sz="800" dirty="0"/>
              <a:t> </a:t>
            </a:r>
            <a:r>
              <a:rPr lang="en-GB" sz="800" dirty="0" err="1"/>
              <a:t>busnes</a:t>
            </a:r>
            <a:r>
              <a:rPr lang="en-GB" sz="800" dirty="0"/>
              <a:t> </a:t>
            </a:r>
            <a:r>
              <a:rPr lang="en-GB" sz="800" dirty="0" err="1"/>
              <a:t>difrifol</a:t>
            </a:r>
            <a:r>
              <a:rPr lang="en-GB" sz="800" dirty="0"/>
              <a:t> o ‘</a:t>
            </a:r>
            <a:r>
              <a:rPr lang="en-GB" sz="800" dirty="0" err="1"/>
              <a:t>chwarae</a:t>
            </a:r>
            <a:r>
              <a:rPr lang="en-GB" sz="800" dirty="0"/>
              <a:t>’ yn </a:t>
            </a:r>
            <a:r>
              <a:rPr lang="en-GB" sz="800" dirty="0" err="1"/>
              <a:t>darparu’r</a:t>
            </a:r>
            <a:r>
              <a:rPr lang="en-GB" sz="800" dirty="0"/>
              <a:t> </a:t>
            </a:r>
            <a:r>
              <a:rPr lang="en-GB" sz="800" dirty="0" err="1"/>
              <a:t>cyfrwng</a:t>
            </a:r>
            <a:r>
              <a:rPr lang="en-GB" sz="800" dirty="0"/>
              <a:t>. </a:t>
            </a:r>
            <a:r>
              <a:rPr lang="en-GB" sz="800" dirty="0" err="1"/>
              <a:t>Drwy</a:t>
            </a:r>
            <a:r>
              <a:rPr lang="en-GB" sz="800" dirty="0"/>
              <a:t> </a:t>
            </a:r>
            <a:r>
              <a:rPr lang="en-GB" sz="800" dirty="0" err="1"/>
              <a:t>eu</a:t>
            </a:r>
            <a:r>
              <a:rPr lang="en-GB" sz="800" dirty="0"/>
              <a:t> </a:t>
            </a:r>
            <a:r>
              <a:rPr lang="en-GB" sz="800" dirty="0" err="1"/>
              <a:t>chwarae</a:t>
            </a:r>
            <a:r>
              <a:rPr lang="en-GB" sz="800" dirty="0"/>
              <a:t>, </a:t>
            </a:r>
            <a:r>
              <a:rPr lang="en-GB" sz="800" dirty="0" err="1"/>
              <a:t>bydd</a:t>
            </a:r>
            <a:r>
              <a:rPr lang="en-GB" sz="800" dirty="0"/>
              <a:t> plant yn </a:t>
            </a:r>
            <a:r>
              <a:rPr lang="en-GB" sz="800" dirty="0" err="1"/>
              <a:t>ymarfer</a:t>
            </a:r>
            <a:r>
              <a:rPr lang="en-GB" sz="800" dirty="0"/>
              <a:t> a </a:t>
            </a:r>
            <a:r>
              <a:rPr lang="en-GB" sz="800" dirty="0" err="1"/>
              <a:t>chyfnerthu</a:t>
            </a:r>
            <a:r>
              <a:rPr lang="en-GB" sz="800" dirty="0"/>
              <a:t> </a:t>
            </a:r>
            <a:r>
              <a:rPr lang="en-GB" sz="800" dirty="0" err="1"/>
              <a:t>eu</a:t>
            </a:r>
            <a:r>
              <a:rPr lang="en-GB" sz="800" dirty="0"/>
              <a:t> </a:t>
            </a:r>
            <a:r>
              <a:rPr lang="en-GB" sz="800" dirty="0" err="1"/>
              <a:t>dysgu</a:t>
            </a:r>
            <a:r>
              <a:rPr lang="en-GB" sz="800" dirty="0"/>
              <a:t>, yn </a:t>
            </a:r>
            <a:r>
              <a:rPr lang="en-GB" sz="800" dirty="0" err="1"/>
              <a:t>chwarae</a:t>
            </a:r>
            <a:r>
              <a:rPr lang="en-GB" sz="800" dirty="0"/>
              <a:t> gyda </a:t>
            </a:r>
            <a:r>
              <a:rPr lang="en-GB" sz="800" dirty="0" err="1"/>
              <a:t>syniadau</a:t>
            </a:r>
            <a:r>
              <a:rPr lang="en-GB" sz="800" dirty="0"/>
              <a:t>, </a:t>
            </a:r>
            <a:r>
              <a:rPr lang="en-GB" sz="800" dirty="0" err="1"/>
              <a:t>arbrofi</a:t>
            </a:r>
            <a:r>
              <a:rPr lang="en-GB" sz="800" dirty="0"/>
              <a:t>, </a:t>
            </a:r>
            <a:r>
              <a:rPr lang="en-GB" sz="800" dirty="0" err="1"/>
              <a:t>cymryd</a:t>
            </a:r>
            <a:r>
              <a:rPr lang="en-GB" sz="800" dirty="0"/>
              <a:t> </a:t>
            </a:r>
            <a:r>
              <a:rPr lang="en-GB" sz="800" dirty="0" err="1"/>
              <a:t>risgiau</a:t>
            </a:r>
            <a:r>
              <a:rPr lang="en-GB" sz="800" dirty="0"/>
              <a:t>, </a:t>
            </a:r>
            <a:r>
              <a:rPr lang="en-GB" sz="800" dirty="0" err="1"/>
              <a:t>datrys</a:t>
            </a:r>
            <a:r>
              <a:rPr lang="en-GB" sz="800" dirty="0"/>
              <a:t> problem, ac yn </a:t>
            </a:r>
            <a:r>
              <a:rPr lang="en-GB" sz="800" dirty="0" err="1"/>
              <a:t>gwneud</a:t>
            </a:r>
            <a:r>
              <a:rPr lang="en-GB" sz="800" dirty="0"/>
              <a:t> </a:t>
            </a:r>
            <a:r>
              <a:rPr lang="en-GB" sz="800" dirty="0" err="1"/>
              <a:t>penderfyniadau’n</a:t>
            </a:r>
            <a:r>
              <a:rPr lang="en-GB" sz="800" dirty="0"/>
              <a:t> </a:t>
            </a:r>
            <a:r>
              <a:rPr lang="en-GB" sz="800" dirty="0" err="1"/>
              <a:t>unigol</a:t>
            </a:r>
            <a:r>
              <a:rPr lang="en-GB" sz="800" dirty="0"/>
              <a:t>, </a:t>
            </a:r>
            <a:r>
              <a:rPr lang="en-GB" sz="800" dirty="0" err="1"/>
              <a:t>mewn</a:t>
            </a:r>
            <a:r>
              <a:rPr lang="en-GB" sz="800" dirty="0"/>
              <a:t> </a:t>
            </a:r>
            <a:r>
              <a:rPr lang="en-GB" sz="800" dirty="0" err="1"/>
              <a:t>grwpiau</a:t>
            </a:r>
            <a:r>
              <a:rPr lang="en-GB" sz="800" dirty="0"/>
              <a:t> </a:t>
            </a:r>
            <a:r>
              <a:rPr lang="en-GB" sz="800" dirty="0" err="1"/>
              <a:t>bach</a:t>
            </a:r>
            <a:r>
              <a:rPr lang="en-GB" sz="800" dirty="0"/>
              <a:t> a </a:t>
            </a:r>
            <a:r>
              <a:rPr lang="en-GB" sz="800" dirty="0" err="1"/>
              <a:t>mawr</a:t>
            </a:r>
            <a:r>
              <a:rPr lang="en-GB" sz="800" dirty="0"/>
              <a:t>.’ (APADGOS, 2008a: 4)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830E0544-0537-40E1-A9C3-F981A9A0B20F}"/>
              </a:ext>
            </a:extLst>
          </p:cNvPr>
          <p:cNvSpPr txBox="1"/>
          <p:nvPr/>
        </p:nvSpPr>
        <p:spPr>
          <a:xfrm>
            <a:off x="19808" y="5852575"/>
            <a:ext cx="5118073" cy="3570208"/>
          </a:xfrm>
          <a:prstGeom prst="rect">
            <a:avLst/>
          </a:prstGeom>
          <a:solidFill>
            <a:srgbClr val="9966FF"/>
          </a:solidFill>
        </p:spPr>
        <p:txBody>
          <a:bodyPr wrap="square" rtlCol="0">
            <a:spAutoFit/>
          </a:bodyPr>
          <a:lstStyle/>
          <a:p>
            <a:r>
              <a:rPr lang="en-GB" sz="1600" b="1" dirty="0" err="1"/>
              <a:t>Perthynas</a:t>
            </a:r>
            <a:r>
              <a:rPr lang="en-GB" sz="1600" b="1" dirty="0"/>
              <a:t> y </a:t>
            </a:r>
            <a:r>
              <a:rPr lang="en-GB" sz="1600" b="1" dirty="0" err="1"/>
              <a:t>gymuned</a:t>
            </a:r>
            <a:r>
              <a:rPr lang="en-GB" sz="1600" b="1" dirty="0"/>
              <a:t> </a:t>
            </a:r>
            <a:r>
              <a:rPr lang="en-GB" sz="1600" b="1" dirty="0" err="1"/>
              <a:t>â’r</a:t>
            </a:r>
            <a:r>
              <a:rPr lang="en-GB" sz="1600" b="1" dirty="0"/>
              <a:t> ysgol</a:t>
            </a:r>
          </a:p>
          <a:p>
            <a:r>
              <a:rPr lang="en-GB" sz="1400" dirty="0" err="1"/>
              <a:t>Mae’r</a:t>
            </a:r>
            <a:r>
              <a:rPr lang="en-GB" sz="1400" dirty="0"/>
              <a:t> ysgol </a:t>
            </a:r>
            <a:r>
              <a:rPr lang="en-GB" sz="1400" dirty="0" err="1"/>
              <a:t>leoliad</a:t>
            </a:r>
            <a:r>
              <a:rPr lang="en-GB" sz="1400" dirty="0"/>
              <a:t> o </a:t>
            </a:r>
            <a:r>
              <a:rPr lang="en-GB" sz="1400" dirty="0" err="1"/>
              <a:t>fewn</a:t>
            </a:r>
            <a:r>
              <a:rPr lang="en-GB" sz="1400" dirty="0"/>
              <a:t> </a:t>
            </a:r>
            <a:r>
              <a:rPr lang="en-GB" sz="1400" dirty="0" err="1"/>
              <a:t>ardal</a:t>
            </a:r>
            <a:r>
              <a:rPr lang="en-GB" sz="1400" dirty="0"/>
              <a:t> </a:t>
            </a:r>
            <a:r>
              <a:rPr lang="en-GB" sz="1400" dirty="0" err="1"/>
              <a:t>difreintiedig</a:t>
            </a:r>
            <a:r>
              <a:rPr lang="en-GB" sz="1400" dirty="0"/>
              <a:t>. I </a:t>
            </a:r>
            <a:r>
              <a:rPr lang="en-GB" sz="1400" dirty="0" err="1"/>
              <a:t>helpu’r</a:t>
            </a:r>
            <a:r>
              <a:rPr lang="en-GB" sz="1400" dirty="0"/>
              <a:t> ysgol </a:t>
            </a:r>
            <a:r>
              <a:rPr lang="en-GB" sz="1400" dirty="0" err="1"/>
              <a:t>mae’r</a:t>
            </a:r>
            <a:r>
              <a:rPr lang="en-GB" sz="1400" dirty="0"/>
              <a:t> </a:t>
            </a:r>
            <a:r>
              <a:rPr lang="en-GB" sz="1400" dirty="0" err="1"/>
              <a:t>llywodraeth</a:t>
            </a:r>
            <a:r>
              <a:rPr lang="en-GB" sz="1400" dirty="0"/>
              <a:t> yn </a:t>
            </a:r>
            <a:r>
              <a:rPr lang="en-GB" sz="1400" dirty="0" err="1"/>
              <a:t>ariannu</a:t>
            </a:r>
            <a:r>
              <a:rPr lang="en-GB" sz="1400" dirty="0"/>
              <a:t> </a:t>
            </a:r>
            <a:r>
              <a:rPr lang="en-GB" sz="1400" dirty="0" err="1"/>
              <a:t>i</a:t>
            </a:r>
            <a:r>
              <a:rPr lang="en-GB" sz="1400" dirty="0"/>
              <a:t> </a:t>
            </a:r>
            <a:r>
              <a:rPr lang="en-GB" sz="1400" dirty="0" err="1"/>
              <a:t>gael</a:t>
            </a:r>
            <a:r>
              <a:rPr lang="en-GB" sz="1400" dirty="0"/>
              <a:t> ‘</a:t>
            </a:r>
            <a:r>
              <a:rPr lang="en-GB" sz="1400" dirty="0" err="1"/>
              <a:t>Dechrau’n</a:t>
            </a:r>
            <a:r>
              <a:rPr lang="en-GB" sz="1400" dirty="0"/>
              <a:t> </a:t>
            </a:r>
            <a:r>
              <a:rPr lang="en-GB" sz="1400" dirty="0" err="1"/>
              <a:t>Deg</a:t>
            </a:r>
            <a:r>
              <a:rPr lang="en-GB" sz="1400" dirty="0"/>
              <a:t>’ </a:t>
            </a:r>
            <a:r>
              <a:rPr lang="en-GB" sz="1400" dirty="0" err="1"/>
              <a:t>sydd</a:t>
            </a:r>
            <a:r>
              <a:rPr lang="en-GB" sz="1400" dirty="0"/>
              <a:t> </a:t>
            </a:r>
            <a:r>
              <a:rPr lang="en-GB" sz="1400" dirty="0" err="1"/>
              <a:t>wedi</a:t>
            </a:r>
            <a:r>
              <a:rPr lang="en-GB" sz="1400" dirty="0"/>
              <a:t> </a:t>
            </a:r>
            <a:r>
              <a:rPr lang="en-GB" sz="1400" dirty="0" err="1"/>
              <a:t>ei</a:t>
            </a:r>
            <a:r>
              <a:rPr lang="en-GB" sz="1400" dirty="0"/>
              <a:t> </a:t>
            </a:r>
            <a:r>
              <a:rPr lang="en-GB" sz="1400" dirty="0" err="1"/>
              <a:t>leoli</a:t>
            </a:r>
            <a:r>
              <a:rPr lang="en-GB" sz="1400" dirty="0"/>
              <a:t> </a:t>
            </a:r>
            <a:r>
              <a:rPr lang="en-GB" sz="1400" dirty="0" err="1"/>
              <a:t>ar</a:t>
            </a:r>
            <a:r>
              <a:rPr lang="en-GB" sz="1400" dirty="0"/>
              <a:t> </a:t>
            </a:r>
            <a:r>
              <a:rPr lang="en-GB" sz="1400" dirty="0" err="1"/>
              <a:t>safle’r</a:t>
            </a:r>
            <a:r>
              <a:rPr lang="en-GB" sz="1400" dirty="0"/>
              <a:t> ysgol. Mae </a:t>
            </a:r>
            <a:r>
              <a:rPr lang="en-GB" sz="1400" dirty="0" err="1"/>
              <a:t>gan</a:t>
            </a:r>
            <a:r>
              <a:rPr lang="en-GB" sz="1400" dirty="0"/>
              <a:t> y </a:t>
            </a:r>
            <a:r>
              <a:rPr lang="en-GB" sz="1400" dirty="0" err="1"/>
              <a:t>ddau</a:t>
            </a:r>
            <a:r>
              <a:rPr lang="en-GB" sz="1400" dirty="0"/>
              <a:t> </a:t>
            </a:r>
            <a:r>
              <a:rPr lang="en-GB" sz="1400" dirty="0" err="1"/>
              <a:t>leoliad</a:t>
            </a:r>
            <a:r>
              <a:rPr lang="en-GB" sz="1400" dirty="0"/>
              <a:t> </a:t>
            </a:r>
            <a:r>
              <a:rPr lang="en-GB" sz="1400" dirty="0" err="1"/>
              <a:t>berthynas</a:t>
            </a:r>
            <a:r>
              <a:rPr lang="en-GB" sz="1400" dirty="0"/>
              <a:t> </a:t>
            </a:r>
            <a:r>
              <a:rPr lang="en-GB" sz="1400" dirty="0" err="1"/>
              <a:t>glos</a:t>
            </a:r>
            <a:r>
              <a:rPr lang="en-GB" sz="1400" dirty="0"/>
              <a:t> </a:t>
            </a:r>
            <a:r>
              <a:rPr lang="en-GB" sz="1400" dirty="0" err="1"/>
              <a:t>a’i</a:t>
            </a:r>
            <a:r>
              <a:rPr lang="en-GB" sz="1400" dirty="0"/>
              <a:t> </a:t>
            </a:r>
            <a:r>
              <a:rPr lang="en-GB" sz="1400" dirty="0" err="1"/>
              <a:t>gilydd</a:t>
            </a:r>
            <a:r>
              <a:rPr lang="en-GB" sz="1400" dirty="0"/>
              <a:t> </a:t>
            </a:r>
            <a:r>
              <a:rPr lang="en-GB" sz="1400" dirty="0" err="1"/>
              <a:t>er</a:t>
            </a:r>
            <a:r>
              <a:rPr lang="en-GB" sz="1400" dirty="0"/>
              <a:t> </a:t>
            </a:r>
            <a:r>
              <a:rPr lang="en-GB" sz="1400" dirty="0" err="1"/>
              <a:t>mwyn</a:t>
            </a:r>
            <a:r>
              <a:rPr lang="en-GB" sz="1400" dirty="0"/>
              <a:t> </a:t>
            </a:r>
            <a:r>
              <a:rPr lang="en-GB" sz="1400" dirty="0" err="1"/>
              <a:t>sicrhau</a:t>
            </a:r>
            <a:r>
              <a:rPr lang="en-GB" sz="1400" dirty="0"/>
              <a:t> y </a:t>
            </a:r>
            <a:r>
              <a:rPr lang="en-GB" sz="1400" dirty="0" err="1"/>
              <a:t>gorau</a:t>
            </a:r>
            <a:r>
              <a:rPr lang="en-GB" sz="1400" dirty="0"/>
              <a:t> </a:t>
            </a:r>
            <a:r>
              <a:rPr lang="en-GB" sz="1400" dirty="0" err="1"/>
              <a:t>i’r</a:t>
            </a:r>
            <a:r>
              <a:rPr lang="en-GB" sz="1400" dirty="0"/>
              <a:t> </a:t>
            </a:r>
            <a:r>
              <a:rPr lang="en-GB" sz="1400" dirty="0" err="1"/>
              <a:t>disgyblion</a:t>
            </a:r>
            <a:r>
              <a:rPr lang="en-GB" sz="1400" dirty="0"/>
              <a:t>. </a:t>
            </a:r>
            <a:r>
              <a:rPr lang="en-GB" sz="1400" dirty="0" err="1"/>
              <a:t>Cyn</a:t>
            </a:r>
            <a:r>
              <a:rPr lang="en-GB" sz="1400" dirty="0"/>
              <a:t> </a:t>
            </a:r>
            <a:r>
              <a:rPr lang="en-GB" sz="1400" dirty="0" err="1"/>
              <a:t>I’r</a:t>
            </a:r>
            <a:r>
              <a:rPr lang="en-GB" sz="1400" dirty="0"/>
              <a:t> </a:t>
            </a:r>
            <a:r>
              <a:rPr lang="en-GB" sz="1400" dirty="0" err="1"/>
              <a:t>disgyblion</a:t>
            </a:r>
            <a:r>
              <a:rPr lang="en-GB" sz="1400" dirty="0"/>
              <a:t> </a:t>
            </a:r>
            <a:r>
              <a:rPr lang="en-GB" sz="1400" dirty="0" err="1"/>
              <a:t>symud</a:t>
            </a:r>
            <a:r>
              <a:rPr lang="en-GB" sz="1400" dirty="0"/>
              <a:t> </a:t>
            </a:r>
            <a:r>
              <a:rPr lang="en-GB" sz="1400" dirty="0" err="1"/>
              <a:t>I’r</a:t>
            </a:r>
            <a:r>
              <a:rPr lang="en-GB" sz="1400" dirty="0"/>
              <a:t> ysgol </a:t>
            </a:r>
            <a:r>
              <a:rPr lang="en-GB" sz="1400" dirty="0" err="1"/>
              <a:t>gynradd</a:t>
            </a:r>
            <a:r>
              <a:rPr lang="en-GB" sz="1400" dirty="0"/>
              <a:t> </a:t>
            </a:r>
            <a:r>
              <a:rPr lang="en-GB" sz="1400" dirty="0" err="1"/>
              <a:t>mae’r</a:t>
            </a:r>
            <a:r>
              <a:rPr lang="en-GB" sz="1400" dirty="0"/>
              <a:t> </a:t>
            </a:r>
            <a:r>
              <a:rPr lang="en-GB" sz="1400" dirty="0" err="1"/>
              <a:t>athrawes</a:t>
            </a:r>
            <a:r>
              <a:rPr lang="en-GB" sz="1400" dirty="0"/>
              <a:t> </a:t>
            </a:r>
            <a:r>
              <a:rPr lang="en-GB" sz="1400" dirty="0" err="1"/>
              <a:t>meithrin</a:t>
            </a:r>
            <a:r>
              <a:rPr lang="en-GB" sz="1400" dirty="0"/>
              <a:t> yn </a:t>
            </a:r>
            <a:r>
              <a:rPr lang="en-GB" sz="1400" dirty="0" err="1"/>
              <a:t>cael</a:t>
            </a:r>
            <a:r>
              <a:rPr lang="en-GB" sz="1400" dirty="0"/>
              <a:t> </a:t>
            </a:r>
            <a:r>
              <a:rPr lang="en-GB" sz="1400" dirty="0" err="1"/>
              <a:t>cyfarfod</a:t>
            </a:r>
            <a:r>
              <a:rPr lang="en-GB" sz="1400" dirty="0"/>
              <a:t> gyda </a:t>
            </a:r>
            <a:r>
              <a:rPr lang="en-GB" sz="1400" dirty="0" err="1"/>
              <a:t>chyd-lynydd</a:t>
            </a:r>
            <a:r>
              <a:rPr lang="en-GB" sz="1400" dirty="0"/>
              <a:t> y </a:t>
            </a:r>
            <a:r>
              <a:rPr lang="en-GB" sz="1400" dirty="0" err="1"/>
              <a:t>meithrinfa</a:t>
            </a:r>
            <a:r>
              <a:rPr lang="en-GB" sz="1400" dirty="0"/>
              <a:t> ac yn </a:t>
            </a:r>
            <a:r>
              <a:rPr lang="en-GB" sz="1400" dirty="0" err="1"/>
              <a:t>dweud</a:t>
            </a:r>
            <a:r>
              <a:rPr lang="en-GB" sz="1400" dirty="0"/>
              <a:t> </a:t>
            </a:r>
            <a:r>
              <a:rPr lang="en-GB" sz="1400" dirty="0" err="1"/>
              <a:t>unrhyw</a:t>
            </a:r>
            <a:r>
              <a:rPr lang="en-GB" sz="1400" dirty="0"/>
              <a:t> </a:t>
            </a:r>
            <a:r>
              <a:rPr lang="en-GB" sz="1400" dirty="0" err="1"/>
              <a:t>achosion</a:t>
            </a:r>
            <a:r>
              <a:rPr lang="en-GB" sz="1400" dirty="0"/>
              <a:t>/ </a:t>
            </a:r>
            <a:r>
              <a:rPr lang="en-GB" sz="1400" dirty="0" err="1"/>
              <a:t>hanes</a:t>
            </a:r>
            <a:r>
              <a:rPr lang="en-GB" sz="1400" dirty="0"/>
              <a:t> </a:t>
            </a:r>
            <a:r>
              <a:rPr lang="en-GB" sz="1400" dirty="0" err="1"/>
              <a:t>teuluoedd</a:t>
            </a:r>
            <a:r>
              <a:rPr lang="en-GB" sz="1400" dirty="0"/>
              <a:t> </a:t>
            </a:r>
            <a:r>
              <a:rPr lang="en-GB" sz="1400" dirty="0" err="1"/>
              <a:t>er</a:t>
            </a:r>
            <a:r>
              <a:rPr lang="en-GB" sz="1400" dirty="0"/>
              <a:t> </a:t>
            </a:r>
            <a:r>
              <a:rPr lang="en-GB" sz="1400" dirty="0" err="1"/>
              <a:t>mwyn</a:t>
            </a:r>
            <a:r>
              <a:rPr lang="en-GB" sz="1400" dirty="0"/>
              <a:t> </a:t>
            </a:r>
            <a:r>
              <a:rPr lang="en-GB" sz="1400" dirty="0" err="1"/>
              <a:t>eu</a:t>
            </a:r>
            <a:r>
              <a:rPr lang="en-GB" sz="1400" dirty="0"/>
              <a:t> </a:t>
            </a:r>
            <a:r>
              <a:rPr lang="en-GB" sz="1400" dirty="0" err="1"/>
              <a:t>paratoi</a:t>
            </a:r>
            <a:r>
              <a:rPr lang="en-GB" sz="1400" dirty="0"/>
              <a:t> at </a:t>
            </a:r>
            <a:r>
              <a:rPr lang="en-GB" sz="1400" dirty="0" err="1"/>
              <a:t>beth</a:t>
            </a:r>
            <a:r>
              <a:rPr lang="en-GB" sz="1400" dirty="0"/>
              <a:t> </a:t>
            </a:r>
            <a:r>
              <a:rPr lang="en-GB" sz="1400" dirty="0" err="1"/>
              <a:t>sydd</a:t>
            </a:r>
            <a:r>
              <a:rPr lang="en-GB" sz="1400" dirty="0"/>
              <a:t> yn </a:t>
            </a:r>
            <a:r>
              <a:rPr lang="en-GB" sz="1400" dirty="0" err="1"/>
              <a:t>dod</a:t>
            </a:r>
            <a:r>
              <a:rPr lang="en-GB" sz="1400" dirty="0"/>
              <a:t>. </a:t>
            </a:r>
            <a:r>
              <a:rPr lang="en-GB" sz="1400" dirty="0" err="1"/>
              <a:t>Hefyd</a:t>
            </a:r>
            <a:r>
              <a:rPr lang="en-GB" sz="1400" dirty="0"/>
              <a:t> </a:t>
            </a:r>
            <a:r>
              <a:rPr lang="en-GB" sz="1400" dirty="0" err="1"/>
              <a:t>oo</a:t>
            </a:r>
            <a:r>
              <a:rPr lang="en-GB" sz="1400" dirty="0"/>
              <a:t> </a:t>
            </a:r>
            <a:r>
              <a:rPr lang="en-GB" sz="1400" dirty="0" err="1"/>
              <a:t>fewn</a:t>
            </a:r>
            <a:r>
              <a:rPr lang="en-GB" sz="1400" dirty="0"/>
              <a:t> ‘</a:t>
            </a:r>
            <a:r>
              <a:rPr lang="en-GB" sz="1400" dirty="0" err="1"/>
              <a:t>Dechrua’n</a:t>
            </a:r>
            <a:r>
              <a:rPr lang="en-GB" sz="1400" dirty="0"/>
              <a:t> </a:t>
            </a:r>
            <a:r>
              <a:rPr lang="en-GB" sz="1400" dirty="0" err="1"/>
              <a:t>Deg</a:t>
            </a:r>
            <a:r>
              <a:rPr lang="en-GB" sz="1400" dirty="0"/>
              <a:t>’ </a:t>
            </a:r>
            <a:r>
              <a:rPr lang="en-GB" sz="1400" dirty="0" err="1"/>
              <a:t>mae</a:t>
            </a:r>
            <a:r>
              <a:rPr lang="en-GB" sz="1400" dirty="0"/>
              <a:t> </a:t>
            </a:r>
            <a:r>
              <a:rPr lang="en-GB" sz="1400" dirty="0" err="1"/>
              <a:t>rheini</a:t>
            </a:r>
            <a:r>
              <a:rPr lang="en-GB" sz="1400" dirty="0"/>
              <a:t> yn </a:t>
            </a:r>
            <a:r>
              <a:rPr lang="en-GB" sz="1400" dirty="0" err="1"/>
              <a:t>medru</a:t>
            </a:r>
            <a:r>
              <a:rPr lang="en-GB" sz="1400" dirty="0"/>
              <a:t> </a:t>
            </a:r>
            <a:r>
              <a:rPr lang="en-GB" sz="1400" dirty="0" err="1"/>
              <a:t>cael</a:t>
            </a:r>
            <a:r>
              <a:rPr lang="en-GB" sz="1400" dirty="0"/>
              <a:t> </a:t>
            </a:r>
            <a:r>
              <a:rPr lang="en-GB" sz="1400" dirty="0" err="1"/>
              <a:t>gwersi</a:t>
            </a:r>
            <a:r>
              <a:rPr lang="en-GB" sz="1400" dirty="0"/>
              <a:t> </a:t>
            </a:r>
            <a:r>
              <a:rPr lang="en-GB" sz="1400" dirty="0" err="1"/>
              <a:t>megis</a:t>
            </a:r>
            <a:r>
              <a:rPr lang="en-GB" sz="1400" dirty="0"/>
              <a:t> </a:t>
            </a:r>
            <a:r>
              <a:rPr lang="en-GB" sz="1400" dirty="0" err="1"/>
              <a:t>coginio</a:t>
            </a:r>
            <a:r>
              <a:rPr lang="en-GB" sz="1400" dirty="0"/>
              <a:t>, </a:t>
            </a:r>
            <a:r>
              <a:rPr lang="en-GB" sz="1400" dirty="0" err="1"/>
              <a:t>cymorth</a:t>
            </a:r>
            <a:r>
              <a:rPr lang="en-GB" sz="1400" dirty="0"/>
              <a:t> </a:t>
            </a:r>
            <a:r>
              <a:rPr lang="en-GB" sz="1400" dirty="0" err="1"/>
              <a:t>cyntaf</a:t>
            </a:r>
            <a:r>
              <a:rPr lang="en-GB" sz="1400" dirty="0"/>
              <a:t> ac </a:t>
            </a:r>
            <a:r>
              <a:rPr lang="en-GB" sz="1400" dirty="0" err="1"/>
              <a:t>hefyd</a:t>
            </a:r>
            <a:r>
              <a:rPr lang="en-GB" sz="1400" dirty="0"/>
              <a:t> </a:t>
            </a:r>
            <a:r>
              <a:rPr lang="en-GB" sz="1400" dirty="0" err="1"/>
              <a:t>maen</a:t>
            </a:r>
            <a:r>
              <a:rPr lang="en-GB" sz="1400" dirty="0"/>
              <a:t> </a:t>
            </a:r>
            <a:r>
              <a:rPr lang="en-GB" sz="1400" dirty="0" err="1"/>
              <a:t>nhw’n</a:t>
            </a:r>
            <a:r>
              <a:rPr lang="en-GB" sz="1400" dirty="0"/>
              <a:t> </a:t>
            </a:r>
            <a:r>
              <a:rPr lang="en-GB" sz="1400" dirty="0" err="1"/>
              <a:t>canolbwyntio</a:t>
            </a:r>
            <a:r>
              <a:rPr lang="en-GB" sz="1400" dirty="0"/>
              <a:t> </a:t>
            </a:r>
            <a:r>
              <a:rPr lang="en-GB" sz="1400" dirty="0" err="1"/>
              <a:t>ar</a:t>
            </a:r>
            <a:r>
              <a:rPr lang="en-GB" sz="1400" dirty="0"/>
              <a:t> iechyd </a:t>
            </a:r>
            <a:r>
              <a:rPr lang="en-GB" sz="1400" dirty="0" err="1"/>
              <a:t>meddwl</a:t>
            </a:r>
            <a:r>
              <a:rPr lang="en-GB" sz="1400" dirty="0"/>
              <a:t> a </a:t>
            </a:r>
            <a:r>
              <a:rPr lang="en-GB" sz="1400" dirty="0" err="1"/>
              <a:t>lles</a:t>
            </a:r>
            <a:r>
              <a:rPr lang="en-GB" sz="1400" dirty="0"/>
              <a:t> y </a:t>
            </a:r>
            <a:r>
              <a:rPr lang="en-GB" sz="1400" dirty="0" err="1"/>
              <a:t>rheini</a:t>
            </a:r>
            <a:r>
              <a:rPr lang="en-GB" sz="1400" dirty="0"/>
              <a:t> </a:t>
            </a:r>
            <a:r>
              <a:rPr lang="en-GB" sz="1400" dirty="0" err="1"/>
              <a:t>trwy</a:t>
            </a:r>
            <a:r>
              <a:rPr lang="en-GB" sz="1400" dirty="0"/>
              <a:t> </a:t>
            </a:r>
            <a:r>
              <a:rPr lang="en-GB" sz="1400" dirty="0" err="1"/>
              <a:t>gydol</a:t>
            </a:r>
            <a:r>
              <a:rPr lang="en-GB" sz="1400" dirty="0"/>
              <a:t> </a:t>
            </a:r>
            <a:r>
              <a:rPr lang="en-GB" sz="1400" dirty="0" err="1"/>
              <a:t>yr</a:t>
            </a:r>
            <a:r>
              <a:rPr lang="en-GB" sz="1400" dirty="0"/>
              <a:t> </a:t>
            </a:r>
            <a:r>
              <a:rPr lang="en-GB" sz="1400" dirty="0" err="1"/>
              <a:t>amser</a:t>
            </a:r>
            <a:r>
              <a:rPr lang="en-GB" sz="1400" dirty="0"/>
              <a:t> </a:t>
            </a:r>
            <a:r>
              <a:rPr lang="en-GB" sz="1400" dirty="0" err="1"/>
              <a:t>maen</a:t>
            </a:r>
            <a:r>
              <a:rPr lang="en-GB" sz="1400" dirty="0"/>
              <a:t> </a:t>
            </a:r>
            <a:r>
              <a:rPr lang="en-GB" sz="1400" dirty="0" err="1"/>
              <a:t>nhw’n</a:t>
            </a:r>
            <a:r>
              <a:rPr lang="en-GB" sz="1400" dirty="0"/>
              <a:t> </a:t>
            </a:r>
            <a:r>
              <a:rPr lang="en-GB" sz="1400" dirty="0" err="1"/>
              <a:t>rhan</a:t>
            </a:r>
            <a:r>
              <a:rPr lang="en-GB" sz="1400" dirty="0"/>
              <a:t> o ‘</a:t>
            </a:r>
            <a:r>
              <a:rPr lang="en-GB" sz="1400" dirty="0" err="1"/>
              <a:t>Dechrau’n</a:t>
            </a:r>
            <a:r>
              <a:rPr lang="en-GB" sz="1400" dirty="0"/>
              <a:t> </a:t>
            </a:r>
            <a:r>
              <a:rPr lang="en-GB" sz="1400" dirty="0" err="1"/>
              <a:t>Deg</a:t>
            </a:r>
            <a:r>
              <a:rPr lang="en-GB" sz="1400" dirty="0"/>
              <a:t>’. </a:t>
            </a:r>
          </a:p>
          <a:p>
            <a:r>
              <a:rPr lang="en-GB" sz="1400" dirty="0" err="1"/>
              <a:t>Hefyd</a:t>
            </a:r>
            <a:r>
              <a:rPr lang="en-GB" sz="1400" dirty="0"/>
              <a:t> </a:t>
            </a:r>
            <a:r>
              <a:rPr lang="en-GB" sz="1400" dirty="0" err="1"/>
              <a:t>mae</a:t>
            </a:r>
            <a:r>
              <a:rPr lang="en-GB" sz="1400" dirty="0"/>
              <a:t> </a:t>
            </a:r>
            <a:r>
              <a:rPr lang="en-GB" sz="1400" dirty="0" err="1"/>
              <a:t>ganddyn</a:t>
            </a:r>
            <a:r>
              <a:rPr lang="en-GB" sz="1400" dirty="0"/>
              <a:t> </a:t>
            </a:r>
            <a:r>
              <a:rPr lang="en-GB" sz="1400" dirty="0" err="1"/>
              <a:t>nhw</a:t>
            </a:r>
            <a:r>
              <a:rPr lang="en-GB" sz="1400" dirty="0"/>
              <a:t> </a:t>
            </a:r>
            <a:r>
              <a:rPr lang="en-GB" sz="1400" dirty="0" err="1"/>
              <a:t>gymuned</a:t>
            </a:r>
            <a:r>
              <a:rPr lang="en-GB" sz="1400" dirty="0"/>
              <a:t> </a:t>
            </a:r>
            <a:r>
              <a:rPr lang="en-GB" sz="1400" dirty="0" err="1"/>
              <a:t>glos</a:t>
            </a:r>
            <a:r>
              <a:rPr lang="en-GB" sz="1400" dirty="0"/>
              <a:t> </a:t>
            </a:r>
            <a:r>
              <a:rPr lang="en-GB" sz="1400" dirty="0" err="1"/>
              <a:t>sydd</a:t>
            </a:r>
            <a:r>
              <a:rPr lang="en-GB" sz="1400" dirty="0"/>
              <a:t> yn </a:t>
            </a:r>
            <a:r>
              <a:rPr lang="en-GB" sz="1400" dirty="0" err="1"/>
              <a:t>eu</a:t>
            </a:r>
            <a:r>
              <a:rPr lang="en-GB" sz="1400" dirty="0"/>
              <a:t> </a:t>
            </a:r>
            <a:r>
              <a:rPr lang="en-GB" sz="1400" dirty="0" err="1"/>
              <a:t>paratoi</a:t>
            </a:r>
            <a:r>
              <a:rPr lang="en-GB" sz="1400" dirty="0"/>
              <a:t> </a:t>
            </a:r>
            <a:r>
              <a:rPr lang="en-GB" sz="1400" dirty="0" err="1"/>
              <a:t>ar</a:t>
            </a:r>
            <a:r>
              <a:rPr lang="en-GB" sz="1400" dirty="0"/>
              <a:t> </a:t>
            </a:r>
            <a:r>
              <a:rPr lang="en-GB" sz="1400" dirty="0" err="1"/>
              <a:t>gyfer</a:t>
            </a:r>
            <a:r>
              <a:rPr lang="en-GB" sz="1400" dirty="0"/>
              <a:t> </a:t>
            </a:r>
            <a:r>
              <a:rPr lang="en-GB" sz="1400" dirty="0" err="1"/>
              <a:t>gwasnaethau</a:t>
            </a:r>
            <a:r>
              <a:rPr lang="en-GB" sz="1400" dirty="0"/>
              <a:t> a </a:t>
            </a:r>
            <a:r>
              <a:rPr lang="en-GB" sz="1400" dirty="0" err="1"/>
              <a:t>sioeau</a:t>
            </a:r>
            <a:r>
              <a:rPr lang="en-GB" sz="1400" dirty="0"/>
              <a:t> </a:t>
            </a:r>
            <a:r>
              <a:rPr lang="en-GB" sz="1400" dirty="0" err="1"/>
              <a:t>trwy</a:t>
            </a:r>
            <a:r>
              <a:rPr lang="en-GB" sz="1400" dirty="0"/>
              <a:t> </a:t>
            </a:r>
            <a:r>
              <a:rPr lang="en-GB" sz="1400" dirty="0" err="1"/>
              <a:t>gydol</a:t>
            </a:r>
            <a:r>
              <a:rPr lang="en-GB" sz="1400" dirty="0"/>
              <a:t> y </a:t>
            </a:r>
            <a:r>
              <a:rPr lang="en-GB" sz="1400" dirty="0" err="1"/>
              <a:t>flwyddyn</a:t>
            </a:r>
            <a:r>
              <a:rPr lang="en-GB" sz="1400" dirty="0"/>
              <a:t>. </a:t>
            </a:r>
            <a:r>
              <a:rPr lang="en-GB" sz="1400" dirty="0" err="1"/>
              <a:t>Mae’r</a:t>
            </a:r>
            <a:r>
              <a:rPr lang="en-GB" sz="1400" dirty="0"/>
              <a:t> </a:t>
            </a:r>
            <a:r>
              <a:rPr lang="en-GB" sz="1400" dirty="0" err="1"/>
              <a:t>capel</a:t>
            </a:r>
            <a:r>
              <a:rPr lang="en-GB" sz="1400" dirty="0"/>
              <a:t> </a:t>
            </a:r>
            <a:r>
              <a:rPr lang="en-GB" sz="1400" dirty="0" err="1"/>
              <a:t>leol</a:t>
            </a:r>
            <a:r>
              <a:rPr lang="en-GB" sz="1400" dirty="0"/>
              <a:t> yn </a:t>
            </a:r>
            <a:r>
              <a:rPr lang="en-GB" sz="1400" dirty="0" err="1"/>
              <a:t>sicrhau</a:t>
            </a:r>
            <a:r>
              <a:rPr lang="en-GB" sz="1400" dirty="0"/>
              <a:t> </a:t>
            </a:r>
            <a:r>
              <a:rPr lang="en-GB" sz="1400" dirty="0" err="1"/>
              <a:t>fod</a:t>
            </a:r>
            <a:r>
              <a:rPr lang="en-GB" sz="1400" dirty="0"/>
              <a:t> </a:t>
            </a:r>
            <a:r>
              <a:rPr lang="en-GB" sz="1400" dirty="0" err="1"/>
              <a:t>yr</a:t>
            </a:r>
            <a:r>
              <a:rPr lang="en-GB" sz="1400" dirty="0"/>
              <a:t> ysgol yn </a:t>
            </a:r>
            <a:r>
              <a:rPr lang="en-GB" sz="1400" dirty="0" err="1"/>
              <a:t>gallu</a:t>
            </a:r>
            <a:r>
              <a:rPr lang="en-GB" sz="1400" dirty="0"/>
              <a:t> </a:t>
            </a:r>
            <a:r>
              <a:rPr lang="en-GB" sz="1400" dirty="0" err="1"/>
              <a:t>ei</a:t>
            </a:r>
            <a:r>
              <a:rPr lang="en-GB" sz="1400" dirty="0"/>
              <a:t> </a:t>
            </a:r>
            <a:r>
              <a:rPr lang="en-GB" sz="1400" dirty="0" err="1"/>
              <a:t>ddenfyddio</a:t>
            </a:r>
            <a:r>
              <a:rPr lang="en-GB" sz="1400" dirty="0"/>
              <a:t> pan </a:t>
            </a:r>
            <a:r>
              <a:rPr lang="en-GB" sz="1400" dirty="0" err="1"/>
              <a:t>mae</a:t>
            </a:r>
            <a:r>
              <a:rPr lang="en-GB" sz="1400" dirty="0"/>
              <a:t> </a:t>
            </a:r>
            <a:r>
              <a:rPr lang="en-GB" sz="1400" dirty="0" err="1"/>
              <a:t>ganddyn</a:t>
            </a:r>
            <a:r>
              <a:rPr lang="en-GB" sz="1400" dirty="0"/>
              <a:t> </a:t>
            </a:r>
            <a:r>
              <a:rPr lang="en-GB" sz="1400" dirty="0" err="1"/>
              <a:t>nhw</a:t>
            </a:r>
            <a:r>
              <a:rPr lang="en-GB" sz="1400" dirty="0"/>
              <a:t> </a:t>
            </a:r>
            <a:r>
              <a:rPr lang="en-GB" sz="1400" dirty="0" err="1"/>
              <a:t>er</a:t>
            </a:r>
            <a:r>
              <a:rPr lang="en-GB" sz="1400" dirty="0"/>
              <a:t> </a:t>
            </a:r>
            <a:r>
              <a:rPr lang="en-GB" sz="1400" dirty="0" err="1"/>
              <a:t>enghraifft</a:t>
            </a:r>
            <a:r>
              <a:rPr lang="en-GB" sz="1400" dirty="0"/>
              <a:t>, </a:t>
            </a:r>
            <a:r>
              <a:rPr lang="en-GB" sz="1400" dirty="0" err="1"/>
              <a:t>sioe</a:t>
            </a:r>
            <a:r>
              <a:rPr lang="en-GB" sz="1400" dirty="0"/>
              <a:t> </a:t>
            </a:r>
            <a:r>
              <a:rPr lang="en-GB" sz="1400" dirty="0" err="1"/>
              <a:t>Nadolig</a:t>
            </a:r>
            <a:r>
              <a:rPr lang="en-GB" sz="1400" dirty="0"/>
              <a:t> </a:t>
            </a:r>
            <a:r>
              <a:rPr lang="en-GB" sz="1400" dirty="0" err="1"/>
              <a:t>ymlaen</a:t>
            </a:r>
            <a:r>
              <a:rPr lang="en-GB" sz="1400" dirty="0"/>
              <a:t>. </a:t>
            </a:r>
          </a:p>
        </p:txBody>
      </p:sp>
      <p:pic>
        <p:nvPicPr>
          <p:cNvPr id="1030" name="Picture 6" descr="Image result for child protection quotes">
            <a:extLst>
              <a:ext uri="{FF2B5EF4-FFF2-40B4-BE49-F238E27FC236}">
                <a16:creationId xmlns:a16="http://schemas.microsoft.com/office/drawing/2014/main" id="{6C42D974-640F-4CB0-8B70-7EBEB4ADB64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80" y="9376349"/>
            <a:ext cx="1021420" cy="1315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E78D3A9D-75E0-4035-A37B-8F57AB34887F}"/>
              </a:ext>
            </a:extLst>
          </p:cNvPr>
          <p:cNvSpPr txBox="1"/>
          <p:nvPr/>
        </p:nvSpPr>
        <p:spPr>
          <a:xfrm>
            <a:off x="972800" y="9511166"/>
            <a:ext cx="382037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 err="1"/>
              <a:t>Dyma</a:t>
            </a:r>
            <a:r>
              <a:rPr lang="en-GB" sz="1600" dirty="0"/>
              <a:t> </a:t>
            </a:r>
            <a:r>
              <a:rPr lang="en-GB" sz="1600" dirty="0" err="1"/>
              <a:t>ddyfyniad</a:t>
            </a:r>
            <a:r>
              <a:rPr lang="en-GB" sz="1600" dirty="0"/>
              <a:t> </a:t>
            </a:r>
            <a:r>
              <a:rPr lang="en-GB" sz="1600" dirty="0" err="1"/>
              <a:t>sydd</a:t>
            </a:r>
            <a:r>
              <a:rPr lang="en-GB" sz="1600" dirty="0"/>
              <a:t> yn </a:t>
            </a:r>
            <a:r>
              <a:rPr lang="en-GB" sz="1600" dirty="0" err="1"/>
              <a:t>dangos</a:t>
            </a:r>
            <a:r>
              <a:rPr lang="en-GB" sz="1600" dirty="0"/>
              <a:t> bod </a:t>
            </a:r>
            <a:r>
              <a:rPr lang="en-GB" sz="1600" dirty="0" err="1"/>
              <a:t>perthynas</a:t>
            </a:r>
            <a:r>
              <a:rPr lang="en-GB" sz="1600" dirty="0"/>
              <a:t> </a:t>
            </a:r>
            <a:r>
              <a:rPr lang="en-GB" sz="1600" dirty="0" err="1"/>
              <a:t>rhwng</a:t>
            </a:r>
            <a:r>
              <a:rPr lang="en-GB" sz="1600" dirty="0"/>
              <a:t> </a:t>
            </a:r>
            <a:r>
              <a:rPr lang="en-GB" sz="1600" dirty="0" err="1"/>
              <a:t>rhieni</a:t>
            </a:r>
            <a:r>
              <a:rPr lang="en-GB" sz="1600" dirty="0"/>
              <a:t> a </a:t>
            </a:r>
            <a:r>
              <a:rPr lang="en-GB" sz="1600" dirty="0" err="1"/>
              <a:t>disgyblion</a:t>
            </a:r>
            <a:r>
              <a:rPr lang="en-GB" sz="1600" dirty="0"/>
              <a:t> yn </a:t>
            </a:r>
            <a:r>
              <a:rPr lang="en-GB" sz="1600" dirty="0" err="1"/>
              <a:t>bwysig</a:t>
            </a:r>
            <a:r>
              <a:rPr lang="en-GB" sz="1600" dirty="0"/>
              <a:t> </a:t>
            </a:r>
            <a:r>
              <a:rPr lang="en-GB" sz="1600" dirty="0" err="1"/>
              <a:t>dros</a:t>
            </a:r>
            <a:r>
              <a:rPr lang="en-GB" sz="1600" dirty="0"/>
              <a:t> ben </a:t>
            </a:r>
            <a:r>
              <a:rPr lang="en-GB" sz="1600" dirty="0" err="1"/>
              <a:t>sy’n</a:t>
            </a:r>
            <a:r>
              <a:rPr lang="en-GB" sz="1600" dirty="0"/>
              <a:t> </a:t>
            </a:r>
            <a:r>
              <a:rPr lang="en-GB" sz="1600" dirty="0" err="1"/>
              <a:t>datblygu</a:t>
            </a:r>
            <a:r>
              <a:rPr lang="en-GB" sz="1600" dirty="0"/>
              <a:t> </a:t>
            </a:r>
            <a:r>
              <a:rPr lang="en-GB" sz="1600" dirty="0" err="1"/>
              <a:t>nhw</a:t>
            </a:r>
            <a:r>
              <a:rPr lang="en-GB" sz="1600" dirty="0"/>
              <a:t> </a:t>
            </a:r>
            <a:r>
              <a:rPr lang="en-GB" sz="1600" dirty="0" err="1"/>
              <a:t>i</a:t>
            </a:r>
            <a:r>
              <a:rPr lang="en-GB" sz="1600" dirty="0"/>
              <a:t> </a:t>
            </a:r>
            <a:r>
              <a:rPr lang="en-GB" sz="1600" dirty="0" err="1"/>
              <a:t>fod</a:t>
            </a:r>
            <a:r>
              <a:rPr lang="en-GB" sz="1600" dirty="0"/>
              <a:t> y </a:t>
            </a:r>
            <a:r>
              <a:rPr lang="en-GB" sz="1600" dirty="0" err="1"/>
              <a:t>gorau</a:t>
            </a:r>
            <a:r>
              <a:rPr lang="en-GB" sz="1600" dirty="0"/>
              <a:t> </a:t>
            </a:r>
            <a:r>
              <a:rPr lang="en-GB" sz="1600" dirty="0" err="1"/>
              <a:t>gallai</a:t>
            </a:r>
            <a:r>
              <a:rPr lang="en-GB" sz="1600" dirty="0"/>
              <a:t> </a:t>
            </a:r>
            <a:r>
              <a:rPr lang="en-GB" sz="1600" dirty="0" err="1"/>
              <a:t>fod</a:t>
            </a:r>
            <a:r>
              <a:rPr lang="en-GB" sz="1600" dirty="0"/>
              <a:t>. </a:t>
            </a:r>
          </a:p>
        </p:txBody>
      </p:sp>
      <p:sp>
        <p:nvSpPr>
          <p:cNvPr id="24" name="Arrow: Down 23">
            <a:extLst>
              <a:ext uri="{FF2B5EF4-FFF2-40B4-BE49-F238E27FC236}">
                <a16:creationId xmlns:a16="http://schemas.microsoft.com/office/drawing/2014/main" id="{C9C3CA0A-3466-4C1E-A364-379A9C3DC83D}"/>
              </a:ext>
            </a:extLst>
          </p:cNvPr>
          <p:cNvSpPr/>
          <p:nvPr/>
        </p:nvSpPr>
        <p:spPr>
          <a:xfrm>
            <a:off x="5485130" y="5852575"/>
            <a:ext cx="924750" cy="1093952"/>
          </a:xfrm>
          <a:prstGeom prst="downArrow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1032" name="Picture 8" descr="Image result for child clipart">
            <a:extLst>
              <a:ext uri="{FF2B5EF4-FFF2-40B4-BE49-F238E27FC236}">
                <a16:creationId xmlns:a16="http://schemas.microsoft.com/office/drawing/2014/main" id="{812EB843-4244-49CD-AB27-AD0A218E4EC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523265" y="9439953"/>
            <a:ext cx="2171198" cy="11882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5" name="TextBox 24">
            <a:extLst>
              <a:ext uri="{FF2B5EF4-FFF2-40B4-BE49-F238E27FC236}">
                <a16:creationId xmlns:a16="http://schemas.microsoft.com/office/drawing/2014/main" id="{8B28D4F0-D498-46E6-A023-94EF8861BC10}"/>
              </a:ext>
            </a:extLst>
          </p:cNvPr>
          <p:cNvSpPr txBox="1"/>
          <p:nvPr/>
        </p:nvSpPr>
        <p:spPr>
          <a:xfrm>
            <a:off x="5103613" y="8407120"/>
            <a:ext cx="165351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Impact parental involvement (2003)</a:t>
            </a:r>
          </a:p>
        </p:txBody>
      </p:sp>
    </p:spTree>
    <p:extLst>
      <p:ext uri="{BB962C8B-B14F-4D97-AF65-F5344CB8AC3E}">
        <p14:creationId xmlns:p14="http://schemas.microsoft.com/office/powerpoint/2010/main" val="166950196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E8AE6F-E7E4-4A31-9561-8EB4614C6E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CYFEIRNODI: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02CBE4-E67D-40E7-B41D-59BCE919E21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en-GB" dirty="0"/>
              <a:t>Additional Learning Needs and Education Tribunal (Wales) Bill Parent Responses  (2017) </a:t>
            </a:r>
            <a:r>
              <a:rPr lang="en-GB" u="sng" dirty="0">
                <a:hlinkClick r:id="rId2"/>
              </a:rPr>
              <a:t>http://www.senedd.assembly.wales/documents/s60571/Event%20with%20Parents%209%20February%n202017%20Summary%20of%20Evidence.pdf</a:t>
            </a:r>
            <a:r>
              <a:rPr lang="en-GB" dirty="0"/>
              <a:t> (</a:t>
            </a:r>
            <a:r>
              <a:rPr lang="en-GB" dirty="0" err="1"/>
              <a:t>Darllenwyd</a:t>
            </a:r>
            <a:r>
              <a:rPr lang="en-GB" dirty="0"/>
              <a:t>: 5 </a:t>
            </a:r>
            <a:r>
              <a:rPr lang="en-GB" dirty="0" err="1"/>
              <a:t>Chwefror</a:t>
            </a:r>
            <a:r>
              <a:rPr lang="en-GB" dirty="0"/>
              <a:t> 2020)</a:t>
            </a:r>
          </a:p>
          <a:p>
            <a:r>
              <a:rPr lang="en-GB" dirty="0" err="1"/>
              <a:t>Chwarae</a:t>
            </a:r>
            <a:r>
              <a:rPr lang="en-GB" dirty="0"/>
              <a:t> a </a:t>
            </a:r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Gweithredol</a:t>
            </a:r>
            <a:r>
              <a:rPr lang="en-GB" dirty="0"/>
              <a:t> (2009) </a:t>
            </a:r>
            <a:r>
              <a:rPr lang="en-GB" u="sng" dirty="0">
                <a:hlinkClick r:id="rId3"/>
              </a:rPr>
              <a:t>https://dera.ioe.ac.uk/9351/14/6510_Redacted.pdf</a:t>
            </a:r>
            <a:r>
              <a:rPr lang="en-GB" dirty="0"/>
              <a:t> (</a:t>
            </a:r>
            <a:r>
              <a:rPr lang="en-GB" dirty="0" err="1"/>
              <a:t>Darllenwyd</a:t>
            </a:r>
            <a:r>
              <a:rPr lang="en-GB" dirty="0"/>
              <a:t>: 5 </a:t>
            </a:r>
            <a:r>
              <a:rPr lang="en-GB" dirty="0" err="1"/>
              <a:t>Chwefror</a:t>
            </a:r>
            <a:r>
              <a:rPr lang="en-GB" dirty="0"/>
              <a:t> 2020)</a:t>
            </a:r>
          </a:p>
          <a:p>
            <a:r>
              <a:rPr lang="en-GB" dirty="0"/>
              <a:t>ESTYN </a:t>
            </a:r>
            <a:r>
              <a:rPr lang="en-GB" u="sng" dirty="0">
                <a:hlinkClick r:id="rId4"/>
              </a:rPr>
              <a:t>https://www.estyn.gov.wales/search?search=YSGOL+TRIMSARAN</a:t>
            </a:r>
            <a:r>
              <a:rPr lang="en-GB" dirty="0"/>
              <a:t> (</a:t>
            </a:r>
            <a:r>
              <a:rPr lang="en-GB" dirty="0" err="1"/>
              <a:t>Darllenwyd</a:t>
            </a:r>
            <a:r>
              <a:rPr lang="en-GB" dirty="0"/>
              <a:t>: 4 </a:t>
            </a:r>
            <a:r>
              <a:rPr lang="en-GB" dirty="0" err="1"/>
              <a:t>Chwefror</a:t>
            </a:r>
            <a:r>
              <a:rPr lang="en-GB" dirty="0"/>
              <a:t> 2020)</a:t>
            </a:r>
          </a:p>
          <a:p>
            <a:r>
              <a:rPr lang="en-GB" dirty="0"/>
              <a:t>Good ID In Schools (2003) </a:t>
            </a:r>
            <a:r>
              <a:rPr lang="en-GB" u="sng" dirty="0">
                <a:hlinkClick r:id="rId5"/>
              </a:rPr>
              <a:t>http://good-id-in-schools.eu/sites/default/files/sof_migrated_files/sof_files/impactparentalinvolvment.pdf</a:t>
            </a:r>
            <a:r>
              <a:rPr lang="en-GB" dirty="0"/>
              <a:t> (</a:t>
            </a:r>
            <a:r>
              <a:rPr lang="en-GB" dirty="0" err="1"/>
              <a:t>Darllenwyd</a:t>
            </a:r>
            <a:r>
              <a:rPr lang="en-GB" dirty="0"/>
              <a:t>: 6 </a:t>
            </a:r>
            <a:r>
              <a:rPr lang="en-GB" dirty="0" err="1"/>
              <a:t>Chwefror</a:t>
            </a:r>
            <a:r>
              <a:rPr lang="en-GB" dirty="0"/>
              <a:t> 2020)</a:t>
            </a:r>
          </a:p>
          <a:p>
            <a:r>
              <a:rPr lang="en-GB" dirty="0"/>
              <a:t>Hamid. K (2018) </a:t>
            </a:r>
            <a:r>
              <a:rPr lang="en-GB" u="sng" dirty="0">
                <a:hlinkClick r:id="rId6"/>
              </a:rPr>
              <a:t>https://www.pentagonplay.co.uk/news-and-info/psychology-learning-through-play</a:t>
            </a:r>
            <a:r>
              <a:rPr lang="en-GB" dirty="0"/>
              <a:t> (</a:t>
            </a:r>
            <a:r>
              <a:rPr lang="en-GB" dirty="0" err="1"/>
              <a:t>Darllenwyd</a:t>
            </a:r>
            <a:r>
              <a:rPr lang="en-GB" dirty="0"/>
              <a:t> 4 </a:t>
            </a:r>
            <a:r>
              <a:rPr lang="en-GB" dirty="0" err="1"/>
              <a:t>Chwefror</a:t>
            </a:r>
            <a:r>
              <a:rPr lang="en-GB" dirty="0"/>
              <a:t> 2020)</a:t>
            </a:r>
          </a:p>
          <a:p>
            <a:r>
              <a:rPr lang="en-GB" dirty="0"/>
              <a:t>Psychology Notes HQ (2019) </a:t>
            </a:r>
            <a:r>
              <a:rPr lang="en-GB" u="sng" dirty="0">
                <a:hlinkClick r:id="rId7"/>
              </a:rPr>
              <a:t>https://www.psychologynoteshq.com/bronfenbrenner-ecological-theory/</a:t>
            </a:r>
            <a:r>
              <a:rPr lang="en-GB" dirty="0"/>
              <a:t> (</a:t>
            </a:r>
            <a:r>
              <a:rPr lang="en-GB" dirty="0" err="1"/>
              <a:t>Darllenwyd</a:t>
            </a:r>
            <a:r>
              <a:rPr lang="en-GB" dirty="0"/>
              <a:t>: 5 </a:t>
            </a:r>
            <a:r>
              <a:rPr lang="en-GB" dirty="0" err="1"/>
              <a:t>Chwefror</a:t>
            </a:r>
            <a:r>
              <a:rPr lang="en-GB" dirty="0"/>
              <a:t> 2020)</a:t>
            </a:r>
          </a:p>
          <a:p>
            <a:r>
              <a:rPr lang="en-GB" dirty="0" err="1"/>
              <a:t>Scholtastic</a:t>
            </a:r>
            <a:r>
              <a:rPr lang="en-GB" dirty="0"/>
              <a:t> </a:t>
            </a:r>
            <a:r>
              <a:rPr lang="en-GB" u="sng" dirty="0">
                <a:hlinkClick r:id="rId8"/>
              </a:rPr>
              <a:t>https://www.scholastic.com/parents/kids-activities-and-printables/activities-for-kids/arts-and-craft-ideas/power-playing-together.html</a:t>
            </a:r>
            <a:r>
              <a:rPr lang="en-GB" dirty="0"/>
              <a:t> (</a:t>
            </a:r>
            <a:r>
              <a:rPr lang="en-GB" dirty="0" err="1"/>
              <a:t>Darllenwyd</a:t>
            </a:r>
            <a:r>
              <a:rPr lang="en-GB" dirty="0"/>
              <a:t>: 4 </a:t>
            </a:r>
            <a:r>
              <a:rPr lang="en-GB" dirty="0" err="1"/>
              <a:t>Chwefror</a:t>
            </a:r>
            <a:r>
              <a:rPr lang="en-GB" dirty="0"/>
              <a:t> 2020)</a:t>
            </a:r>
          </a:p>
          <a:p>
            <a:r>
              <a:rPr lang="cy-GB" dirty="0"/>
              <a:t>Siencyn. S.W. (2008) </a:t>
            </a:r>
            <a:r>
              <a:rPr lang="cy-GB" i="1" dirty="0"/>
              <a:t>Y Plentyn Bach. </a:t>
            </a:r>
            <a:r>
              <a:rPr lang="cy-GB" dirty="0"/>
              <a:t>Caerfyrddin: Coleg y Drindod</a:t>
            </a:r>
            <a:endParaRPr lang="en-GB" dirty="0"/>
          </a:p>
          <a:p>
            <a:r>
              <a:rPr lang="en-GB" dirty="0"/>
              <a:t>Ysgol </a:t>
            </a:r>
            <a:r>
              <a:rPr lang="en-GB" dirty="0" err="1"/>
              <a:t>Trimsaran</a:t>
            </a:r>
            <a:r>
              <a:rPr lang="en-GB" dirty="0"/>
              <a:t> </a:t>
            </a:r>
            <a:r>
              <a:rPr lang="en-GB" u="sng" dirty="0">
                <a:hlinkClick r:id="rId9"/>
              </a:rPr>
              <a:t>http://ysgoltrimsaran.ysgolccc.cymru/cartref/diogelu/</a:t>
            </a:r>
            <a:r>
              <a:rPr lang="en-GB" dirty="0"/>
              <a:t> (</a:t>
            </a:r>
            <a:r>
              <a:rPr lang="en-GB" dirty="0" err="1"/>
              <a:t>Darllenwyd</a:t>
            </a:r>
            <a:r>
              <a:rPr lang="en-GB" dirty="0"/>
              <a:t>: 4 </a:t>
            </a:r>
            <a:r>
              <a:rPr lang="en-GB" dirty="0" err="1"/>
              <a:t>Chwefror</a:t>
            </a:r>
            <a:r>
              <a:rPr lang="en-GB" dirty="0"/>
              <a:t> 2020)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1393612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18827</TotalTime>
  <Words>1277</Words>
  <Application>Microsoft Office PowerPoint</Application>
  <PresentationFormat>Custom</PresentationFormat>
  <Paragraphs>70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Arial</vt:lpstr>
      <vt:lpstr>Calibri</vt:lpstr>
      <vt:lpstr>Calibri Light</vt:lpstr>
      <vt:lpstr>Elephant</vt:lpstr>
      <vt:lpstr>Office Theme</vt:lpstr>
      <vt:lpstr>ECAD4009C Dysgwyr, ysgolion a chymunedau: Ble ydw i’n dysgu?</vt:lpstr>
      <vt:lpstr>CYFEIRNODI: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ECAD4009C Dysgwyr, ysgolion a chymunedau: Ble ydw i’n dysgu?</dc:title>
  <dc:creator>Megan Samuel</dc:creator>
  <cp:lastModifiedBy>Megan Samuel</cp:lastModifiedBy>
  <cp:revision>28</cp:revision>
  <dcterms:created xsi:type="dcterms:W3CDTF">2020-01-29T11:48:16Z</dcterms:created>
  <dcterms:modified xsi:type="dcterms:W3CDTF">2020-02-11T13:35:37Z</dcterms:modified>
</cp:coreProperties>
</file>