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Relationship Id="rId5" Type="http://schemas.microsoft.com/office/2020/02/relationships/classificationlabels" Target="docMetadata/LabelInfo.xml" /><Relationship Id="rId4" Type="http://schemas.openxmlformats.org/officeDocument/2006/relationships/custom-properties" Target="docProps/custom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309" r:id="rId5"/>
    <p:sldId id="312" r:id="rId6"/>
    <p:sldId id="295" r:id="rId7"/>
    <p:sldId id="313" r:id="rId8"/>
    <p:sldId id="315" r:id="rId9"/>
    <p:sldId id="316" r:id="rId10"/>
    <p:sldId id="317" r:id="rId11"/>
    <p:sldId id="318" r:id="rId12"/>
    <p:sldId id="320" r:id="rId13"/>
    <p:sldId id="321" r:id="rId14"/>
    <p:sldId id="32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A4A3A4"/>
          </p15:clr>
        </p15:guide>
        <p15:guide id="3" orient="horz" pos="9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4" name="Author" initials="A" lastIdx="2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7EDE9"/>
    <a:srgbClr val="C59C93"/>
    <a:srgbClr val="4D748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7433" autoAdjust="0"/>
  </p:normalViewPr>
  <p:slideViewPr>
    <p:cSldViewPr snapToGrid="0">
      <p:cViewPr varScale="1">
        <p:scale>
          <a:sx n="65" d="100"/>
          <a:sy n="65" d="100"/>
        </p:scale>
        <p:origin x="936" y="66"/>
      </p:cViewPr>
      <p:guideLst>
        <p:guide pos="3840"/>
        <p:guide orient="horz" pos="9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716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commentAuthors" Target="commentAuthors.xml" /><Relationship Id="rId3" Type="http://schemas.openxmlformats.org/officeDocument/2006/relationships/customXml" Target="../customXml/item3.xml" /><Relationship Id="rId21" Type="http://schemas.openxmlformats.org/officeDocument/2006/relationships/theme" Target="theme/theme1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handoutMaster" Target="handoutMasters/handoutMaster1.xml" /><Relationship Id="rId2" Type="http://schemas.openxmlformats.org/officeDocument/2006/relationships/customXml" Target="../customXml/item2.xml" /><Relationship Id="rId16" Type="http://schemas.openxmlformats.org/officeDocument/2006/relationships/notesMaster" Target="notesMasters/notesMaster1.xml" /><Relationship Id="rId20" Type="http://schemas.openxmlformats.org/officeDocument/2006/relationships/viewProps" Target="viewProps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microsoft.com/office/2018/10/relationships/authors" Target="authors.xml" /><Relationship Id="rId10" Type="http://schemas.openxmlformats.org/officeDocument/2006/relationships/slide" Target="slides/slide6.xml" /><Relationship Id="rId19" Type="http://schemas.openxmlformats.org/officeDocument/2006/relationships/presProps" Target="presProp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tableStyles" Target="tableStyle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A34385-1E2C-4C72-B1E5-373AB8298C3C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86072BD-BD61-43CD-AD33-0C9B89DEB817}">
      <dgm:prSet custT="1"/>
      <dgm:spPr/>
      <dgm:t>
        <a:bodyPr/>
        <a:lstStyle/>
        <a:p>
          <a:pPr algn="just"/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Concept of self-service car wash: An innovative solution that allows customers to clean their vehicles using professional equipment at their convenience.</a:t>
          </a:r>
        </a:p>
      </dgm:t>
    </dgm:pt>
    <dgm:pt modelId="{37DF7AE2-B228-4144-85BD-B8F451E69D63}" type="parTrans" cxnId="{2E32EEBB-1803-4F1C-A9F0-B87188F6B2FC}">
      <dgm:prSet/>
      <dgm:spPr/>
      <dgm:t>
        <a:bodyPr/>
        <a:lstStyle/>
        <a:p>
          <a:pPr algn="just"/>
          <a:endParaRPr lang="en-GB" sz="20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E84E1CB-3887-4852-A256-E12A11CAF49B}" type="sibTrans" cxnId="{2E32EEBB-1803-4F1C-A9F0-B87188F6B2FC}">
      <dgm:prSet custT="1"/>
      <dgm:spPr/>
      <dgm:t>
        <a:bodyPr/>
        <a:lstStyle/>
        <a:p>
          <a:pPr algn="just"/>
          <a:endParaRPr lang="en-GB" sz="16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8414F2-B6D9-4C20-BB74-E01943D1D62A}">
      <dgm:prSet custT="1"/>
      <dgm:spPr/>
      <dgm:t>
        <a:bodyPr/>
        <a:lstStyle/>
        <a:p>
          <a:pPr algn="just"/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Importance and necessity of the service: With rising environmental concerns and busy lifestyles, our service caters to a growing market demand for eco-friendly, efficient, and cost-effective solutions.</a:t>
          </a:r>
        </a:p>
      </dgm:t>
    </dgm:pt>
    <dgm:pt modelId="{520F3880-C877-4590-8D97-CC1246C84964}" type="parTrans" cxnId="{DC3D5A04-C21D-47C8-8C1B-5F9CFE681167}">
      <dgm:prSet/>
      <dgm:spPr/>
      <dgm:t>
        <a:bodyPr/>
        <a:lstStyle/>
        <a:p>
          <a:pPr algn="just"/>
          <a:endParaRPr lang="en-GB" sz="20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BA4F93-7213-40BC-A10F-445BFE0B589C}" type="sibTrans" cxnId="{DC3D5A04-C21D-47C8-8C1B-5F9CFE681167}">
      <dgm:prSet custT="1"/>
      <dgm:spPr/>
      <dgm:t>
        <a:bodyPr/>
        <a:lstStyle/>
        <a:p>
          <a:pPr algn="just"/>
          <a:endParaRPr lang="en-GB" sz="16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3892E3-ACE0-46A7-8A79-F4E69E194BF3}">
      <dgm:prSet custT="1"/>
      <dgm:spPr/>
      <dgm:t>
        <a:bodyPr/>
        <a:lstStyle/>
        <a:p>
          <a:pPr algn="just"/>
          <a:r>
            <a:rPr lang="en-US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Aims and objectives: Our objective is to aid customers in maintaining clean vehicles, minimize water usage, and promote environmentally friendly practices.</a:t>
          </a:r>
        </a:p>
      </dgm:t>
    </dgm:pt>
    <dgm:pt modelId="{586E5AAF-3406-46EC-8CD1-9454812C5B45}" type="parTrans" cxnId="{9C5BBBC1-F73D-42E4-A879-5876ADDE68E6}">
      <dgm:prSet/>
      <dgm:spPr/>
      <dgm:t>
        <a:bodyPr/>
        <a:lstStyle/>
        <a:p>
          <a:pPr algn="just"/>
          <a:endParaRPr lang="en-GB" sz="20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818332-1F0E-48C4-AEB8-3BF1AEBC8E88}" type="sibTrans" cxnId="{9C5BBBC1-F73D-42E4-A879-5876ADDE68E6}">
      <dgm:prSet/>
      <dgm:spPr/>
      <dgm:t>
        <a:bodyPr/>
        <a:lstStyle/>
        <a:p>
          <a:pPr algn="just"/>
          <a:endParaRPr lang="en-GB" sz="20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9A6502-9B4C-4E3C-A7AD-CD2EE6978007}" type="pres">
      <dgm:prSet presAssocID="{2FA34385-1E2C-4C72-B1E5-373AB8298C3C}" presName="Name0" presStyleCnt="0">
        <dgm:presLayoutVars>
          <dgm:dir/>
          <dgm:resizeHandles val="exact"/>
        </dgm:presLayoutVars>
      </dgm:prSet>
      <dgm:spPr/>
    </dgm:pt>
    <dgm:pt modelId="{D6B8B8D2-F99C-4C31-A429-49DEF1B8A1C0}" type="pres">
      <dgm:prSet presAssocID="{B86072BD-BD61-43CD-AD33-0C9B89DEB817}" presName="node" presStyleLbl="node1" presStyleIdx="0" presStyleCnt="3">
        <dgm:presLayoutVars>
          <dgm:bulletEnabled val="1"/>
        </dgm:presLayoutVars>
      </dgm:prSet>
      <dgm:spPr/>
    </dgm:pt>
    <dgm:pt modelId="{D8DD9927-9D04-4282-B2D9-EF0F57475784}" type="pres">
      <dgm:prSet presAssocID="{2E84E1CB-3887-4852-A256-E12A11CAF49B}" presName="sibTrans" presStyleLbl="sibTrans2D1" presStyleIdx="0" presStyleCnt="2"/>
      <dgm:spPr/>
    </dgm:pt>
    <dgm:pt modelId="{64D44DCF-045E-424E-91AE-FE3139F4E40E}" type="pres">
      <dgm:prSet presAssocID="{2E84E1CB-3887-4852-A256-E12A11CAF49B}" presName="connectorText" presStyleLbl="sibTrans2D1" presStyleIdx="0" presStyleCnt="2"/>
      <dgm:spPr/>
    </dgm:pt>
    <dgm:pt modelId="{ADDDA457-A3D5-4B42-AA76-A6D45C2373C6}" type="pres">
      <dgm:prSet presAssocID="{178414F2-B6D9-4C20-BB74-E01943D1D62A}" presName="node" presStyleLbl="node1" presStyleIdx="1" presStyleCnt="3">
        <dgm:presLayoutVars>
          <dgm:bulletEnabled val="1"/>
        </dgm:presLayoutVars>
      </dgm:prSet>
      <dgm:spPr/>
    </dgm:pt>
    <dgm:pt modelId="{608CF4ED-BE42-4AFE-BA0A-E76FBE78530E}" type="pres">
      <dgm:prSet presAssocID="{24BA4F93-7213-40BC-A10F-445BFE0B589C}" presName="sibTrans" presStyleLbl="sibTrans2D1" presStyleIdx="1" presStyleCnt="2"/>
      <dgm:spPr/>
    </dgm:pt>
    <dgm:pt modelId="{61C6C46D-67AC-4C99-9B5F-A9666327E6C9}" type="pres">
      <dgm:prSet presAssocID="{24BA4F93-7213-40BC-A10F-445BFE0B589C}" presName="connectorText" presStyleLbl="sibTrans2D1" presStyleIdx="1" presStyleCnt="2"/>
      <dgm:spPr/>
    </dgm:pt>
    <dgm:pt modelId="{65635E67-1D1D-420A-828F-5A823E1136CC}" type="pres">
      <dgm:prSet presAssocID="{BE3892E3-ACE0-46A7-8A79-F4E69E194BF3}" presName="node" presStyleLbl="node1" presStyleIdx="2" presStyleCnt="3">
        <dgm:presLayoutVars>
          <dgm:bulletEnabled val="1"/>
        </dgm:presLayoutVars>
      </dgm:prSet>
      <dgm:spPr/>
    </dgm:pt>
  </dgm:ptLst>
  <dgm:cxnLst>
    <dgm:cxn modelId="{DC3D5A04-C21D-47C8-8C1B-5F9CFE681167}" srcId="{2FA34385-1E2C-4C72-B1E5-373AB8298C3C}" destId="{178414F2-B6D9-4C20-BB74-E01943D1D62A}" srcOrd="1" destOrd="0" parTransId="{520F3880-C877-4590-8D97-CC1246C84964}" sibTransId="{24BA4F93-7213-40BC-A10F-445BFE0B589C}"/>
    <dgm:cxn modelId="{FDABA623-1619-47A5-BDB5-29A69BB79790}" type="presOf" srcId="{24BA4F93-7213-40BC-A10F-445BFE0B589C}" destId="{61C6C46D-67AC-4C99-9B5F-A9666327E6C9}" srcOrd="1" destOrd="0" presId="urn:microsoft.com/office/officeart/2005/8/layout/process1"/>
    <dgm:cxn modelId="{76EDB027-2A5D-4A56-8B06-CD8351E7F750}" type="presOf" srcId="{B86072BD-BD61-43CD-AD33-0C9B89DEB817}" destId="{D6B8B8D2-F99C-4C31-A429-49DEF1B8A1C0}" srcOrd="0" destOrd="0" presId="urn:microsoft.com/office/officeart/2005/8/layout/process1"/>
    <dgm:cxn modelId="{17E10729-4FD2-45D4-87CA-A6CC956165A6}" type="presOf" srcId="{2FA34385-1E2C-4C72-B1E5-373AB8298C3C}" destId="{2F9A6502-9B4C-4E3C-A7AD-CD2EE6978007}" srcOrd="0" destOrd="0" presId="urn:microsoft.com/office/officeart/2005/8/layout/process1"/>
    <dgm:cxn modelId="{843B7A2D-0E38-4B51-9340-AF7B0AC4600E}" type="presOf" srcId="{2E84E1CB-3887-4852-A256-E12A11CAF49B}" destId="{64D44DCF-045E-424E-91AE-FE3139F4E40E}" srcOrd="1" destOrd="0" presId="urn:microsoft.com/office/officeart/2005/8/layout/process1"/>
    <dgm:cxn modelId="{A32D6947-144C-4EBE-947B-B380D964B9BB}" type="presOf" srcId="{178414F2-B6D9-4C20-BB74-E01943D1D62A}" destId="{ADDDA457-A3D5-4B42-AA76-A6D45C2373C6}" srcOrd="0" destOrd="0" presId="urn:microsoft.com/office/officeart/2005/8/layout/process1"/>
    <dgm:cxn modelId="{2E32EEBB-1803-4F1C-A9F0-B87188F6B2FC}" srcId="{2FA34385-1E2C-4C72-B1E5-373AB8298C3C}" destId="{B86072BD-BD61-43CD-AD33-0C9B89DEB817}" srcOrd="0" destOrd="0" parTransId="{37DF7AE2-B228-4144-85BD-B8F451E69D63}" sibTransId="{2E84E1CB-3887-4852-A256-E12A11CAF49B}"/>
    <dgm:cxn modelId="{D8D2ABBF-7986-4C92-B663-CBA837D99022}" type="presOf" srcId="{2E84E1CB-3887-4852-A256-E12A11CAF49B}" destId="{D8DD9927-9D04-4282-B2D9-EF0F57475784}" srcOrd="0" destOrd="0" presId="urn:microsoft.com/office/officeart/2005/8/layout/process1"/>
    <dgm:cxn modelId="{9C5BBBC1-F73D-42E4-A879-5876ADDE68E6}" srcId="{2FA34385-1E2C-4C72-B1E5-373AB8298C3C}" destId="{BE3892E3-ACE0-46A7-8A79-F4E69E194BF3}" srcOrd="2" destOrd="0" parTransId="{586E5AAF-3406-46EC-8CD1-9454812C5B45}" sibTransId="{0B818332-1F0E-48C4-AEB8-3BF1AEBC8E88}"/>
    <dgm:cxn modelId="{D52A3FCC-284A-496A-B396-DA643775766F}" type="presOf" srcId="{BE3892E3-ACE0-46A7-8A79-F4E69E194BF3}" destId="{65635E67-1D1D-420A-828F-5A823E1136CC}" srcOrd="0" destOrd="0" presId="urn:microsoft.com/office/officeart/2005/8/layout/process1"/>
    <dgm:cxn modelId="{469296DE-D769-4C7F-A38A-2530747454BA}" type="presOf" srcId="{24BA4F93-7213-40BC-A10F-445BFE0B589C}" destId="{608CF4ED-BE42-4AFE-BA0A-E76FBE78530E}" srcOrd="0" destOrd="0" presId="urn:microsoft.com/office/officeart/2005/8/layout/process1"/>
    <dgm:cxn modelId="{D56DDC63-825C-4774-A0C0-330D73B072C1}" type="presParOf" srcId="{2F9A6502-9B4C-4E3C-A7AD-CD2EE6978007}" destId="{D6B8B8D2-F99C-4C31-A429-49DEF1B8A1C0}" srcOrd="0" destOrd="0" presId="urn:microsoft.com/office/officeart/2005/8/layout/process1"/>
    <dgm:cxn modelId="{05DCDE30-43EE-48DA-966E-ED250E342CED}" type="presParOf" srcId="{2F9A6502-9B4C-4E3C-A7AD-CD2EE6978007}" destId="{D8DD9927-9D04-4282-B2D9-EF0F57475784}" srcOrd="1" destOrd="0" presId="urn:microsoft.com/office/officeart/2005/8/layout/process1"/>
    <dgm:cxn modelId="{122777B4-A493-4FFE-B6D5-C00CF4B9F2F5}" type="presParOf" srcId="{D8DD9927-9D04-4282-B2D9-EF0F57475784}" destId="{64D44DCF-045E-424E-91AE-FE3139F4E40E}" srcOrd="0" destOrd="0" presId="urn:microsoft.com/office/officeart/2005/8/layout/process1"/>
    <dgm:cxn modelId="{6345F4BD-A5EA-41EB-BFEB-5ABB90243965}" type="presParOf" srcId="{2F9A6502-9B4C-4E3C-A7AD-CD2EE6978007}" destId="{ADDDA457-A3D5-4B42-AA76-A6D45C2373C6}" srcOrd="2" destOrd="0" presId="urn:microsoft.com/office/officeart/2005/8/layout/process1"/>
    <dgm:cxn modelId="{94506AA5-867E-4B3E-A1CF-79976742104F}" type="presParOf" srcId="{2F9A6502-9B4C-4E3C-A7AD-CD2EE6978007}" destId="{608CF4ED-BE42-4AFE-BA0A-E76FBE78530E}" srcOrd="3" destOrd="0" presId="urn:microsoft.com/office/officeart/2005/8/layout/process1"/>
    <dgm:cxn modelId="{A51B346F-723E-41B4-BD76-1125EFAAD6D3}" type="presParOf" srcId="{608CF4ED-BE42-4AFE-BA0A-E76FBE78530E}" destId="{61C6C46D-67AC-4C99-9B5F-A9666327E6C9}" srcOrd="0" destOrd="0" presId="urn:microsoft.com/office/officeart/2005/8/layout/process1"/>
    <dgm:cxn modelId="{B093386A-33E2-4B5E-8389-F3A3FB235163}" type="presParOf" srcId="{2F9A6502-9B4C-4E3C-A7AD-CD2EE6978007}" destId="{65635E67-1D1D-420A-828F-5A823E1136CC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B8B8D2-F99C-4C31-A429-49DEF1B8A1C0}">
      <dsp:nvSpPr>
        <dsp:cNvPr id="0" name=""/>
        <dsp:cNvSpPr/>
      </dsp:nvSpPr>
      <dsp:spPr>
        <a:xfrm>
          <a:off x="9627" y="1164661"/>
          <a:ext cx="2877671" cy="1969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Concept of self-service car wash: An innovative solution that allows customers to clean their vehicles using professional equipment at their convenience.</a:t>
          </a:r>
        </a:p>
      </dsp:txBody>
      <dsp:txXfrm>
        <a:off x="67309" y="1222343"/>
        <a:ext cx="2762307" cy="1854042"/>
      </dsp:txXfrm>
    </dsp:sp>
    <dsp:sp modelId="{D8DD9927-9D04-4282-B2D9-EF0F57475784}">
      <dsp:nvSpPr>
        <dsp:cNvPr id="0" name=""/>
        <dsp:cNvSpPr/>
      </dsp:nvSpPr>
      <dsp:spPr>
        <a:xfrm>
          <a:off x="3175066" y="1792533"/>
          <a:ext cx="610066" cy="7136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75066" y="1935265"/>
        <a:ext cx="427046" cy="428198"/>
      </dsp:txXfrm>
    </dsp:sp>
    <dsp:sp modelId="{ADDDA457-A3D5-4B42-AA76-A6D45C2373C6}">
      <dsp:nvSpPr>
        <dsp:cNvPr id="0" name=""/>
        <dsp:cNvSpPr/>
      </dsp:nvSpPr>
      <dsp:spPr>
        <a:xfrm>
          <a:off x="4038367" y="1164661"/>
          <a:ext cx="2877671" cy="1969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Importance and necessity of the service: With rising environmental concerns and busy lifestyles, our service caters to a growing market demand for eco-friendly, efficient, and cost-effective solutions.</a:t>
          </a:r>
        </a:p>
      </dsp:txBody>
      <dsp:txXfrm>
        <a:off x="4096049" y="1222343"/>
        <a:ext cx="2762307" cy="1854042"/>
      </dsp:txXfrm>
    </dsp:sp>
    <dsp:sp modelId="{608CF4ED-BE42-4AFE-BA0A-E76FBE78530E}">
      <dsp:nvSpPr>
        <dsp:cNvPr id="0" name=""/>
        <dsp:cNvSpPr/>
      </dsp:nvSpPr>
      <dsp:spPr>
        <a:xfrm>
          <a:off x="7203806" y="1792533"/>
          <a:ext cx="610066" cy="71366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203806" y="1935265"/>
        <a:ext cx="427046" cy="428198"/>
      </dsp:txXfrm>
    </dsp:sp>
    <dsp:sp modelId="{65635E67-1D1D-420A-828F-5A823E1136CC}">
      <dsp:nvSpPr>
        <dsp:cNvPr id="0" name=""/>
        <dsp:cNvSpPr/>
      </dsp:nvSpPr>
      <dsp:spPr>
        <a:xfrm>
          <a:off x="8067107" y="1164661"/>
          <a:ext cx="2877671" cy="19694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just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Aims and objectives: Our objective is to aid customers in maintaining clean vehicles, minimize water usage, and promote environmentally friendly practices.</a:t>
          </a:r>
        </a:p>
      </dsp:txBody>
      <dsp:txXfrm>
        <a:off x="8124789" y="1222343"/>
        <a:ext cx="2762307" cy="18540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CC20273-5AA7-4B5D-8917-720BAAB9138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1CC58D-E543-4F81-9083-39F6F7D445D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9BE15F-B090-4CF7-BFCF-98C3F033F340}" type="datetimeFigureOut">
              <a:rPr lang="en-US" smtClean="0"/>
              <a:t>7/15/2023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66FDA1-CF86-4FB5-8893-04F6CB5B062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5CFB5-A96B-47B6-A27C-F99C604341E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D7E118-DCD0-425E-8F60-56D854F8828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2593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D90BB5-5D2F-4678-ABFA-886B35A080E3}" type="datetimeFigureOut">
              <a:rPr lang="en-US" smtClean="0"/>
              <a:t>7/15/2023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B913A0-8194-43AB-8CE1-D8825DE3150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767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1.wdp" /><Relationship Id="rId2" Type="http://schemas.openxmlformats.org/officeDocument/2006/relationships/image" Target="../media/image5.pn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8.pn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8" descr="photo of palm leaf on pink background&#10;">
            <a:extLst>
              <a:ext uri="{FF2B5EF4-FFF2-40B4-BE49-F238E27FC236}">
                <a16:creationId xmlns:a16="http://schemas.microsoft.com/office/drawing/2014/main" id="{E987AC57-CBB8-467C-8A39-019EA33D08D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C11192F3-A424-430E-B4BC-525DF06AE7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8FD8B2AA-F7CC-4211-87D1-ABF49E999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CAF1BA5-EAFF-4D55-A445-675B1CEF489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393825" y="1143000"/>
            <a:ext cx="5029200" cy="4572000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ission 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Photo of palm tree leaves&#10;">
            <a:extLst>
              <a:ext uri="{FF2B5EF4-FFF2-40B4-BE49-F238E27FC236}">
                <a16:creationId xmlns:a16="http://schemas.microsoft.com/office/drawing/2014/main" id="{A048BE5A-008A-4FF6-883D-F5F006940AB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81EE29-7D44-4587-82CF-1233814B753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D9DE5763-72AE-43A2-A15B-0A85851E82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777240"/>
            <a:ext cx="5184648" cy="5303520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1828800"/>
            <a:ext cx="4087368" cy="841248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463040" y="2799983"/>
            <a:ext cx="4087368" cy="2203704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3297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64">
            <a:extLst>
              <a:ext uri="{FF2B5EF4-FFF2-40B4-BE49-F238E27FC236}">
                <a16:creationId xmlns:a16="http://schemas.microsoft.com/office/drawing/2014/main" id="{D73C250B-F170-486D-A636-FAA4ED926C3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 amt="44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588" y="0"/>
            <a:ext cx="12188825" cy="68580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AE32DAA-2F83-4F0B-B593-EAEC38A22BF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3820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F62CE30-AF00-49C9-BB4C-FF4623AE488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38200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1E27B3C-F9CB-489A-B87D-B019E80246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37882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DE0F61DF-6086-4D91-A1DB-0C91BD225C0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64236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Text Placeholder 12">
            <a:extLst>
              <a:ext uri="{FF2B5EF4-FFF2-40B4-BE49-F238E27FC236}">
                <a16:creationId xmlns:a16="http://schemas.microsoft.com/office/drawing/2014/main" id="{DD1B9ECE-8B72-4E8C-BF0F-42BAD333E58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642678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CC01C00D-D845-4EA4-ACEA-80430CEC0EA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642360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E36DA0C1-756A-41EF-BD41-B210DAD57AC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644652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7" name="Text Placeholder 12">
            <a:extLst>
              <a:ext uri="{FF2B5EF4-FFF2-40B4-BE49-F238E27FC236}">
                <a16:creationId xmlns:a16="http://schemas.microsoft.com/office/drawing/2014/main" id="{22C7D19B-8BCA-4A46-A531-C74F00C501A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6204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A1BA12AE-AA7B-4898-AE4C-6EF1BF0293B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445886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C824A7A5-D0EA-414B-A57F-AFC09799DF8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9250680" y="1975104"/>
            <a:ext cx="2103120" cy="3017520"/>
          </a:xfrm>
          <a:solidFill>
            <a:schemeClr val="accent4"/>
          </a:solidFill>
          <a:ln w="88900">
            <a:solidFill>
              <a:schemeClr val="bg1"/>
            </a:solidFill>
            <a:miter lim="800000"/>
          </a:ln>
          <a:effectLst>
            <a:outerShdw blurRad="127000" dist="38100" dir="2700000" algn="ctr" rotWithShape="0">
              <a:schemeClr val="tx1">
                <a:alpha val="40000"/>
              </a:schemeClr>
            </a:outerShdw>
          </a:effectLst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0CCA0A92-44E0-4256-BDF5-D01C27404DC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249412" y="5249545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16D5C7BE-6D3E-4E7E-BBE6-230B10C2F439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249094" y="5538152"/>
            <a:ext cx="2103438" cy="274320"/>
          </a:xfrm>
        </p:spPr>
        <p:txBody>
          <a:bodyPr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38">
            <a:extLst>
              <a:ext uri="{FF2B5EF4-FFF2-40B4-BE49-F238E27FC236}">
                <a16:creationId xmlns:a16="http://schemas.microsoft.com/office/drawing/2014/main" id="{FCA6EB2C-E8DA-46AE-AD91-63B890E4AC3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02" b="7802"/>
          <a:stretch>
            <a:fillRect/>
          </a:stretch>
        </p:blipFill>
        <p:spPr>
          <a:xfrm>
            <a:off x="0" y="0"/>
            <a:ext cx="1218895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1" name="SmartArt Placeholder 20">
            <a:extLst>
              <a:ext uri="{FF2B5EF4-FFF2-40B4-BE49-F238E27FC236}">
                <a16:creationId xmlns:a16="http://schemas.microsoft.com/office/drawing/2014/main" id="{22DDECCB-0586-4A4E-B5E8-F4F3A0C4DD2C}"/>
              </a:ext>
            </a:extLst>
          </p:cNvPr>
          <p:cNvSpPr>
            <a:spLocks noGrp="1"/>
          </p:cNvSpPr>
          <p:nvPr>
            <p:ph type="dgm" sz="quarter" idx="27"/>
          </p:nvPr>
        </p:nvSpPr>
        <p:spPr>
          <a:xfrm>
            <a:off x="1088136" y="2039112"/>
            <a:ext cx="10515600" cy="3960812"/>
          </a:xfrm>
        </p:spPr>
        <p:txBody>
          <a:bodyPr/>
          <a:lstStyle/>
          <a:p>
            <a:r>
              <a:rPr lang="en-US"/>
              <a:t>Click icon to add SmartArt graphic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025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Opportunit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Placeholder 17" descr="close up photo of plants&#10;">
            <a:extLst>
              <a:ext uri="{FF2B5EF4-FFF2-40B4-BE49-F238E27FC236}">
                <a16:creationId xmlns:a16="http://schemas.microsoft.com/office/drawing/2014/main" id="{7863BFED-18F0-48ED-A69C-CA7DB56543E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9072CCB7-8B6D-4640-9349-4BF4E6715721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55BE3A6-48FA-4624-9CA9-027EFA2EFD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890913CB-E9D8-4BC6-BF27-FBDED2266B74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657183" y="2411516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657183" y="2707071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C961473-F8E7-498A-AFFD-2BC0065884EC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657183" y="3567512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F32F6735-86D0-4D0F-9741-8D6C74C99BAA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657183" y="3863067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D41BAB-B874-4283-8FDD-618EAB4B7CC6}"/>
              </a:ext>
            </a:extLst>
          </p:cNvPr>
          <p:cNvSpPr>
            <a:spLocks noGrp="1"/>
          </p:cNvSpPr>
          <p:nvPr>
            <p:ph idx="21" hasCustomPrompt="1"/>
          </p:nvPr>
        </p:nvSpPr>
        <p:spPr>
          <a:xfrm>
            <a:off x="1657183" y="4737597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382FE5C-EADC-4EF2-9E4F-06BDCA5551B3}"/>
              </a:ext>
            </a:extLst>
          </p:cNvPr>
          <p:cNvSpPr>
            <a:spLocks noGrp="1"/>
          </p:cNvSpPr>
          <p:nvPr>
            <p:ph idx="20" hasCustomPrompt="1"/>
          </p:nvPr>
        </p:nvSpPr>
        <p:spPr>
          <a:xfrm>
            <a:off x="1657183" y="5033152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5016684-22E4-49BC-9E14-2E73CF3F757D}"/>
              </a:ext>
            </a:extLst>
          </p:cNvPr>
          <p:cNvSpPr>
            <a:spLocks noGrp="1"/>
          </p:cNvSpPr>
          <p:nvPr>
            <p:ph idx="17" hasCustomPrompt="1"/>
          </p:nvPr>
        </p:nvSpPr>
        <p:spPr>
          <a:xfrm>
            <a:off x="6404811" y="2411516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C52459E-612F-4699-B9E5-39839B5B6D79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6404811" y="2707071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C93FEF41-CD0D-4D3A-90FA-2F123068E73D}"/>
              </a:ext>
            </a:extLst>
          </p:cNvPr>
          <p:cNvSpPr>
            <a:spLocks noGrp="1"/>
          </p:cNvSpPr>
          <p:nvPr>
            <p:ph idx="23" hasCustomPrompt="1"/>
          </p:nvPr>
        </p:nvSpPr>
        <p:spPr>
          <a:xfrm>
            <a:off x="6404811" y="3570539"/>
            <a:ext cx="41148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56A7E58B-04CA-4390-878D-CBE6185E320A}"/>
              </a:ext>
            </a:extLst>
          </p:cNvPr>
          <p:cNvSpPr>
            <a:spLocks noGrp="1"/>
          </p:cNvSpPr>
          <p:nvPr>
            <p:ph idx="22" hasCustomPrompt="1"/>
          </p:nvPr>
        </p:nvSpPr>
        <p:spPr>
          <a:xfrm>
            <a:off x="6404811" y="3865136"/>
            <a:ext cx="41148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260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5FF0F6C8-DE96-49F6-9B94-970D5FD91AF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74849AF-E9E9-4606-B5ED-99DD9840B922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500288"/>
            <a:ext cx="10058400" cy="5652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53312" y="3548340"/>
            <a:ext cx="2743200" cy="2286000"/>
          </a:xfrm>
        </p:spPr>
        <p:txBody>
          <a:bodyPr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2230B408-EB55-4F52-8E6D-81122B0E6748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759452" y="3548340"/>
            <a:ext cx="2743200" cy="2286000"/>
          </a:xfrm>
        </p:spPr>
        <p:txBody>
          <a:bodyPr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594AD6F-861E-4958-9DD7-5C6CBEA15343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8165592" y="3548340"/>
            <a:ext cx="2743200" cy="2286000"/>
          </a:xfrm>
        </p:spPr>
        <p:txBody>
          <a:bodyPr>
            <a:normAutofit/>
          </a:bodyPr>
          <a:lstStyle>
            <a:lvl1pPr marL="0" indent="0" algn="ctr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7958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AA14AE4-11F2-4FDA-9E81-B2567D6A647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6181344" cy="6858000"/>
          </a:xfrm>
          <a:custGeom>
            <a:avLst/>
            <a:gdLst>
              <a:gd name="connsiteX0" fmla="*/ 961757 w 6181344"/>
              <a:gd name="connsiteY0" fmla="*/ 4070850 h 6858000"/>
              <a:gd name="connsiteX1" fmla="*/ 961757 w 6181344"/>
              <a:gd name="connsiteY1" fmla="*/ 5076690 h 6858000"/>
              <a:gd name="connsiteX2" fmla="*/ 6094475 w 6181344"/>
              <a:gd name="connsiteY2" fmla="*/ 5076690 h 6858000"/>
              <a:gd name="connsiteX3" fmla="*/ 6094475 w 6181344"/>
              <a:gd name="connsiteY3" fmla="*/ 4070850 h 6858000"/>
              <a:gd name="connsiteX4" fmla="*/ 0 w 6181344"/>
              <a:gd name="connsiteY4" fmla="*/ 0 h 6858000"/>
              <a:gd name="connsiteX5" fmla="*/ 6181344 w 6181344"/>
              <a:gd name="connsiteY5" fmla="*/ 0 h 6858000"/>
              <a:gd name="connsiteX6" fmla="*/ 6181344 w 6181344"/>
              <a:gd name="connsiteY6" fmla="*/ 6858000 h 6858000"/>
              <a:gd name="connsiteX7" fmla="*/ 0 w 6181344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81344" h="6858000">
                <a:moveTo>
                  <a:pt x="961757" y="4070850"/>
                </a:moveTo>
                <a:lnTo>
                  <a:pt x="961757" y="5076690"/>
                </a:lnTo>
                <a:lnTo>
                  <a:pt x="6094475" y="5076690"/>
                </a:lnTo>
                <a:lnTo>
                  <a:pt x="6094475" y="4070850"/>
                </a:lnTo>
                <a:close/>
                <a:moveTo>
                  <a:pt x="0" y="0"/>
                </a:moveTo>
                <a:lnTo>
                  <a:pt x="6181344" y="0"/>
                </a:lnTo>
                <a:lnTo>
                  <a:pt x="618134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93EBD09-1706-473B-B779-2BE1D717216B}"/>
              </a:ext>
            </a:extLst>
          </p:cNvPr>
          <p:cNvSpPr/>
          <p:nvPr userDrawn="1"/>
        </p:nvSpPr>
        <p:spPr>
          <a:xfrm>
            <a:off x="963281" y="4070850"/>
            <a:ext cx="5132718" cy="10058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728" y="4151376"/>
            <a:ext cx="4443664" cy="914400"/>
          </a:xfrm>
        </p:spPr>
        <p:txBody>
          <a:bodyPr anchor="ctr" anchorCtr="0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F381AAE-62C0-4761-90A8-43C8E0B3D2A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8000" y="777240"/>
            <a:ext cx="8229600" cy="5303520"/>
          </a:xfrm>
          <a:custGeom>
            <a:avLst/>
            <a:gdLst>
              <a:gd name="connsiteX0" fmla="*/ 0 w 8229600"/>
              <a:gd name="connsiteY0" fmla="*/ 0 h 5303520"/>
              <a:gd name="connsiteX1" fmla="*/ 8229600 w 8229600"/>
              <a:gd name="connsiteY1" fmla="*/ 0 h 5303520"/>
              <a:gd name="connsiteX2" fmla="*/ 8229600 w 8229600"/>
              <a:gd name="connsiteY2" fmla="*/ 5303520 h 5303520"/>
              <a:gd name="connsiteX3" fmla="*/ 0 w 8229600"/>
              <a:gd name="connsiteY3" fmla="*/ 5303520 h 5303520"/>
              <a:gd name="connsiteX4" fmla="*/ 0 w 8229600"/>
              <a:gd name="connsiteY4" fmla="*/ 4299450 h 5303520"/>
              <a:gd name="connsiteX5" fmla="*/ 3047999 w 8229600"/>
              <a:gd name="connsiteY5" fmla="*/ 4299450 h 5303520"/>
              <a:gd name="connsiteX6" fmla="*/ 3047999 w 8229600"/>
              <a:gd name="connsiteY6" fmla="*/ 3293610 h 5303520"/>
              <a:gd name="connsiteX7" fmla="*/ 0 w 8229600"/>
              <a:gd name="connsiteY7" fmla="*/ 3293610 h 5303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229600" h="5303520">
                <a:moveTo>
                  <a:pt x="0" y="0"/>
                </a:moveTo>
                <a:lnTo>
                  <a:pt x="8229600" y="0"/>
                </a:lnTo>
                <a:lnTo>
                  <a:pt x="8229600" y="5303520"/>
                </a:lnTo>
                <a:lnTo>
                  <a:pt x="0" y="5303520"/>
                </a:lnTo>
                <a:lnTo>
                  <a:pt x="0" y="4299450"/>
                </a:lnTo>
                <a:lnTo>
                  <a:pt x="3047999" y="4299450"/>
                </a:lnTo>
                <a:lnTo>
                  <a:pt x="3047999" y="3293610"/>
                </a:lnTo>
                <a:lnTo>
                  <a:pt x="0" y="3293610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concep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0F3BCA8-7FE0-4921-AE34-6F98AC0AC858}"/>
              </a:ext>
            </a:extLst>
          </p:cNvPr>
          <p:cNvSpPr/>
          <p:nvPr userDrawn="1"/>
        </p:nvSpPr>
        <p:spPr>
          <a:xfrm>
            <a:off x="6096000" y="1143000"/>
            <a:ext cx="5486400" cy="457200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5760" rtlCol="0" anchor="ctr"/>
          <a:lstStyle/>
          <a:p>
            <a:pPr algn="ctr"/>
            <a:endParaRPr lang="en-US" sz="3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143000"/>
            <a:ext cx="5486400" cy="4572000"/>
          </a:xfrm>
          <a:solidFill>
            <a:schemeClr val="bg1">
              <a:alpha val="90000"/>
            </a:schemeClr>
          </a:solidFill>
        </p:spPr>
        <p:txBody>
          <a:bodyPr lIns="612648" tIns="822960" rIns="457200" anchor="t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29400" y="2996693"/>
            <a:ext cx="4416552" cy="2216986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4624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224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 dirty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7CFD315B-9E75-4209-B7A2-80B8449A4E2F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148840" y="1993392"/>
            <a:ext cx="1828800" cy="696885"/>
          </a:xfrm>
          <a:noFill/>
          <a:ln w="12700">
            <a:solidFill>
              <a:schemeClr val="accent3"/>
            </a:solidFill>
          </a:ln>
        </p:spPr>
        <p:txBody>
          <a:bodyPr tIns="36000" anchor="ctr" anchorCtr="1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Item Title</a:t>
            </a:r>
            <a:endParaRPr lang="en-ZA" dirty="0"/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0FE649C6-E102-4D6E-ABCC-F2992D28195D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255264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BE213787-ACF7-458D-9A73-3F194978B6D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6154F8E5-E3E5-4C0F-AE2F-2170C25EDC5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2344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B1453360-81EF-4EB1-B249-712DA6E62C83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9FBB54B5-A522-4A23-BBF7-AD1A18EDFD19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867C3CE9-8463-4382-AE21-F6BF3518D01D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FDB7C866-DDCF-4E42-8CC8-A211234AFBAB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C4F4671C-F421-46D3-B43B-46B3F0DF596A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0E7055C4-CE9C-411A-A475-92AB82FE1E75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5B7AA0C1-6D4F-4D6B-9E27-6ECEE6F49E6E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6D392CE7-6DB5-412C-939E-200FAC216434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A5EC4B0C-5DD6-4EEB-AF30-E36D4F9E5EC0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2521C66C-8612-487A-AB8B-18249AB8BF27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36499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824436FA-ECBE-4BB1-9126-66F330E7F0AE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114800"/>
            <a:ext cx="731520" cy="457200"/>
          </a:xfrm>
        </p:spPr>
        <p:txBody>
          <a:bodyPr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Year</a:t>
            </a:r>
            <a:endParaRPr lang="en-ZA" dirty="0"/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0622C4FE-C10F-4B57-B40B-0FA21F33051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0E5C83ED-676D-4C6E-84B3-CF127AC5444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2344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678DF814-ABAE-422D-8055-BD8FF43DDF54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E7022C5B-31FF-4550-9CDC-2CF1AB17D556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C54252E9-4902-4781-BE29-34163ABE7ED9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0FD8FBC5-AD5D-464D-8360-6AA55AA2FA7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C90BD4FA-047A-4A4F-B1E2-4FDEA49BB0A0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5FBE1C04-A830-4310-A83C-178E44D8A72F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EB543626-7655-454D-8E28-B2391850A39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5F306D8F-E1A5-492D-9145-6445614AB282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9C109601-CAE5-44CE-ADF7-9FB216F81780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17AE5B8B-FA0E-40E2-9841-D0F9AB83E023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23367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MM</a:t>
            </a:r>
            <a:endParaRPr lang="en-ZA" dirty="0"/>
          </a:p>
        </p:txBody>
      </p:sp>
      <p:sp>
        <p:nvSpPr>
          <p:cNvPr id="33" name="Date Placeholder 3">
            <a:extLst>
              <a:ext uri="{FF2B5EF4-FFF2-40B4-BE49-F238E27FC236}">
                <a16:creationId xmlns:a16="http://schemas.microsoft.com/office/drawing/2014/main" id="{1560C8D6-BAAE-4E4C-B478-D7EEA33BC3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4" name="Footer Placeholder 4">
            <a:extLst>
              <a:ext uri="{FF2B5EF4-FFF2-40B4-BE49-F238E27FC236}">
                <a16:creationId xmlns:a16="http://schemas.microsoft.com/office/drawing/2014/main" id="{2D34A825-4619-4016-B027-DA83FE075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35" name="Slide Number Placeholder 5">
            <a:extLst>
              <a:ext uri="{FF2B5EF4-FFF2-40B4-BE49-F238E27FC236}">
                <a16:creationId xmlns:a16="http://schemas.microsoft.com/office/drawing/2014/main" id="{A065CC06-C5B6-44D0-8071-1833580AB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640421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sk and reward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44" descr="Photo of palm leaves&#10;">
            <a:extLst>
              <a:ext uri="{FF2B5EF4-FFF2-40B4-BE49-F238E27FC236}">
                <a16:creationId xmlns:a16="http://schemas.microsoft.com/office/drawing/2014/main" id="{7C4AAE08-43F5-49E6-AEBD-2C27A2BE0823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F83E037-B49C-4664-8547-6F1930E2BD04}"/>
              </a:ext>
            </a:extLst>
          </p:cNvPr>
          <p:cNvSpPr/>
          <p:nvPr userDrawn="1"/>
        </p:nvSpPr>
        <p:spPr>
          <a:xfrm>
            <a:off x="914400" y="777240"/>
            <a:ext cx="10361676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1371600"/>
            <a:ext cx="5057774" cy="640080"/>
          </a:xfrm>
        </p:spPr>
        <p:txBody>
          <a:bodyPr>
            <a:no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09928" y="2105025"/>
            <a:ext cx="4178808" cy="3383280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54496" y="2103120"/>
            <a:ext cx="2185416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6254496" y="2569464"/>
            <a:ext cx="2185416" cy="2916936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14232" y="2103120"/>
            <a:ext cx="2185416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8714232" y="2569464"/>
            <a:ext cx="2185416" cy="2916936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8" descr="photo of laptop keyboard bordered by 2 palm leaves&#10;">
            <a:extLst>
              <a:ext uri="{FF2B5EF4-FFF2-40B4-BE49-F238E27FC236}">
                <a16:creationId xmlns:a16="http://schemas.microsoft.com/office/drawing/2014/main" id="{729C024A-3DD8-474A-848D-7BCCC032BC7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1584ECC-FA3B-4A7A-A456-6472AE8B1DA3}"/>
              </a:ext>
            </a:extLst>
          </p:cNvPr>
          <p:cNvSpPr/>
          <p:nvPr userDrawn="1"/>
        </p:nvSpPr>
        <p:spPr>
          <a:xfrm>
            <a:off x="915924" y="777240"/>
            <a:ext cx="10360152" cy="5303520"/>
          </a:xfrm>
          <a:prstGeom prst="rect">
            <a:avLst/>
          </a:prstGeom>
          <a:solidFill>
            <a:schemeClr val="bg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6A8F5C17-5DF3-42C2-B87F-A2F50BE04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016" y="1929383"/>
            <a:ext cx="4480560" cy="640080"/>
          </a:xfrm>
        </p:spPr>
        <p:txBody>
          <a:bodyPr>
            <a:no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98448" y="2871216"/>
            <a:ext cx="2066544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298448" y="3337560"/>
            <a:ext cx="2066544" cy="22860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685032" y="2871216"/>
            <a:ext cx="2066544" cy="365760"/>
          </a:xfrm>
        </p:spPr>
        <p:txBody>
          <a:bodyPr anchor="b">
            <a:normAutofit/>
          </a:bodyPr>
          <a:lstStyle>
            <a:lvl1pPr marL="0" indent="0">
              <a:buNone/>
              <a:defRPr sz="1800" b="0">
                <a:solidFill>
                  <a:schemeClr val="accent3">
                    <a:lumMod val="50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3685032" y="3337560"/>
            <a:ext cx="2066544" cy="2286000"/>
          </a:xfrm>
        </p:spPr>
        <p:txBody>
          <a:bodyPr>
            <a:norm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4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DE97EF55-0D4D-4801-869B-04ED682D62D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08776" y="1289304"/>
            <a:ext cx="4572000" cy="4334256"/>
          </a:xfrm>
          <a:solidFill>
            <a:schemeClr val="accent4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6721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714980"/>
            <a:ext cx="10515600" cy="64008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19656"/>
            <a:ext cx="5157787" cy="548640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386584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19656"/>
            <a:ext cx="5183188" cy="548640"/>
          </a:xfrm>
        </p:spPr>
        <p:txBody>
          <a:bodyPr anchor="ctr" anchorCtr="0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86584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00570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192"/>
            <a:ext cx="10515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0187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concep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62EDD7B-9CFE-429C-B002-CB0D9B31ECD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524" y="0"/>
            <a:ext cx="12188952" cy="6858000"/>
          </a:xfrm>
          <a:solidFill>
            <a:schemeClr val="bg1"/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910" y="1878096"/>
            <a:ext cx="4572000" cy="93920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4EF15002-67E4-4A4E-8458-C33E897B7F1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84910" y="3184149"/>
            <a:ext cx="45720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5FEF5233-78E0-4693-B7BD-AB83F3704938}"/>
              </a:ext>
            </a:extLst>
          </p:cNvPr>
          <p:cNvSpPr>
            <a:spLocks noGrp="1"/>
          </p:cNvSpPr>
          <p:nvPr>
            <p:ph idx="16" hasCustomPrompt="1"/>
          </p:nvPr>
        </p:nvSpPr>
        <p:spPr>
          <a:xfrm>
            <a:off x="1184910" y="2888594"/>
            <a:ext cx="45720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AFFB0F1-B93F-405D-9BAC-C8487E8EAD32}"/>
              </a:ext>
            </a:extLst>
          </p:cNvPr>
          <p:cNvSpPr>
            <a:spLocks noGrp="1"/>
          </p:cNvSpPr>
          <p:nvPr>
            <p:ph idx="18" hasCustomPrompt="1"/>
          </p:nvPr>
        </p:nvSpPr>
        <p:spPr>
          <a:xfrm>
            <a:off x="1184910" y="4340145"/>
            <a:ext cx="4572000" cy="731520"/>
          </a:xfrm>
        </p:spPr>
        <p:txBody>
          <a:bodyPr>
            <a:normAutofit/>
          </a:bodyPr>
          <a:lstStyle>
            <a:lvl1pPr marL="0" indent="0">
              <a:lnSpc>
                <a:spcPts val="2200"/>
              </a:lnSpc>
              <a:buNone/>
              <a:defRPr sz="1400"/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8DECC8A-9731-47C9-ADC8-DB414C006D1F}"/>
              </a:ext>
            </a:extLst>
          </p:cNvPr>
          <p:cNvSpPr>
            <a:spLocks noGrp="1"/>
          </p:cNvSpPr>
          <p:nvPr>
            <p:ph idx="19" hasCustomPrompt="1"/>
          </p:nvPr>
        </p:nvSpPr>
        <p:spPr>
          <a:xfrm>
            <a:off x="1184910" y="4044590"/>
            <a:ext cx="4572000" cy="274320"/>
          </a:xfrm>
        </p:spPr>
        <p:txBody>
          <a:bodyPr>
            <a:noAutofit/>
          </a:bodyPr>
          <a:lstStyle>
            <a:lvl1pPr marL="0" indent="0">
              <a:lnSpc>
                <a:spcPts val="2200"/>
              </a:lnSpc>
              <a:buNone/>
              <a:defRPr sz="1800">
                <a:solidFill>
                  <a:schemeClr val="accent2"/>
                </a:solidFill>
                <a:latin typeface="+mj-lt"/>
              </a:defRPr>
            </a:lvl1pPr>
            <a:lvl2pPr marL="457200" indent="0">
              <a:lnSpc>
                <a:spcPts val="2200"/>
              </a:lnSpc>
              <a:buNone/>
              <a:defRPr sz="1600"/>
            </a:lvl2pPr>
            <a:lvl3pPr marL="914400" indent="0">
              <a:lnSpc>
                <a:spcPts val="2200"/>
              </a:lnSpc>
              <a:buNone/>
              <a:defRPr sz="1600"/>
            </a:lvl3pPr>
            <a:lvl4pPr marL="1371600" indent="0">
              <a:lnSpc>
                <a:spcPts val="2200"/>
              </a:lnSpc>
              <a:buNone/>
              <a:defRPr sz="1600"/>
            </a:lvl4pPr>
            <a:lvl5pPr marL="1828800" indent="0">
              <a:lnSpc>
                <a:spcPts val="2200"/>
              </a:lnSpc>
              <a:buNone/>
              <a:defRPr sz="16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</p:spTree>
    <p:extLst>
      <p:ext uri="{BB962C8B-B14F-4D97-AF65-F5344CB8AC3E}">
        <p14:creationId xmlns:p14="http://schemas.microsoft.com/office/powerpoint/2010/main" val="40506720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13" descr="close up photo of leaves&#10;">
            <a:extLst>
              <a:ext uri="{FF2B5EF4-FFF2-40B4-BE49-F238E27FC236}">
                <a16:creationId xmlns:a16="http://schemas.microsoft.com/office/drawing/2014/main" id="{5B334254-BCFF-4714-B7C4-38E7C0814F60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24" y="0"/>
            <a:ext cx="12188952" cy="685800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CFE1AAB-5EBC-4913-9A1E-DBC69C761B22}"/>
              </a:ext>
            </a:extLst>
          </p:cNvPr>
          <p:cNvSpPr/>
          <p:nvPr userDrawn="1"/>
        </p:nvSpPr>
        <p:spPr>
          <a:xfrm>
            <a:off x="4066032" y="0"/>
            <a:ext cx="4059936" cy="6858000"/>
          </a:xfrm>
          <a:prstGeom prst="rect">
            <a:avLst/>
          </a:prstGeom>
          <a:solidFill>
            <a:schemeClr val="accent5">
              <a:lumMod val="9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0" y="2450592"/>
            <a:ext cx="2743200" cy="640080"/>
          </a:xfrm>
        </p:spPr>
        <p:txBody>
          <a:bodyPr>
            <a:no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724400" y="3566160"/>
            <a:ext cx="2743200" cy="265176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4356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2.xml" /><Relationship Id="rId16" Type="http://schemas.openxmlformats.org/officeDocument/2006/relationships/theme" Target="../theme/theme1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dirty="0"/>
              <a:t>Contoso business plan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4" r:id="rId3"/>
    <p:sldLayoutId id="2147483675" r:id="rId4"/>
    <p:sldLayoutId id="2147483667" r:id="rId5"/>
    <p:sldLayoutId id="2147483666" r:id="rId6"/>
    <p:sldLayoutId id="2147483651" r:id="rId7"/>
    <p:sldLayoutId id="2147483670" r:id="rId8"/>
    <p:sldLayoutId id="2147483672" r:id="rId9"/>
    <p:sldLayoutId id="2147483653" r:id="rId10"/>
    <p:sldLayoutId id="2147483674" r:id="rId11"/>
    <p:sldLayoutId id="2147483668" r:id="rId12"/>
    <p:sldLayoutId id="2147483669" r:id="rId13"/>
    <p:sldLayoutId id="2147483673" r:id="rId14"/>
    <p:sldLayoutId id="2147483671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72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5184" userDrawn="1">
          <p15:clr>
            <a:srgbClr val="5ACBF0"/>
          </p15:clr>
        </p15:guide>
        <p15:guide id="6" pos="2496" userDrawn="1">
          <p15:clr>
            <a:srgbClr val="5ACBF0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4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3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 /><Relationship Id="rId2" Type="http://schemas.openxmlformats.org/officeDocument/2006/relationships/image" Target="../media/image11.jpeg" /><Relationship Id="rId1" Type="http://schemas.openxmlformats.org/officeDocument/2006/relationships/slideLayout" Target="../slideLayouts/slideLayout3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3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3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 /><Relationship Id="rId1" Type="http://schemas.openxmlformats.org/officeDocument/2006/relationships/slideLayout" Target="../slideLayouts/slideLayout3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 /><Relationship Id="rId2" Type="http://schemas.openxmlformats.org/officeDocument/2006/relationships/image" Target="../media/image16.jpeg" /><Relationship Id="rId1" Type="http://schemas.openxmlformats.org/officeDocument/2006/relationships/slideLayout" Target="../slideLayouts/slideLayout3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 /><Relationship Id="rId1" Type="http://schemas.openxmlformats.org/officeDocument/2006/relationships/slideLayout" Target="../slideLayouts/slideLayout3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3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584" y="1901952"/>
            <a:ext cx="3937416" cy="2387600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 Wash Business Plan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</a:p>
        </p:txBody>
      </p:sp>
      <p:sp>
        <p:nvSpPr>
          <p:cNvPr id="23" name="Subtitle 22">
            <a:extLst>
              <a:ext uri="{FF2B5EF4-FFF2-40B4-BE49-F238E27FC236}">
                <a16:creationId xmlns:a16="http://schemas.microsoft.com/office/drawing/2014/main" id="{4829E901-B0F6-4B1C-8D1C-8B758458B7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0584" y="4379976"/>
            <a:ext cx="3937416" cy="57279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Elena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Muscinschi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2114907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Placeholder 15" descr="photo of 2 men drawing a graph&#10;">
            <a:extLst>
              <a:ext uri="{FF2B5EF4-FFF2-40B4-BE49-F238E27FC236}">
                <a16:creationId xmlns:a16="http://schemas.microsoft.com/office/drawing/2014/main" id="{AE10A7AB-4E16-4B85-8C75-FABB6412DD5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93825" y="1143000"/>
            <a:ext cx="5029200" cy="4572000"/>
          </a:xfrm>
        </p:spPr>
      </p:pic>
    </p:spTree>
    <p:extLst>
      <p:ext uri="{BB962C8B-B14F-4D97-AF65-F5344CB8AC3E}">
        <p14:creationId xmlns:p14="http://schemas.microsoft.com/office/powerpoint/2010/main" val="39461801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01F71-85B7-A62E-46ED-D8150D7C8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F567F4-0E07-38B6-A9AE-18018644D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2</a:t>
            </a:fld>
            <a:endParaRPr lang="en-US" dirty="0"/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AB00819B-92AA-3734-782C-A643869761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50909822"/>
              </p:ext>
            </p:extLst>
          </p:nvPr>
        </p:nvGraphicFramePr>
        <p:xfrm>
          <a:off x="838200" y="1713187"/>
          <a:ext cx="10954407" cy="4298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7806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6280"/>
            <a:ext cx="6802821" cy="64008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Product/Service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3</a:t>
            </a:fld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BFAD75F-DE6D-D00D-1296-356DB0389E15}"/>
              </a:ext>
            </a:extLst>
          </p:cNvPr>
          <p:cNvSpPr txBox="1"/>
          <p:nvPr/>
        </p:nvSpPr>
        <p:spPr>
          <a:xfrm>
            <a:off x="382313" y="1884022"/>
            <a:ext cx="7714593" cy="3284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Brief explanation of the service: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Our self-service car wash provides customers with an opportunity to clean their vehicles using professional cleaning equipment and eco-friendly cleaning agents.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How the self-service car wash works: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Customers drive into the wash bay, select their preferred wash settings, pay via card or mobile payment, and then follow simple instructions to wash their vehicle.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Environmental and time benefits to the customer: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Our services save water compared to traditional car wash methods, resulting in less environmental impact. Additionally, our 24/7 availability offers customers the convenience to wash their vehicles at any time, saving them time.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711DAD02-1A8B-395C-F522-5A6C8B2853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96899" y="2542098"/>
            <a:ext cx="3424130" cy="1967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8866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0" y="548902"/>
            <a:ext cx="7641020" cy="64008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Ownership and Physical Location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BFAD75F-DE6D-D00D-1296-356DB0389E15}"/>
              </a:ext>
            </a:extLst>
          </p:cNvPr>
          <p:cNvSpPr txBox="1"/>
          <p:nvPr/>
        </p:nvSpPr>
        <p:spPr>
          <a:xfrm>
            <a:off x="693682" y="1753719"/>
            <a:ext cx="7283669" cy="3284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Ownership structure: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We're opting for a Limited Liability Company (LLC) to protect personal assets and offer flexibility in business operations.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Staffing requirements and structure: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Despite the self-service model, we require staff for regular maintenance, customer service, and administrative tasks.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Ideal location(s) for the self-service car wash: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High traffic areas and proximity to residential areas or shopping centers would be ideal to ensure maximum visibility and accessibility.</a:t>
            </a:r>
          </a:p>
          <a:p>
            <a:pPr algn="just"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ar wash - Wikipedia">
            <a:extLst>
              <a:ext uri="{FF2B5EF4-FFF2-40B4-BE49-F238E27FC236}">
                <a16:creationId xmlns:a16="http://schemas.microsoft.com/office/drawing/2014/main" id="{83AFBAD7-49B7-8E38-6EAA-827ECE228E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548902"/>
            <a:ext cx="3672314" cy="275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193,180 Ownership Images, Stock Photos &amp; Vectors | Shutterstock">
            <a:extLst>
              <a:ext uri="{FF2B5EF4-FFF2-40B4-BE49-F238E27FC236}">
                <a16:creationId xmlns:a16="http://schemas.microsoft.com/office/drawing/2014/main" id="{ED4EB261-17C9-B7E6-5BCD-C3CA67996D5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4" r="7247" b="11084"/>
          <a:stretch/>
        </p:blipFill>
        <p:spPr bwMode="auto">
          <a:xfrm>
            <a:off x="8146043" y="3673458"/>
            <a:ext cx="3672314" cy="2276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0257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79470"/>
            <a:ext cx="10515600" cy="64008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Unique Selling Point (USP)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BFAD75F-DE6D-D00D-1296-356DB0389E15}"/>
              </a:ext>
            </a:extLst>
          </p:cNvPr>
          <p:cNvSpPr txBox="1"/>
          <p:nvPr/>
        </p:nvSpPr>
        <p:spPr>
          <a:xfrm>
            <a:off x="696311" y="1351513"/>
            <a:ext cx="6797565" cy="3284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Environmental-friendly, water-saving technology: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Our services utilize state-of-the-art technology to ensure minimal water usage and environmentally conscious operations.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24/7 availability and user-friendliness: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Providing convenience for customers to wash their vehicles anytime, and easy-to-follow instructions ensure a hassle-free experience.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Competitive pricing: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Offering competitive pricing strategies ensuring affordability while delivering high-quality service.</a:t>
            </a:r>
          </a:p>
          <a:p>
            <a:pPr algn="just"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Win Sales With a Unique Selling Proposition +10 Examples (2023)">
            <a:extLst>
              <a:ext uri="{FF2B5EF4-FFF2-40B4-BE49-F238E27FC236}">
                <a16:creationId xmlns:a16="http://schemas.microsoft.com/office/drawing/2014/main" id="{17F1238E-0584-BBAD-495A-5F8D7C4AFE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1530" y="2070538"/>
            <a:ext cx="4172607" cy="3129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1060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Market Research and Competition Analysis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6</a:t>
            </a:fld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BFAD75F-DE6D-D00D-1296-356DB0389E15}"/>
              </a:ext>
            </a:extLst>
          </p:cNvPr>
          <p:cNvSpPr txBox="1"/>
          <p:nvPr/>
        </p:nvSpPr>
        <p:spPr>
          <a:xfrm>
            <a:off x="615110" y="2468600"/>
            <a:ext cx="6277303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Overview of market trends: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Self-service car washes have seen a significant rise due to their convenience and eco-friendliness.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Local and international competition: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Despite the growing competition, our unique selling points help us stand out.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Incorporate opportunity cost concept: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Customers opting for traditional car washes or not washing their vehicles regularly may face higher maintenance costs in the long run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A8B39FC-4A33-3D2A-816B-CA763E09CC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6320" y="2693046"/>
            <a:ext cx="4339711" cy="2278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19241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SWOT Analysis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7</a:t>
            </a:fld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BFAD75F-DE6D-D00D-1296-356DB0389E15}"/>
              </a:ext>
            </a:extLst>
          </p:cNvPr>
          <p:cNvSpPr txBox="1"/>
          <p:nvPr/>
        </p:nvSpPr>
        <p:spPr>
          <a:xfrm>
            <a:off x="683173" y="2232012"/>
            <a:ext cx="6831724" cy="36471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Strengths: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24/7 availability, environmentally friendly technology, and competitive pricing.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Weaknesses: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Dependence on location and customer's ability to use the self-service system effectively.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Opportunities: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Rising eco-consciousness among consumers and growing demand for convenient services.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Threats: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Competition from local and international car wash services, economic downturns, and changing regulations.</a:t>
            </a:r>
          </a:p>
        </p:txBody>
      </p:sp>
      <p:pic>
        <p:nvPicPr>
          <p:cNvPr id="4098" name="Picture 2" descr="SWOT analysis - Wikipedia">
            <a:extLst>
              <a:ext uri="{FF2B5EF4-FFF2-40B4-BE49-F238E27FC236}">
                <a16:creationId xmlns:a16="http://schemas.microsoft.com/office/drawing/2014/main" id="{FB94058F-45BE-EAA8-BA25-3081C1823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4046" y="1703004"/>
            <a:ext cx="4136307" cy="4653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675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30311"/>
            <a:ext cx="10515600" cy="64008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Market Segmentation and Marketing Strategies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8</a:t>
            </a:fld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BFAD75F-DE6D-D00D-1296-356DB0389E15}"/>
              </a:ext>
            </a:extLst>
          </p:cNvPr>
          <p:cNvSpPr txBox="1"/>
          <p:nvPr/>
        </p:nvSpPr>
        <p:spPr>
          <a:xfrm>
            <a:off x="838200" y="2185049"/>
            <a:ext cx="531078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Target audience: </a:t>
            </a:r>
          </a:p>
          <a:p>
            <a:pPr algn="just">
              <a:lnSpc>
                <a:spcPct val="150000"/>
              </a:lnSpc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Car owners who value convenience and eco-friendly practices.</a:t>
            </a:r>
          </a:p>
          <a:p>
            <a:pPr algn="just">
              <a:lnSpc>
                <a:spcPct val="150000"/>
              </a:lnSpc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strategies: </a:t>
            </a:r>
          </a:p>
          <a:p>
            <a:pPr algn="just">
              <a:lnSpc>
                <a:spcPct val="150000"/>
              </a:lnSpc>
            </a:pP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Leveraging social media for advertising, partnering with local businesses for cross-promotion, and local advertising in high-traffic areas.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What is market segmentation? - Entrepreneur Handbook">
            <a:extLst>
              <a:ext uri="{FF2B5EF4-FFF2-40B4-BE49-F238E27FC236}">
                <a16:creationId xmlns:a16="http://schemas.microsoft.com/office/drawing/2014/main" id="{0F664D09-AD06-F9B4-0F4B-1D56206994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1864" y="1236059"/>
            <a:ext cx="3795923" cy="2125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Marketing Strategy - Meaning, Importance, Steps, Stages &amp; Example | MBA  Skool">
            <a:extLst>
              <a:ext uri="{FF2B5EF4-FFF2-40B4-BE49-F238E27FC236}">
                <a16:creationId xmlns:a16="http://schemas.microsoft.com/office/drawing/2014/main" id="{DCBBC944-D175-5FB3-67B6-CBD24468A5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1864" y="3527444"/>
            <a:ext cx="3912908" cy="286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37950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Operations and Logistics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9</a:t>
            </a:fld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BFAD75F-DE6D-D00D-1296-356DB0389E15}"/>
              </a:ext>
            </a:extLst>
          </p:cNvPr>
          <p:cNvSpPr txBox="1"/>
          <p:nvPr/>
        </p:nvSpPr>
        <p:spPr>
          <a:xfrm>
            <a:off x="407276" y="2304003"/>
            <a:ext cx="5688724" cy="3284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Overview of daily operations: 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Our operations include daily maintenance, system checks, cleaning, and customer service .</a:t>
            </a:r>
          </a:p>
          <a:p>
            <a:pPr algn="just">
              <a:lnSpc>
                <a:spcPct val="15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Suppliers for cleaning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supplies and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water: 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We will partner with reputable suppliers to ensure the quality and timely delivery of supplies.</a:t>
            </a:r>
          </a:p>
          <a:p>
            <a:pPr algn="just"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Trends Impacting Your Logistics Operations – 3PL Perspectives">
            <a:extLst>
              <a:ext uri="{FF2B5EF4-FFF2-40B4-BE49-F238E27FC236}">
                <a16:creationId xmlns:a16="http://schemas.microsoft.com/office/drawing/2014/main" id="{76827ED6-FF88-5EC6-178A-DA9DCE44B9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294" y="2202484"/>
            <a:ext cx="5262758" cy="3298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0852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6680" y="488245"/>
            <a:ext cx="10515600" cy="64008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Digital Presence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>
                <a:latin typeface="Arial" panose="020B0604020202020204" pitchFamily="34" charset="0"/>
                <a:cs typeface="Arial" panose="020B0604020202020204" pitchFamily="34" charset="0"/>
              </a:rPr>
              <a:pPr/>
              <a:t>10</a:t>
            </a:fld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BFAD75F-DE6D-D00D-1296-356DB0389E15}"/>
              </a:ext>
            </a:extLst>
          </p:cNvPr>
          <p:cNvSpPr txBox="1"/>
          <p:nvPr/>
        </p:nvSpPr>
        <p:spPr>
          <a:xfrm>
            <a:off x="626680" y="2108659"/>
            <a:ext cx="5909441" cy="3607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Webpage and online store details: 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Our website will provide detailed information about our services, pricing, and locations. It will also offer an online store for customers to purchase car cleaning products.</a:t>
            </a:r>
          </a:p>
          <a:p>
            <a:pPr algn="just">
              <a:lnSpc>
                <a:spcPct val="150000"/>
              </a:lnSpc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Social media strategy: 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We aim to leverage social media platforms for promotion, customer engagement, and feedback collection.</a:t>
            </a:r>
          </a:p>
          <a:p>
            <a:pPr algn="just"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Digital Presence: What It Is and How To Expand Yours (Infographic) | Brafton">
            <a:extLst>
              <a:ext uri="{FF2B5EF4-FFF2-40B4-BE49-F238E27FC236}">
                <a16:creationId xmlns:a16="http://schemas.microsoft.com/office/drawing/2014/main" id="{1525F5B4-3EE1-6DC1-D726-3AC94EFA417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023"/>
          <a:stretch/>
        </p:blipFill>
        <p:spPr bwMode="auto">
          <a:xfrm>
            <a:off x="6915806" y="606972"/>
            <a:ext cx="4903076" cy="5462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831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7029"/>
            <a:ext cx="10515600" cy="64008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394544-C9EA-4CC9-A8CE-78087E86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EBFAD75F-DE6D-D00D-1296-356DB0389E15}"/>
              </a:ext>
            </a:extLst>
          </p:cNvPr>
          <p:cNvSpPr txBox="1"/>
          <p:nvPr/>
        </p:nvSpPr>
        <p:spPr>
          <a:xfrm>
            <a:off x="622737" y="1349945"/>
            <a:ext cx="1063646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E-commerce Strategy (2023) 'Building an Effective Online Presence', Journal of Digital Business Strategies, vol. 14, no. 2, pp. 44-51.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Environmental Consumer Trends (2023) 'Growing Eco-Consciousness Among Consumers', Journal of Green Business Studies, vol. 12, no. 2, pp. 64-72.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Financial Forecasting for Small Businesses (2023) 'Projected Revenues and Expenditures in the Service Industry', Journal of Business Finance, vol. 20, no. 2, pp. 30-39.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Financial Impact of Vehicle Maintenance (2023) 'Understanding the Cost of Neglected Vehicle Maintenance', Journal of Auto Care, vol. 32, no. 3, pp. 44-49.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Green Business Certifications (2023) 'Importance of Industry Certifications in Green Businesses', Journal of Environmental Management, vol. 15, no. 1, pp. 30-38.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Green Car Wash Association. (2023) 'The Importance of Eco-Friendly Car Washing Practices', available at: www.greencarwashassociation.org/resources/importance-of-eco-friendly-car-washing-practices (Accessed: 7 June 2023).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GreenTech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Solutions (2023) 'The Importance of Water-Saving Technologies', available at: www.greentechsolutions.org/resources/water-saving-technologies (Accessed: 7 June 2023).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Harvard Business Review (2023) 'Understanding Business Weaknesses', available at: www.hbr.org/understanding-business-weaknesses (Accessed: 7 June 2023).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Insurance Guide for Businesses (2023) 'Understanding Business Insurance Needs', available at: www.insuranceguideforbusinesses.com/resources/understanding-business-insurance-needs (Accessed: 7 June 2023).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Intellectual Property Office (2023) 'Trademark and Logo Protection', available at: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www.intellectualproperty.gov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/trademark-and-logo-protection (Accessed: 7 June 2023).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just">
              <a:buFont typeface="Wingdings" panose="05000000000000000000" pitchFamily="2" charset="2"/>
              <a:buChar char="Ø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47596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8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2E6D8"/>
      </a:accent1>
      <a:accent2>
        <a:srgbClr val="8C3A27"/>
      </a:accent2>
      <a:accent3>
        <a:srgbClr val="F0C8BC"/>
      </a:accent3>
      <a:accent4>
        <a:srgbClr val="D9A491"/>
      </a:accent4>
      <a:accent5>
        <a:srgbClr val="FFF7F5"/>
      </a:accent5>
      <a:accent6>
        <a:srgbClr val="18401F"/>
      </a:accent6>
      <a:hlink>
        <a:srgbClr val="0563C1"/>
      </a:hlink>
      <a:folHlink>
        <a:srgbClr val="954F72"/>
      </a:folHlink>
    </a:clrScheme>
    <a:fontScheme name="Custom 119">
      <a:majorFont>
        <a:latin typeface="Tisa Offc Serif Pro"/>
        <a:ea typeface=""/>
        <a:cs typeface=""/>
      </a:majorFont>
      <a:minorFont>
        <a:latin typeface="Quir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usiness plan_Win32_JB_v2.potx" id="{4FF3F717-9619-4E3E-B7E1-224C2BAE421F}" vid="{95E17E32-21CE-414D-883D-B820BF1E38D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275A5AD-EC1E-483F-AF0B-4636A5C2293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BCC3022A-70F1-4B7E-97CD-F6F1ACAD797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E94EF9C-37D7-43D3-8ABF-F4762A9116D8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Business plan presentation</Template>
  <TotalTime>70</TotalTime>
  <Words>1079</Words>
  <Application>Microsoft Office PowerPoint</Application>
  <PresentationFormat>Widescreen</PresentationFormat>
  <Paragraphs>94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Car Wash Business Plan Presentation </vt:lpstr>
      <vt:lpstr>Business Overview</vt:lpstr>
      <vt:lpstr>Product/Service</vt:lpstr>
      <vt:lpstr>Ownership and Physical Location</vt:lpstr>
      <vt:lpstr>Unique Selling Point (USP)</vt:lpstr>
      <vt:lpstr>Market Research and Competition Analysis</vt:lpstr>
      <vt:lpstr>SWOT Analysis</vt:lpstr>
      <vt:lpstr>Market Segmentation and Marketing Strategies</vt:lpstr>
      <vt:lpstr>Operations and Logistics</vt:lpstr>
      <vt:lpstr>Digital Presence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 Business plan</dc:title>
  <cp:lastModifiedBy>Elena Muscinschi</cp:lastModifiedBy>
  <cp:revision>7</cp:revision>
  <dcterms:created xsi:type="dcterms:W3CDTF">2023-06-07T16:20:39Z</dcterms:created>
  <dcterms:modified xsi:type="dcterms:W3CDTF">2023-07-15T14:00:46Z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