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handoutMasterIdLst>
    <p:handoutMasterId r:id="rId17"/>
  </p:handoutMasterIdLst>
  <p:sldIdLst>
    <p:sldId id="283" r:id="rId2"/>
    <p:sldId id="280" r:id="rId3"/>
    <p:sldId id="275" r:id="rId4"/>
    <p:sldId id="260" r:id="rId5"/>
    <p:sldId id="256" r:id="rId6"/>
    <p:sldId id="272" r:id="rId7"/>
    <p:sldId id="276" r:id="rId8"/>
    <p:sldId id="271" r:id="rId9"/>
    <p:sldId id="273" r:id="rId10"/>
    <p:sldId id="274" r:id="rId11"/>
    <p:sldId id="267" r:id="rId12"/>
    <p:sldId id="265" r:id="rId13"/>
    <p:sldId id="269" r:id="rId14"/>
    <p:sldId id="282" r:id="rId15"/>
    <p:sldId id="281" r:id="rId16"/>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267" y="-6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9219"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9220"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9221"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A53DEA2-F248-4639-83BA-C0F3F122B1E4}" type="slidenum">
              <a:rPr lang="en-GB"/>
              <a:pPr>
                <a:defRPr/>
              </a:pPr>
              <a:t>‹#›</a:t>
            </a:fld>
            <a:endParaRPr lang="en-GB"/>
          </a:p>
        </p:txBody>
      </p:sp>
    </p:spTree>
    <p:extLst>
      <p:ext uri="{BB962C8B-B14F-4D97-AF65-F5344CB8AC3E}">
        <p14:creationId xmlns:p14="http://schemas.microsoft.com/office/powerpoint/2010/main" val="41763213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66A37F2-5C86-4387-B35A-E3A6CD54259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3F3ED1B-4C62-4FC1-8F7E-69DD59ACE08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65A7275-8B7B-4E13-996B-F2540A09701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DDBE5E7-FABA-4C04-A97A-7DCCE6F8482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284986B-BD99-4A20-A4F4-AFB9B8C2274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ADA6B1A-1C06-469D-A05C-60ACEAB5EB5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67A7FBB-1DE8-4BDC-9E7F-293163825E3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390A34-F0D0-457E-9FE5-9C1E59DD23E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12238BC-303B-4373-B04D-B0688EC4F34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7878B8-CBFC-4A01-A130-802AC11F372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0F550DC-3A25-42CD-B531-5D0562CBD95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4B5BF869-BD0D-4423-801C-BCF2B731F39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685800" y="260649"/>
            <a:ext cx="7772400" cy="1296143"/>
          </a:xfrm>
        </p:spPr>
        <p:txBody>
          <a:bodyPr/>
          <a:lstStyle/>
          <a:p>
            <a:r>
              <a:rPr lang="en-GB" altLang="en-US" dirty="0" smtClean="0"/>
              <a:t>Marketing Planning &amp; Practice</a:t>
            </a:r>
            <a:endParaRPr lang="en-GB" altLang="en-US" dirty="0" smtClean="0"/>
          </a:p>
        </p:txBody>
      </p:sp>
      <p:sp>
        <p:nvSpPr>
          <p:cNvPr id="2051" name="Subtitle 2"/>
          <p:cNvSpPr>
            <a:spLocks noGrp="1"/>
          </p:cNvSpPr>
          <p:nvPr>
            <p:ph type="subTitle" idx="1"/>
          </p:nvPr>
        </p:nvSpPr>
        <p:spPr>
          <a:xfrm>
            <a:off x="1187450" y="4365104"/>
            <a:ext cx="6769100" cy="1728192"/>
          </a:xfrm>
        </p:spPr>
        <p:txBody>
          <a:bodyPr/>
          <a:lstStyle/>
          <a:p>
            <a:r>
              <a:rPr lang="en-GB" altLang="en-US" dirty="0" smtClean="0"/>
              <a:t>The Situation Analysis</a:t>
            </a:r>
          </a:p>
          <a:p>
            <a:r>
              <a:rPr lang="en-GB" dirty="0"/>
              <a:t>What is </a:t>
            </a:r>
            <a:r>
              <a:rPr lang="en-GB" dirty="0" smtClean="0"/>
              <a:t>marketing?</a:t>
            </a:r>
            <a:endParaRPr lang="en-GB" altLang="en-US" dirty="0" smtClean="0"/>
          </a:p>
          <a:p>
            <a:r>
              <a:rPr lang="en-GB" altLang="en-US" dirty="0" smtClean="0"/>
              <a:t>Will Fleming</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19672" y="1556792"/>
            <a:ext cx="6264696" cy="2808312"/>
          </a:xfrm>
          <a:prstGeom prst="rect">
            <a:avLst/>
          </a:prstGeom>
        </p:spPr>
      </p:pic>
    </p:spTree>
    <p:extLst>
      <p:ext uri="{BB962C8B-B14F-4D97-AF65-F5344CB8AC3E}">
        <p14:creationId xmlns:p14="http://schemas.microsoft.com/office/powerpoint/2010/main" val="895106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p:txBody>
          <a:bodyPr/>
          <a:lstStyle/>
          <a:p>
            <a:r>
              <a:rPr lang="en-GB" dirty="0" smtClean="0"/>
              <a:t>“Tell me butt……</a:t>
            </a:r>
            <a:br>
              <a:rPr lang="en-GB" dirty="0" smtClean="0"/>
            </a:br>
            <a:r>
              <a:rPr lang="en-GB" dirty="0" smtClean="0"/>
              <a:t>what exactly is marketing?”</a:t>
            </a:r>
          </a:p>
        </p:txBody>
      </p:sp>
      <p:sp>
        <p:nvSpPr>
          <p:cNvPr id="2051" name="Content Placeholder 2"/>
          <p:cNvSpPr>
            <a:spLocks noGrp="1"/>
          </p:cNvSpPr>
          <p:nvPr>
            <p:ph idx="1"/>
          </p:nvPr>
        </p:nvSpPr>
        <p:spPr/>
        <p:txBody>
          <a:bodyPr/>
          <a:lstStyle/>
          <a:p>
            <a:pPr marL="0" indent="0" algn="ctr">
              <a:buNone/>
            </a:pPr>
            <a:r>
              <a:rPr lang="en-GB" dirty="0" smtClean="0"/>
              <a:t>STUDENT TASK</a:t>
            </a:r>
          </a:p>
          <a:p>
            <a:pPr marL="514350" indent="-514350">
              <a:buFont typeface="Times New Roman" pitchFamily="18" charset="0"/>
              <a:buAutoNum type="arabicPeriod"/>
            </a:pPr>
            <a:r>
              <a:rPr lang="en-GB" dirty="0" smtClean="0"/>
              <a:t>What is marketing? who does it?</a:t>
            </a:r>
          </a:p>
          <a:p>
            <a:pPr marL="514350" indent="-514350">
              <a:buFont typeface="Times New Roman" pitchFamily="18" charset="0"/>
              <a:buAutoNum type="arabicPeriod"/>
            </a:pPr>
            <a:r>
              <a:rPr lang="en-GB" dirty="0" smtClean="0"/>
              <a:t>What is Marketing </a:t>
            </a:r>
            <a:r>
              <a:rPr lang="en-GB" dirty="0"/>
              <a:t>M</a:t>
            </a:r>
            <a:r>
              <a:rPr lang="en-GB" dirty="0" smtClean="0"/>
              <a:t>anagement? And Strategic Marketing?</a:t>
            </a:r>
          </a:p>
          <a:p>
            <a:pPr marL="514350" indent="-514350">
              <a:buFont typeface="Times New Roman" pitchFamily="18" charset="0"/>
              <a:buAutoNum type="arabicPeriod"/>
            </a:pPr>
            <a:r>
              <a:rPr lang="en-GB" dirty="0" smtClean="0"/>
              <a:t>What should we </a:t>
            </a:r>
            <a:r>
              <a:rPr lang="en-GB" dirty="0" err="1" smtClean="0"/>
              <a:t>we</a:t>
            </a:r>
            <a:r>
              <a:rPr lang="en-GB" dirty="0" smtClean="0"/>
              <a:t> </a:t>
            </a:r>
            <a:r>
              <a:rPr lang="en-GB" dirty="0"/>
              <a:t>be studying? (</a:t>
            </a:r>
            <a:r>
              <a:rPr lang="en-GB" dirty="0" smtClean="0"/>
              <a:t>generally?, specifically?)</a:t>
            </a:r>
            <a:endParaRPr lang="en-GB" dirty="0"/>
          </a:p>
        </p:txBody>
      </p:sp>
    </p:spTree>
    <p:extLst>
      <p:ext uri="{BB962C8B-B14F-4D97-AF65-F5344CB8AC3E}">
        <p14:creationId xmlns:p14="http://schemas.microsoft.com/office/powerpoint/2010/main" val="41153083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two key formal definitions</a:t>
            </a:r>
            <a:endParaRPr lang="en-GB" dirty="0"/>
          </a:p>
        </p:txBody>
      </p:sp>
      <p:sp>
        <p:nvSpPr>
          <p:cNvPr id="3" name="Content Placeholder 2"/>
          <p:cNvSpPr>
            <a:spLocks noGrp="1"/>
          </p:cNvSpPr>
          <p:nvPr>
            <p:ph idx="1"/>
          </p:nvPr>
        </p:nvSpPr>
        <p:spPr>
          <a:xfrm>
            <a:off x="688032" y="1772816"/>
            <a:ext cx="7772400" cy="4536504"/>
          </a:xfrm>
        </p:spPr>
        <p:txBody>
          <a:bodyPr/>
          <a:lstStyle/>
          <a:p>
            <a:pPr>
              <a:buFont typeface="Wingdings" pitchFamily="2" charset="2"/>
              <a:buChar char="ü"/>
            </a:pPr>
            <a:r>
              <a:rPr lang="en-GB" sz="2800" b="1" dirty="0" smtClean="0"/>
              <a:t>The Chartered Institute of Marketing</a:t>
            </a:r>
          </a:p>
          <a:p>
            <a:pPr>
              <a:buNone/>
            </a:pPr>
            <a:r>
              <a:rPr lang="en-GB" sz="2800" dirty="0" smtClean="0"/>
              <a:t>“Marketing is the management process responsible for identifying, anticipating and satisfying customer requirements profitably.”</a:t>
            </a:r>
          </a:p>
          <a:p>
            <a:pPr>
              <a:buFont typeface="Wingdings" pitchFamily="2" charset="2"/>
              <a:buChar char="ü"/>
            </a:pPr>
            <a:r>
              <a:rPr lang="en-GB" sz="2800" b="1" dirty="0" smtClean="0"/>
              <a:t>The American Marketing Association</a:t>
            </a:r>
          </a:p>
          <a:p>
            <a:pPr>
              <a:buNone/>
            </a:pPr>
            <a:r>
              <a:rPr lang="en-GB" sz="2800" dirty="0" smtClean="0"/>
              <a:t>“Marketing is an organisational function and a set of processes for creating communicating and delivering value to customers and for managing customer relationships in ways that benefit the organisation and its’ stakeholders.”</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1772816"/>
            <a:ext cx="1512168" cy="57606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6305" y="3645024"/>
            <a:ext cx="2232248" cy="576064"/>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l"/>
            <a:r>
              <a:rPr lang="en-US" dirty="0" smtClean="0"/>
              <a:t>MARKETING</a:t>
            </a:r>
            <a:br>
              <a:rPr lang="en-US" dirty="0" smtClean="0"/>
            </a:br>
            <a:r>
              <a:rPr lang="en-US" dirty="0" smtClean="0"/>
              <a:t>problems in defining marketing </a:t>
            </a:r>
          </a:p>
        </p:txBody>
      </p:sp>
      <p:sp>
        <p:nvSpPr>
          <p:cNvPr id="8195" name="Rectangle 3"/>
          <p:cNvSpPr>
            <a:spLocks noGrp="1" noChangeArrowheads="1"/>
          </p:cNvSpPr>
          <p:nvPr>
            <p:ph type="body" idx="1"/>
          </p:nvPr>
        </p:nvSpPr>
        <p:spPr>
          <a:xfrm>
            <a:off x="685800" y="1844824"/>
            <a:ext cx="7772400" cy="4608512"/>
          </a:xfrm>
        </p:spPr>
        <p:txBody>
          <a:bodyPr/>
          <a:lstStyle/>
          <a:p>
            <a:r>
              <a:rPr lang="en-US" sz="2800" dirty="0" smtClean="0"/>
              <a:t>Recent research turned up over </a:t>
            </a:r>
            <a:r>
              <a:rPr lang="en-US" sz="2800" b="1" i="1" dirty="0" smtClean="0"/>
              <a:t>100 definitions</a:t>
            </a:r>
          </a:p>
          <a:p>
            <a:pPr>
              <a:buFont typeface="Wingdings" pitchFamily="2" charset="2"/>
              <a:buChar char="ü"/>
            </a:pPr>
            <a:r>
              <a:rPr lang="en-US" sz="2800" dirty="0" smtClean="0"/>
              <a:t>AMA definition[s] and CIM definition[s]!</a:t>
            </a:r>
          </a:p>
          <a:p>
            <a:r>
              <a:rPr lang="en-US" sz="2800" dirty="0" smtClean="0"/>
              <a:t>The nature of the customer relationship is not always agreed upon by academics &amp; practioners.</a:t>
            </a:r>
          </a:p>
          <a:p>
            <a:r>
              <a:rPr lang="en-US" sz="2800" dirty="0" smtClean="0"/>
              <a:t>Marketing has usurped many tasks like sales?</a:t>
            </a:r>
          </a:p>
          <a:p>
            <a:r>
              <a:rPr lang="en-US" sz="2800" dirty="0" smtClean="0"/>
              <a:t>Marketing outcomes are difficult to measure</a:t>
            </a:r>
          </a:p>
          <a:p>
            <a:r>
              <a:rPr lang="en-US" sz="2800" dirty="0"/>
              <a:t>The objective of marketing often differs – it can be products, services, brands, places, ideas, even people!</a:t>
            </a:r>
          </a:p>
          <a:p>
            <a:endParaRPr lang="en-US" sz="2800" dirty="0" smtClean="0"/>
          </a:p>
          <a:p>
            <a:endParaRPr lang="en-US" sz="2800"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548680"/>
            <a:ext cx="1979712" cy="72008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16632"/>
            <a:ext cx="7772400" cy="1224136"/>
          </a:xfrm>
        </p:spPr>
        <p:txBody>
          <a:bodyPr/>
          <a:lstStyle/>
          <a:p>
            <a:r>
              <a:rPr lang="en-US" sz="4000" dirty="0" smtClean="0"/>
              <a:t>MARKETING</a:t>
            </a:r>
            <a:br>
              <a:rPr lang="en-US" sz="4000" dirty="0" smtClean="0"/>
            </a:br>
            <a:r>
              <a:rPr lang="en-US" sz="4000" dirty="0" smtClean="0"/>
              <a:t>- </a:t>
            </a:r>
            <a:r>
              <a:rPr lang="en-GB" sz="4000" dirty="0"/>
              <a:t>so, what is it in essence</a:t>
            </a:r>
            <a:endParaRPr lang="en-US" sz="4000" dirty="0" smtClean="0"/>
          </a:p>
        </p:txBody>
      </p:sp>
      <p:sp>
        <p:nvSpPr>
          <p:cNvPr id="3075" name="Rectangle 3"/>
          <p:cNvSpPr>
            <a:spLocks noGrp="1" noChangeArrowheads="1"/>
          </p:cNvSpPr>
          <p:nvPr>
            <p:ph type="body" idx="1"/>
          </p:nvPr>
        </p:nvSpPr>
        <p:spPr>
          <a:xfrm>
            <a:off x="685800" y="1340768"/>
            <a:ext cx="7772400" cy="5328592"/>
          </a:xfrm>
        </p:spPr>
        <p:txBody>
          <a:bodyPr/>
          <a:lstStyle/>
          <a:p>
            <a:pPr>
              <a:buFontTx/>
              <a:buNone/>
            </a:pPr>
            <a:r>
              <a:rPr lang="en-US" dirty="0" smtClean="0"/>
              <a:t>Trading is a natural human activity:</a:t>
            </a:r>
          </a:p>
          <a:p>
            <a:pPr>
              <a:buFont typeface="Arial" pitchFamily="34" charset="0"/>
              <a:buChar char="•"/>
            </a:pPr>
            <a:r>
              <a:rPr lang="en-US" dirty="0" smtClean="0"/>
              <a:t>It would seem that people have different </a:t>
            </a:r>
            <a:r>
              <a:rPr lang="en-US" b="1" dirty="0" smtClean="0"/>
              <a:t>Needs and Wants </a:t>
            </a:r>
            <a:r>
              <a:rPr lang="en-US" dirty="0" smtClean="0"/>
              <a:t>at different times.</a:t>
            </a:r>
          </a:p>
          <a:p>
            <a:r>
              <a:rPr lang="en-US" dirty="0" smtClean="0"/>
              <a:t>We can satisfy these needs &amp; wants in  </a:t>
            </a:r>
            <a:r>
              <a:rPr lang="en-US" b="1" dirty="0" smtClean="0"/>
              <a:t>Markets</a:t>
            </a:r>
            <a:r>
              <a:rPr lang="en-US" dirty="0" smtClean="0"/>
              <a:t>, hence the term Marketing.</a:t>
            </a:r>
            <a:endParaRPr lang="en-US" dirty="0"/>
          </a:p>
          <a:p>
            <a:pPr>
              <a:buFont typeface="Wingdings" pitchFamily="2" charset="2"/>
              <a:buChar char="ü"/>
            </a:pPr>
            <a:r>
              <a:rPr lang="en-US" dirty="0"/>
              <a:t>Evidence exists of significant, early Roman &amp; Chinese markets, basically </a:t>
            </a:r>
            <a:r>
              <a:rPr lang="en-US" dirty="0" err="1"/>
              <a:t>globalisation</a:t>
            </a:r>
            <a:r>
              <a:rPr lang="en-US" dirty="0"/>
              <a:t>!   </a:t>
            </a:r>
          </a:p>
          <a:p>
            <a:r>
              <a:rPr lang="en-US" dirty="0" smtClean="0"/>
              <a:t>The key was creating a </a:t>
            </a:r>
            <a:r>
              <a:rPr lang="en-US" b="1" dirty="0" smtClean="0"/>
              <a:t>Value</a:t>
            </a:r>
            <a:r>
              <a:rPr lang="en-US" dirty="0" smtClean="0"/>
              <a:t> system (money) to allow/encourage a process of </a:t>
            </a:r>
            <a:r>
              <a:rPr lang="en-US" b="1" dirty="0" smtClean="0"/>
              <a:t>Exchange</a:t>
            </a:r>
            <a:r>
              <a:rPr lang="en-US" dirty="0" smtClean="0"/>
              <a:t>. </a:t>
            </a:r>
          </a:p>
          <a:p>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5085184"/>
            <a:ext cx="1728192" cy="61206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3" y="6093296"/>
            <a:ext cx="1368151" cy="64807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0352" y="1700809"/>
            <a:ext cx="1296144" cy="122413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80"/>
            <a:ext cx="7772400" cy="1080120"/>
          </a:xfrm>
        </p:spPr>
        <p:txBody>
          <a:bodyPr/>
          <a:lstStyle/>
          <a:p>
            <a:pPr algn="l"/>
            <a:r>
              <a:rPr lang="en-GB" dirty="0" smtClean="0"/>
              <a:t>MARKETING</a:t>
            </a:r>
            <a:br>
              <a:rPr lang="en-GB" dirty="0" smtClean="0"/>
            </a:br>
            <a:r>
              <a:rPr lang="en-GB" dirty="0" smtClean="0"/>
              <a:t>so, what is it in essence</a:t>
            </a:r>
            <a:endParaRPr lang="en-GB" dirty="0"/>
          </a:p>
        </p:txBody>
      </p:sp>
      <p:sp>
        <p:nvSpPr>
          <p:cNvPr id="3" name="Content Placeholder 2"/>
          <p:cNvSpPr>
            <a:spLocks noGrp="1"/>
          </p:cNvSpPr>
          <p:nvPr>
            <p:ph idx="1"/>
          </p:nvPr>
        </p:nvSpPr>
        <p:spPr>
          <a:xfrm>
            <a:off x="683568" y="1844824"/>
            <a:ext cx="7772400" cy="4536504"/>
          </a:xfrm>
        </p:spPr>
        <p:txBody>
          <a:bodyPr/>
          <a:lstStyle/>
          <a:p>
            <a:pPr>
              <a:buNone/>
            </a:pPr>
            <a:r>
              <a:rPr lang="en-GB" sz="2800" dirty="0" smtClean="0"/>
              <a:t>Markets have been created to bring together:</a:t>
            </a:r>
          </a:p>
          <a:p>
            <a:pPr>
              <a:buFont typeface="Wingdings" pitchFamily="2" charset="2"/>
              <a:buChar char="Ø"/>
            </a:pPr>
            <a:r>
              <a:rPr lang="en-GB" sz="2800" dirty="0" smtClean="0"/>
              <a:t>Organisations who have something to trade</a:t>
            </a:r>
          </a:p>
          <a:p>
            <a:pPr>
              <a:buNone/>
            </a:pPr>
            <a:r>
              <a:rPr lang="en-GB" sz="2800" dirty="0" smtClean="0"/>
              <a:t>   that is the </a:t>
            </a:r>
            <a:r>
              <a:rPr lang="en-GB" sz="2800" i="1" dirty="0" smtClean="0"/>
              <a:t>Organisations Objectives.</a:t>
            </a:r>
          </a:p>
          <a:p>
            <a:pPr>
              <a:buFont typeface="Wingdings" pitchFamily="2" charset="2"/>
              <a:buChar char="Ø"/>
            </a:pPr>
            <a:r>
              <a:rPr lang="en-GB" sz="2800" dirty="0" smtClean="0"/>
              <a:t>People who want things to help them solve problems, that is </a:t>
            </a:r>
            <a:r>
              <a:rPr lang="en-GB" sz="2800" i="1" dirty="0" smtClean="0"/>
              <a:t>Customer Needs</a:t>
            </a:r>
            <a:r>
              <a:rPr lang="en-GB" sz="2800" dirty="0" smtClean="0"/>
              <a:t>.</a:t>
            </a:r>
          </a:p>
          <a:p>
            <a:pPr>
              <a:buFont typeface="Wingdings" pitchFamily="2" charset="2"/>
              <a:buChar char="Ø"/>
            </a:pPr>
            <a:r>
              <a:rPr lang="en-GB" sz="2800" dirty="0" smtClean="0"/>
              <a:t>They both know what they want so they are looking for a </a:t>
            </a:r>
            <a:r>
              <a:rPr lang="en-GB" sz="2800" i="1" dirty="0" smtClean="0"/>
              <a:t>mutually beneficial exchange.</a:t>
            </a:r>
          </a:p>
          <a:p>
            <a:pPr>
              <a:buFont typeface="Wingdings" pitchFamily="2" charset="2"/>
              <a:buChar char="Ø"/>
            </a:pPr>
            <a:r>
              <a:rPr lang="en-GB" sz="2800" dirty="0" smtClean="0"/>
              <a:t>The trick for organisations is to </a:t>
            </a:r>
            <a:r>
              <a:rPr lang="en-GB" sz="2800" b="1" i="1" dirty="0" smtClean="0"/>
              <a:t>identify, anticipate &amp; satisfy</a:t>
            </a:r>
            <a:r>
              <a:rPr lang="en-GB" sz="2800" dirty="0" smtClean="0"/>
              <a:t> what customers want. </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7984" y="548680"/>
            <a:ext cx="1728192" cy="64807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p:txBody>
          <a:bodyPr/>
          <a:lstStyle/>
          <a:p>
            <a:pPr algn="l"/>
            <a:r>
              <a:rPr lang="en-GB" dirty="0" smtClean="0"/>
              <a:t>MARKETING</a:t>
            </a:r>
            <a:br>
              <a:rPr lang="en-GB" dirty="0" smtClean="0"/>
            </a:br>
            <a:r>
              <a:rPr lang="en-GB" dirty="0" smtClean="0"/>
              <a:t>towards a definition</a:t>
            </a:r>
            <a:endParaRPr lang="fi-FI" dirty="0"/>
          </a:p>
        </p:txBody>
      </p:sp>
      <p:sp>
        <p:nvSpPr>
          <p:cNvPr id="3" name="Sisällön paikkamerkki 2"/>
          <p:cNvSpPr>
            <a:spLocks noGrp="1"/>
          </p:cNvSpPr>
          <p:nvPr>
            <p:ph idx="1"/>
          </p:nvPr>
        </p:nvSpPr>
        <p:spPr/>
        <p:txBody>
          <a:bodyPr/>
          <a:lstStyle/>
          <a:p>
            <a:r>
              <a:rPr lang="fi-FI" b="1" dirty="0" smtClean="0"/>
              <a:t>CUSTOMER ORIENTATED</a:t>
            </a:r>
          </a:p>
          <a:p>
            <a:pPr>
              <a:buFont typeface="Wingdings" pitchFamily="2" charset="2"/>
              <a:buChar char="Ø"/>
            </a:pPr>
            <a:r>
              <a:rPr lang="fi-FI" dirty="0"/>
              <a:t>S</a:t>
            </a:r>
            <a:r>
              <a:rPr lang="fi-FI" dirty="0" smtClean="0"/>
              <a:t>atisfy their needs and wants.</a:t>
            </a:r>
          </a:p>
          <a:p>
            <a:pPr>
              <a:buFont typeface="Wingdings" pitchFamily="2" charset="2"/>
              <a:buChar char="Ø"/>
            </a:pPr>
            <a:r>
              <a:rPr lang="fi-FI" dirty="0" smtClean="0"/>
              <a:t>An exchange between parties</a:t>
            </a:r>
          </a:p>
          <a:p>
            <a:pPr>
              <a:buFont typeface="Wingdings" pitchFamily="2" charset="2"/>
              <a:buChar char="Ø"/>
            </a:pPr>
            <a:r>
              <a:rPr lang="fi-FI" dirty="0" smtClean="0"/>
              <a:t>Based on an agreed system of value </a:t>
            </a:r>
          </a:p>
          <a:p>
            <a:pPr>
              <a:buFont typeface="Wingdings" pitchFamily="2" charset="2"/>
              <a:buChar char="Ø"/>
            </a:pPr>
            <a:r>
              <a:rPr lang="fi-FI" dirty="0" smtClean="0"/>
              <a:t>A Management process</a:t>
            </a:r>
          </a:p>
          <a:p>
            <a:pPr>
              <a:buFont typeface="Wingdings" pitchFamily="2" charset="2"/>
              <a:buChar char="Ø"/>
            </a:pPr>
            <a:r>
              <a:rPr lang="fi-FI" dirty="0" smtClean="0"/>
              <a:t>With marketing objectives and tasks</a:t>
            </a:r>
          </a:p>
          <a:p>
            <a:pPr>
              <a:buFont typeface="Wingdings" pitchFamily="2" charset="2"/>
              <a:buChar char="Ø"/>
            </a:pPr>
            <a:endParaRPr lang="fi-FI"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404664"/>
            <a:ext cx="2160240" cy="14401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a way of doing business</a:t>
            </a:r>
            <a:endParaRPr lang="en-GB" dirty="0"/>
          </a:p>
        </p:txBody>
      </p:sp>
      <p:sp>
        <p:nvSpPr>
          <p:cNvPr id="3" name="Content Placeholder 2"/>
          <p:cNvSpPr>
            <a:spLocks noGrp="1"/>
          </p:cNvSpPr>
          <p:nvPr>
            <p:ph idx="1"/>
          </p:nvPr>
        </p:nvSpPr>
        <p:spPr>
          <a:xfrm>
            <a:off x="0" y="1484784"/>
            <a:ext cx="9144000" cy="5040560"/>
          </a:xfrm>
        </p:spPr>
        <p:txBody>
          <a:bodyPr/>
          <a:lstStyle/>
          <a:p>
            <a:pPr>
              <a:buNone/>
            </a:pPr>
            <a:r>
              <a:rPr lang="en-GB" sz="2400" dirty="0" smtClean="0"/>
              <a:t>It is suggested that the history of business shows different approaches over time have evolved:</a:t>
            </a:r>
          </a:p>
          <a:p>
            <a:pPr>
              <a:buFont typeface="Wingdings" pitchFamily="2" charset="2"/>
              <a:buChar char="§"/>
            </a:pPr>
            <a:r>
              <a:rPr lang="en-GB" sz="2400" dirty="0"/>
              <a:t>Product orientated </a:t>
            </a:r>
            <a:r>
              <a:rPr lang="en-GB" sz="2400" dirty="0" smtClean="0"/>
              <a:t>[1890’s – 1920’s] (concentrate </a:t>
            </a:r>
            <a:r>
              <a:rPr lang="en-GB" sz="2400" dirty="0"/>
              <a:t>on the product) era: make good products and they  will buy it – </a:t>
            </a:r>
            <a:r>
              <a:rPr lang="en-GB" sz="2400" b="1" i="1" dirty="0"/>
              <a:t>but customers want more and different!</a:t>
            </a:r>
          </a:p>
          <a:p>
            <a:pPr>
              <a:buFont typeface="Wingdings" pitchFamily="2" charset="2"/>
              <a:buChar char="§"/>
            </a:pPr>
            <a:r>
              <a:rPr lang="en-GB" sz="2400" dirty="0" smtClean="0"/>
              <a:t>Production orientated </a:t>
            </a:r>
            <a:r>
              <a:rPr lang="en-GB" sz="2400" dirty="0"/>
              <a:t>[1890’s – 1920’s] (</a:t>
            </a:r>
            <a:r>
              <a:rPr lang="en-GB" sz="2400" dirty="0" smtClean="0"/>
              <a:t>concentrate on physical production) era: make what we can and keep customer options limited – </a:t>
            </a:r>
            <a:r>
              <a:rPr lang="en-GB" sz="2400" b="1" i="1" dirty="0"/>
              <a:t>but customers know what they want!</a:t>
            </a:r>
            <a:endParaRPr lang="en-GB" sz="2400" i="1" dirty="0"/>
          </a:p>
          <a:p>
            <a:pPr>
              <a:buFont typeface="Wingdings" pitchFamily="2" charset="2"/>
              <a:buChar char="§"/>
            </a:pPr>
            <a:r>
              <a:rPr lang="en-GB" sz="2400" dirty="0" smtClean="0"/>
              <a:t>Selling orientated </a:t>
            </a:r>
            <a:r>
              <a:rPr lang="en-GB" sz="2400" dirty="0"/>
              <a:t>[</a:t>
            </a:r>
            <a:r>
              <a:rPr lang="en-GB" sz="2400" dirty="0" smtClean="0"/>
              <a:t>1920’s </a:t>
            </a:r>
            <a:r>
              <a:rPr lang="en-GB" sz="2400" dirty="0"/>
              <a:t>– </a:t>
            </a:r>
            <a:r>
              <a:rPr lang="en-GB" sz="2400" dirty="0" smtClean="0"/>
              <a:t>1960’s</a:t>
            </a:r>
            <a:r>
              <a:rPr lang="en-GB" sz="2400" dirty="0"/>
              <a:t>] (</a:t>
            </a:r>
            <a:r>
              <a:rPr lang="en-GB" sz="2400" dirty="0" smtClean="0"/>
              <a:t>concentrate on sales) era: try to make them buy our goods – </a:t>
            </a:r>
            <a:r>
              <a:rPr lang="en-GB" sz="2400" b="1" i="1" dirty="0" smtClean="0"/>
              <a:t>but customers do not appreciate being manipulated!</a:t>
            </a:r>
          </a:p>
          <a:p>
            <a:pPr>
              <a:buFont typeface="Wingdings" pitchFamily="2" charset="2"/>
              <a:buChar char="§"/>
            </a:pPr>
            <a:r>
              <a:rPr lang="en-GB" sz="2400" dirty="0" smtClean="0"/>
              <a:t>Marketing orientated </a:t>
            </a:r>
            <a:r>
              <a:rPr lang="en-GB" sz="2400" dirty="0"/>
              <a:t>[</a:t>
            </a:r>
            <a:r>
              <a:rPr lang="en-GB" sz="2400" dirty="0" smtClean="0"/>
              <a:t>1960’s onwards] </a:t>
            </a:r>
            <a:r>
              <a:rPr lang="en-GB" sz="2400" dirty="0"/>
              <a:t>(</a:t>
            </a:r>
            <a:r>
              <a:rPr lang="en-GB" sz="2400" dirty="0" smtClean="0"/>
              <a:t>concentrate on customers) era – why not just make what it is that customers want. </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MARKETING </a:t>
            </a:r>
            <a:br>
              <a:rPr lang="en-GB" dirty="0" smtClean="0"/>
            </a:br>
            <a:r>
              <a:rPr lang="en-GB" dirty="0" smtClean="0"/>
              <a:t>Jobs and tasks</a:t>
            </a:r>
            <a:endParaRPr lang="en-GB"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are marketers are accountable for like;</a:t>
            </a:r>
          </a:p>
          <a:p>
            <a:pPr>
              <a:buNone/>
            </a:pPr>
            <a:r>
              <a:rPr lang="en-GB" dirty="0" smtClean="0"/>
              <a:t>Advertising, research, brand management, direct marketing, sales promotion, supplier relations, </a:t>
            </a:r>
            <a:r>
              <a:rPr lang="en-GB" dirty="0" err="1" smtClean="0"/>
              <a:t>salesforce</a:t>
            </a:r>
            <a:r>
              <a:rPr lang="en-GB" dirty="0" smtClean="0"/>
              <a:t> and selling support, printed materials, public relations, market analysis, product development.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620688"/>
            <a:ext cx="2592288" cy="108012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responsibility for marketing</a:t>
            </a:r>
            <a:endParaRPr lang="en-GB" dirty="0"/>
          </a:p>
        </p:txBody>
      </p:sp>
      <p:sp>
        <p:nvSpPr>
          <p:cNvPr id="3" name="Content Placeholder 2"/>
          <p:cNvSpPr>
            <a:spLocks noGrp="1"/>
          </p:cNvSpPr>
          <p:nvPr>
            <p:ph idx="1"/>
          </p:nvPr>
        </p:nvSpPr>
        <p:spPr>
          <a:xfrm>
            <a:off x="685800" y="1556792"/>
            <a:ext cx="7772400" cy="4539208"/>
          </a:xfrm>
        </p:spPr>
        <p:txBody>
          <a:bodyPr/>
          <a:lstStyle/>
          <a:p>
            <a:r>
              <a:rPr lang="en-GB" dirty="0" smtClean="0"/>
              <a:t>As other disciplines including finance, HRM, distribution, production, customer services etc then clearly marketers are responsible for the marketing jobs and tasks as identified earlier.</a:t>
            </a:r>
          </a:p>
          <a:p>
            <a:r>
              <a:rPr lang="en-GB" dirty="0" smtClean="0"/>
              <a:t>However, </a:t>
            </a:r>
            <a:r>
              <a:rPr lang="en-GB" b="1" u="sng" dirty="0" smtClean="0"/>
              <a:t>it is argued by marketers that the marketing of an organisation cannot be done by them alone because they are not involved in every business transaction.</a:t>
            </a:r>
            <a:endParaRPr lang="en-GB" b="1" i="1" u="sng"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a:t>
            </a:r>
            <a:r>
              <a:rPr lang="en-GB" sz="3600" b="1" dirty="0" smtClean="0"/>
              <a:t>cannot only be done by marketers!</a:t>
            </a:r>
            <a:endParaRPr lang="en-GB" sz="3600" b="1" dirty="0"/>
          </a:p>
        </p:txBody>
      </p:sp>
      <p:sp>
        <p:nvSpPr>
          <p:cNvPr id="3" name="Content Placeholder 2"/>
          <p:cNvSpPr>
            <a:spLocks noGrp="1"/>
          </p:cNvSpPr>
          <p:nvPr>
            <p:ph idx="1"/>
          </p:nvPr>
        </p:nvSpPr>
        <p:spPr/>
        <p:txBody>
          <a:bodyPr/>
          <a:lstStyle/>
          <a:p>
            <a:pPr>
              <a:buNone/>
            </a:pPr>
            <a:r>
              <a:rPr lang="en-GB" dirty="0" smtClean="0"/>
              <a:t>“</a:t>
            </a:r>
            <a:r>
              <a:rPr lang="en-GB" sz="2800" dirty="0" smtClean="0"/>
              <a:t>Marketing is the distinguishing, the unique function of business…It is the whole business seen from the point of view of its final result, that is, from the customers point of view. </a:t>
            </a:r>
            <a:r>
              <a:rPr lang="en-GB" sz="2800" b="1" i="1" u="sng" dirty="0" smtClean="0"/>
              <a:t>Concern and responsibility for marketing must therefore permeate all areas of the enterprise.”</a:t>
            </a:r>
            <a:r>
              <a:rPr lang="en-GB" sz="2800" dirty="0" smtClean="0"/>
              <a:t>(</a:t>
            </a:r>
            <a:r>
              <a:rPr lang="en-GB" sz="2800" dirty="0" err="1" smtClean="0"/>
              <a:t>Drucker</a:t>
            </a:r>
            <a:r>
              <a:rPr lang="en-GB" sz="2800" dirty="0" smtClean="0"/>
              <a:t> P)</a:t>
            </a:r>
          </a:p>
          <a:p>
            <a:r>
              <a:rPr lang="en-GB" sz="2800" dirty="0" smtClean="0"/>
              <a:t>This is called a </a:t>
            </a:r>
            <a:r>
              <a:rPr lang="en-GB" sz="2800" i="1" dirty="0" smtClean="0"/>
              <a:t>market-led</a:t>
            </a:r>
            <a:r>
              <a:rPr lang="en-GB" sz="2800" dirty="0" smtClean="0"/>
              <a:t> organisation, as opposed to a strong marketing staff/</a:t>
            </a:r>
            <a:r>
              <a:rPr lang="en-GB" sz="2800" dirty="0" err="1" smtClean="0"/>
              <a:t>dept</a:t>
            </a:r>
            <a:r>
              <a:rPr lang="en-GB" sz="2800" dirty="0" smtClean="0"/>
              <a:t> which is a marketing-led organisation.(Piercy N)</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a:r>
              <a:rPr lang="en-US" dirty="0" smtClean="0"/>
              <a:t>MARKETING</a:t>
            </a:r>
            <a:br>
              <a:rPr lang="en-US" dirty="0" smtClean="0"/>
            </a:br>
            <a:r>
              <a:rPr lang="en-US" dirty="0" smtClean="0"/>
              <a:t>towards a fuller definition</a:t>
            </a:r>
            <a:endParaRPr lang="en-GB" dirty="0" smtClean="0"/>
          </a:p>
        </p:txBody>
      </p:sp>
      <p:sp>
        <p:nvSpPr>
          <p:cNvPr id="3" name="Content Placeholder 2"/>
          <p:cNvSpPr>
            <a:spLocks noGrp="1"/>
          </p:cNvSpPr>
          <p:nvPr>
            <p:ph idx="1"/>
          </p:nvPr>
        </p:nvSpPr>
        <p:spPr>
          <a:xfrm>
            <a:off x="685800" y="1785926"/>
            <a:ext cx="7772400" cy="4786346"/>
          </a:xfrm>
        </p:spPr>
        <p:txBody>
          <a:bodyPr/>
          <a:lstStyle/>
          <a:p>
            <a:pPr>
              <a:buNone/>
              <a:defRPr/>
            </a:pPr>
            <a:r>
              <a:rPr lang="en-US" sz="2800" dirty="0" smtClean="0"/>
              <a:t>So I suggest it is better to think of it in terms of 3 essential parts:</a:t>
            </a:r>
          </a:p>
          <a:p>
            <a:pPr marL="514350" indent="-514350">
              <a:buFont typeface="+mj-lt"/>
              <a:buAutoNum type="arabicPeriod"/>
              <a:defRPr/>
            </a:pPr>
            <a:r>
              <a:rPr lang="en-US" sz="2800" dirty="0" smtClean="0"/>
              <a:t>Concentrating on </a:t>
            </a:r>
            <a:r>
              <a:rPr lang="en-US" sz="2800" b="1" u="sng" dirty="0" smtClean="0"/>
              <a:t>satisfying customer needs and wants</a:t>
            </a:r>
            <a:r>
              <a:rPr lang="en-US" sz="2800" b="1" dirty="0" smtClean="0"/>
              <a:t> </a:t>
            </a:r>
            <a:r>
              <a:rPr lang="en-US" sz="2800" dirty="0" smtClean="0"/>
              <a:t>is a management approach or “</a:t>
            </a:r>
            <a:r>
              <a:rPr lang="en-US" sz="2800" u="sng" dirty="0" smtClean="0"/>
              <a:t>a way of doing</a:t>
            </a:r>
            <a:r>
              <a:rPr lang="en-US" sz="2800" b="1" u="sng" dirty="0" smtClean="0"/>
              <a:t> </a:t>
            </a:r>
            <a:r>
              <a:rPr lang="en-US" sz="2800" u="sng" dirty="0" smtClean="0"/>
              <a:t>business</a:t>
            </a:r>
            <a:r>
              <a:rPr lang="en-US" sz="2800" dirty="0" smtClean="0"/>
              <a:t>”.</a:t>
            </a:r>
          </a:p>
          <a:p>
            <a:pPr marL="514350" indent="-514350">
              <a:buFont typeface="+mj-lt"/>
              <a:buAutoNum type="arabicPeriod"/>
              <a:defRPr/>
            </a:pPr>
            <a:r>
              <a:rPr lang="en-US" sz="2800" dirty="0" smtClean="0"/>
              <a:t>As a series of </a:t>
            </a:r>
            <a:r>
              <a:rPr lang="en-US" sz="2800" b="1" u="sng" dirty="0" smtClean="0"/>
              <a:t>jobs and tasks </a:t>
            </a:r>
            <a:r>
              <a:rPr lang="en-US" sz="2800" dirty="0" smtClean="0"/>
              <a:t>that need to be done or a “</a:t>
            </a:r>
            <a:r>
              <a:rPr lang="en-US" sz="2800" u="sng" dirty="0" smtClean="0"/>
              <a:t>function of the </a:t>
            </a:r>
            <a:r>
              <a:rPr lang="en-US" sz="2800" u="sng" dirty="0" err="1" smtClean="0"/>
              <a:t>organisation</a:t>
            </a:r>
            <a:r>
              <a:rPr lang="en-US" sz="2800" dirty="0" smtClean="0"/>
              <a:t>”. </a:t>
            </a:r>
          </a:p>
          <a:p>
            <a:pPr marL="514350" indent="-514350">
              <a:buFont typeface="+mj-lt"/>
              <a:buAutoNum type="arabicPeriod"/>
              <a:defRPr/>
            </a:pPr>
            <a:r>
              <a:rPr lang="en-US" sz="2800" b="1" dirty="0" smtClean="0"/>
              <a:t>It is </a:t>
            </a:r>
            <a:r>
              <a:rPr lang="en-US" sz="2800" b="1" u="sng" dirty="0" smtClean="0"/>
              <a:t>not just the responsibility of marketing </a:t>
            </a:r>
            <a:r>
              <a:rPr lang="en-US" sz="2800" dirty="0" smtClean="0"/>
              <a:t>ultimately it involves the whole </a:t>
            </a:r>
            <a:r>
              <a:rPr lang="en-US" sz="2800" dirty="0" err="1" smtClean="0"/>
              <a:t>organisation</a:t>
            </a:r>
            <a:r>
              <a:rPr lang="en-US" sz="2800" dirty="0" smtClean="0"/>
              <a:t> and should be a “</a:t>
            </a:r>
            <a:r>
              <a:rPr lang="en-US" sz="2800" u="sng" dirty="0" smtClean="0"/>
              <a:t>philosophy of the </a:t>
            </a:r>
            <a:r>
              <a:rPr lang="en-US" sz="2800" u="sng" dirty="0" err="1" smtClean="0"/>
              <a:t>organisation</a:t>
            </a:r>
            <a:r>
              <a:rPr lang="en-US" sz="2800" u="sng" dirty="0" smtClean="0"/>
              <a:t>”.</a:t>
            </a:r>
          </a:p>
          <a:p>
            <a:pPr>
              <a:defRPr/>
            </a:pPr>
            <a:endParaRPr lang="en-US" b="1" i="1" u="sng" dirty="0" smtClean="0"/>
          </a:p>
          <a:p>
            <a:pPr marL="0" indent="0">
              <a:buNone/>
              <a:defRPr/>
            </a:pPr>
            <a:endParaRPr lang="en-GB"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6255" y="260649"/>
            <a:ext cx="1656185" cy="158417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08912" cy="936104"/>
          </a:xfrm>
        </p:spPr>
        <p:txBody>
          <a:bodyPr/>
          <a:lstStyle/>
          <a:p>
            <a:r>
              <a:rPr lang="en-GB" dirty="0" smtClean="0"/>
              <a:t>So what is marketing management?</a:t>
            </a:r>
            <a:endParaRPr lang="en-GB" dirty="0"/>
          </a:p>
        </p:txBody>
      </p:sp>
      <p:sp>
        <p:nvSpPr>
          <p:cNvPr id="3" name="Content Placeholder 2"/>
          <p:cNvSpPr>
            <a:spLocks noGrp="1"/>
          </p:cNvSpPr>
          <p:nvPr>
            <p:ph idx="1"/>
          </p:nvPr>
        </p:nvSpPr>
        <p:spPr>
          <a:xfrm>
            <a:off x="685800" y="1556792"/>
            <a:ext cx="7772400" cy="4752528"/>
          </a:xfrm>
        </p:spPr>
        <p:txBody>
          <a:bodyPr/>
          <a:lstStyle/>
          <a:p>
            <a:r>
              <a:rPr lang="en-GB" sz="2800" dirty="0" smtClean="0"/>
              <a:t>“..strategic marketing planning is a matching process, in which the strengths and weaknesses of the organisation are carefully aligned with and matched to the opportunities and threats of the market. Doing so requires us to understand both the internal and external situations, select the strategic option that represents the best fit between them, and then translate that option into a set of management decisions and actions” (</a:t>
            </a:r>
            <a:r>
              <a:rPr lang="en-GB" sz="1800" dirty="0" smtClean="0"/>
              <a:t>Smith B 2005 p12)</a:t>
            </a:r>
          </a:p>
          <a:p>
            <a:r>
              <a:rPr lang="en-GB" sz="1800" dirty="0" smtClean="0"/>
              <a:t>...</a:t>
            </a:r>
            <a:r>
              <a:rPr lang="en-GB" sz="2000" dirty="0" smtClean="0"/>
              <a:t>not </a:t>
            </a:r>
            <a:r>
              <a:rPr lang="en-GB" sz="2000" dirty="0" err="1" smtClean="0"/>
              <a:t>forgeting</a:t>
            </a:r>
            <a:r>
              <a:rPr lang="en-GB" sz="2000" dirty="0" smtClean="0"/>
              <a:t> the evaluation of performance as a management task.</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685800" y="357188"/>
            <a:ext cx="7772400" cy="1214437"/>
          </a:xfrm>
        </p:spPr>
        <p:txBody>
          <a:bodyPr/>
          <a:lstStyle/>
          <a:p>
            <a:r>
              <a:rPr lang="en-US" altLang="en-US" sz="4000" dirty="0" smtClean="0"/>
              <a:t/>
            </a:r>
            <a:br>
              <a:rPr lang="en-US" altLang="en-US" sz="4000" dirty="0" smtClean="0"/>
            </a:br>
            <a:r>
              <a:rPr lang="en-US" altLang="en-US" sz="4000" dirty="0" smtClean="0"/>
              <a:t>MARKETING</a:t>
            </a:r>
            <a:br>
              <a:rPr lang="en-US" altLang="en-US" sz="4000" dirty="0" smtClean="0"/>
            </a:br>
            <a:r>
              <a:rPr lang="en-GB" altLang="en-US" sz="4000" dirty="0" smtClean="0"/>
              <a:t> RECOMMENDED TEXTS </a:t>
            </a:r>
            <a:r>
              <a:rPr lang="en-US" altLang="en-US" sz="4000" dirty="0" smtClean="0"/>
              <a:t/>
            </a:r>
            <a:br>
              <a:rPr lang="en-US" altLang="en-US" sz="4000" dirty="0" smtClean="0"/>
            </a:br>
            <a:endParaRPr lang="en-GB" altLang="en-US" sz="4000" dirty="0" smtClean="0"/>
          </a:p>
        </p:txBody>
      </p:sp>
      <p:sp>
        <p:nvSpPr>
          <p:cNvPr id="2051" name="Rectangle 3"/>
          <p:cNvSpPr>
            <a:spLocks noGrp="1" noChangeArrowheads="1"/>
          </p:cNvSpPr>
          <p:nvPr>
            <p:ph type="body" idx="1"/>
          </p:nvPr>
        </p:nvSpPr>
        <p:spPr>
          <a:xfrm>
            <a:off x="685800" y="2132856"/>
            <a:ext cx="7772400" cy="4510832"/>
          </a:xfrm>
        </p:spPr>
        <p:txBody>
          <a:bodyPr/>
          <a:lstStyle/>
          <a:p>
            <a:pPr>
              <a:lnSpc>
                <a:spcPct val="90000"/>
              </a:lnSpc>
            </a:pPr>
            <a:r>
              <a:rPr lang="en-GB" altLang="en-US" sz="3000" dirty="0" smtClean="0"/>
              <a:t>Hooley, Saunders &amp; Piercy (2004) </a:t>
            </a:r>
            <a:r>
              <a:rPr lang="en-GB" altLang="en-US" sz="3000" u="sng" dirty="0" smtClean="0"/>
              <a:t>Marketing Strategy and Competitive Positioning 3</a:t>
            </a:r>
            <a:r>
              <a:rPr lang="en-GB" altLang="en-US" sz="3000" u="sng" baseline="30000" dirty="0" smtClean="0"/>
              <a:t>rd</a:t>
            </a:r>
            <a:r>
              <a:rPr lang="en-GB" altLang="en-US" sz="3000" u="sng" dirty="0" smtClean="0"/>
              <a:t> </a:t>
            </a:r>
            <a:r>
              <a:rPr lang="en-GB" altLang="en-US" sz="3000" u="sng" dirty="0" err="1" smtClean="0"/>
              <a:t>edn</a:t>
            </a:r>
            <a:r>
              <a:rPr lang="en-GB" altLang="en-US" sz="3000" u="sng" dirty="0" smtClean="0"/>
              <a:t>;</a:t>
            </a:r>
            <a:r>
              <a:rPr lang="en-GB" altLang="en-US" sz="3000" dirty="0" smtClean="0"/>
              <a:t> Harlow, FT Prentice Hall </a:t>
            </a:r>
          </a:p>
          <a:p>
            <a:pPr>
              <a:lnSpc>
                <a:spcPct val="90000"/>
              </a:lnSpc>
            </a:pPr>
            <a:r>
              <a:rPr lang="en-GB" altLang="en-US" sz="3000" dirty="0" smtClean="0"/>
              <a:t>Doyle &amp; Stern (2006) </a:t>
            </a:r>
            <a:r>
              <a:rPr lang="en-GB" altLang="en-US" sz="3000" u="sng" dirty="0" smtClean="0"/>
              <a:t>Marketing Management &amp; Strategy 4</a:t>
            </a:r>
            <a:r>
              <a:rPr lang="en-GB" altLang="en-US" sz="3000" u="sng" baseline="30000" dirty="0" smtClean="0"/>
              <a:t>th</a:t>
            </a:r>
            <a:r>
              <a:rPr lang="en-GB" altLang="en-US" sz="3000" u="sng" dirty="0" smtClean="0"/>
              <a:t> </a:t>
            </a:r>
            <a:r>
              <a:rPr lang="en-GB" altLang="en-US" sz="3000" u="sng" dirty="0" err="1" smtClean="0"/>
              <a:t>edn</a:t>
            </a:r>
            <a:r>
              <a:rPr lang="en-GB" altLang="en-US" sz="3000" u="sng" dirty="0" smtClean="0"/>
              <a:t>;</a:t>
            </a:r>
            <a:r>
              <a:rPr lang="en-GB" altLang="en-US" sz="3000" dirty="0" smtClean="0"/>
              <a:t> Harlow, FT Prentice Hall</a:t>
            </a:r>
          </a:p>
          <a:p>
            <a:pPr>
              <a:lnSpc>
                <a:spcPct val="90000"/>
              </a:lnSpc>
            </a:pPr>
            <a:r>
              <a:rPr lang="en-GB" altLang="en-US" sz="3000" dirty="0" smtClean="0"/>
              <a:t>Blythe J (2006) A very short, fairly interesting and reasonably cheap book about STUDYING MARKETING; London, Sage publishing limited</a:t>
            </a:r>
          </a:p>
        </p:txBody>
      </p:sp>
    </p:spTree>
    <p:extLst>
      <p:ext uri="{BB962C8B-B14F-4D97-AF65-F5344CB8AC3E}">
        <p14:creationId xmlns:p14="http://schemas.microsoft.com/office/powerpoint/2010/main" val="20124025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a:xfrm>
            <a:off x="323528" y="609600"/>
            <a:ext cx="8352928" cy="1143000"/>
          </a:xfrm>
        </p:spPr>
        <p:txBody>
          <a:bodyPr/>
          <a:lstStyle/>
          <a:p>
            <a:r>
              <a:rPr lang="en-GB" dirty="0" smtClean="0"/>
              <a:t>“Tell me butt…… NOW, </a:t>
            </a:r>
            <a:br>
              <a:rPr lang="en-GB" dirty="0" smtClean="0"/>
            </a:br>
            <a:r>
              <a:rPr lang="en-GB" dirty="0" smtClean="0"/>
              <a:t>what exactly is marketing?”</a:t>
            </a:r>
          </a:p>
        </p:txBody>
      </p:sp>
      <p:sp>
        <p:nvSpPr>
          <p:cNvPr id="2051" name="Content Placeholder 2"/>
          <p:cNvSpPr>
            <a:spLocks noGrp="1"/>
          </p:cNvSpPr>
          <p:nvPr>
            <p:ph idx="1"/>
          </p:nvPr>
        </p:nvSpPr>
        <p:spPr>
          <a:xfrm>
            <a:off x="685800" y="1981200"/>
            <a:ext cx="7772400" cy="4256112"/>
          </a:xfrm>
        </p:spPr>
        <p:txBody>
          <a:bodyPr/>
          <a:lstStyle/>
          <a:p>
            <a:pPr marL="0" indent="0" algn="ctr">
              <a:buNone/>
            </a:pPr>
            <a:r>
              <a:rPr lang="en-GB" dirty="0" smtClean="0"/>
              <a:t>STUDENT TASK</a:t>
            </a:r>
          </a:p>
          <a:p>
            <a:pPr marL="514350" indent="-514350">
              <a:buFont typeface="Times New Roman" pitchFamily="18" charset="0"/>
              <a:buAutoNum type="arabicPeriod"/>
            </a:pPr>
            <a:r>
              <a:rPr lang="en-GB" dirty="0" smtClean="0"/>
              <a:t>Now would you define marketing differently? </a:t>
            </a:r>
          </a:p>
          <a:p>
            <a:pPr marL="514350" indent="-514350">
              <a:buFont typeface="Times New Roman" pitchFamily="18" charset="0"/>
              <a:buAutoNum type="arabicPeriod"/>
            </a:pPr>
            <a:r>
              <a:rPr lang="en-GB" dirty="0" smtClean="0"/>
              <a:t>If so does it still have to be called marketing?</a:t>
            </a:r>
          </a:p>
          <a:p>
            <a:pPr marL="514350" indent="-514350">
              <a:buFont typeface="Times New Roman" pitchFamily="18" charset="0"/>
              <a:buAutoNum type="arabicPeriod"/>
            </a:pPr>
            <a:r>
              <a:rPr lang="en-GB" dirty="0" smtClean="0"/>
              <a:t>And, if everybody does marketing will there be any need for the marketing department?</a:t>
            </a:r>
          </a:p>
        </p:txBody>
      </p:sp>
    </p:spTree>
    <p:extLst>
      <p:ext uri="{BB962C8B-B14F-4D97-AF65-F5344CB8AC3E}">
        <p14:creationId xmlns:p14="http://schemas.microsoft.com/office/powerpoint/2010/main" val="3935112993"/>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488</TotalTime>
  <Words>950</Words>
  <Application>Microsoft Office PowerPoint</Application>
  <PresentationFormat>On-screen Show (4:3)</PresentationFormat>
  <Paragraphs>73</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Default Design</vt:lpstr>
      <vt:lpstr>Marketing Planning &amp; Practice</vt:lpstr>
      <vt:lpstr>“Tell me butt…… what exactly is marketing?”</vt:lpstr>
      <vt:lpstr>MARKETING - two key formal definitions</vt:lpstr>
      <vt:lpstr>MARKETING problems in defining marketing </vt:lpstr>
      <vt:lpstr>MARKETING - so, what is it in essence</vt:lpstr>
      <vt:lpstr>MARKETING so, what is it in essence</vt:lpstr>
      <vt:lpstr>MARKETING towards a definition</vt:lpstr>
      <vt:lpstr>MARKETING - a way of doing business</vt:lpstr>
      <vt:lpstr>MARKETING  Jobs and tasks</vt:lpstr>
      <vt:lpstr>MARKETING - responsibility for marketing</vt:lpstr>
      <vt:lpstr>MARKETING - cannot only be done by marketers!</vt:lpstr>
      <vt:lpstr>MARKETING towards a fuller definition</vt:lpstr>
      <vt:lpstr>So what is marketing management?</vt:lpstr>
      <vt:lpstr> MARKETING  RECOMMENDED TEXTS  </vt:lpstr>
      <vt:lpstr>“Tell me butt…… NOW,  what exactly is marketing?”</vt:lpstr>
    </vt:vector>
  </TitlesOfParts>
  <Company>SIHE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bus-wf</dc:creator>
  <cp:lastModifiedBy>Fleming</cp:lastModifiedBy>
  <cp:revision>64</cp:revision>
  <cp:lastPrinted>2012-10-01T11:38:03Z</cp:lastPrinted>
  <dcterms:created xsi:type="dcterms:W3CDTF">2003-01-07T14:21:44Z</dcterms:created>
  <dcterms:modified xsi:type="dcterms:W3CDTF">2018-01-28T13:24:38Z</dcterms:modified>
</cp:coreProperties>
</file>