
<file path=[Content_Types].xml><?xml version="1.0" encoding="utf-8"?>
<Types xmlns="http://schemas.openxmlformats.org/package/2006/content-types">
  <Default Extension="fntdata" ContentType="application/x-fontdata"/>
  <Default Extension="glb" ContentType="model/gltf.binary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7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trictFirstAndLastChars="0" embedTrueTypeFonts="1" saveSubsetFonts="1" autoCompressPictures="0">
  <p:sldMasterIdLst>
    <p:sldMasterId id="2147483660" r:id="rId1"/>
  </p:sldMasterIdLst>
  <p:notesMasterIdLst>
    <p:notesMasterId r:id="rId14"/>
  </p:notesMasterIdLst>
  <p:sldIdLst>
    <p:sldId id="268" r:id="rId2"/>
    <p:sldId id="256" r:id="rId3"/>
    <p:sldId id="257" r:id="rId4"/>
    <p:sldId id="259" r:id="rId5"/>
    <p:sldId id="270" r:id="rId6"/>
    <p:sldId id="269" r:id="rId7"/>
    <p:sldId id="263" r:id="rId8"/>
    <p:sldId id="272" r:id="rId9"/>
    <p:sldId id="264" r:id="rId10"/>
    <p:sldId id="266" r:id="rId11"/>
    <p:sldId id="271" r:id="rId12"/>
    <p:sldId id="267" r:id="rId13"/>
  </p:sldIdLst>
  <p:sldSz cx="9144000" cy="5143500" type="screen16x9"/>
  <p:notesSz cx="6858000" cy="9144000"/>
  <p:embeddedFontLst>
    <p:embeddedFont>
      <p:font typeface="Garamond" panose="02020404030301010803" pitchFamily="18" charset="0"/>
      <p:regular r:id="rId15"/>
      <p:bold r:id="rId16"/>
      <p:italic r:id="rId17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http://customooxmlschemas.google.com/">
      <go:slidesCustomData xmlns:go="http://customooxmlschemas.google.com/" xmlns:ahyp="http://schemas.microsoft.com/office/drawing/2018/hyperlinkcolor" xmlns:p15="http://schemas.microsoft.com/office/powerpoint/2012/main" xmlns:p14="http://schemas.microsoft.com/office/powerpoint/2010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:mc="http://schemas.openxmlformats.org/markup-compatibility/2006" xmlns="" r:id="rId22" roundtripDataSignature="AMtx7mhJDKyre+gd5aoegPROJl78GKywrg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5202273-D6F4-433A-A354-11EF668CFB62}" v="107" dt="2022-07-05T19:51:37.6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0" d="100"/>
          <a:sy n="100" d="100"/>
        </p:scale>
        <p:origin x="300" y="48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Relationship Id="rId22" Type="http://customschemas.google.com/relationships/presentationmetadata" Target="metadata"/><Relationship Id="rId27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C149879-2B96-4F14-B939-EB5BE615A7F3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65BD0EDD-9566-45E9-BF69-A4AAF3A3BF6C}">
      <dgm:prSet/>
      <dgm:spPr/>
      <dgm:t>
        <a:bodyPr/>
        <a:lstStyle/>
        <a:p>
          <a:r>
            <a:rPr lang="en-US" dirty="0"/>
            <a:t>Bashir, M. and Farooq, R., 2019. The synergetic effect of knowledge management and business model innovation on firm competence: A systematic review. </a:t>
          </a:r>
          <a:r>
            <a:rPr lang="en-US" i="1" dirty="0"/>
            <a:t>International Journal of Innovation Science</a:t>
          </a:r>
          <a:r>
            <a:rPr lang="en-US" dirty="0"/>
            <a:t>.</a:t>
          </a:r>
        </a:p>
      </dgm:t>
    </dgm:pt>
    <dgm:pt modelId="{B542A710-5A2D-4DEF-B2B7-840FBD05F5E5}" type="parTrans" cxnId="{91C3D3F4-9B69-4E5F-9B76-C42958655F69}">
      <dgm:prSet/>
      <dgm:spPr/>
      <dgm:t>
        <a:bodyPr/>
        <a:lstStyle/>
        <a:p>
          <a:endParaRPr lang="en-US"/>
        </a:p>
      </dgm:t>
    </dgm:pt>
    <dgm:pt modelId="{8021DCD2-51AD-47F5-A7FF-28EA5FD8745B}" type="sibTrans" cxnId="{91C3D3F4-9B69-4E5F-9B76-C42958655F69}">
      <dgm:prSet/>
      <dgm:spPr/>
      <dgm:t>
        <a:bodyPr/>
        <a:lstStyle/>
        <a:p>
          <a:endParaRPr lang="en-US"/>
        </a:p>
      </dgm:t>
    </dgm:pt>
    <dgm:pt modelId="{BC6716D9-B235-474A-9965-5E862F34541D}">
      <dgm:prSet/>
      <dgm:spPr/>
      <dgm:t>
        <a:bodyPr/>
        <a:lstStyle/>
        <a:p>
          <a:r>
            <a:rPr lang="en-US"/>
            <a:t>Bilgin, Y., 2018. The effect of social media marketing activities on brand awareness, brand image and brand loyalty. </a:t>
          </a:r>
          <a:r>
            <a:rPr lang="en-US" i="1"/>
            <a:t>Business &amp; management studies: an international journal</a:t>
          </a:r>
          <a:r>
            <a:rPr lang="en-US"/>
            <a:t>, </a:t>
          </a:r>
          <a:r>
            <a:rPr lang="en-US" i="1"/>
            <a:t>6</a:t>
          </a:r>
          <a:r>
            <a:rPr lang="en-US"/>
            <a:t>(1), pp.128-148.</a:t>
          </a:r>
        </a:p>
      </dgm:t>
    </dgm:pt>
    <dgm:pt modelId="{9F7FB75C-34DE-4F0A-9296-5971403F8512}" type="parTrans" cxnId="{50DC8CB5-6BA6-42C9-8198-344D2E869DCB}">
      <dgm:prSet/>
      <dgm:spPr/>
      <dgm:t>
        <a:bodyPr/>
        <a:lstStyle/>
        <a:p>
          <a:endParaRPr lang="en-US"/>
        </a:p>
      </dgm:t>
    </dgm:pt>
    <dgm:pt modelId="{7006C870-E853-4EDE-814A-145F210FE889}" type="sibTrans" cxnId="{50DC8CB5-6BA6-42C9-8198-344D2E869DCB}">
      <dgm:prSet/>
      <dgm:spPr/>
      <dgm:t>
        <a:bodyPr/>
        <a:lstStyle/>
        <a:p>
          <a:endParaRPr lang="en-US"/>
        </a:p>
      </dgm:t>
    </dgm:pt>
    <dgm:pt modelId="{573EB6DD-3423-4387-8839-EDDD97BFEA60}">
      <dgm:prSet/>
      <dgm:spPr/>
      <dgm:t>
        <a:bodyPr/>
        <a:lstStyle/>
        <a:p>
          <a:r>
            <a:rPr lang="en-US" dirty="0"/>
            <a:t>Choi, J., Yoon, J., Chung, J., </a:t>
          </a:r>
          <a:r>
            <a:rPr lang="en-US" dirty="0" err="1"/>
            <a:t>Coh</a:t>
          </a:r>
          <a:r>
            <a:rPr lang="en-US" dirty="0"/>
            <a:t>, B.Y. and Lee, J.M., 2020. Social media analytics and business intelligence research: A systematic review. </a:t>
          </a:r>
          <a:r>
            <a:rPr lang="en-US" i="1" dirty="0"/>
            <a:t>Information Processing &amp; Management</a:t>
          </a:r>
          <a:r>
            <a:rPr lang="en-US" dirty="0"/>
            <a:t>, </a:t>
          </a:r>
          <a:r>
            <a:rPr lang="en-US" i="1" dirty="0"/>
            <a:t>57</a:t>
          </a:r>
          <a:r>
            <a:rPr lang="en-US" dirty="0"/>
            <a:t>(6), p.102279.</a:t>
          </a:r>
        </a:p>
      </dgm:t>
    </dgm:pt>
    <dgm:pt modelId="{E997F327-01C0-4004-A944-D96A047DB91B}" type="parTrans" cxnId="{CC05740A-0D34-40E2-AA29-90C43541F454}">
      <dgm:prSet/>
      <dgm:spPr/>
      <dgm:t>
        <a:bodyPr/>
        <a:lstStyle/>
        <a:p>
          <a:endParaRPr lang="en-US"/>
        </a:p>
      </dgm:t>
    </dgm:pt>
    <dgm:pt modelId="{985A70D7-AA3A-4CFB-AF55-B1C54DA5DF4D}" type="sibTrans" cxnId="{CC05740A-0D34-40E2-AA29-90C43541F454}">
      <dgm:prSet/>
      <dgm:spPr/>
      <dgm:t>
        <a:bodyPr/>
        <a:lstStyle/>
        <a:p>
          <a:endParaRPr lang="en-US"/>
        </a:p>
      </dgm:t>
    </dgm:pt>
    <dgm:pt modelId="{F755651F-05F3-4ED0-AACE-0995E59714F7}">
      <dgm:prSet/>
      <dgm:spPr/>
      <dgm:t>
        <a:bodyPr/>
        <a:lstStyle/>
        <a:p>
          <a:r>
            <a:rPr lang="en-US" dirty="0"/>
            <a:t>Fisher, N.I. and </a:t>
          </a:r>
          <a:r>
            <a:rPr lang="en-US" dirty="0" err="1"/>
            <a:t>Kordupleski</a:t>
          </a:r>
          <a:r>
            <a:rPr lang="en-US" dirty="0"/>
            <a:t>, R.E., 2019. Good and bad market research: A critical review of Net Promoter Score. </a:t>
          </a:r>
          <a:r>
            <a:rPr lang="en-US" i="1" dirty="0"/>
            <a:t>Applied Stochastic Models in Business and Industry</a:t>
          </a:r>
          <a:r>
            <a:rPr lang="en-US" dirty="0"/>
            <a:t>, </a:t>
          </a:r>
          <a:r>
            <a:rPr lang="en-US" i="1" dirty="0"/>
            <a:t>35</a:t>
          </a:r>
          <a:r>
            <a:rPr lang="en-US" dirty="0"/>
            <a:t>(1), pp.138-151.</a:t>
          </a:r>
        </a:p>
      </dgm:t>
    </dgm:pt>
    <dgm:pt modelId="{8DFEB3C7-41F7-4E8B-A867-E840F849261A}" type="parTrans" cxnId="{5D7311C6-85F8-43D8-BBD5-539BEF5E2861}">
      <dgm:prSet/>
      <dgm:spPr/>
      <dgm:t>
        <a:bodyPr/>
        <a:lstStyle/>
        <a:p>
          <a:endParaRPr lang="en-US"/>
        </a:p>
      </dgm:t>
    </dgm:pt>
    <dgm:pt modelId="{0CDD7222-51A4-4AFA-B79F-3826E51C61C1}" type="sibTrans" cxnId="{5D7311C6-85F8-43D8-BBD5-539BEF5E2861}">
      <dgm:prSet/>
      <dgm:spPr/>
      <dgm:t>
        <a:bodyPr/>
        <a:lstStyle/>
        <a:p>
          <a:endParaRPr lang="en-US"/>
        </a:p>
      </dgm:t>
    </dgm:pt>
    <dgm:pt modelId="{24367015-CB6F-4D59-90BC-37D6518859A2}">
      <dgm:prSet/>
      <dgm:spPr/>
      <dgm:t>
        <a:bodyPr/>
        <a:lstStyle/>
        <a:p>
          <a:r>
            <a:rPr lang="en-US" dirty="0"/>
            <a:t>García, N.L., 2018. The current situation on the international honey market. </a:t>
          </a:r>
          <a:r>
            <a:rPr lang="en-US" i="1" dirty="0"/>
            <a:t>Bee World</a:t>
          </a:r>
          <a:r>
            <a:rPr lang="en-US" dirty="0"/>
            <a:t>, </a:t>
          </a:r>
          <a:r>
            <a:rPr lang="en-US" i="1" dirty="0"/>
            <a:t>95</a:t>
          </a:r>
          <a:r>
            <a:rPr lang="en-US" dirty="0"/>
            <a:t>(3), pp.89-94.</a:t>
          </a:r>
        </a:p>
      </dgm:t>
    </dgm:pt>
    <dgm:pt modelId="{DAC5913B-9ABF-4B08-84B3-0F0713909679}" type="parTrans" cxnId="{68ADF549-3BDA-41E3-8C9A-25AB4741A8D7}">
      <dgm:prSet/>
      <dgm:spPr/>
      <dgm:t>
        <a:bodyPr/>
        <a:lstStyle/>
        <a:p>
          <a:endParaRPr lang="en-US"/>
        </a:p>
      </dgm:t>
    </dgm:pt>
    <dgm:pt modelId="{9290576F-4282-4FF7-9A39-E298DE67B829}" type="sibTrans" cxnId="{68ADF549-3BDA-41E3-8C9A-25AB4741A8D7}">
      <dgm:prSet/>
      <dgm:spPr/>
      <dgm:t>
        <a:bodyPr/>
        <a:lstStyle/>
        <a:p>
          <a:endParaRPr lang="en-US"/>
        </a:p>
      </dgm:t>
    </dgm:pt>
    <dgm:pt modelId="{CB89C71E-C8F1-4B83-BEE1-B769D998BFF6}" type="pres">
      <dgm:prSet presAssocID="{7C149879-2B96-4F14-B939-EB5BE615A7F3}" presName="diagram" presStyleCnt="0">
        <dgm:presLayoutVars>
          <dgm:dir/>
          <dgm:resizeHandles val="exact"/>
        </dgm:presLayoutVars>
      </dgm:prSet>
      <dgm:spPr/>
    </dgm:pt>
    <dgm:pt modelId="{1AF5B18F-BCA5-4109-BC27-CDCF917044A5}" type="pres">
      <dgm:prSet presAssocID="{65BD0EDD-9566-45E9-BF69-A4AAF3A3BF6C}" presName="node" presStyleLbl="node1" presStyleIdx="0" presStyleCnt="5" custLinFactNeighborX="3602" custLinFactNeighborY="-307">
        <dgm:presLayoutVars>
          <dgm:bulletEnabled val="1"/>
        </dgm:presLayoutVars>
      </dgm:prSet>
      <dgm:spPr/>
    </dgm:pt>
    <dgm:pt modelId="{9F02F67E-A84A-4AA9-92A5-089020D453C9}" type="pres">
      <dgm:prSet presAssocID="{8021DCD2-51AD-47F5-A7FF-28EA5FD8745B}" presName="sibTrans" presStyleCnt="0"/>
      <dgm:spPr/>
    </dgm:pt>
    <dgm:pt modelId="{046D172C-14DD-45D3-AEB0-BB99013864A4}" type="pres">
      <dgm:prSet presAssocID="{BC6716D9-B235-474A-9965-5E862F34541D}" presName="node" presStyleLbl="node1" presStyleIdx="1" presStyleCnt="5" custLinFactNeighborX="2811" custLinFactNeighborY="-307">
        <dgm:presLayoutVars>
          <dgm:bulletEnabled val="1"/>
        </dgm:presLayoutVars>
      </dgm:prSet>
      <dgm:spPr/>
    </dgm:pt>
    <dgm:pt modelId="{D3C61A8D-A624-4AD0-8862-28695D3C1E79}" type="pres">
      <dgm:prSet presAssocID="{7006C870-E853-4EDE-814A-145F210FE889}" presName="sibTrans" presStyleCnt="0"/>
      <dgm:spPr/>
    </dgm:pt>
    <dgm:pt modelId="{24BC9105-941E-4D32-A05D-BFAF2FBB1647}" type="pres">
      <dgm:prSet presAssocID="{573EB6DD-3423-4387-8839-EDDD97BFEA60}" presName="node" presStyleLbl="node1" presStyleIdx="2" presStyleCnt="5" custLinFactX="16827" custLinFactNeighborX="100000" custLinFactNeighborY="-231">
        <dgm:presLayoutVars>
          <dgm:bulletEnabled val="1"/>
        </dgm:presLayoutVars>
      </dgm:prSet>
      <dgm:spPr/>
    </dgm:pt>
    <dgm:pt modelId="{E6530F15-A7FE-4DFF-8DD5-B1173023FC20}" type="pres">
      <dgm:prSet presAssocID="{985A70D7-AA3A-4CFB-AF55-B1C54DA5DF4D}" presName="sibTrans" presStyleCnt="0"/>
      <dgm:spPr/>
    </dgm:pt>
    <dgm:pt modelId="{3F408486-6C4B-4DAF-8FCE-63360C3CCA62}" type="pres">
      <dgm:prSet presAssocID="{F755651F-05F3-4ED0-AACE-0995E59714F7}" presName="node" presStyleLbl="node1" presStyleIdx="3" presStyleCnt="5" custLinFactX="-100000" custLinFactY="21169" custLinFactNeighborX="-155595" custLinFactNeighborY="100000">
        <dgm:presLayoutVars>
          <dgm:bulletEnabled val="1"/>
        </dgm:presLayoutVars>
      </dgm:prSet>
      <dgm:spPr/>
    </dgm:pt>
    <dgm:pt modelId="{29798007-9161-4E52-805F-D647B6416178}" type="pres">
      <dgm:prSet presAssocID="{0CDD7222-51A4-4AFA-B79F-3826E51C61C1}" presName="sibTrans" presStyleCnt="0"/>
      <dgm:spPr/>
    </dgm:pt>
    <dgm:pt modelId="{F6385542-6C67-4C57-8CFE-B6C166F18211}" type="pres">
      <dgm:prSet presAssocID="{24367015-CB6F-4D59-90BC-37D6518859A2}" presName="node" presStyleLbl="node1" presStyleIdx="4" presStyleCnt="5" custScaleX="106664" custScaleY="98014" custLinFactX="1208" custLinFactNeighborX="100000" custLinFactNeighborY="-772">
        <dgm:presLayoutVars>
          <dgm:bulletEnabled val="1"/>
        </dgm:presLayoutVars>
      </dgm:prSet>
      <dgm:spPr/>
    </dgm:pt>
  </dgm:ptLst>
  <dgm:cxnLst>
    <dgm:cxn modelId="{CC05740A-0D34-40E2-AA29-90C43541F454}" srcId="{7C149879-2B96-4F14-B939-EB5BE615A7F3}" destId="{573EB6DD-3423-4387-8839-EDDD97BFEA60}" srcOrd="2" destOrd="0" parTransId="{E997F327-01C0-4004-A944-D96A047DB91B}" sibTransId="{985A70D7-AA3A-4CFB-AF55-B1C54DA5DF4D}"/>
    <dgm:cxn modelId="{1BF2852E-7FB8-4C00-85EC-262B924E13DF}" type="presOf" srcId="{65BD0EDD-9566-45E9-BF69-A4AAF3A3BF6C}" destId="{1AF5B18F-BCA5-4109-BC27-CDCF917044A5}" srcOrd="0" destOrd="0" presId="urn:microsoft.com/office/officeart/2005/8/layout/default"/>
    <dgm:cxn modelId="{80E12035-4468-4BFF-9A32-D789CF042A79}" type="presOf" srcId="{7C149879-2B96-4F14-B939-EB5BE615A7F3}" destId="{CB89C71E-C8F1-4B83-BEE1-B769D998BFF6}" srcOrd="0" destOrd="0" presId="urn:microsoft.com/office/officeart/2005/8/layout/default"/>
    <dgm:cxn modelId="{68ADF549-3BDA-41E3-8C9A-25AB4741A8D7}" srcId="{7C149879-2B96-4F14-B939-EB5BE615A7F3}" destId="{24367015-CB6F-4D59-90BC-37D6518859A2}" srcOrd="4" destOrd="0" parTransId="{DAC5913B-9ABF-4B08-84B3-0F0713909679}" sibTransId="{9290576F-4282-4FF7-9A39-E298DE67B829}"/>
    <dgm:cxn modelId="{A491DF73-37B3-4320-8858-5B1A3569D1E3}" type="presOf" srcId="{F755651F-05F3-4ED0-AACE-0995E59714F7}" destId="{3F408486-6C4B-4DAF-8FCE-63360C3CCA62}" srcOrd="0" destOrd="0" presId="urn:microsoft.com/office/officeart/2005/8/layout/default"/>
    <dgm:cxn modelId="{40B8229F-1D2A-486A-87D0-0C4E9AAF5928}" type="presOf" srcId="{24367015-CB6F-4D59-90BC-37D6518859A2}" destId="{F6385542-6C67-4C57-8CFE-B6C166F18211}" srcOrd="0" destOrd="0" presId="urn:microsoft.com/office/officeart/2005/8/layout/default"/>
    <dgm:cxn modelId="{50DC8CB5-6BA6-42C9-8198-344D2E869DCB}" srcId="{7C149879-2B96-4F14-B939-EB5BE615A7F3}" destId="{BC6716D9-B235-474A-9965-5E862F34541D}" srcOrd="1" destOrd="0" parTransId="{9F7FB75C-34DE-4F0A-9296-5971403F8512}" sibTransId="{7006C870-E853-4EDE-814A-145F210FE889}"/>
    <dgm:cxn modelId="{5D7311C6-85F8-43D8-BBD5-539BEF5E2861}" srcId="{7C149879-2B96-4F14-B939-EB5BE615A7F3}" destId="{F755651F-05F3-4ED0-AACE-0995E59714F7}" srcOrd="3" destOrd="0" parTransId="{8DFEB3C7-41F7-4E8B-A867-E840F849261A}" sibTransId="{0CDD7222-51A4-4AFA-B79F-3826E51C61C1}"/>
    <dgm:cxn modelId="{6FA59DC6-2FCA-45AE-AD33-EF3892A6841B}" type="presOf" srcId="{BC6716D9-B235-474A-9965-5E862F34541D}" destId="{046D172C-14DD-45D3-AEB0-BB99013864A4}" srcOrd="0" destOrd="0" presId="urn:microsoft.com/office/officeart/2005/8/layout/default"/>
    <dgm:cxn modelId="{C44DADE7-BA75-4388-B15D-CCA20D8EC06C}" type="presOf" srcId="{573EB6DD-3423-4387-8839-EDDD97BFEA60}" destId="{24BC9105-941E-4D32-A05D-BFAF2FBB1647}" srcOrd="0" destOrd="0" presId="urn:microsoft.com/office/officeart/2005/8/layout/default"/>
    <dgm:cxn modelId="{91C3D3F4-9B69-4E5F-9B76-C42958655F69}" srcId="{7C149879-2B96-4F14-B939-EB5BE615A7F3}" destId="{65BD0EDD-9566-45E9-BF69-A4AAF3A3BF6C}" srcOrd="0" destOrd="0" parTransId="{B542A710-5A2D-4DEF-B2B7-840FBD05F5E5}" sibTransId="{8021DCD2-51AD-47F5-A7FF-28EA5FD8745B}"/>
    <dgm:cxn modelId="{3834DD91-C8D2-4168-82B2-C135A97E2D55}" type="presParOf" srcId="{CB89C71E-C8F1-4B83-BEE1-B769D998BFF6}" destId="{1AF5B18F-BCA5-4109-BC27-CDCF917044A5}" srcOrd="0" destOrd="0" presId="urn:microsoft.com/office/officeart/2005/8/layout/default"/>
    <dgm:cxn modelId="{80E39BAD-8233-4404-816D-FCCFDF320E72}" type="presParOf" srcId="{CB89C71E-C8F1-4B83-BEE1-B769D998BFF6}" destId="{9F02F67E-A84A-4AA9-92A5-089020D453C9}" srcOrd="1" destOrd="0" presId="urn:microsoft.com/office/officeart/2005/8/layout/default"/>
    <dgm:cxn modelId="{47948231-90E9-41D7-BE08-07E8B51C6964}" type="presParOf" srcId="{CB89C71E-C8F1-4B83-BEE1-B769D998BFF6}" destId="{046D172C-14DD-45D3-AEB0-BB99013864A4}" srcOrd="2" destOrd="0" presId="urn:microsoft.com/office/officeart/2005/8/layout/default"/>
    <dgm:cxn modelId="{E47FFF6D-CD36-41B5-9492-C56CA2E9E930}" type="presParOf" srcId="{CB89C71E-C8F1-4B83-BEE1-B769D998BFF6}" destId="{D3C61A8D-A624-4AD0-8862-28695D3C1E79}" srcOrd="3" destOrd="0" presId="urn:microsoft.com/office/officeart/2005/8/layout/default"/>
    <dgm:cxn modelId="{B209D112-0536-4B9B-A677-835CDB93599A}" type="presParOf" srcId="{CB89C71E-C8F1-4B83-BEE1-B769D998BFF6}" destId="{24BC9105-941E-4D32-A05D-BFAF2FBB1647}" srcOrd="4" destOrd="0" presId="urn:microsoft.com/office/officeart/2005/8/layout/default"/>
    <dgm:cxn modelId="{A9EC4D3D-1D58-4B69-A762-E68877AB1833}" type="presParOf" srcId="{CB89C71E-C8F1-4B83-BEE1-B769D998BFF6}" destId="{E6530F15-A7FE-4DFF-8DD5-B1173023FC20}" srcOrd="5" destOrd="0" presId="urn:microsoft.com/office/officeart/2005/8/layout/default"/>
    <dgm:cxn modelId="{E03AF05E-01AB-4795-9EFC-E61080DB2A84}" type="presParOf" srcId="{CB89C71E-C8F1-4B83-BEE1-B769D998BFF6}" destId="{3F408486-6C4B-4DAF-8FCE-63360C3CCA62}" srcOrd="6" destOrd="0" presId="urn:microsoft.com/office/officeart/2005/8/layout/default"/>
    <dgm:cxn modelId="{03238D39-2A93-47FC-8948-C6228DA427FE}" type="presParOf" srcId="{CB89C71E-C8F1-4B83-BEE1-B769D998BFF6}" destId="{29798007-9161-4E52-805F-D647B6416178}" srcOrd="7" destOrd="0" presId="urn:microsoft.com/office/officeart/2005/8/layout/default"/>
    <dgm:cxn modelId="{40BC4912-E442-4526-A88C-9A4AEE684069}" type="presParOf" srcId="{CB89C71E-C8F1-4B83-BEE1-B769D998BFF6}" destId="{F6385542-6C67-4C57-8CFE-B6C166F18211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F5B18F-BCA5-4109-BC27-CDCF917044A5}">
      <dsp:nvSpPr>
        <dsp:cNvPr id="0" name=""/>
        <dsp:cNvSpPr/>
      </dsp:nvSpPr>
      <dsp:spPr>
        <a:xfrm>
          <a:off x="62394" y="0"/>
          <a:ext cx="1673645" cy="100418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/>
            <a:t>Bashir, M. and Farooq, R., 2019. The synergetic effect of knowledge management and business model innovation on firm competence: A systematic review. </a:t>
          </a:r>
          <a:r>
            <a:rPr lang="en-US" sz="1000" i="1" kern="1200" dirty="0"/>
            <a:t>International Journal of Innovation Science</a:t>
          </a:r>
          <a:r>
            <a:rPr lang="en-US" sz="1000" kern="1200" dirty="0"/>
            <a:t>.</a:t>
          </a:r>
        </a:p>
      </dsp:txBody>
      <dsp:txXfrm>
        <a:off x="62394" y="0"/>
        <a:ext cx="1673645" cy="1004187"/>
      </dsp:txXfrm>
    </dsp:sp>
    <dsp:sp modelId="{046D172C-14DD-45D3-AEB0-BB99013864A4}">
      <dsp:nvSpPr>
        <dsp:cNvPr id="0" name=""/>
        <dsp:cNvSpPr/>
      </dsp:nvSpPr>
      <dsp:spPr>
        <a:xfrm>
          <a:off x="1890166" y="0"/>
          <a:ext cx="1673645" cy="1004187"/>
        </a:xfrm>
        <a:prstGeom prst="rect">
          <a:avLst/>
        </a:prstGeom>
        <a:solidFill>
          <a:schemeClr val="accent2">
            <a:hueOff val="840789"/>
            <a:satOff val="-893"/>
            <a:lumOff val="68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Bilgin, Y., 2018. The effect of social media marketing activities on brand awareness, brand image and brand loyalty. </a:t>
          </a:r>
          <a:r>
            <a:rPr lang="en-US" sz="1000" i="1" kern="1200"/>
            <a:t>Business &amp; management studies: an international journal</a:t>
          </a:r>
          <a:r>
            <a:rPr lang="en-US" sz="1000" kern="1200"/>
            <a:t>, </a:t>
          </a:r>
          <a:r>
            <a:rPr lang="en-US" sz="1000" i="1" kern="1200"/>
            <a:t>6</a:t>
          </a:r>
          <a:r>
            <a:rPr lang="en-US" sz="1000" kern="1200"/>
            <a:t>(1), pp.128-148.</a:t>
          </a:r>
        </a:p>
      </dsp:txBody>
      <dsp:txXfrm>
        <a:off x="1890166" y="0"/>
        <a:ext cx="1673645" cy="1004187"/>
      </dsp:txXfrm>
    </dsp:sp>
    <dsp:sp modelId="{24BC9105-941E-4D32-A05D-BFAF2FBB1647}">
      <dsp:nvSpPr>
        <dsp:cNvPr id="0" name=""/>
        <dsp:cNvSpPr/>
      </dsp:nvSpPr>
      <dsp:spPr>
        <a:xfrm>
          <a:off x="5527251" y="0"/>
          <a:ext cx="1673645" cy="1004187"/>
        </a:xfrm>
        <a:prstGeom prst="rect">
          <a:avLst/>
        </a:prstGeom>
        <a:solidFill>
          <a:schemeClr val="accent2">
            <a:hueOff val="1681577"/>
            <a:satOff val="-1786"/>
            <a:lumOff val="1372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/>
            <a:t>Choi, J., Yoon, J., Chung, J., </a:t>
          </a:r>
          <a:r>
            <a:rPr lang="en-US" sz="1000" kern="1200" dirty="0" err="1"/>
            <a:t>Coh</a:t>
          </a:r>
          <a:r>
            <a:rPr lang="en-US" sz="1000" kern="1200" dirty="0"/>
            <a:t>, B.Y. and Lee, J.M., 2020. Social media analytics and business intelligence research: A systematic review. </a:t>
          </a:r>
          <a:r>
            <a:rPr lang="en-US" sz="1000" i="1" kern="1200" dirty="0"/>
            <a:t>Information Processing &amp; Management</a:t>
          </a:r>
          <a:r>
            <a:rPr lang="en-US" sz="1000" kern="1200" dirty="0"/>
            <a:t>, </a:t>
          </a:r>
          <a:r>
            <a:rPr lang="en-US" sz="1000" i="1" kern="1200" dirty="0"/>
            <a:t>57</a:t>
          </a:r>
          <a:r>
            <a:rPr lang="en-US" sz="1000" kern="1200" dirty="0"/>
            <a:t>(6), p.102279.</a:t>
          </a:r>
        </a:p>
      </dsp:txBody>
      <dsp:txXfrm>
        <a:off x="5527251" y="0"/>
        <a:ext cx="1673645" cy="1004187"/>
      </dsp:txXfrm>
    </dsp:sp>
    <dsp:sp modelId="{3F408486-6C4B-4DAF-8FCE-63360C3CCA62}">
      <dsp:nvSpPr>
        <dsp:cNvPr id="0" name=""/>
        <dsp:cNvSpPr/>
      </dsp:nvSpPr>
      <dsp:spPr>
        <a:xfrm>
          <a:off x="1247385" y="1151974"/>
          <a:ext cx="1673645" cy="1004187"/>
        </a:xfrm>
        <a:prstGeom prst="rect">
          <a:avLst/>
        </a:prstGeom>
        <a:solidFill>
          <a:schemeClr val="accent2">
            <a:hueOff val="2522366"/>
            <a:satOff val="-2679"/>
            <a:lumOff val="2059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/>
            <a:t>Fisher, N.I. and </a:t>
          </a:r>
          <a:r>
            <a:rPr lang="en-US" sz="1000" kern="1200" dirty="0" err="1"/>
            <a:t>Kordupleski</a:t>
          </a:r>
          <a:r>
            <a:rPr lang="en-US" sz="1000" kern="1200" dirty="0"/>
            <a:t>, R.E., 2019. Good and bad market research: A critical review of Net Promoter Score. </a:t>
          </a:r>
          <a:r>
            <a:rPr lang="en-US" sz="1000" i="1" kern="1200" dirty="0"/>
            <a:t>Applied Stochastic Models in Business and Industry</a:t>
          </a:r>
          <a:r>
            <a:rPr lang="en-US" sz="1000" kern="1200" dirty="0"/>
            <a:t>, </a:t>
          </a:r>
          <a:r>
            <a:rPr lang="en-US" sz="1000" i="1" kern="1200" dirty="0"/>
            <a:t>35</a:t>
          </a:r>
          <a:r>
            <a:rPr lang="en-US" sz="1000" kern="1200" dirty="0"/>
            <a:t>(1), pp.138-151.</a:t>
          </a:r>
        </a:p>
      </dsp:txBody>
      <dsp:txXfrm>
        <a:off x="1247385" y="1151974"/>
        <a:ext cx="1673645" cy="1004187"/>
      </dsp:txXfrm>
    </dsp:sp>
    <dsp:sp modelId="{F6385542-6C67-4C57-8CFE-B6C166F18211}">
      <dsp:nvSpPr>
        <dsp:cNvPr id="0" name=""/>
        <dsp:cNvSpPr/>
      </dsp:nvSpPr>
      <dsp:spPr>
        <a:xfrm>
          <a:off x="4401723" y="1163982"/>
          <a:ext cx="1785177" cy="984244"/>
        </a:xfrm>
        <a:prstGeom prst="rect">
          <a:avLst/>
        </a:prstGeom>
        <a:solidFill>
          <a:schemeClr val="accent2">
            <a:hueOff val="3363155"/>
            <a:satOff val="-3572"/>
            <a:lumOff val="274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/>
            <a:t>García, N.L., 2018. The current situation on the international honey market. </a:t>
          </a:r>
          <a:r>
            <a:rPr lang="en-US" sz="1000" i="1" kern="1200" dirty="0"/>
            <a:t>Bee World</a:t>
          </a:r>
          <a:r>
            <a:rPr lang="en-US" sz="1000" kern="1200" dirty="0"/>
            <a:t>, </a:t>
          </a:r>
          <a:r>
            <a:rPr lang="en-US" sz="1000" i="1" kern="1200" dirty="0"/>
            <a:t>95</a:t>
          </a:r>
          <a:r>
            <a:rPr lang="en-US" sz="1000" kern="1200" dirty="0"/>
            <a:t>(3), pp.89-94.</a:t>
          </a:r>
        </a:p>
      </dsp:txBody>
      <dsp:txXfrm>
        <a:off x="4401723" y="1163982"/>
        <a:ext cx="1785177" cy="9842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4127126901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83" name="Google Shape;83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89" name="Google Shape;89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03" name="Google Shape;103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1200"/>
              </a:spcAft>
              <a:buClr>
                <a:schemeClr val="dk1"/>
              </a:buClr>
              <a:buSzPts val="1100"/>
              <a:buFont typeface="Arial"/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32" name="Google Shape;132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39" name="Google Shape;139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dirty="0">
              <a:solidFill>
                <a:srgbClr val="222222"/>
              </a:solidFill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gf408f589ef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3" name="Google Shape;153;gf408f589ef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59" name="Google Shape;159;p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2700" y="0"/>
            <a:ext cx="9173370" cy="5142161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19299" y="1403349"/>
            <a:ext cx="5111752" cy="1136650"/>
          </a:xfrm>
        </p:spPr>
        <p:txBody>
          <a:bodyPr anchor="b">
            <a:noAutofit/>
          </a:bodyPr>
          <a:lstStyle>
            <a:lvl1pPr algn="ctr">
              <a:defRPr sz="405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19299" y="2743198"/>
            <a:ext cx="5111752" cy="990602"/>
          </a:xfrm>
        </p:spPr>
        <p:txBody>
          <a:bodyPr anchor="t">
            <a:normAutofit/>
          </a:bodyPr>
          <a:lstStyle>
            <a:lvl1pPr marL="0" indent="0" algn="ctr">
              <a:buNone/>
              <a:defRPr sz="1575">
                <a:solidFill>
                  <a:schemeClr val="tx1"/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987425" y="3778247"/>
            <a:ext cx="673100" cy="20955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019298" y="3778247"/>
            <a:ext cx="3910976" cy="209550"/>
          </a:xfrm>
        </p:spPr>
        <p:txBody>
          <a:bodyPr/>
          <a:lstStyle/>
          <a:p>
            <a:r>
              <a:rPr lang="en-US"/>
              <a:t>Claudia Baragau 1905817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717676" y="3778247"/>
            <a:ext cx="413375" cy="209550"/>
          </a:xfrm>
        </p:spPr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  <p:cxnSp>
        <p:nvCxnSpPr>
          <p:cNvPr id="15" name="Straight Connector 14"/>
          <p:cNvCxnSpPr/>
          <p:nvPr/>
        </p:nvCxnSpPr>
        <p:spPr>
          <a:xfrm>
            <a:off x="2019299" y="2641598"/>
            <a:ext cx="5111751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067878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047127" y="1816100"/>
            <a:ext cx="705547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Claudia Baragau 1905817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40838781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1302" y="1314454"/>
            <a:ext cx="6119016" cy="1366886"/>
          </a:xfrm>
        </p:spPr>
        <p:txBody>
          <a:bodyPr anchor="b">
            <a:normAutofit/>
          </a:bodyPr>
          <a:lstStyle>
            <a:lvl1pPr algn="ctr">
              <a:defRPr sz="33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11300" y="2884539"/>
            <a:ext cx="6119018" cy="71591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Claudia Baragau 1905817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  <p:cxnSp>
        <p:nvCxnSpPr>
          <p:cNvPr id="16" name="Straight Connector 15"/>
          <p:cNvCxnSpPr/>
          <p:nvPr/>
        </p:nvCxnSpPr>
        <p:spPr>
          <a:xfrm>
            <a:off x="1509542" y="2782939"/>
            <a:ext cx="6122535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91872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047127" y="1816100"/>
            <a:ext cx="705547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73836" y="1920240"/>
            <a:ext cx="3538728" cy="248259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6008" y="1920240"/>
            <a:ext cx="3538728" cy="248259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Claudia Baragau 1905817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6646911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1550" y="1993900"/>
            <a:ext cx="3538728" cy="432197"/>
          </a:xfrm>
        </p:spPr>
        <p:txBody>
          <a:bodyPr anchor="b">
            <a:noAutofit/>
          </a:bodyPr>
          <a:lstStyle>
            <a:lvl1pPr marL="0" indent="0">
              <a:spcBef>
                <a:spcPts val="504"/>
              </a:spcBef>
              <a:spcAft>
                <a:spcPts val="450"/>
              </a:spcAft>
              <a:buNone/>
              <a:defRPr sz="2100" b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71550" y="2432447"/>
            <a:ext cx="3538728" cy="1974454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35503" y="1993900"/>
            <a:ext cx="3538728" cy="432197"/>
          </a:xfrm>
        </p:spPr>
        <p:txBody>
          <a:bodyPr anchor="b">
            <a:noAutofit/>
          </a:bodyPr>
          <a:lstStyle>
            <a:lvl1pPr marL="0" indent="0">
              <a:spcBef>
                <a:spcPts val="504"/>
              </a:spcBef>
              <a:spcAft>
                <a:spcPts val="450"/>
              </a:spcAft>
              <a:buNone/>
              <a:defRPr sz="2100" b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35503" y="2432447"/>
            <a:ext cx="3538728" cy="1974454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Claudia Baragau 1905817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  <p:cxnSp>
        <p:nvCxnSpPr>
          <p:cNvPr id="18" name="Straight Connector 17"/>
          <p:cNvCxnSpPr/>
          <p:nvPr/>
        </p:nvCxnSpPr>
        <p:spPr>
          <a:xfrm>
            <a:off x="1047127" y="1816100"/>
            <a:ext cx="705547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91120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Claudia Baragau 1905817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  <p:cxnSp>
        <p:nvCxnSpPr>
          <p:cNvPr id="14" name="Straight Connector 13"/>
          <p:cNvCxnSpPr/>
          <p:nvPr/>
        </p:nvCxnSpPr>
        <p:spPr>
          <a:xfrm>
            <a:off x="1047127" y="1816100"/>
            <a:ext cx="705547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317439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Claudia Baragau 1905817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6081306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0359" y="1041401"/>
            <a:ext cx="2788841" cy="1028700"/>
          </a:xfrm>
        </p:spPr>
        <p:txBody>
          <a:bodyPr anchor="b">
            <a:normAutofit/>
          </a:bodyPr>
          <a:lstStyle>
            <a:lvl1pPr algn="ctr">
              <a:defRPr sz="1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64001" y="736599"/>
            <a:ext cx="4102100" cy="3670301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70359" y="2273299"/>
            <a:ext cx="2788841" cy="1828803"/>
          </a:xfrm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Claudia Baragau 1905817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  <p:cxnSp>
        <p:nvCxnSpPr>
          <p:cNvPr id="16" name="Straight Connector 15"/>
          <p:cNvCxnSpPr/>
          <p:nvPr/>
        </p:nvCxnSpPr>
        <p:spPr>
          <a:xfrm>
            <a:off x="1047127" y="2184400"/>
            <a:ext cx="263587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29638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549" y="1412874"/>
            <a:ext cx="4681362" cy="1028700"/>
          </a:xfrm>
        </p:spPr>
        <p:txBody>
          <a:bodyPr anchor="b">
            <a:normAutofit/>
          </a:bodyPr>
          <a:lstStyle>
            <a:lvl1pPr algn="ctr">
              <a:defRPr sz="21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71124" y="781050"/>
            <a:ext cx="2297510" cy="35814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71549" y="2441574"/>
            <a:ext cx="4681362" cy="1371600"/>
          </a:xfrm>
        </p:spPr>
        <p:txBody>
          <a:bodyPr anchor="t">
            <a:normAutofit/>
          </a:bodyPr>
          <a:lstStyle>
            <a:lvl1pPr marL="0" indent="0" algn="ctr">
              <a:buNone/>
              <a:defRPr sz="13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Claudia Baragau 1905817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8638263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551" y="3611561"/>
            <a:ext cx="7207250" cy="425054"/>
          </a:xfrm>
        </p:spPr>
        <p:txBody>
          <a:bodyPr anchor="b">
            <a:normAutofit/>
          </a:bodyPr>
          <a:lstStyle>
            <a:lvl1pPr algn="ctr">
              <a:defRPr sz="1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1070" y="781050"/>
            <a:ext cx="7579479" cy="2501902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71551" y="4036615"/>
            <a:ext cx="7207250" cy="370284"/>
          </a:xfrm>
        </p:spPr>
        <p:txBody>
          <a:bodyPr>
            <a:normAutofit/>
          </a:bodyPr>
          <a:lstStyle>
            <a:lvl1pPr marL="0" indent="0" algn="ctr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Claudia Baragau 1905817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1225152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7901" y="736599"/>
            <a:ext cx="7194549" cy="2216151"/>
          </a:xfrm>
        </p:spPr>
        <p:txBody>
          <a:bodyPr anchor="ctr">
            <a:normAutofit/>
          </a:bodyPr>
          <a:lstStyle>
            <a:lvl1pPr algn="ctr">
              <a:defRPr sz="2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7901" y="3257550"/>
            <a:ext cx="7194549" cy="114935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Claudia Baragau 1905817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  <p:cxnSp>
        <p:nvCxnSpPr>
          <p:cNvPr id="15" name="Straight Connector 14"/>
          <p:cNvCxnSpPr/>
          <p:nvPr/>
        </p:nvCxnSpPr>
        <p:spPr>
          <a:xfrm>
            <a:off x="1047127" y="3105149"/>
            <a:ext cx="705547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409049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60" y="736599"/>
            <a:ext cx="6972299" cy="1778001"/>
          </a:xfrm>
        </p:spPr>
        <p:txBody>
          <a:bodyPr anchor="ctr">
            <a:normAutofit/>
          </a:bodyPr>
          <a:lstStyle>
            <a:lvl1pPr algn="ctr">
              <a:defRPr sz="24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256109" y="2514600"/>
            <a:ext cx="6629402" cy="43815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1500"/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1551" y="3257550"/>
            <a:ext cx="7207250" cy="114935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Claudia Baragau 1905817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  <p:sp>
        <p:nvSpPr>
          <p:cNvPr id="14" name="TextBox 13"/>
          <p:cNvSpPr txBox="1"/>
          <p:nvPr/>
        </p:nvSpPr>
        <p:spPr>
          <a:xfrm>
            <a:off x="646510" y="659971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950200" y="2120903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047127" y="3105149"/>
            <a:ext cx="705547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81734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552" y="2481436"/>
            <a:ext cx="7207251" cy="1101600"/>
          </a:xfrm>
        </p:spPr>
        <p:txBody>
          <a:bodyPr anchor="b">
            <a:normAutofit/>
          </a:bodyPr>
          <a:lstStyle>
            <a:lvl1pPr algn="l">
              <a:defRPr sz="2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1551" y="3583036"/>
            <a:ext cx="7207251" cy="645300"/>
          </a:xfrm>
        </p:spPr>
        <p:txBody>
          <a:bodyPr anchor="t">
            <a:normAutofit/>
          </a:bodyPr>
          <a:lstStyle>
            <a:lvl1pPr marL="0" indent="0" algn="l">
              <a:buNone/>
              <a:defRPr sz="150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Claudia Baragau 1905817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83191269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60" y="736599"/>
            <a:ext cx="6972299" cy="1682751"/>
          </a:xfrm>
        </p:spPr>
        <p:txBody>
          <a:bodyPr anchor="ctr">
            <a:normAutofit/>
          </a:bodyPr>
          <a:lstStyle>
            <a:lvl1pPr algn="ctr">
              <a:defRPr sz="24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971551" y="2729484"/>
            <a:ext cx="7207251" cy="665226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1551" y="3397250"/>
            <a:ext cx="7207251" cy="1009650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Claudia Baragau 1905817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  <p:sp>
        <p:nvSpPr>
          <p:cNvPr id="12" name="TextBox 11"/>
          <p:cNvSpPr txBox="1"/>
          <p:nvPr/>
        </p:nvSpPr>
        <p:spPr>
          <a:xfrm>
            <a:off x="646510" y="659971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950200" y="1949446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047127" y="2571750"/>
            <a:ext cx="705547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131081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551" y="736599"/>
            <a:ext cx="7207250" cy="1682751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971551" y="2722626"/>
            <a:ext cx="7207251" cy="630936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10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1550" y="3352800"/>
            <a:ext cx="7207253" cy="1054100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Claudia Baragau 1905817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  <p:cxnSp>
        <p:nvCxnSpPr>
          <p:cNvPr id="15" name="Straight Connector 14"/>
          <p:cNvCxnSpPr/>
          <p:nvPr/>
        </p:nvCxnSpPr>
        <p:spPr>
          <a:xfrm>
            <a:off x="1047127" y="2571750"/>
            <a:ext cx="705547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1852588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Claudia Baragau 1905817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  <p:cxnSp>
        <p:nvCxnSpPr>
          <p:cNvPr id="14" name="Straight Connector 13"/>
          <p:cNvCxnSpPr/>
          <p:nvPr/>
        </p:nvCxnSpPr>
        <p:spPr>
          <a:xfrm>
            <a:off x="1047127" y="1816100"/>
            <a:ext cx="705547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5219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49518" y="736599"/>
            <a:ext cx="1418171" cy="36703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71549" y="736599"/>
            <a:ext cx="5574769" cy="367030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Claudia Baragau 1905817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  <p:cxnSp>
        <p:nvCxnSpPr>
          <p:cNvPr id="14" name="Straight Connector 13"/>
          <p:cNvCxnSpPr/>
          <p:nvPr/>
        </p:nvCxnSpPr>
        <p:spPr>
          <a:xfrm>
            <a:off x="6647918" y="742950"/>
            <a:ext cx="0" cy="36576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1512608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 and body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Google Shape;35;gf408f589ef_0_31"/>
          <p:cNvSpPr txBox="1">
            <a:spLocks noGrp="1"/>
          </p:cNvSpPr>
          <p:nvPr>
            <p:ph type="title"/>
          </p:nvPr>
        </p:nvSpPr>
        <p:spPr>
          <a:xfrm>
            <a:off x="311700" y="410000"/>
            <a:ext cx="8520600" cy="60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36" name="Google Shape;36;gf408f589ef_0_31"/>
          <p:cNvSpPr txBox="1">
            <a:spLocks noGrp="1"/>
          </p:cNvSpPr>
          <p:nvPr>
            <p:ph type="body" idx="1"/>
          </p:nvPr>
        </p:nvSpPr>
        <p:spPr>
          <a:xfrm>
            <a:off x="311700" y="1229875"/>
            <a:ext cx="8520600" cy="3339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37" name="Google Shape;37;gf408f589ef_0_31"/>
          <p:cNvSpPr txBox="1">
            <a:spLocks noGrp="1"/>
          </p:cNvSpPr>
          <p:nvPr>
            <p:ph type="sldNum" idx="12"/>
          </p:nvPr>
        </p:nvSpPr>
        <p:spPr>
          <a:xfrm>
            <a:off x="8460431" y="4651190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664842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1802" y="0"/>
            <a:ext cx="9172472" cy="5142161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71552" y="736600"/>
            <a:ext cx="7200897" cy="9779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1551" y="1917699"/>
            <a:ext cx="7200897" cy="248920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08126" y="4476750"/>
            <a:ext cx="1200150" cy="2095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71551" y="4476750"/>
            <a:ext cx="5479425" cy="2095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r>
              <a:rPr lang="en-US"/>
              <a:t>Claudia Baragau 1905817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65426" y="4476750"/>
            <a:ext cx="407023" cy="2095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5140609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</p:sldLayoutIdLst>
  <p:hf hdr="0" dt="0"/>
  <p:txStyles>
    <p:titleStyle>
      <a:lvl1pPr algn="ctr" defTabSz="342900" rtl="0" eaLnBrk="1" latinLnBrk="0" hangingPunct="1">
        <a:spcBef>
          <a:spcPct val="0"/>
        </a:spcBef>
        <a:buNone/>
        <a:defRPr sz="33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14313" indent="-214313" algn="l" defTabSz="342900" rtl="0" eaLnBrk="1" latinLnBrk="0" hangingPunct="1">
        <a:spcBef>
          <a:spcPct val="20000"/>
        </a:spcBef>
        <a:spcAft>
          <a:spcPts val="45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557213" indent="-214313" algn="l" defTabSz="342900" rtl="0" eaLnBrk="1" latinLnBrk="0" hangingPunct="1">
        <a:spcBef>
          <a:spcPct val="20000"/>
        </a:spcBef>
        <a:spcAft>
          <a:spcPts val="450"/>
        </a:spcAft>
        <a:buClr>
          <a:schemeClr val="accent1"/>
        </a:buClr>
        <a:buSzPct val="115000"/>
        <a:buFont typeface="Arial"/>
        <a:buChar char="•"/>
        <a:defRPr sz="15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900113" indent="-214313" algn="l" defTabSz="342900" rtl="0" eaLnBrk="1" latinLnBrk="0" hangingPunct="1">
        <a:spcBef>
          <a:spcPct val="20000"/>
        </a:spcBef>
        <a:spcAft>
          <a:spcPts val="450"/>
        </a:spcAft>
        <a:buClr>
          <a:schemeClr val="accent1"/>
        </a:buClr>
        <a:buSzPct val="115000"/>
        <a:buFont typeface="Arial"/>
        <a:buChar char="•"/>
        <a:defRPr sz="135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157288" indent="-128588" algn="l" defTabSz="342900" rtl="0" eaLnBrk="1" latinLnBrk="0" hangingPunct="1">
        <a:spcBef>
          <a:spcPct val="20000"/>
        </a:spcBef>
        <a:spcAft>
          <a:spcPts val="450"/>
        </a:spcAft>
        <a:buClr>
          <a:schemeClr val="accent1"/>
        </a:buClr>
        <a:buSzPct val="115000"/>
        <a:buFont typeface="Arial"/>
        <a:buChar char="•"/>
        <a:defRPr sz="12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1500188" indent="-128588" algn="l" defTabSz="342900" rtl="0" eaLnBrk="1" latinLnBrk="0" hangingPunct="1">
        <a:spcBef>
          <a:spcPct val="20000"/>
        </a:spcBef>
        <a:spcAft>
          <a:spcPts val="450"/>
        </a:spcAft>
        <a:buClr>
          <a:schemeClr val="accent1"/>
        </a:buClr>
        <a:buSzPct val="115000"/>
        <a:buFont typeface="Arial"/>
        <a:buChar char="•"/>
        <a:defRPr sz="105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188595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accent1"/>
        </a:buClr>
        <a:buSzPct val="115000"/>
        <a:buFont typeface="Arial"/>
        <a:buChar char="•"/>
        <a:defRPr sz="105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22885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accent1"/>
        </a:buClr>
        <a:buSzPct val="115000"/>
        <a:buFont typeface="Arial"/>
        <a:buChar char="•"/>
        <a:defRPr sz="105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257175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accent1"/>
        </a:buClr>
        <a:buSzPct val="115000"/>
        <a:buFont typeface="Arial"/>
        <a:buChar char="•"/>
        <a:defRPr sz="105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291465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accent1"/>
        </a:buClr>
        <a:buSzPct val="115000"/>
        <a:buFont typeface="Arial"/>
        <a:buChar char="•"/>
        <a:defRPr sz="105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17/06/relationships/model3d" Target="../media/model3d1.glb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2.jpeg"/><Relationship Id="rId7" Type="http://schemas.microsoft.com/office/2017/06/relationships/model3d" Target="../media/model3d2.glb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0.jpe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2.jp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3.png"/><Relationship Id="rId7" Type="http://schemas.openxmlformats.org/officeDocument/2006/relationships/image" Target="../media/image16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10" Type="http://schemas.openxmlformats.org/officeDocument/2006/relationships/image" Target="../media/image18.png"/><Relationship Id="rId4" Type="http://schemas.openxmlformats.org/officeDocument/2006/relationships/image" Target="../media/image4.png"/><Relationship Id="rId9" Type="http://schemas.microsoft.com/office/2017/06/relationships/model3d" Target="../media/model3d1.glb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microsoft.com/office/2017/06/relationships/model3d" Target="../media/model3d2.glb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g"/><Relationship Id="rId3" Type="http://schemas.openxmlformats.org/officeDocument/2006/relationships/image" Target="../media/image2.jpeg"/><Relationship Id="rId7" Type="http://schemas.openxmlformats.org/officeDocument/2006/relationships/image" Target="../media/image4.png"/><Relationship Id="rId12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3.png"/><Relationship Id="rId11" Type="http://schemas.openxmlformats.org/officeDocument/2006/relationships/image" Target="../media/image26.jpg"/><Relationship Id="rId5" Type="http://schemas.openxmlformats.org/officeDocument/2006/relationships/image" Target="../media/image6.png"/><Relationship Id="rId10" Type="http://schemas.openxmlformats.org/officeDocument/2006/relationships/image" Target="../media/image25.jpg"/><Relationship Id="rId4" Type="http://schemas.openxmlformats.org/officeDocument/2006/relationships/image" Target="../media/image5.png"/><Relationship Id="rId9" Type="http://schemas.openxmlformats.org/officeDocument/2006/relationships/image" Target="../media/image24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hyperlink" Target="https://creativecommons.org/licenses/by-sa/3.0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picpedia.org/chalkboard/b/brand-awareness.html" TargetMode="External"/><Relationship Id="rId5" Type="http://schemas.openxmlformats.org/officeDocument/2006/relationships/image" Target="../media/image27.jpg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13" Type="http://schemas.openxmlformats.org/officeDocument/2006/relationships/hyperlink" Target="https://creativecommons.org/licenses/by-nc-sa/3.0/" TargetMode="External"/><Relationship Id="rId3" Type="http://schemas.openxmlformats.org/officeDocument/2006/relationships/image" Target="../media/image2.jpeg"/><Relationship Id="rId7" Type="http://schemas.openxmlformats.org/officeDocument/2006/relationships/hyperlink" Target="http://saigemagalog.wordpress.com/category/eco-stylefashion/page/2/" TargetMode="External"/><Relationship Id="rId12" Type="http://schemas.openxmlformats.org/officeDocument/2006/relationships/hyperlink" Target="https://www.flickr.com/photos/errollozgencil/3375995255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28.jpeg"/><Relationship Id="rId11" Type="http://schemas.openxmlformats.org/officeDocument/2006/relationships/image" Target="../media/image31.jpg"/><Relationship Id="rId5" Type="http://schemas.openxmlformats.org/officeDocument/2006/relationships/image" Target="../media/image4.png"/><Relationship Id="rId10" Type="http://schemas.openxmlformats.org/officeDocument/2006/relationships/hyperlink" Target="https://www.flickr.com/photos/82295638@N03/7549036050" TargetMode="External"/><Relationship Id="rId4" Type="http://schemas.openxmlformats.org/officeDocument/2006/relationships/image" Target="../media/image3.png"/><Relationship Id="rId9" Type="http://schemas.openxmlformats.org/officeDocument/2006/relationships/image" Target="../media/image30.jpg"/><Relationship Id="rId14" Type="http://schemas.openxmlformats.org/officeDocument/2006/relationships/image" Target="../media/image32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13" Type="http://schemas.openxmlformats.org/officeDocument/2006/relationships/image" Target="../media/image34.png"/><Relationship Id="rId3" Type="http://schemas.openxmlformats.org/officeDocument/2006/relationships/image" Target="../media/image2.jpeg"/><Relationship Id="rId7" Type="http://schemas.openxmlformats.org/officeDocument/2006/relationships/diagramLayout" Target="../diagrams/layout1.xml"/><Relationship Id="rId12" Type="http://schemas.openxmlformats.org/officeDocument/2006/relationships/image" Target="../media/image3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diagramData" Target="../diagrams/data1.xml"/><Relationship Id="rId11" Type="http://schemas.microsoft.com/office/2017/06/relationships/model3d" Target="../media/model3d2.glb"/><Relationship Id="rId5" Type="http://schemas.openxmlformats.org/officeDocument/2006/relationships/image" Target="../media/image4.png"/><Relationship Id="rId10" Type="http://schemas.microsoft.com/office/2007/relationships/diagramDrawing" Target="../diagrams/drawing1.xml"/><Relationship Id="rId4" Type="http://schemas.openxmlformats.org/officeDocument/2006/relationships/image" Target="../media/image3.png"/><Relationship Id="rId9" Type="http://schemas.openxmlformats.org/officeDocument/2006/relationships/diagramColors" Target="../diagrams/colors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C878D9A-77BE-4701-AE3D-EEFC53CD5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43BE08-0ED1-4B73-AC6D-B7E26A59CD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5997" y="352425"/>
            <a:ext cx="2771251" cy="443865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56B2094-7FC0-45FC-BFED-3CB88CEE6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751" y="476631"/>
            <a:ext cx="2523744" cy="4190238"/>
          </a:xfrm>
          <a:prstGeom prst="rect">
            <a:avLst/>
          </a:prstGeom>
          <a:noFill/>
          <a:ln w="15875" cap="flat">
            <a:solidFill>
              <a:schemeClr val="accent1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FE3BD1F-9C95-C9D7-7DC4-83CBAB35C3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4081" y="716067"/>
            <a:ext cx="2047810" cy="3709502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Managing Enterprise in 21</a:t>
            </a:r>
            <a:r>
              <a:rPr lang="en-GB" baseline="30000">
                <a:solidFill>
                  <a:srgbClr val="FFFFFF"/>
                </a:solidFill>
              </a:rPr>
              <a:t>st</a:t>
            </a:r>
            <a:r>
              <a:rPr lang="en-GB">
                <a:solidFill>
                  <a:srgbClr val="FFFFFF"/>
                </a:solidFill>
              </a:rPr>
              <a:t> Century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7A4B640-BB7F-4272-A710-068DBA9F9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90722" y="0"/>
            <a:ext cx="5653278" cy="5143500"/>
          </a:xfrm>
          <a:prstGeom prst="rect">
            <a:avLst/>
          </a:prstGeom>
          <a:gradFill>
            <a:gsLst>
              <a:gs pos="0">
                <a:schemeClr val="bg1"/>
              </a:gs>
              <a:gs pos="30000">
                <a:schemeClr val="bg1"/>
              </a:gs>
              <a:gs pos="61000">
                <a:schemeClr val="bg2">
                  <a:lumMod val="20000"/>
                  <a:lumOff val="80000"/>
                </a:schemeClr>
              </a:gs>
              <a:gs pos="97000">
                <a:schemeClr val="bg2">
                  <a:lumMod val="70000"/>
                  <a:lumOff val="3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  <a:effectLst>
            <a:innerShdw blurRad="63500" dist="50800" dir="10800000">
              <a:prstClr val="black">
                <a:alpha val="3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BB413CF-3574-F5C6-F41E-3D9B430EC8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</a:t>
            </a:fld>
            <a:endParaRPr lang="en"/>
          </a:p>
        </p:txBody>
      </p:sp>
      <p:pic>
        <p:nvPicPr>
          <p:cNvPr id="3" name="Picture 2" descr="Bored Bee">
            <a:extLst>
              <a:ext uri="{FF2B5EF4-FFF2-40B4-BE49-F238E27FC236}">
                <a16:creationId xmlns:a16="http://schemas.microsoft.com/office/drawing/2014/main" id="{DC6F9C83-784B-A619-0DE7-65DC53EDDD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34225" y="441578"/>
            <a:ext cx="4468408" cy="43144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97773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E4A4086D-B358-3E11-0C62-C16BC32C3D52}"/>
              </a:ext>
            </a:extLst>
          </p:cNvPr>
          <p:cNvSpPr txBox="1"/>
          <p:nvPr/>
        </p:nvSpPr>
        <p:spPr>
          <a:xfrm>
            <a:off x="2770094" y="2818636"/>
            <a:ext cx="458736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              Claudia Baragau</a:t>
            </a:r>
          </a:p>
          <a:p>
            <a:r>
              <a:rPr lang="en-GB" dirty="0"/>
              <a:t>       Student Number: 1095817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46D8F2A-12AD-8C5A-8E69-2884E23F56B3}"/>
              </a:ext>
            </a:extLst>
          </p:cNvPr>
          <p:cNvSpPr txBox="1"/>
          <p:nvPr/>
        </p:nvSpPr>
        <p:spPr>
          <a:xfrm>
            <a:off x="2712464" y="1905640"/>
            <a:ext cx="35961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                 I Bee </a:t>
            </a:r>
          </a:p>
          <a:p>
            <a:r>
              <a:rPr lang="en-GB" sz="2400" dirty="0"/>
              <a:t>   Honeybee Business Plan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0D5774-1EFC-8F93-E397-4D68DC5235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</a:t>
            </a:fld>
            <a:endParaRPr lang="en"/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5" name="3D Model 4" descr="Flying bee">
                <a:extLst>
                  <a:ext uri="{FF2B5EF4-FFF2-40B4-BE49-F238E27FC236}">
                    <a16:creationId xmlns:a16="http://schemas.microsoft.com/office/drawing/2014/main" id="{D0A417B8-3EC1-2CF2-24A6-128907A8E6AB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490354005"/>
                  </p:ext>
                </p:extLst>
              </p:nvPr>
            </p:nvGraphicFramePr>
            <p:xfrm>
              <a:off x="816634" y="188776"/>
              <a:ext cx="2481979" cy="2132362"/>
            </p:xfrm>
            <a:graphic>
              <a:graphicData uri="http://schemas.microsoft.com/office/drawing/2017/model3d">
                <am3d:model3d r:embed="rId3">
                  <am3d:spPr>
                    <a:xfrm>
                      <a:off x="0" y="0"/>
                      <a:ext cx="2481979" cy="2132362"/>
                    </a:xfrm>
                    <a:prstGeom prst="rect">
                      <a:avLst/>
                    </a:prstGeom>
                  </am3d:spPr>
                  <am3d:camera>
                    <am3d:pos x="0" y="0" z="67740115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30569" d="1000000"/>
                    <am3d:preTrans dx="-98394" dy="-14223043" dz="-1124542"/>
                    <am3d:scale>
                      <am3d:sx n="1000000" d="1000000"/>
                      <am3d:sy n="1000000" d="1000000"/>
                      <am3d:sz n="1000000" d="1000000"/>
                    </am3d:scale>
                    <am3d:rot ax="72036" ay="3723460" az="63648"/>
                    <am3d:postTrans dx="0" dy="0" dz="0"/>
                  </am3d:trans>
                  <am3d:raster rName="Office3DRenderer" rVer="16.0.8326">
                    <am3d:blip r:embed="rId4"/>
                  </am3d:raster>
                  <am3d:extLst>
                    <a:ext uri="{9A65AA19-BECB-4387-8358-8AD5134E1D82}">
                      <a3danim:embedAnim xmlns:a3danim="http://schemas.microsoft.com/office/drawing/2018/animation/model3d" animId="0">
                        <a3danim:animPr length="1899" count="indefinite"/>
                      </a3danim:embedAnim>
                    </a:ext>
                    <a:ext uri="{E9DE012E-A134-456F-84FE-255F9AAD75C6}">
                      <a3danim:posterFrame xmlns:a3danim="http://schemas.microsoft.com/office/drawing/2018/animation/model3d" animId="0"/>
                    </a:ext>
                  </am3d:extLst>
                  <am3d:objViewport viewportSz="2720661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5" name="3D Model 4" descr="Flying bee">
                <a:extLst>
                  <a:ext uri="{FF2B5EF4-FFF2-40B4-BE49-F238E27FC236}">
                    <a16:creationId xmlns:a16="http://schemas.microsoft.com/office/drawing/2014/main" id="{D0A417B8-3EC1-2CF2-24A6-128907A8E6AB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816634" y="188776"/>
                <a:ext cx="2481979" cy="2132362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7" name="3D Model 6" descr="Flying bee">
                <a:extLst>
                  <a:ext uri="{FF2B5EF4-FFF2-40B4-BE49-F238E27FC236}">
                    <a16:creationId xmlns:a16="http://schemas.microsoft.com/office/drawing/2014/main" id="{884660A3-E9DA-21DB-2932-541D5824F703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938671947"/>
                  </p:ext>
                </p:extLst>
              </p:nvPr>
            </p:nvGraphicFramePr>
            <p:xfrm>
              <a:off x="5428923" y="2075619"/>
              <a:ext cx="2362527" cy="2132363"/>
            </p:xfrm>
            <a:graphic>
              <a:graphicData uri="http://schemas.microsoft.com/office/drawing/2017/model3d">
                <am3d:model3d r:embed="rId3">
                  <am3d:spPr>
                    <a:xfrm>
                      <a:off x="0" y="0"/>
                      <a:ext cx="2362527" cy="2132363"/>
                    </a:xfrm>
                    <a:prstGeom prst="rect">
                      <a:avLst/>
                    </a:prstGeom>
                  </am3d:spPr>
                  <am3d:camera>
                    <am3d:pos x="0" y="0" z="67740115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30569" d="1000000"/>
                    <am3d:preTrans dx="-98394" dy="-14223043" dz="-1124542"/>
                    <am3d:scale>
                      <am3d:sx n="1000000" d="1000000"/>
                      <am3d:sy n="1000000" d="1000000"/>
                      <am3d:sz n="1000000" d="1000000"/>
                    </am3d:scale>
                    <am3d:rot ax="1632318" ay="-2266166" az="-1048576"/>
                    <am3d:postTrans dx="0" dy="0" dz="0"/>
                  </am3d:trans>
                  <am3d:raster rName="Office3DRenderer" rVer="16.0.8326">
                    <am3d:blip r:embed="rId5"/>
                  </am3d:raster>
                  <am3d:extLst>
                    <a:ext uri="{9A65AA19-BECB-4387-8358-8AD5134E1D82}">
                      <a3danim:embedAnim xmlns:a3danim="http://schemas.microsoft.com/office/drawing/2018/animation/model3d" animId="0">
                        <a3danim:animPr length="1899" count="indefinite"/>
                      </a3danim:embedAnim>
                    </a:ext>
                    <a:ext uri="{E9DE012E-A134-456F-84FE-255F9AAD75C6}">
                      <a3danim:posterFrame xmlns:a3danim="http://schemas.microsoft.com/office/drawing/2018/animation/model3d" animId="0"/>
                    </a:ext>
                  </am3d:extLst>
                  <am3d:objViewport viewportSz="2255393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7" name="3D Model 6" descr="Flying bee">
                <a:extLst>
                  <a:ext uri="{FF2B5EF4-FFF2-40B4-BE49-F238E27FC236}">
                    <a16:creationId xmlns:a16="http://schemas.microsoft.com/office/drawing/2014/main" id="{884660A3-E9DA-21DB-2932-541D5824F703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5428923" y="2075619"/>
                <a:ext cx="2362527" cy="2132363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0" presetClass="emph" presetSubtype="1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9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embedded1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" presetID="100" presetClass="emph" presetSubtype="1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" dur="19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embedded1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8" name="Group 97">
            <a:extLst>
              <a:ext uri="{FF2B5EF4-FFF2-40B4-BE49-F238E27FC236}">
                <a16:creationId xmlns:a16="http://schemas.microsoft.com/office/drawing/2014/main" id="{DFB5D1BB-0703-437B-BD1E-1D07F8A27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1802" y="0"/>
            <a:ext cx="9172471" cy="5142160"/>
            <a:chOff x="-15736" y="0"/>
            <a:chExt cx="12229962" cy="6856214"/>
          </a:xfrm>
        </p:grpSpPr>
        <p:pic>
          <p:nvPicPr>
            <p:cNvPr id="99" name="Picture 98">
              <a:extLst>
                <a:ext uri="{FF2B5EF4-FFF2-40B4-BE49-F238E27FC236}">
                  <a16:creationId xmlns:a16="http://schemas.microsoft.com/office/drawing/2014/main" id="{3886586B-3F0F-4593-B272-AE75AD0F09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00" name="Rectangle 99">
              <a:extLst>
                <a:ext uri="{FF2B5EF4-FFF2-40B4-BE49-F238E27FC236}">
                  <a16:creationId xmlns:a16="http://schemas.microsoft.com/office/drawing/2014/main" id="{020DEB59-BF94-41B5-8F16-8B10442EE0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1" name="Picture 100">
              <a:extLst>
                <a:ext uri="{FF2B5EF4-FFF2-40B4-BE49-F238E27FC236}">
                  <a16:creationId xmlns:a16="http://schemas.microsoft.com/office/drawing/2014/main" id="{9A3BEF6F-FC03-43B1-8D1B-8DA3A360DB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02" name="Picture 101">
              <a:extLst>
                <a:ext uri="{FF2B5EF4-FFF2-40B4-BE49-F238E27FC236}">
                  <a16:creationId xmlns:a16="http://schemas.microsoft.com/office/drawing/2014/main" id="{0F49BA32-A501-4C79-9A72-92587AB9EE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104" name="Straight Connector 103">
            <a:extLst>
              <a:ext uri="{FF2B5EF4-FFF2-40B4-BE49-F238E27FC236}">
                <a16:creationId xmlns:a16="http://schemas.microsoft.com/office/drawing/2014/main" id="{883F92AF-2403-4558-B1D7-72130A1E4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47126" y="1816099"/>
            <a:ext cx="705547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106" name="Rectangle 105">
            <a:extLst>
              <a:ext uri="{FF2B5EF4-FFF2-40B4-BE49-F238E27FC236}">
                <a16:creationId xmlns:a16="http://schemas.microsoft.com/office/drawing/2014/main" id="{22AC0F86-9A78-4E84-A4B4-ADB8B2629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8" name="Group 107">
            <a:extLst>
              <a:ext uri="{FF2B5EF4-FFF2-40B4-BE49-F238E27FC236}">
                <a16:creationId xmlns:a16="http://schemas.microsoft.com/office/drawing/2014/main" id="{4AF78B9E-8BE2-4706-9377-A05FA25ABA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1802" y="0"/>
            <a:ext cx="9172471" cy="5142160"/>
            <a:chOff x="-15736" y="0"/>
            <a:chExt cx="12229962" cy="6856214"/>
          </a:xfrm>
        </p:grpSpPr>
        <p:pic>
          <p:nvPicPr>
            <p:cNvPr id="109" name="Picture 108">
              <a:extLst>
                <a:ext uri="{FF2B5EF4-FFF2-40B4-BE49-F238E27FC236}">
                  <a16:creationId xmlns:a16="http://schemas.microsoft.com/office/drawing/2014/main" id="{32CDFDE2-4DB3-4623-BA21-187D1B710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10" name="Rectangle 109">
              <a:extLst>
                <a:ext uri="{FF2B5EF4-FFF2-40B4-BE49-F238E27FC236}">
                  <a16:creationId xmlns:a16="http://schemas.microsoft.com/office/drawing/2014/main" id="{ED74B2AA-1443-4E9B-8462-F7F5B8525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11" name="Picture 110">
              <a:extLst>
                <a:ext uri="{FF2B5EF4-FFF2-40B4-BE49-F238E27FC236}">
                  <a16:creationId xmlns:a16="http://schemas.microsoft.com/office/drawing/2014/main" id="{9BB652B6-7300-49EC-9422-EF5342492A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2" name="Picture 111">
              <a:extLst>
                <a:ext uri="{FF2B5EF4-FFF2-40B4-BE49-F238E27FC236}">
                  <a16:creationId xmlns:a16="http://schemas.microsoft.com/office/drawing/2014/main" id="{D0909587-01DE-424D-A15F-DAA28CF2C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91" name="Google Shape;91;p2"/>
          <p:cNvSpPr txBox="1">
            <a:spLocks noGrp="1"/>
          </p:cNvSpPr>
          <p:nvPr>
            <p:ph type="title"/>
          </p:nvPr>
        </p:nvSpPr>
        <p:spPr>
          <a:xfrm>
            <a:off x="5651868" y="736599"/>
            <a:ext cx="2520579" cy="977900"/>
          </a:xfrm>
          <a:prstGeom prst="rect">
            <a:avLst/>
          </a:prstGeom>
        </p:spPr>
        <p:txBody>
          <a:bodyPr spcFirstLastPara="1" vert="horz" lIns="91440" tIns="45720" rIns="91440" bIns="45720" rtlCol="0" anchor="ctr" anchorCtr="0">
            <a:normAutofit/>
          </a:bodyPr>
          <a:lstStyle/>
          <a:p>
            <a:pPr marL="0" lvl="0" indent="0" defTabSz="457200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SzPts val="3000"/>
            </a:pPr>
            <a:r>
              <a:rPr lang="en-US" sz="3100" b="1"/>
              <a:t>Introduction:</a:t>
            </a:r>
          </a:p>
        </p:txBody>
      </p:sp>
      <p:sp>
        <p:nvSpPr>
          <p:cNvPr id="114" name="Rectangle 113">
            <a:extLst>
              <a:ext uri="{FF2B5EF4-FFF2-40B4-BE49-F238E27FC236}">
                <a16:creationId xmlns:a16="http://schemas.microsoft.com/office/drawing/2014/main" id="{69A54E25-1C05-48E5-A5CC-3778C1D363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9482" y="819150"/>
            <a:ext cx="4457015" cy="3386328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3" name="Google Shape;93;p2"/>
          <p:cNvPicPr preferRelativeResize="0"/>
          <p:nvPr/>
        </p:nvPicPr>
        <p:blipFill rotWithShape="1">
          <a:blip r:embed="rId6"/>
          <a:srcRect l="8687" r="-2" b="-2"/>
          <a:stretch/>
        </p:blipFill>
        <p:spPr>
          <a:xfrm>
            <a:off x="1074397" y="918331"/>
            <a:ext cx="3959083" cy="2894085"/>
          </a:xfrm>
          <a:prstGeom prst="rect">
            <a:avLst/>
          </a:prstGeom>
          <a:noFill/>
        </p:spPr>
      </p:pic>
      <p:cxnSp>
        <p:nvCxnSpPr>
          <p:cNvPr id="116" name="Straight Connector 115">
            <a:extLst>
              <a:ext uri="{FF2B5EF4-FFF2-40B4-BE49-F238E27FC236}">
                <a16:creationId xmlns:a16="http://schemas.microsoft.com/office/drawing/2014/main" id="{0E5D0023-B23E-4823-8D72-B07FFF8CA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40066" y="1800479"/>
            <a:ext cx="2532381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2" name="Google Shape;92;p2"/>
          <p:cNvSpPr txBox="1">
            <a:spLocks noGrp="1"/>
          </p:cNvSpPr>
          <p:nvPr>
            <p:ph type="body" idx="1"/>
          </p:nvPr>
        </p:nvSpPr>
        <p:spPr>
          <a:xfrm>
            <a:off x="5651868" y="1917699"/>
            <a:ext cx="2682854" cy="2489202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rmAutofit/>
          </a:bodyPr>
          <a:lstStyle/>
          <a:p>
            <a:pPr marL="0" lvl="0" indent="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SzPct val="115000"/>
              <a:buNone/>
            </a:pPr>
            <a:r>
              <a:rPr lang="en-US" sz="1100" dirty="0">
                <a:sym typeface="Times New Roman"/>
              </a:rPr>
              <a:t> </a:t>
            </a:r>
          </a:p>
          <a:p>
            <a:pPr marL="0" lvl="0" indent="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SzPct val="115000"/>
              <a:buNone/>
            </a:pPr>
            <a:r>
              <a:rPr lang="en-US" sz="1100" dirty="0">
                <a:sym typeface="Times New Roman"/>
              </a:rPr>
              <a:t> Overview of business plan proposal-Slide 4</a:t>
            </a:r>
          </a:p>
          <a:p>
            <a:pPr marL="0" lvl="0" indent="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SzPct val="115000"/>
              <a:buFont typeface="Arial"/>
              <a:buChar char="•"/>
            </a:pPr>
            <a:r>
              <a:rPr lang="en-US" sz="1100" dirty="0">
                <a:sym typeface="Times New Roman"/>
              </a:rPr>
              <a:t>Marketing and PR strategy and ideas-Slide 5</a:t>
            </a:r>
          </a:p>
          <a:p>
            <a:pPr marL="0" lvl="0" indent="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SzPct val="115000"/>
              <a:buFont typeface="Arial"/>
              <a:buChar char="•"/>
            </a:pPr>
            <a:r>
              <a:rPr lang="en-US" sz="1100" dirty="0">
                <a:sym typeface="Times New Roman"/>
              </a:rPr>
              <a:t>Leaflet- Slide 6</a:t>
            </a:r>
          </a:p>
          <a:p>
            <a:pPr marL="0" lvl="0" indent="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SzPct val="115000"/>
              <a:buFont typeface="Arial"/>
              <a:buChar char="•"/>
            </a:pPr>
            <a:r>
              <a:rPr lang="en-US" sz="1100" dirty="0">
                <a:sym typeface="Times New Roman"/>
              </a:rPr>
              <a:t>Specific Market Research- Slide 7</a:t>
            </a:r>
          </a:p>
          <a:p>
            <a:pPr marL="0" lvl="0" indent="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SzPct val="115000"/>
              <a:buFont typeface="Arial"/>
              <a:buChar char="•"/>
            </a:pPr>
            <a:r>
              <a:rPr lang="en-US" sz="1100">
                <a:sym typeface="Times New Roman"/>
              </a:rPr>
              <a:t>Future Brand </a:t>
            </a:r>
            <a:r>
              <a:rPr lang="en-US" sz="1100" dirty="0">
                <a:sym typeface="Times New Roman"/>
              </a:rPr>
              <a:t>awareness research- Slide 8</a:t>
            </a:r>
          </a:p>
          <a:p>
            <a:pPr marL="0" lvl="0" indent="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SzPct val="115000"/>
              <a:buFont typeface="Arial"/>
              <a:buChar char="•"/>
            </a:pPr>
            <a:r>
              <a:rPr lang="en-US" sz="1100" dirty="0">
                <a:sym typeface="Times New Roman"/>
              </a:rPr>
              <a:t>A 2-minute closing pitch –Slide 9</a:t>
            </a:r>
          </a:p>
          <a:p>
            <a:pPr marL="0" lvl="0" indent="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SzPct val="115000"/>
              <a:buFont typeface="Arial"/>
              <a:buChar char="•"/>
            </a:pPr>
            <a:r>
              <a:rPr lang="en-US" sz="1100" dirty="0">
                <a:sym typeface="Times New Roman"/>
              </a:rPr>
              <a:t>Reference list – Slide 10,11</a:t>
            </a:r>
          </a:p>
          <a:p>
            <a:pPr marL="0" lvl="0" indent="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SzPct val="115000"/>
              <a:buFont typeface="Arial"/>
              <a:buChar char="•"/>
            </a:pPr>
            <a:r>
              <a:rPr lang="en-US" sz="1100" dirty="0">
                <a:sym typeface="Times New Roman"/>
              </a:rPr>
              <a:t>Thank you – Slide 12</a:t>
            </a:r>
            <a:endParaRPr lang="en-US" sz="1100" dirty="0"/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2" name="3D Model 1" descr="Bee">
                <a:extLst>
                  <a:ext uri="{FF2B5EF4-FFF2-40B4-BE49-F238E27FC236}">
                    <a16:creationId xmlns:a16="http://schemas.microsoft.com/office/drawing/2014/main" id="{C61365BC-1E29-D89B-E96C-D2144860C354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705089183"/>
                  </p:ext>
                </p:extLst>
              </p:nvPr>
            </p:nvGraphicFramePr>
            <p:xfrm>
              <a:off x="1533017" y="1456158"/>
              <a:ext cx="932999" cy="921967"/>
            </p:xfrm>
            <a:graphic>
              <a:graphicData uri="http://schemas.microsoft.com/office/drawing/2017/model3d">
                <am3d:model3d r:embed="rId7">
                  <am3d:spPr>
                    <a:xfrm>
                      <a:off x="0" y="0"/>
                      <a:ext cx="932999" cy="921967"/>
                    </a:xfrm>
                    <a:prstGeom prst="rect">
                      <a:avLst/>
                    </a:prstGeom>
                  </am3d:spPr>
                  <am3d:camera>
                    <am3d:pos x="0" y="0" z="71354124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53141" d="1000000"/>
                    <am3d:preTrans dx="0" dy="-14821951" dz="-1683639"/>
                    <am3d:scale>
                      <am3d:sx n="1000000" d="1000000"/>
                      <am3d:sy n="1000000" d="1000000"/>
                      <am3d:sz n="1000000" d="1000000"/>
                    </am3d:scale>
                    <am3d:rot ax="4558903" ay="4326954" az="4518007"/>
                    <am3d:postTrans dx="0" dy="0" dz="0"/>
                  </am3d:trans>
                  <am3d:raster rName="Office3DRenderer" rVer="16.0.8326">
                    <am3d:blip r:embed="rId8"/>
                  </am3d:raster>
                  <am3d:objViewport viewportSz="1237652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2" name="3D Model 1" descr="Bee">
                <a:extLst>
                  <a:ext uri="{FF2B5EF4-FFF2-40B4-BE49-F238E27FC236}">
                    <a16:creationId xmlns:a16="http://schemas.microsoft.com/office/drawing/2014/main" id="{C61365BC-1E29-D89B-E96C-D2144860C354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1533017" y="1456158"/>
                <a:ext cx="932999" cy="921967"/>
              </a:xfrm>
              <a:prstGeom prst="rect">
                <a:avLst/>
              </a:prstGeom>
            </p:spPr>
          </p:pic>
        </mc:Fallback>
      </mc:AlternateContent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7CB8DA2-529A-17B7-F984-A4AD53564287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3</a:t>
            </a:fld>
            <a:endParaRPr lang="en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9D00548-9555-04F4-4A6B-A7DD9E5F5C0E}"/>
              </a:ext>
            </a:extLst>
          </p:cNvPr>
          <p:cNvSpPr txBox="1"/>
          <p:nvPr/>
        </p:nvSpPr>
        <p:spPr>
          <a:xfrm>
            <a:off x="819482" y="4823628"/>
            <a:ext cx="273513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Claudia Baragau 1905817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1" name="Group 110">
            <a:extLst>
              <a:ext uri="{FF2B5EF4-FFF2-40B4-BE49-F238E27FC236}">
                <a16:creationId xmlns:a16="http://schemas.microsoft.com/office/drawing/2014/main" id="{DFB5D1BB-0703-437B-BD1E-1D07F8A27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1802" y="0"/>
            <a:ext cx="9172471" cy="5142160"/>
            <a:chOff x="-15736" y="0"/>
            <a:chExt cx="12229962" cy="6856214"/>
          </a:xfrm>
        </p:grpSpPr>
        <p:pic>
          <p:nvPicPr>
            <p:cNvPr id="112" name="Picture 111">
              <a:extLst>
                <a:ext uri="{FF2B5EF4-FFF2-40B4-BE49-F238E27FC236}">
                  <a16:creationId xmlns:a16="http://schemas.microsoft.com/office/drawing/2014/main" id="{3886586B-3F0F-4593-B272-AE75AD0F09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13" name="Rectangle 112">
              <a:extLst>
                <a:ext uri="{FF2B5EF4-FFF2-40B4-BE49-F238E27FC236}">
                  <a16:creationId xmlns:a16="http://schemas.microsoft.com/office/drawing/2014/main" id="{020DEB59-BF94-41B5-8F16-8B10442EE0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14" name="Picture 113">
              <a:extLst>
                <a:ext uri="{FF2B5EF4-FFF2-40B4-BE49-F238E27FC236}">
                  <a16:creationId xmlns:a16="http://schemas.microsoft.com/office/drawing/2014/main" id="{9A3BEF6F-FC03-43B1-8D1B-8DA3A360DB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5" name="Picture 114">
              <a:extLst>
                <a:ext uri="{FF2B5EF4-FFF2-40B4-BE49-F238E27FC236}">
                  <a16:creationId xmlns:a16="http://schemas.microsoft.com/office/drawing/2014/main" id="{0F49BA32-A501-4C79-9A72-92587AB9EE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117" name="Straight Connector 116">
            <a:extLst>
              <a:ext uri="{FF2B5EF4-FFF2-40B4-BE49-F238E27FC236}">
                <a16:creationId xmlns:a16="http://schemas.microsoft.com/office/drawing/2014/main" id="{883F92AF-2403-4558-B1D7-72130A1E4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47126" y="1816099"/>
            <a:ext cx="705547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119" name="Rectangle 118">
            <a:extLst>
              <a:ext uri="{FF2B5EF4-FFF2-40B4-BE49-F238E27FC236}">
                <a16:creationId xmlns:a16="http://schemas.microsoft.com/office/drawing/2014/main" id="{22AC0F86-9A78-4E84-A4B4-ADB8B2629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1" name="Group 120">
            <a:extLst>
              <a:ext uri="{FF2B5EF4-FFF2-40B4-BE49-F238E27FC236}">
                <a16:creationId xmlns:a16="http://schemas.microsoft.com/office/drawing/2014/main" id="{4AF78B9E-8BE2-4706-9377-A05FA25ABA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1802" y="0"/>
            <a:ext cx="9172471" cy="5142160"/>
            <a:chOff x="-15736" y="0"/>
            <a:chExt cx="12229962" cy="6856214"/>
          </a:xfrm>
        </p:grpSpPr>
        <p:pic>
          <p:nvPicPr>
            <p:cNvPr id="122" name="Picture 121">
              <a:extLst>
                <a:ext uri="{FF2B5EF4-FFF2-40B4-BE49-F238E27FC236}">
                  <a16:creationId xmlns:a16="http://schemas.microsoft.com/office/drawing/2014/main" id="{32CDFDE2-4DB3-4623-BA21-187D1B710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23" name="Rectangle 122">
              <a:extLst>
                <a:ext uri="{FF2B5EF4-FFF2-40B4-BE49-F238E27FC236}">
                  <a16:creationId xmlns:a16="http://schemas.microsoft.com/office/drawing/2014/main" id="{ED74B2AA-1443-4E9B-8462-F7F5B8525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24" name="Picture 123">
              <a:extLst>
                <a:ext uri="{FF2B5EF4-FFF2-40B4-BE49-F238E27FC236}">
                  <a16:creationId xmlns:a16="http://schemas.microsoft.com/office/drawing/2014/main" id="{9BB652B6-7300-49EC-9422-EF5342492A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25" name="Picture 124">
              <a:extLst>
                <a:ext uri="{FF2B5EF4-FFF2-40B4-BE49-F238E27FC236}">
                  <a16:creationId xmlns:a16="http://schemas.microsoft.com/office/drawing/2014/main" id="{D0909587-01DE-424D-A15F-DAA28CF2C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105" name="Google Shape;105;p4"/>
          <p:cNvSpPr txBox="1">
            <a:spLocks noGrp="1"/>
          </p:cNvSpPr>
          <p:nvPr>
            <p:ph type="title"/>
          </p:nvPr>
        </p:nvSpPr>
        <p:spPr>
          <a:xfrm>
            <a:off x="5651868" y="736599"/>
            <a:ext cx="2520579" cy="977900"/>
          </a:xfrm>
          <a:prstGeom prst="rect">
            <a:avLst/>
          </a:prstGeom>
        </p:spPr>
        <p:txBody>
          <a:bodyPr spcFirstLastPara="1" vert="horz" lIns="91440" tIns="45720" rIns="91440" bIns="45720" rtlCol="0" anchor="ctr" anchorCtr="0">
            <a:normAutofit/>
          </a:bodyPr>
          <a:lstStyle/>
          <a:p>
            <a:pPr marL="0" lvl="0" indent="0" defTabSz="457200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SzPct val="160487"/>
            </a:pPr>
            <a:r>
              <a:rPr lang="en-US" sz="2100" b="1" dirty="0">
                <a:sym typeface="Times New Roman"/>
              </a:rPr>
              <a:t> Overview of business plan proposal</a:t>
            </a:r>
          </a:p>
          <a:p>
            <a:pPr marL="0" lvl="0" indent="0" defTabSz="457200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SzPct val="111111"/>
            </a:pPr>
            <a:endParaRPr lang="en-US" sz="2100" dirty="0"/>
          </a:p>
        </p:txBody>
      </p:sp>
      <p:sp>
        <p:nvSpPr>
          <p:cNvPr id="127" name="Rectangle 126">
            <a:extLst>
              <a:ext uri="{FF2B5EF4-FFF2-40B4-BE49-F238E27FC236}">
                <a16:creationId xmlns:a16="http://schemas.microsoft.com/office/drawing/2014/main" id="{69A54E25-1C05-48E5-A5CC-3778C1D363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9482" y="819150"/>
            <a:ext cx="4457015" cy="3386328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icture containing text, outdoor object, honeycomb&#10;&#10;Description automatically generated">
            <a:extLst>
              <a:ext uri="{FF2B5EF4-FFF2-40B4-BE49-F238E27FC236}">
                <a16:creationId xmlns:a16="http://schemas.microsoft.com/office/drawing/2014/main" id="{720841DA-ECA2-3A8A-38D8-A2656EDD33AC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r="3" b="2536"/>
          <a:stretch/>
        </p:blipFill>
        <p:spPr>
          <a:xfrm>
            <a:off x="1059512" y="1057656"/>
            <a:ext cx="3959083" cy="2894085"/>
          </a:xfrm>
          <a:prstGeom prst="rect">
            <a:avLst/>
          </a:prstGeom>
        </p:spPr>
      </p:pic>
      <p:cxnSp>
        <p:nvCxnSpPr>
          <p:cNvPr id="129" name="Straight Connector 128">
            <a:extLst>
              <a:ext uri="{FF2B5EF4-FFF2-40B4-BE49-F238E27FC236}">
                <a16:creationId xmlns:a16="http://schemas.microsoft.com/office/drawing/2014/main" id="{0E5D0023-B23E-4823-8D72-B07FFF8CA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40066" y="1800479"/>
            <a:ext cx="2532381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6" name="Google Shape;106;p4"/>
          <p:cNvSpPr txBox="1">
            <a:spLocks noGrp="1"/>
          </p:cNvSpPr>
          <p:nvPr>
            <p:ph type="body" idx="1"/>
          </p:nvPr>
        </p:nvSpPr>
        <p:spPr>
          <a:xfrm>
            <a:off x="5651868" y="1917699"/>
            <a:ext cx="2520578" cy="2489202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rmAutofit fontScale="70000" lnSpcReduction="20000"/>
          </a:bodyPr>
          <a:lstStyle/>
          <a:p>
            <a:pPr marL="457200" lvl="0" indent="-30480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SzPct val="115000"/>
              <a:buFont typeface="Arial"/>
              <a:buChar char="•"/>
            </a:pPr>
            <a:r>
              <a:rPr lang="en-US" b="1" dirty="0">
                <a:sym typeface="Times New Roman"/>
              </a:rPr>
              <a:t>Mission statement</a:t>
            </a:r>
            <a:r>
              <a:rPr lang="en-US" dirty="0">
                <a:sym typeface="Times New Roman"/>
              </a:rPr>
              <a:t>: Delicious organic honey for a healthy lifestyle and a healthy environment</a:t>
            </a:r>
          </a:p>
          <a:p>
            <a:pPr marL="457200" lvl="0" indent="-30480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SzPct val="115000"/>
              <a:buFont typeface="Arial"/>
              <a:buChar char="•"/>
            </a:pPr>
            <a:r>
              <a:rPr lang="en-GB" b="1" dirty="0">
                <a:sym typeface="Times New Roman"/>
              </a:rPr>
              <a:t>USP</a:t>
            </a:r>
            <a:r>
              <a:rPr lang="en-GB" dirty="0">
                <a:sym typeface="Times New Roman"/>
              </a:rPr>
              <a:t>: We produce quality honey that fits your pocket and boosts your health.</a:t>
            </a:r>
            <a:endParaRPr lang="en-US" dirty="0">
              <a:sym typeface="Times New Roman"/>
            </a:endParaRPr>
          </a:p>
          <a:p>
            <a:pPr marL="457200" lvl="0" indent="-30480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SzPct val="115000"/>
              <a:buFont typeface="Arial"/>
              <a:buChar char="•"/>
            </a:pPr>
            <a:r>
              <a:rPr lang="en-US" b="1" dirty="0">
                <a:sym typeface="Times New Roman"/>
              </a:rPr>
              <a:t>Objective</a:t>
            </a:r>
            <a:r>
              <a:rPr lang="en-US" dirty="0">
                <a:sym typeface="Times New Roman"/>
              </a:rPr>
              <a:t> :become the best honey selling company in the UK</a:t>
            </a:r>
          </a:p>
          <a:p>
            <a:pPr marL="457200" lvl="0" indent="-30480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SzPct val="115000"/>
              <a:buFont typeface="Arial"/>
              <a:buChar char="•"/>
            </a:pPr>
            <a:r>
              <a:rPr lang="en-GB" dirty="0"/>
              <a:t>UK comes fourth in the list of most demanding honey countries (García, 2018)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2E75764-3490-B4DD-1595-7225106F53AB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4</a:t>
            </a:fld>
            <a:endParaRPr lang="en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ED015FC-4B15-DB93-36E2-A82D641CAE5E}"/>
              </a:ext>
            </a:extLst>
          </p:cNvPr>
          <p:cNvSpPr txBox="1"/>
          <p:nvPr/>
        </p:nvSpPr>
        <p:spPr>
          <a:xfrm>
            <a:off x="456009" y="4846712"/>
            <a:ext cx="276628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Claudia Baragau 1905817</a:t>
            </a:r>
          </a:p>
        </p:txBody>
      </p:sp>
      <p:pic>
        <p:nvPicPr>
          <p:cNvPr id="6" name="Picture 5" descr="Well Bee">
            <a:extLst>
              <a:ext uri="{FF2B5EF4-FFF2-40B4-BE49-F238E27FC236}">
                <a16:creationId xmlns:a16="http://schemas.microsoft.com/office/drawing/2014/main" id="{2AFB9264-EDA8-BC05-44C8-143D7C8EEFE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757611" y="462209"/>
            <a:ext cx="939800" cy="922402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6" name="Group 85">
            <a:extLst>
              <a:ext uri="{FF2B5EF4-FFF2-40B4-BE49-F238E27FC236}">
                <a16:creationId xmlns:a16="http://schemas.microsoft.com/office/drawing/2014/main" id="{C40897D5-E182-4DD4-9255-96746D9020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1802" y="0"/>
            <a:ext cx="9172471" cy="5142160"/>
            <a:chOff x="-15736" y="0"/>
            <a:chExt cx="12229962" cy="6856214"/>
          </a:xfrm>
        </p:grpSpPr>
        <p:pic>
          <p:nvPicPr>
            <p:cNvPr id="87" name="Picture 86">
              <a:extLst>
                <a:ext uri="{FF2B5EF4-FFF2-40B4-BE49-F238E27FC236}">
                  <a16:creationId xmlns:a16="http://schemas.microsoft.com/office/drawing/2014/main" id="{C0FD0553-AEA5-4A61-8728-50405BB684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88" name="Rectangle 87">
              <a:extLst>
                <a:ext uri="{FF2B5EF4-FFF2-40B4-BE49-F238E27FC236}">
                  <a16:creationId xmlns:a16="http://schemas.microsoft.com/office/drawing/2014/main" id="{C3FA24DB-9246-4DB0-B2B6-3CD25F01DB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89" name="Picture 88">
              <a:extLst>
                <a:ext uri="{FF2B5EF4-FFF2-40B4-BE49-F238E27FC236}">
                  <a16:creationId xmlns:a16="http://schemas.microsoft.com/office/drawing/2014/main" id="{AC840120-3AFB-4334-ABD7-311E2731BF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90" name="Picture 89">
              <a:extLst>
                <a:ext uri="{FF2B5EF4-FFF2-40B4-BE49-F238E27FC236}">
                  <a16:creationId xmlns:a16="http://schemas.microsoft.com/office/drawing/2014/main" id="{558152D2-87B8-435C-B89E-A05DA793F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92" name="Straight Connector 91">
            <a:extLst>
              <a:ext uri="{FF2B5EF4-FFF2-40B4-BE49-F238E27FC236}">
                <a16:creationId xmlns:a16="http://schemas.microsoft.com/office/drawing/2014/main" id="{3193E6E1-8D9B-4B05-9EE5-B27FB1AA3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47126" y="1816099"/>
            <a:ext cx="705547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94" name="Rectangle 93">
            <a:extLst>
              <a:ext uri="{FF2B5EF4-FFF2-40B4-BE49-F238E27FC236}">
                <a16:creationId xmlns:a16="http://schemas.microsoft.com/office/drawing/2014/main" id="{AB009EAA-F670-4D42-8911-6A21B1F65B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6" name="Group 95">
            <a:extLst>
              <a:ext uri="{FF2B5EF4-FFF2-40B4-BE49-F238E27FC236}">
                <a16:creationId xmlns:a16="http://schemas.microsoft.com/office/drawing/2014/main" id="{80206C9E-7738-444F-A788-ED23F4EDD1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1802" y="0"/>
            <a:ext cx="9172471" cy="5142160"/>
            <a:chOff x="-15736" y="0"/>
            <a:chExt cx="12229962" cy="6856214"/>
          </a:xfrm>
        </p:grpSpPr>
        <p:pic>
          <p:nvPicPr>
            <p:cNvPr id="97" name="Picture 96">
              <a:extLst>
                <a:ext uri="{FF2B5EF4-FFF2-40B4-BE49-F238E27FC236}">
                  <a16:creationId xmlns:a16="http://schemas.microsoft.com/office/drawing/2014/main" id="{B8DC4A6B-1E68-43BA-B47E-0B0C776F56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8" name="Rectangle 97">
              <a:extLst>
                <a:ext uri="{FF2B5EF4-FFF2-40B4-BE49-F238E27FC236}">
                  <a16:creationId xmlns:a16="http://schemas.microsoft.com/office/drawing/2014/main" id="{CCB474FC-CC12-46CA-8EF1-F654805279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99" name="Picture 98">
              <a:extLst>
                <a:ext uri="{FF2B5EF4-FFF2-40B4-BE49-F238E27FC236}">
                  <a16:creationId xmlns:a16="http://schemas.microsoft.com/office/drawing/2014/main" id="{33EE96D9-8AE9-44F2-91DD-FD9889F74F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00" name="Picture 99">
              <a:extLst>
                <a:ext uri="{FF2B5EF4-FFF2-40B4-BE49-F238E27FC236}">
                  <a16:creationId xmlns:a16="http://schemas.microsoft.com/office/drawing/2014/main" id="{C7D798CA-E264-49B2-B648-CE3C104A1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07091D0-2EE9-8DE7-44C1-82BBF3989A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9148" y="736599"/>
            <a:ext cx="3564470" cy="9779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lnSpc>
                <a:spcPct val="90000"/>
              </a:lnSpc>
            </a:pPr>
            <a:r>
              <a:rPr lang="en-US" sz="3100" dirty="0"/>
              <a:t>Marketing, PR strategy and ideas </a:t>
            </a:r>
          </a:p>
        </p:txBody>
      </p:sp>
      <p:sp>
        <p:nvSpPr>
          <p:cNvPr id="102" name="Rectangle 101">
            <a:extLst>
              <a:ext uri="{FF2B5EF4-FFF2-40B4-BE49-F238E27FC236}">
                <a16:creationId xmlns:a16="http://schemas.microsoft.com/office/drawing/2014/main" id="{A3BD8BA9-5094-40E2-8C0D-0D52497107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9483" y="819150"/>
            <a:ext cx="3732370" cy="3494532"/>
          </a:xfrm>
          <a:prstGeom prst="rect">
            <a:avLst/>
          </a:prstGeom>
          <a:solidFill>
            <a:schemeClr val="bg2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Rectangle 103">
            <a:extLst>
              <a:ext uri="{FF2B5EF4-FFF2-40B4-BE49-F238E27FC236}">
                <a16:creationId xmlns:a16="http://schemas.microsoft.com/office/drawing/2014/main" id="{651AFF08-2660-4C5B-80A0-4CF0F7DBBE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5406" y="940538"/>
            <a:ext cx="1881489" cy="157088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Content Placeholder 12" descr="Miss You Bee">
            <a:extLst>
              <a:ext uri="{FF2B5EF4-FFF2-40B4-BE49-F238E27FC236}">
                <a16:creationId xmlns:a16="http://schemas.microsoft.com/office/drawing/2014/main" id="{D2D90F0A-781C-28BC-301E-513A3B2D2D6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5677" y="1055076"/>
            <a:ext cx="1310298" cy="1310298"/>
          </a:xfrm>
          <a:prstGeom prst="rect">
            <a:avLst/>
          </a:prstGeom>
        </p:spPr>
      </p:pic>
      <p:sp>
        <p:nvSpPr>
          <p:cNvPr id="106" name="Rectangle 105">
            <a:extLst>
              <a:ext uri="{FF2B5EF4-FFF2-40B4-BE49-F238E27FC236}">
                <a16:creationId xmlns:a16="http://schemas.microsoft.com/office/drawing/2014/main" id="{D1806480-925F-4DC7-B73F-16E710A81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19765" y="940538"/>
            <a:ext cx="1510314" cy="113090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Content Placeholder 7" descr="Logo&#10;&#10;Description automatically generated">
            <a:extLst>
              <a:ext uri="{FF2B5EF4-FFF2-40B4-BE49-F238E27FC236}">
                <a16:creationId xmlns:a16="http://schemas.microsoft.com/office/drawing/2014/main" id="{4AABB7E5-860D-E29F-84DB-E0C8A300A32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54420" y="1259697"/>
            <a:ext cx="1264800" cy="474299"/>
          </a:xfrm>
          <a:prstGeom prst="rect">
            <a:avLst/>
          </a:prstGeom>
        </p:spPr>
      </p:pic>
      <p:cxnSp>
        <p:nvCxnSpPr>
          <p:cNvPr id="108" name="Straight Connector 107">
            <a:extLst>
              <a:ext uri="{FF2B5EF4-FFF2-40B4-BE49-F238E27FC236}">
                <a16:creationId xmlns:a16="http://schemas.microsoft.com/office/drawing/2014/main" id="{7C657E24-673F-4631-943F-4F2814C599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45463" y="1800479"/>
            <a:ext cx="329184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0" name="Rectangle 109">
            <a:extLst>
              <a:ext uri="{FF2B5EF4-FFF2-40B4-BE49-F238E27FC236}">
                <a16:creationId xmlns:a16="http://schemas.microsoft.com/office/drawing/2014/main" id="{564766E3-106B-4330-A3FD-48DBCCBB62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5406" y="2632075"/>
            <a:ext cx="1881489" cy="156502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Content Placeholder 9" descr="Map&#10;&#10;Description automatically generated">
            <a:extLst>
              <a:ext uri="{FF2B5EF4-FFF2-40B4-BE49-F238E27FC236}">
                <a16:creationId xmlns:a16="http://schemas.microsoft.com/office/drawing/2014/main" id="{85F9509D-B164-0C9E-97E3-24728CFC5AF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7"/>
          <a:stretch>
            <a:fillRect/>
          </a:stretch>
        </p:blipFill>
        <p:spPr>
          <a:xfrm>
            <a:off x="1045408" y="2795521"/>
            <a:ext cx="1650837" cy="1238127"/>
          </a:xfrm>
          <a:prstGeom prst="rect">
            <a:avLst/>
          </a:prstGeom>
        </p:spPr>
      </p:pic>
      <p:sp>
        <p:nvSpPr>
          <p:cNvPr id="112" name="Rectangle 111">
            <a:extLst>
              <a:ext uri="{FF2B5EF4-FFF2-40B4-BE49-F238E27FC236}">
                <a16:creationId xmlns:a16="http://schemas.microsoft.com/office/drawing/2014/main" id="{BAAD6469-661E-41B8-A999-5CCAA8CBFA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32518" y="2188026"/>
            <a:ext cx="1497561" cy="200906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 descr="Icon&#10;&#10;Description automatically generated">
            <a:extLst>
              <a:ext uri="{FF2B5EF4-FFF2-40B4-BE49-F238E27FC236}">
                <a16:creationId xmlns:a16="http://schemas.microsoft.com/office/drawing/2014/main" id="{40DE7629-0016-EAB7-2919-BBFBD58FE44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54420" y="2572396"/>
            <a:ext cx="1264800" cy="1264800"/>
          </a:xfrm>
          <a:prstGeom prst="rect">
            <a:avLst/>
          </a:prstGeom>
        </p:spPr>
      </p:pic>
      <p:sp>
        <p:nvSpPr>
          <p:cNvPr id="83" name="Content Placeholder 82">
            <a:extLst>
              <a:ext uri="{FF2B5EF4-FFF2-40B4-BE49-F238E27FC236}">
                <a16:creationId xmlns:a16="http://schemas.microsoft.com/office/drawing/2014/main" id="{C519A24B-2EAE-AFAC-4748-977DD8AC47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09148" y="1917699"/>
            <a:ext cx="3564470" cy="2489202"/>
          </a:xfrm>
        </p:spPr>
        <p:txBody>
          <a:bodyPr vert="horz" lIns="91440" tIns="45720" rIns="91440" bIns="45720" rtlCol="0" anchor="t">
            <a:normAutofit/>
          </a:bodyPr>
          <a:lstStyle/>
          <a:p>
            <a:pPr defTabSz="457200">
              <a:spcAft>
                <a:spcPts val="600"/>
              </a:spcAft>
            </a:pPr>
            <a:r>
              <a:rPr lang="en-GB" sz="1400" dirty="0"/>
              <a:t>Customers are more likely to rely on digital platforms more, therefore the company will  mostly promote its brand through social media (Choi et al., 2020)</a:t>
            </a:r>
          </a:p>
          <a:p>
            <a:pPr defTabSz="457200">
              <a:spcAft>
                <a:spcPts val="600"/>
              </a:spcAft>
            </a:pPr>
            <a:r>
              <a:rPr lang="en-GB" sz="1400" dirty="0"/>
              <a:t>The marketing on social media has the potential to bring out remarkable success to the company while creating brand awareness (Yadav and Rahman, 2018)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1F5604-616C-E21C-3385-7077053649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71550" y="4450842"/>
            <a:ext cx="5479425" cy="20955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8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Claudia Baragau 1905817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3711F4-847F-100C-08AD-260ADE4BE0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765425" y="4450842"/>
            <a:ext cx="407023" cy="20955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0" indent="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None/>
            </a:pPr>
            <a:fld id="{00000000-1234-1234-1234-123412341234}" type="slidenum">
              <a:rPr lang="en-US" sz="8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pPr lvl="0" indent="0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None/>
              </a:pPr>
              <a:t>5</a:t>
            </a:fld>
            <a:endParaRPr lang="en-US" sz="8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3" name="3D Model 2" descr="Flying bee">
                <a:extLst>
                  <a:ext uri="{FF2B5EF4-FFF2-40B4-BE49-F238E27FC236}">
                    <a16:creationId xmlns:a16="http://schemas.microsoft.com/office/drawing/2014/main" id="{53960ED4-D925-85DC-344F-D497F14EC0AA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783793422"/>
                  </p:ext>
                </p:extLst>
              </p:nvPr>
            </p:nvGraphicFramePr>
            <p:xfrm>
              <a:off x="6325495" y="1016235"/>
              <a:ext cx="1497562" cy="1498129"/>
            </p:xfrm>
            <a:graphic>
              <a:graphicData uri="http://schemas.microsoft.com/office/drawing/2017/model3d">
                <am3d:model3d r:embed="rId9">
                  <am3d:spPr>
                    <a:xfrm>
                      <a:off x="0" y="0"/>
                      <a:ext cx="1497562" cy="1498129"/>
                    </a:xfrm>
                    <a:prstGeom prst="rect">
                      <a:avLst/>
                    </a:prstGeom>
                  </am3d:spPr>
                  <am3d:camera>
                    <am3d:pos x="0" y="0" z="67740115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30569" d="1000000"/>
                    <am3d:preTrans dx="-98394" dy="-14223043" dz="-1124542"/>
                    <am3d:scale>
                      <am3d:sx n="1000000" d="1000000"/>
                      <am3d:sy n="1000000" d="1000000"/>
                      <am3d:sz n="1000000" d="1000000"/>
                    </am3d:scale>
                    <am3d:rot ax="5522736" ay="397893" az="-4369086"/>
                    <am3d:postTrans dx="0" dy="0" dz="0"/>
                  </am3d:trans>
                  <am3d:raster rName="Office3DRenderer" rVer="16.0.8326">
                    <am3d:blip r:embed="rId10"/>
                  </am3d:raster>
                  <am3d:extLst>
                    <a:ext uri="{9A65AA19-BECB-4387-8358-8AD5134E1D82}">
                      <a3danim:embedAnim xmlns:a3danim="http://schemas.microsoft.com/office/drawing/2018/animation/model3d" animId="0">
                        <a3danim:animPr length="1899" count="indefinite"/>
                      </a3danim:embedAnim>
                    </a:ext>
                    <a:ext uri="{E9DE012E-A134-456F-84FE-255F9AAD75C6}">
                      <a3danim:posterFrame xmlns:a3danim="http://schemas.microsoft.com/office/drawing/2018/animation/model3d" animId="0"/>
                    </a:ext>
                  </am3d:extLst>
                  <am3d:objViewport viewportSz="1551898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3" name="3D Model 2" descr="Flying bee">
                <a:extLst>
                  <a:ext uri="{FF2B5EF4-FFF2-40B4-BE49-F238E27FC236}">
                    <a16:creationId xmlns:a16="http://schemas.microsoft.com/office/drawing/2014/main" id="{53960ED4-D925-85DC-344F-D497F14EC0AA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6325495" y="1016235"/>
                <a:ext cx="1497562" cy="1498129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290182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0" presetClass="emph" presetSubtype="1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9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embedded1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2DF27F-EE63-A8DE-5F79-23DF52B49E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552" y="598356"/>
            <a:ext cx="7200897" cy="454425"/>
          </a:xfrm>
        </p:spPr>
        <p:txBody>
          <a:bodyPr>
            <a:normAutofit fontScale="90000"/>
          </a:bodyPr>
          <a:lstStyle/>
          <a:p>
            <a:r>
              <a:rPr lang="en-GB" dirty="0"/>
              <a:t>I Bee Leaflet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84D5BCB-CEB0-8211-4CED-A469D3CEB4D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805884" y="1805747"/>
            <a:ext cx="2931938" cy="2827725"/>
          </a:xfrm>
          <a:prstGeom prst="rect">
            <a:avLst/>
          </a:prstGeom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5423C680-C73D-9710-9BED-20510755386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1088678" y="1805747"/>
            <a:ext cx="3042877" cy="2827725"/>
          </a:xfrm>
          <a:prstGeom prst="rect">
            <a:avLst/>
          </a:prstGeom>
        </p:spPr>
      </p:pic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F8E0BC7-4848-FEEC-8B24-C900DAA81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8409" y="4872477"/>
            <a:ext cx="5479425" cy="209550"/>
          </a:xfrm>
        </p:spPr>
        <p:txBody>
          <a:bodyPr/>
          <a:lstStyle/>
          <a:p>
            <a:r>
              <a:rPr lang="en-US" dirty="0"/>
              <a:t>Claudia Baragau 1905817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E7E4266-43BA-3AE5-F309-27A3E136D9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6</a:t>
            </a:fld>
            <a:endParaRPr lang="en"/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3" name="3D Model 2" descr="Bee">
                <a:extLst>
                  <a:ext uri="{FF2B5EF4-FFF2-40B4-BE49-F238E27FC236}">
                    <a16:creationId xmlns:a16="http://schemas.microsoft.com/office/drawing/2014/main" id="{B5583E29-F02E-E1ED-084D-609310DEF081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62503584"/>
                  </p:ext>
                </p:extLst>
              </p:nvPr>
            </p:nvGraphicFramePr>
            <p:xfrm>
              <a:off x="7737822" y="3369293"/>
              <a:ext cx="1252750" cy="1317007"/>
            </p:xfrm>
            <a:graphic>
              <a:graphicData uri="http://schemas.microsoft.com/office/drawing/2017/model3d">
                <am3d:model3d r:embed="rId4">
                  <am3d:spPr>
                    <a:xfrm>
                      <a:off x="0" y="0"/>
                      <a:ext cx="1252750" cy="1317007"/>
                    </a:xfrm>
                    <a:prstGeom prst="rect">
                      <a:avLst/>
                    </a:prstGeom>
                  </am3d:spPr>
                  <am3d:camera>
                    <am3d:pos x="0" y="0" z="71354124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53141" d="1000000"/>
                    <am3d:preTrans dx="0" dy="-14821951" dz="-1683639"/>
                    <am3d:scale>
                      <am3d:sx n="1000000" d="1000000"/>
                      <am3d:sy n="1000000" d="1000000"/>
                      <am3d:sz n="1000000" d="1000000"/>
                    </am3d:scale>
                    <am3d:rot ax="7440169" ay="-2249770" az="-8276280"/>
                    <am3d:postTrans dx="0" dy="0" dz="0"/>
                  </am3d:trans>
                  <am3d:raster rName="Office3DRenderer" rVer="16.0.8326">
                    <am3d:blip r:embed="rId5"/>
                  </am3d:raster>
                  <am3d:objViewport viewportSz="1578910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3" name="3D Model 2" descr="Bee">
                <a:extLst>
                  <a:ext uri="{FF2B5EF4-FFF2-40B4-BE49-F238E27FC236}">
                    <a16:creationId xmlns:a16="http://schemas.microsoft.com/office/drawing/2014/main" id="{B5583E29-F02E-E1ED-084D-609310DEF081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7737822" y="3369293"/>
                <a:ext cx="1252750" cy="131700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4" name="3D Model 3" descr="Bee">
                <a:extLst>
                  <a:ext uri="{FF2B5EF4-FFF2-40B4-BE49-F238E27FC236}">
                    <a16:creationId xmlns:a16="http://schemas.microsoft.com/office/drawing/2014/main" id="{F65ED28F-9A33-EC12-F6CB-5042EA1EDA3A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627874252"/>
                  </p:ext>
                </p:extLst>
              </p:nvPr>
            </p:nvGraphicFramePr>
            <p:xfrm>
              <a:off x="1547991" y="566501"/>
              <a:ext cx="1062125" cy="1062124"/>
            </p:xfrm>
            <a:graphic>
              <a:graphicData uri="http://schemas.microsoft.com/office/drawing/2017/model3d">
                <am3d:model3d r:embed="rId4">
                  <am3d:spPr>
                    <a:xfrm>
                      <a:off x="0" y="0"/>
                      <a:ext cx="1062125" cy="1062124"/>
                    </a:xfrm>
                    <a:prstGeom prst="rect">
                      <a:avLst/>
                    </a:prstGeom>
                  </am3d:spPr>
                  <am3d:camera>
                    <am3d:pos x="0" y="0" z="71354124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53141" d="1000000"/>
                    <am3d:preTrans dx="0" dy="-14821951" dz="-1683639"/>
                    <am3d:scale>
                      <am3d:sx n="1000000" d="1000000"/>
                      <am3d:sy n="1000000" d="1000000"/>
                      <am3d:sz n="1000000" d="1000000"/>
                    </am3d:scale>
                    <am3d:rot ax="1123495" ay="3474879" az="961413"/>
                    <am3d:postTrans dx="0" dy="0" dz="0"/>
                  </am3d:trans>
                  <am3d:raster rName="Office3DRenderer" rVer="16.0.8326">
                    <am3d:blip r:embed="rId6"/>
                  </am3d:raster>
                  <am3d:objViewport viewportSz="1434557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4" name="3D Model 3" descr="Bee">
                <a:extLst>
                  <a:ext uri="{FF2B5EF4-FFF2-40B4-BE49-F238E27FC236}">
                    <a16:creationId xmlns:a16="http://schemas.microsoft.com/office/drawing/2014/main" id="{F65ED28F-9A33-EC12-F6CB-5042EA1EDA3A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547991" y="566501"/>
                <a:ext cx="1062125" cy="1062124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9200843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6" name="Group 185">
            <a:extLst>
              <a:ext uri="{FF2B5EF4-FFF2-40B4-BE49-F238E27FC236}">
                <a16:creationId xmlns:a16="http://schemas.microsoft.com/office/drawing/2014/main" id="{C63CB80B-4043-44A1-BA36-EBE3BC89C7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2700" y="0"/>
            <a:ext cx="9173369" cy="5142160"/>
            <a:chOff x="-16934" y="0"/>
            <a:chExt cx="12231160" cy="6856214"/>
          </a:xfrm>
        </p:grpSpPr>
        <p:pic>
          <p:nvPicPr>
            <p:cNvPr id="187" name="Picture 186">
              <a:extLst>
                <a:ext uri="{FF2B5EF4-FFF2-40B4-BE49-F238E27FC236}">
                  <a16:creationId xmlns:a16="http://schemas.microsoft.com/office/drawing/2014/main" id="{2F41E688-8FFF-4281-88F3-E224AB4EEE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88" name="Rectangle 187">
              <a:extLst>
                <a:ext uri="{FF2B5EF4-FFF2-40B4-BE49-F238E27FC236}">
                  <a16:creationId xmlns:a16="http://schemas.microsoft.com/office/drawing/2014/main" id="{464B2FFC-730B-47D0-AFD7-BEB890CF25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89" name="Picture 188">
              <a:extLst>
                <a:ext uri="{FF2B5EF4-FFF2-40B4-BE49-F238E27FC236}">
                  <a16:creationId xmlns:a16="http://schemas.microsoft.com/office/drawing/2014/main" id="{510A73A3-4897-4277-AC99-A74B16EEAD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190" name="Picture 189">
              <a:extLst>
                <a:ext uri="{FF2B5EF4-FFF2-40B4-BE49-F238E27FC236}">
                  <a16:creationId xmlns:a16="http://schemas.microsoft.com/office/drawing/2014/main" id="{51A863DB-304F-46AC-8E28-D03DC9A7BC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cxnSp>
        <p:nvCxnSpPr>
          <p:cNvPr id="192" name="Straight Connector 191">
            <a:extLst>
              <a:ext uri="{FF2B5EF4-FFF2-40B4-BE49-F238E27FC236}">
                <a16:creationId xmlns:a16="http://schemas.microsoft.com/office/drawing/2014/main" id="{01EA9110-C355-4792-AD56-BAA4A01235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019299" y="2641598"/>
            <a:ext cx="5111751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94" name="Group 193">
            <a:extLst>
              <a:ext uri="{FF2B5EF4-FFF2-40B4-BE49-F238E27FC236}">
                <a16:creationId xmlns:a16="http://schemas.microsoft.com/office/drawing/2014/main" id="{FD82E05B-3873-4FB4-A5D9-426D42A87E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1802" y="0"/>
            <a:ext cx="9172471" cy="5142160"/>
            <a:chOff x="-15736" y="0"/>
            <a:chExt cx="12229962" cy="6856214"/>
          </a:xfrm>
        </p:grpSpPr>
        <p:pic>
          <p:nvPicPr>
            <p:cNvPr id="195" name="Picture 194">
              <a:extLst>
                <a:ext uri="{FF2B5EF4-FFF2-40B4-BE49-F238E27FC236}">
                  <a16:creationId xmlns:a16="http://schemas.microsoft.com/office/drawing/2014/main" id="{25D28BA6-F60C-4165-ADC1-A948973D05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96" name="Rectangle 195">
              <a:extLst>
                <a:ext uri="{FF2B5EF4-FFF2-40B4-BE49-F238E27FC236}">
                  <a16:creationId xmlns:a16="http://schemas.microsoft.com/office/drawing/2014/main" id="{42256D1E-B0A7-4072-96C2-E2995DB49A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97" name="Picture 196">
              <a:extLst>
                <a:ext uri="{FF2B5EF4-FFF2-40B4-BE49-F238E27FC236}">
                  <a16:creationId xmlns:a16="http://schemas.microsoft.com/office/drawing/2014/main" id="{C5E595C0-CF4B-43F6-A832-8C57E034E7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98" name="Picture 197">
              <a:extLst>
                <a:ext uri="{FF2B5EF4-FFF2-40B4-BE49-F238E27FC236}">
                  <a16:creationId xmlns:a16="http://schemas.microsoft.com/office/drawing/2014/main" id="{6BE47CCF-3C67-470F-92EB-820D97CA8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134" name="Google Shape;134;p8"/>
          <p:cNvSpPr txBox="1">
            <a:spLocks noGrp="1"/>
          </p:cNvSpPr>
          <p:nvPr>
            <p:ph type="title"/>
          </p:nvPr>
        </p:nvSpPr>
        <p:spPr>
          <a:xfrm>
            <a:off x="823223" y="2994005"/>
            <a:ext cx="7492258" cy="889886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marL="0" lvl="0" indent="0" defTabSz="457200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SzPts val="3000"/>
            </a:pPr>
            <a:r>
              <a:rPr lang="en-US" sz="4200" kern="1200" cap="none" dirty="0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  <a:sym typeface="Times New Roman"/>
              </a:rPr>
              <a:t>Specific market research on Honey </a:t>
            </a:r>
          </a:p>
        </p:txBody>
      </p:sp>
      <p:sp>
        <p:nvSpPr>
          <p:cNvPr id="200" name="Rectangle 199">
            <a:extLst>
              <a:ext uri="{FF2B5EF4-FFF2-40B4-BE49-F238E27FC236}">
                <a16:creationId xmlns:a16="http://schemas.microsoft.com/office/drawing/2014/main" id="{255CA5B2-8527-4CD2-A2E1-76D9CFF5DA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0187" y="819149"/>
            <a:ext cx="6138330" cy="1935860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diagram&#10;&#10;Description automatically generated">
            <a:extLst>
              <a:ext uri="{FF2B5EF4-FFF2-40B4-BE49-F238E27FC236}">
                <a16:creationId xmlns:a16="http://schemas.microsoft.com/office/drawing/2014/main" id="{3B23159F-FFE3-6C8D-3602-7384C9ACC131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9258" r="28849" b="2"/>
          <a:stretch/>
        </p:blipFill>
        <p:spPr>
          <a:xfrm>
            <a:off x="1623841" y="943545"/>
            <a:ext cx="1389125" cy="1685475"/>
          </a:xfrm>
          <a:prstGeom prst="rect">
            <a:avLst/>
          </a:prstGeom>
        </p:spPr>
      </p:pic>
      <p:pic>
        <p:nvPicPr>
          <p:cNvPr id="7" name="Picture 6" descr="A screenshot of a computer&#10;&#10;Description automatically generated with low confidence">
            <a:extLst>
              <a:ext uri="{FF2B5EF4-FFF2-40B4-BE49-F238E27FC236}">
                <a16:creationId xmlns:a16="http://schemas.microsoft.com/office/drawing/2014/main" id="{E1D8E301-65C6-3703-120C-781DE8A4BDBD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22797" r="15969" b="8"/>
          <a:stretch/>
        </p:blipFill>
        <p:spPr>
          <a:xfrm>
            <a:off x="3109433" y="945135"/>
            <a:ext cx="1437954" cy="1685477"/>
          </a:xfrm>
          <a:prstGeom prst="rect">
            <a:avLst/>
          </a:prstGeom>
        </p:spPr>
      </p:pic>
      <p:pic>
        <p:nvPicPr>
          <p:cNvPr id="3" name="Picture 2" descr="Chart&#10;&#10;Description automatically generated with low confidence">
            <a:extLst>
              <a:ext uri="{FF2B5EF4-FFF2-40B4-BE49-F238E27FC236}">
                <a16:creationId xmlns:a16="http://schemas.microsoft.com/office/drawing/2014/main" id="{23146EE5-BBA8-D746-DBFC-1A9B4F7842A1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7198" r="31568" b="8"/>
          <a:stretch/>
        </p:blipFill>
        <p:spPr>
          <a:xfrm>
            <a:off x="4650557" y="943545"/>
            <a:ext cx="1377520" cy="1687068"/>
          </a:xfrm>
          <a:prstGeom prst="rect">
            <a:avLst/>
          </a:prstGeom>
        </p:spPr>
      </p:pic>
      <p:pic>
        <p:nvPicPr>
          <p:cNvPr id="9" name="Picture 8" descr="A picture containing chart&#10;&#10;Description automatically generated">
            <a:extLst>
              <a:ext uri="{FF2B5EF4-FFF2-40B4-BE49-F238E27FC236}">
                <a16:creationId xmlns:a16="http://schemas.microsoft.com/office/drawing/2014/main" id="{A7A219AF-B014-93E7-680A-B66F001031EB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l="5026" r="33326" b="2"/>
          <a:stretch/>
        </p:blipFill>
        <p:spPr>
          <a:xfrm>
            <a:off x="6131247" y="947346"/>
            <a:ext cx="1383616" cy="1683266"/>
          </a:xfrm>
          <a:prstGeom prst="rect">
            <a:avLst/>
          </a:prstGeom>
        </p:spPr>
      </p:pic>
      <p:cxnSp>
        <p:nvCxnSpPr>
          <p:cNvPr id="202" name="Straight Connector 201">
            <a:extLst>
              <a:ext uri="{FF2B5EF4-FFF2-40B4-BE49-F238E27FC236}">
                <a16:creationId xmlns:a16="http://schemas.microsoft.com/office/drawing/2014/main" id="{54071785-02A1-40CB-802E-D2FB32087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73836" y="3946830"/>
            <a:ext cx="7202795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613CAFD-4B8E-46A1-80AC-4E0C11805B93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7</a:t>
            </a:fld>
            <a:endParaRPr lang="en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92D1D4B-61FA-D5CC-2F2A-A12B92D9D04C}"/>
              </a:ext>
            </a:extLst>
          </p:cNvPr>
          <p:cNvSpPr txBox="1"/>
          <p:nvPr/>
        </p:nvSpPr>
        <p:spPr>
          <a:xfrm>
            <a:off x="279663" y="4832805"/>
            <a:ext cx="279194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Claudia Baragau 1905817</a:t>
            </a:r>
          </a:p>
        </p:txBody>
      </p:sp>
      <p:pic>
        <p:nvPicPr>
          <p:cNvPr id="8" name="Picture 7" descr="Well Bee">
            <a:extLst>
              <a:ext uri="{FF2B5EF4-FFF2-40B4-BE49-F238E27FC236}">
                <a16:creationId xmlns:a16="http://schemas.microsoft.com/office/drawing/2014/main" id="{91221E82-E11E-2F2E-DD0D-2C293B6A9AA5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39324" y="529710"/>
            <a:ext cx="1085389" cy="102359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>
            <a:extLst>
              <a:ext uri="{FF2B5EF4-FFF2-40B4-BE49-F238E27FC236}">
                <a16:creationId xmlns:a16="http://schemas.microsoft.com/office/drawing/2014/main" id="{DFB5D1BB-0703-437B-BD1E-1D07F8A27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1802" y="0"/>
            <a:ext cx="9172471" cy="5142160"/>
            <a:chOff x="-15736" y="0"/>
            <a:chExt cx="12229962" cy="6856214"/>
          </a:xfrm>
        </p:grpSpPr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3886586B-3F0F-4593-B272-AE75AD0F09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020DEB59-BF94-41B5-8F16-8B10442EE0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9A3BEF6F-FC03-43B1-8D1B-8DA3A360DB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0F49BA32-A501-4C79-9A72-92587AB9EE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883F92AF-2403-4558-B1D7-72130A1E4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47126" y="1816099"/>
            <a:ext cx="705547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22AC0F86-9A78-4E84-A4B4-ADB8B2629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4AF78B9E-8BE2-4706-9377-A05FA25ABA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1802" y="0"/>
            <a:ext cx="9172471" cy="5142160"/>
            <a:chOff x="-15736" y="0"/>
            <a:chExt cx="12229962" cy="6856214"/>
          </a:xfrm>
        </p:grpSpPr>
        <p:pic>
          <p:nvPicPr>
            <p:cNvPr id="25" name="Picture 24">
              <a:extLst>
                <a:ext uri="{FF2B5EF4-FFF2-40B4-BE49-F238E27FC236}">
                  <a16:creationId xmlns:a16="http://schemas.microsoft.com/office/drawing/2014/main" id="{32CDFDE2-4DB3-4623-BA21-187D1B710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ED74B2AA-1443-4E9B-8462-F7F5B8525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27" name="Picture 26">
              <a:extLst>
                <a:ext uri="{FF2B5EF4-FFF2-40B4-BE49-F238E27FC236}">
                  <a16:creationId xmlns:a16="http://schemas.microsoft.com/office/drawing/2014/main" id="{9BB652B6-7300-49EC-9422-EF5342492A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28" name="Picture 27">
              <a:extLst>
                <a:ext uri="{FF2B5EF4-FFF2-40B4-BE49-F238E27FC236}">
                  <a16:creationId xmlns:a16="http://schemas.microsoft.com/office/drawing/2014/main" id="{D0909587-01DE-424D-A15F-DAA28CF2C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3561706-7345-7B1A-BF00-A7F1901D91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868" y="736599"/>
            <a:ext cx="2520579" cy="9779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lnSpc>
                <a:spcPct val="90000"/>
              </a:lnSpc>
            </a:pPr>
            <a:r>
              <a:rPr lang="en-US" sz="2800"/>
              <a:t>Brand awareness research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69A54E25-1C05-48E5-A5CC-3778C1D363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9482" y="819150"/>
            <a:ext cx="4457015" cy="3386328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Content Placeholder 7" descr="Text&#10;&#10;Description automatically generated">
            <a:extLst>
              <a:ext uri="{FF2B5EF4-FFF2-40B4-BE49-F238E27FC236}">
                <a16:creationId xmlns:a16="http://schemas.microsoft.com/office/drawing/2014/main" id="{5CB99BC4-EE3B-3007-0552-FFB3A5BC09B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10011" r="43" b="-1"/>
          <a:stretch/>
        </p:blipFill>
        <p:spPr>
          <a:xfrm>
            <a:off x="1059512" y="1057656"/>
            <a:ext cx="3959083" cy="2894085"/>
          </a:xfrm>
          <a:prstGeom prst="rect">
            <a:avLst/>
          </a:prstGeom>
        </p:spPr>
      </p:pic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0E5D0023-B23E-4823-8D72-B07FFF8CA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40066" y="1800479"/>
            <a:ext cx="2532381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24EAA-D4CC-134C-732C-FC4D932CC9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51868" y="1917699"/>
            <a:ext cx="2520578" cy="2489202"/>
          </a:xfrm>
        </p:spPr>
        <p:txBody>
          <a:bodyPr vert="horz" lIns="91440" tIns="45720" rIns="91440" bIns="45720" rtlCol="0" anchor="t">
            <a:normAutofit/>
          </a:bodyPr>
          <a:lstStyle/>
          <a:p>
            <a:pPr defTabSz="457200">
              <a:spcAft>
                <a:spcPts val="600"/>
              </a:spcAft>
            </a:pPr>
            <a:r>
              <a:rPr lang="en-US"/>
              <a:t>Brand awareness research will help the company in identifying its effectiveness in its marketing activity (Bilgin, 2018)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8DC288-C7CA-52F7-ABD4-4473FB9CA9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71550" y="4476750"/>
            <a:ext cx="5479425" cy="20955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8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Claudia Baragau 1905817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263649-9BA6-6496-3C0B-869F21F797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765425" y="4476750"/>
            <a:ext cx="407023" cy="20955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0" indent="0" defTabSz="9144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None/>
            </a:pPr>
            <a:fld id="{00000000-1234-1234-1234-123412341234}" type="slidenum">
              <a:rPr lang="en-US" sz="800" smtClean="0"/>
              <a:pPr lvl="0" indent="0" defTabSz="914400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None/>
              </a:pPr>
              <a:t>8</a:t>
            </a:fld>
            <a:endParaRPr lang="en-US" sz="80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74D3C37-17C8-A3D2-5164-21C8006E6220}"/>
              </a:ext>
            </a:extLst>
          </p:cNvPr>
          <p:cNvSpPr txBox="1"/>
          <p:nvPr/>
        </p:nvSpPr>
        <p:spPr>
          <a:xfrm>
            <a:off x="2681097" y="3751686"/>
            <a:ext cx="233749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6" tooltip="https://www.picpedia.org/chalkboard/b/brand-awareness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7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19163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8" name="Group 177">
            <a:extLst>
              <a:ext uri="{FF2B5EF4-FFF2-40B4-BE49-F238E27FC236}">
                <a16:creationId xmlns:a16="http://schemas.microsoft.com/office/drawing/2014/main" id="{C40897D5-E182-4DD4-9255-96746D9020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1802" y="0"/>
            <a:ext cx="9172471" cy="5142160"/>
            <a:chOff x="-15736" y="0"/>
            <a:chExt cx="12229962" cy="6856214"/>
          </a:xfrm>
        </p:grpSpPr>
        <p:pic>
          <p:nvPicPr>
            <p:cNvPr id="179" name="Picture 178">
              <a:extLst>
                <a:ext uri="{FF2B5EF4-FFF2-40B4-BE49-F238E27FC236}">
                  <a16:creationId xmlns:a16="http://schemas.microsoft.com/office/drawing/2014/main" id="{C0FD0553-AEA5-4A61-8728-50405BB684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80" name="Rectangle 179">
              <a:extLst>
                <a:ext uri="{FF2B5EF4-FFF2-40B4-BE49-F238E27FC236}">
                  <a16:creationId xmlns:a16="http://schemas.microsoft.com/office/drawing/2014/main" id="{C3FA24DB-9246-4DB0-B2B6-3CD25F01DB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81" name="Picture 180">
              <a:extLst>
                <a:ext uri="{FF2B5EF4-FFF2-40B4-BE49-F238E27FC236}">
                  <a16:creationId xmlns:a16="http://schemas.microsoft.com/office/drawing/2014/main" id="{AC840120-3AFB-4334-ABD7-311E2731BF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82" name="Picture 181">
              <a:extLst>
                <a:ext uri="{FF2B5EF4-FFF2-40B4-BE49-F238E27FC236}">
                  <a16:creationId xmlns:a16="http://schemas.microsoft.com/office/drawing/2014/main" id="{558152D2-87B8-435C-B89E-A05DA793F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184" name="Straight Connector 183">
            <a:extLst>
              <a:ext uri="{FF2B5EF4-FFF2-40B4-BE49-F238E27FC236}">
                <a16:creationId xmlns:a16="http://schemas.microsoft.com/office/drawing/2014/main" id="{3193E6E1-8D9B-4B05-9EE5-B27FB1AA3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47126" y="1816099"/>
            <a:ext cx="705547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186" name="Rectangle 185">
            <a:extLst>
              <a:ext uri="{FF2B5EF4-FFF2-40B4-BE49-F238E27FC236}">
                <a16:creationId xmlns:a16="http://schemas.microsoft.com/office/drawing/2014/main" id="{AB009EAA-F670-4D42-8911-6A21B1F65B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88" name="Group 187">
            <a:extLst>
              <a:ext uri="{FF2B5EF4-FFF2-40B4-BE49-F238E27FC236}">
                <a16:creationId xmlns:a16="http://schemas.microsoft.com/office/drawing/2014/main" id="{80206C9E-7738-444F-A788-ED23F4EDD1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1802" y="0"/>
            <a:ext cx="9172471" cy="5142160"/>
            <a:chOff x="-15736" y="0"/>
            <a:chExt cx="12229962" cy="6856214"/>
          </a:xfrm>
        </p:grpSpPr>
        <p:pic>
          <p:nvPicPr>
            <p:cNvPr id="189" name="Picture 188">
              <a:extLst>
                <a:ext uri="{FF2B5EF4-FFF2-40B4-BE49-F238E27FC236}">
                  <a16:creationId xmlns:a16="http://schemas.microsoft.com/office/drawing/2014/main" id="{B8DC4A6B-1E68-43BA-B47E-0B0C776F56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90" name="Rectangle 189">
              <a:extLst>
                <a:ext uri="{FF2B5EF4-FFF2-40B4-BE49-F238E27FC236}">
                  <a16:creationId xmlns:a16="http://schemas.microsoft.com/office/drawing/2014/main" id="{CCB474FC-CC12-46CA-8EF1-F654805279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91" name="Picture 190">
              <a:extLst>
                <a:ext uri="{FF2B5EF4-FFF2-40B4-BE49-F238E27FC236}">
                  <a16:creationId xmlns:a16="http://schemas.microsoft.com/office/drawing/2014/main" id="{33EE96D9-8AE9-44F2-91DD-FD9889F74F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92" name="Picture 191">
              <a:extLst>
                <a:ext uri="{FF2B5EF4-FFF2-40B4-BE49-F238E27FC236}">
                  <a16:creationId xmlns:a16="http://schemas.microsoft.com/office/drawing/2014/main" id="{C7D798CA-E264-49B2-B648-CE3C104A1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141" name="Google Shape;141;p9"/>
          <p:cNvSpPr txBox="1">
            <a:spLocks noGrp="1"/>
          </p:cNvSpPr>
          <p:nvPr>
            <p:ph type="title"/>
          </p:nvPr>
        </p:nvSpPr>
        <p:spPr>
          <a:xfrm>
            <a:off x="4809148" y="736599"/>
            <a:ext cx="3564470" cy="977900"/>
          </a:xfrm>
          <a:prstGeom prst="rect">
            <a:avLst/>
          </a:prstGeom>
        </p:spPr>
        <p:txBody>
          <a:bodyPr spcFirstLastPara="1" vert="horz" lIns="91440" tIns="45720" rIns="91440" bIns="45720" rtlCol="0" anchor="ctr" anchorCtr="0">
            <a:normAutofit/>
          </a:bodyPr>
          <a:lstStyle/>
          <a:p>
            <a:pPr marL="0" lvl="0" indent="0" defTabSz="457200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SzPts val="3000"/>
            </a:pPr>
            <a:r>
              <a:rPr lang="en-US" sz="3100" b="1">
                <a:sym typeface="Times New Roman"/>
              </a:rPr>
              <a:t>A 2 minute closing pitch </a:t>
            </a:r>
            <a:endParaRPr lang="en-US" sz="3100">
              <a:sym typeface="Times New Roman"/>
            </a:endParaRPr>
          </a:p>
        </p:txBody>
      </p:sp>
      <p:sp>
        <p:nvSpPr>
          <p:cNvPr id="194" name="Rectangle 193">
            <a:extLst>
              <a:ext uri="{FF2B5EF4-FFF2-40B4-BE49-F238E27FC236}">
                <a16:creationId xmlns:a16="http://schemas.microsoft.com/office/drawing/2014/main" id="{A3BD8BA9-5094-40E2-8C0D-0D52497107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9483" y="819150"/>
            <a:ext cx="3732370" cy="3494532"/>
          </a:xfrm>
          <a:prstGeom prst="rect">
            <a:avLst/>
          </a:prstGeom>
          <a:solidFill>
            <a:schemeClr val="bg2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6" name="Rectangle 195">
            <a:extLst>
              <a:ext uri="{FF2B5EF4-FFF2-40B4-BE49-F238E27FC236}">
                <a16:creationId xmlns:a16="http://schemas.microsoft.com/office/drawing/2014/main" id="{651AFF08-2660-4C5B-80A0-4CF0F7DBBE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5406" y="940538"/>
            <a:ext cx="1881489" cy="157088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 descr="A jar of food&#10;&#10;Description automatically generated with low confidence">
            <a:extLst>
              <a:ext uri="{FF2B5EF4-FFF2-40B4-BE49-F238E27FC236}">
                <a16:creationId xmlns:a16="http://schemas.microsoft.com/office/drawing/2014/main" id="{36A6F60F-D3F4-114E-5A97-FA0FF7F774C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1215677" y="1055076"/>
            <a:ext cx="1310298" cy="1310298"/>
          </a:xfrm>
          <a:prstGeom prst="rect">
            <a:avLst/>
          </a:prstGeom>
        </p:spPr>
      </p:pic>
      <p:sp>
        <p:nvSpPr>
          <p:cNvPr id="198" name="Rectangle 197">
            <a:extLst>
              <a:ext uri="{FF2B5EF4-FFF2-40B4-BE49-F238E27FC236}">
                <a16:creationId xmlns:a16="http://schemas.microsoft.com/office/drawing/2014/main" id="{D1806480-925F-4DC7-B73F-16E710A81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19765" y="940538"/>
            <a:ext cx="1510314" cy="113090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7E18702-2418-01BC-A191-0A528A98F32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54420" y="1074719"/>
            <a:ext cx="1264800" cy="844254"/>
          </a:xfrm>
          <a:prstGeom prst="rect">
            <a:avLst/>
          </a:prstGeom>
        </p:spPr>
      </p:pic>
      <p:cxnSp>
        <p:nvCxnSpPr>
          <p:cNvPr id="200" name="Straight Connector 199">
            <a:extLst>
              <a:ext uri="{FF2B5EF4-FFF2-40B4-BE49-F238E27FC236}">
                <a16:creationId xmlns:a16="http://schemas.microsoft.com/office/drawing/2014/main" id="{7C657E24-673F-4631-943F-4F2814C599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45463" y="1800479"/>
            <a:ext cx="329184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2" name="Rectangle 201">
            <a:extLst>
              <a:ext uri="{FF2B5EF4-FFF2-40B4-BE49-F238E27FC236}">
                <a16:creationId xmlns:a16="http://schemas.microsoft.com/office/drawing/2014/main" id="{564766E3-106B-4330-A3FD-48DBCCBB62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5406" y="2632075"/>
            <a:ext cx="1881489" cy="156502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A picture containing food, plant, flower, plate&#10;&#10;Description automatically generated">
            <a:extLst>
              <a:ext uri="{FF2B5EF4-FFF2-40B4-BE49-F238E27FC236}">
                <a16:creationId xmlns:a16="http://schemas.microsoft.com/office/drawing/2014/main" id="{4ECD992C-C9F4-9012-CD3D-C9061BC5A91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1045408" y="2793458"/>
            <a:ext cx="1650837" cy="1242254"/>
          </a:xfrm>
          <a:prstGeom prst="rect">
            <a:avLst/>
          </a:prstGeom>
        </p:spPr>
      </p:pic>
      <p:sp>
        <p:nvSpPr>
          <p:cNvPr id="204" name="Rectangle 203">
            <a:extLst>
              <a:ext uri="{FF2B5EF4-FFF2-40B4-BE49-F238E27FC236}">
                <a16:creationId xmlns:a16="http://schemas.microsoft.com/office/drawing/2014/main" id="{BAAD6469-661E-41B8-A999-5CCAA8CBFA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32518" y="2188026"/>
            <a:ext cx="1497561" cy="200906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bottle of alcohol&#10;&#10;Description automatically generated with medium confidence">
            <a:extLst>
              <a:ext uri="{FF2B5EF4-FFF2-40B4-BE49-F238E27FC236}">
                <a16:creationId xmlns:a16="http://schemas.microsoft.com/office/drawing/2014/main" id="{2E2C1488-01B4-E506-1AD1-E6BC2E55EBF5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3272867" y="2314575"/>
            <a:ext cx="827905" cy="1780442"/>
          </a:xfrm>
          <a:prstGeom prst="rect">
            <a:avLst/>
          </a:prstGeom>
        </p:spPr>
      </p:pic>
      <p:sp>
        <p:nvSpPr>
          <p:cNvPr id="142" name="Google Shape;142;p9"/>
          <p:cNvSpPr txBox="1">
            <a:spLocks noGrp="1"/>
          </p:cNvSpPr>
          <p:nvPr>
            <p:ph type="body" idx="1"/>
          </p:nvPr>
        </p:nvSpPr>
        <p:spPr>
          <a:xfrm>
            <a:off x="4809148" y="1917699"/>
            <a:ext cx="3564470" cy="2489202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rmAutofit lnSpcReduction="10000"/>
          </a:bodyPr>
          <a:lstStyle/>
          <a:p>
            <a:pPr marL="457200" lvl="0" indent="-304800" defTabSz="457200">
              <a:spcBef>
                <a:spcPct val="20000"/>
              </a:spcBef>
              <a:spcAft>
                <a:spcPts val="600"/>
              </a:spcAft>
              <a:buSzPct val="115000"/>
              <a:buFont typeface="Arial"/>
              <a:buChar char="•"/>
            </a:pPr>
            <a:r>
              <a:rPr lang="en-US" sz="1400">
                <a:sym typeface="Times New Roman"/>
              </a:rPr>
              <a:t>Great USP</a:t>
            </a:r>
          </a:p>
          <a:p>
            <a:pPr marL="457200" lvl="0" indent="-304800" defTabSz="457200">
              <a:spcBef>
                <a:spcPct val="20000"/>
              </a:spcBef>
              <a:spcAft>
                <a:spcPts val="600"/>
              </a:spcAft>
              <a:buSzPct val="115000"/>
              <a:buFont typeface="Arial"/>
              <a:buChar char="•"/>
            </a:pPr>
            <a:r>
              <a:rPr lang="en-US" sz="1400" dirty="0">
                <a:sym typeface="Times New Roman"/>
              </a:rPr>
              <a:t>Healthy customers and healthy environment</a:t>
            </a:r>
          </a:p>
          <a:p>
            <a:pPr marL="457200" marR="0" lvl="0" indent="-3048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83992A"/>
              </a:buClr>
              <a:buSzPct val="115000"/>
              <a:buFont typeface="Arial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Garamond" panose="02020404030301010803"/>
                <a:ea typeface="+mn-ea"/>
                <a:cs typeface="+mn-cs"/>
                <a:sym typeface="Times New Roman"/>
              </a:rPr>
              <a:t>Affordable prices for customers</a:t>
            </a:r>
            <a:endParaRPr lang="en-US" sz="1400" dirty="0">
              <a:sym typeface="Times New Roman"/>
            </a:endParaRPr>
          </a:p>
          <a:p>
            <a:pPr marL="457200" lvl="0" indent="-304800" defTabSz="457200">
              <a:spcBef>
                <a:spcPct val="20000"/>
              </a:spcBef>
              <a:spcAft>
                <a:spcPts val="600"/>
              </a:spcAft>
              <a:buSzPct val="115000"/>
              <a:buFont typeface="Arial"/>
              <a:buChar char="•"/>
            </a:pPr>
            <a:r>
              <a:rPr lang="en-US" sz="1400" dirty="0">
                <a:sym typeface="Times New Roman"/>
              </a:rPr>
              <a:t>Re-use and Reduce waste by investing in Auto filling Honey Machines</a:t>
            </a:r>
          </a:p>
          <a:p>
            <a:pPr marL="457200" marR="0" lvl="0" indent="-304800" defTabSz="457200" fontAlgn="auto">
              <a:spcBef>
                <a:spcPct val="20000"/>
              </a:spcBef>
              <a:spcAft>
                <a:spcPts val="600"/>
              </a:spcAft>
              <a:buSzPct val="115000"/>
              <a:buFont typeface="Arial"/>
              <a:buChar char="•"/>
              <a:tabLst/>
              <a:defRPr/>
            </a:pPr>
            <a:r>
              <a:rPr lang="en-US" sz="1400" dirty="0">
                <a:sym typeface="Times New Roman"/>
              </a:rPr>
              <a:t>Opportunity to expand the products  we sell to: Bee pollen, creams, candles and Mead.</a:t>
            </a:r>
          </a:p>
          <a:p>
            <a:pPr marL="457200" lvl="0" indent="-304800" defTabSz="457200">
              <a:spcBef>
                <a:spcPct val="20000"/>
              </a:spcBef>
              <a:spcAft>
                <a:spcPts val="600"/>
              </a:spcAft>
              <a:buSzPct val="115000"/>
              <a:buFont typeface="Arial"/>
              <a:buChar char="•"/>
            </a:pPr>
            <a:endParaRPr lang="en-US" sz="14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DF02030-FCC6-E669-D156-8D29ACD8DAC4}"/>
              </a:ext>
            </a:extLst>
          </p:cNvPr>
          <p:cNvSpPr txBox="1"/>
          <p:nvPr/>
        </p:nvSpPr>
        <p:spPr>
          <a:xfrm>
            <a:off x="6648628" y="4949914"/>
            <a:ext cx="249299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12" tooltip="https://www.flickr.com/photos/errollozgencil/3375995255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13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 dirty="0">
              <a:solidFill>
                <a:srgbClr val="FFFFFF"/>
              </a:solidFill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223E72F-622F-2080-3506-007186B6F805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9</a:t>
            </a:fld>
            <a:endParaRPr lang="en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AFB8DF3-09B5-A45B-9FE7-D3C20EEFAC65}"/>
              </a:ext>
            </a:extLst>
          </p:cNvPr>
          <p:cNvSpPr txBox="1"/>
          <p:nvPr/>
        </p:nvSpPr>
        <p:spPr>
          <a:xfrm>
            <a:off x="279663" y="4819860"/>
            <a:ext cx="292511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Claudia Baragau 1905817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1E0494B-D908-564A-51D6-79FAEE0E32D2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307477" y="1851487"/>
            <a:ext cx="1446580" cy="1411986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7" name="Group 161">
            <a:extLst>
              <a:ext uri="{FF2B5EF4-FFF2-40B4-BE49-F238E27FC236}">
                <a16:creationId xmlns:a16="http://schemas.microsoft.com/office/drawing/2014/main" id="{C93797FD-7F0A-483E-966E-7FE88F8D87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1802" y="0"/>
            <a:ext cx="9172471" cy="5142160"/>
            <a:chOff x="-15736" y="0"/>
            <a:chExt cx="12229962" cy="6856214"/>
          </a:xfrm>
        </p:grpSpPr>
        <p:pic>
          <p:nvPicPr>
            <p:cNvPr id="163" name="Picture 162">
              <a:extLst>
                <a:ext uri="{FF2B5EF4-FFF2-40B4-BE49-F238E27FC236}">
                  <a16:creationId xmlns:a16="http://schemas.microsoft.com/office/drawing/2014/main" id="{94299858-315B-4242-A342-32FD05E4DE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64" name="Rectangle 163">
              <a:extLst>
                <a:ext uri="{FF2B5EF4-FFF2-40B4-BE49-F238E27FC236}">
                  <a16:creationId xmlns:a16="http://schemas.microsoft.com/office/drawing/2014/main" id="{5783D501-1479-4FE1-A62C-B9C862498C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65" name="Picture 164">
              <a:extLst>
                <a:ext uri="{FF2B5EF4-FFF2-40B4-BE49-F238E27FC236}">
                  <a16:creationId xmlns:a16="http://schemas.microsoft.com/office/drawing/2014/main" id="{C53C2CCF-3504-410A-A978-9BCC7D295A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66" name="Picture 165">
              <a:extLst>
                <a:ext uri="{FF2B5EF4-FFF2-40B4-BE49-F238E27FC236}">
                  <a16:creationId xmlns:a16="http://schemas.microsoft.com/office/drawing/2014/main" id="{444AA77E-0BD7-413F-9123-2CDF296BA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228" name="Straight Connector 167">
            <a:extLst>
              <a:ext uri="{FF2B5EF4-FFF2-40B4-BE49-F238E27FC236}">
                <a16:creationId xmlns:a16="http://schemas.microsoft.com/office/drawing/2014/main" id="{DDB3BAEE-5BE4-4B17-A2DA-B334759C4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47126" y="1816099"/>
            <a:ext cx="705547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5" name="Google Shape;155;gf408f589ef_0_0"/>
          <p:cNvSpPr txBox="1">
            <a:spLocks noGrp="1"/>
          </p:cNvSpPr>
          <p:nvPr>
            <p:ph type="title"/>
          </p:nvPr>
        </p:nvSpPr>
        <p:spPr>
          <a:xfrm>
            <a:off x="971551" y="736599"/>
            <a:ext cx="7200897" cy="977900"/>
          </a:xfrm>
          <a:prstGeom prst="rect">
            <a:avLst/>
          </a:prstGeom>
        </p:spPr>
        <p:txBody>
          <a:bodyPr spcFirstLastPara="1" vert="horz" lIns="91440" tIns="45720" rIns="91440" bIns="45720" rtlCol="0" anchor="ctr" anchorCtr="0">
            <a:normAutofit/>
          </a:bodyPr>
          <a:lstStyle/>
          <a:p>
            <a:pPr marL="0" lvl="0" indent="0" defTabSz="457200">
              <a:spcAft>
                <a:spcPts val="0"/>
              </a:spcAft>
              <a:buSzPts val="990"/>
            </a:pPr>
            <a:r>
              <a:rPr lang="en-US" sz="4400" dirty="0">
                <a:solidFill>
                  <a:srgbClr val="262626"/>
                </a:solidFill>
                <a:sym typeface="Times New Roman"/>
              </a:rPr>
              <a:t>References</a:t>
            </a:r>
          </a:p>
        </p:txBody>
      </p:sp>
      <p:graphicFrame>
        <p:nvGraphicFramePr>
          <p:cNvPr id="229" name="Google Shape;156;gf408f589ef_0_0">
            <a:extLst>
              <a:ext uri="{FF2B5EF4-FFF2-40B4-BE49-F238E27FC236}">
                <a16:creationId xmlns:a16="http://schemas.microsoft.com/office/drawing/2014/main" id="{FE3AE371-0CAE-A23B-1786-66E90A2167C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01077478"/>
              </p:ext>
            </p:extLst>
          </p:nvPr>
        </p:nvGraphicFramePr>
        <p:xfrm>
          <a:off x="932535" y="1996800"/>
          <a:ext cx="7200897" cy="21561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2" name="3D Model 1" descr="Bee">
                <a:extLst>
                  <a:ext uri="{FF2B5EF4-FFF2-40B4-BE49-F238E27FC236}">
                    <a16:creationId xmlns:a16="http://schemas.microsoft.com/office/drawing/2014/main" id="{3BA07A03-7000-8135-A44C-B3E2268B0934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596465740"/>
                  </p:ext>
                </p:extLst>
              </p:nvPr>
            </p:nvGraphicFramePr>
            <p:xfrm>
              <a:off x="601056" y="145144"/>
              <a:ext cx="892139" cy="919723"/>
            </p:xfrm>
            <a:graphic>
              <a:graphicData uri="http://schemas.microsoft.com/office/drawing/2017/model3d">
                <am3d:model3d r:embed="rId11">
                  <am3d:spPr>
                    <a:xfrm>
                      <a:off x="0" y="0"/>
                      <a:ext cx="892139" cy="919723"/>
                    </a:xfrm>
                    <a:prstGeom prst="rect">
                      <a:avLst/>
                    </a:prstGeom>
                  </am3d:spPr>
                  <am3d:camera>
                    <am3d:pos x="0" y="0" z="71354124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53141" d="1000000"/>
                    <am3d:preTrans dx="0" dy="-14821951" dz="-1683639"/>
                    <am3d:scale>
                      <am3d:sx n="1000000" d="1000000"/>
                      <am3d:sy n="1000000" d="1000000"/>
                      <am3d:sz n="1000000" d="1000000"/>
                    </am3d:scale>
                    <am3d:rot ax="5400000" ay="3600000" az="5400000"/>
                    <am3d:postTrans dx="0" dy="0" dz="0"/>
                  </am3d:trans>
                  <am3d:raster rName="Office3DRenderer" rVer="16.0.8326">
                    <am3d:blip r:embed="rId12"/>
                  </am3d:raster>
                  <am3d:objViewport viewportSz="1269764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2" name="3D Model 1" descr="Bee">
                <a:extLst>
                  <a:ext uri="{FF2B5EF4-FFF2-40B4-BE49-F238E27FC236}">
                    <a16:creationId xmlns:a16="http://schemas.microsoft.com/office/drawing/2014/main" id="{3BA07A03-7000-8135-A44C-B3E2268B0934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601056" y="145144"/>
                <a:ext cx="892139" cy="919723"/>
              </a:xfrm>
              <a:prstGeom prst="rect">
                <a:avLst/>
              </a:prstGeom>
            </p:spPr>
          </p:pic>
        </mc:Fallback>
      </mc:AlternateContent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C98C702-CD62-7043-8CA5-934EDB3F57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79663" y="4878635"/>
            <a:ext cx="5479425" cy="209550"/>
          </a:xfrm>
        </p:spPr>
        <p:txBody>
          <a:bodyPr/>
          <a:lstStyle/>
          <a:p>
            <a:r>
              <a:rPr lang="en-US" dirty="0"/>
              <a:t>Claudia Baragau 1905817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4BFB8C-8704-E51F-5BE8-878F1786E7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10</a:t>
            </a:fld>
            <a:endParaRPr lang="en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B2D347E-18FB-8410-AE51-333D7D795909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647649" y="2008435"/>
            <a:ext cx="1645574" cy="972970"/>
          </a:xfrm>
          <a:prstGeom prst="rect">
            <a:avLst/>
          </a:prstGeom>
          <a:solidFill>
            <a:schemeClr val="accent2"/>
          </a:solidFill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3CB58D6E-74B9-5465-C20B-8E065917D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0724" y="4872896"/>
            <a:ext cx="5479425" cy="209550"/>
          </a:xfrm>
        </p:spPr>
        <p:txBody>
          <a:bodyPr/>
          <a:lstStyle/>
          <a:p>
            <a:r>
              <a:rPr lang="en-US" dirty="0"/>
              <a:t>Claudia Baragau 1905817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EB07209-A05A-60E3-D27D-727402B1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11</a:t>
            </a:fld>
            <a:endParaRPr lang="en"/>
          </a:p>
        </p:txBody>
      </p:sp>
      <p:sp>
        <p:nvSpPr>
          <p:cNvPr id="5" name="TextBox 4" descr="Putri, D.R. (2021). Digital Marketing Strategy to Increase Brand Awareness and Customer Purchase Intention (Case Study: Ailesh Green Consulting). European Journal of Business and Management Research, 6(5), pp.87–93. doi:10.24018/ejbmr.2021.6.5.1063.&#10;&#10;&#10;">
            <a:extLst>
              <a:ext uri="{FF2B5EF4-FFF2-40B4-BE49-F238E27FC236}">
                <a16:creationId xmlns:a16="http://schemas.microsoft.com/office/drawing/2014/main" id="{51ECC986-A429-5AA8-5223-89D9C0B623B2}"/>
              </a:ext>
            </a:extLst>
          </p:cNvPr>
          <p:cNvSpPr txBox="1"/>
          <p:nvPr/>
        </p:nvSpPr>
        <p:spPr>
          <a:xfrm>
            <a:off x="2278315" y="1986848"/>
            <a:ext cx="6151069" cy="5918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endParaRPr lang="en-US" sz="1200" dirty="0">
              <a:latin typeface="Times New Roman" panose="02020603050405020304" pitchFamily="18" charset="0"/>
              <a:ea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11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E2C18BC-0375-47B6-3E96-20FF3E99F0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8880" y="1307105"/>
            <a:ext cx="2090057" cy="138499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FC656BA-6B26-918D-42C6-FA8C8754F9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6971" y="3051721"/>
            <a:ext cx="1957152" cy="1572536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DFDB87C7-62CD-B8F6-8FAF-4186A8F435DE}"/>
              </a:ext>
            </a:extLst>
          </p:cNvPr>
          <p:cNvSpPr txBox="1"/>
          <p:nvPr/>
        </p:nvSpPr>
        <p:spPr>
          <a:xfrm>
            <a:off x="1175063" y="3082498"/>
            <a:ext cx="1957152" cy="1384995"/>
          </a:xfrm>
          <a:prstGeom prst="rect">
            <a:avLst/>
          </a:prstGeom>
          <a:solidFill>
            <a:schemeClr val="accent3"/>
          </a:solidFill>
        </p:spPr>
        <p:txBody>
          <a:bodyPr wrap="square" rtlCol="0">
            <a:spAutoFit/>
          </a:bodyPr>
          <a:lstStyle/>
          <a:p>
            <a:r>
              <a:rPr lang="en-GB" sz="1050" dirty="0"/>
              <a:t>Qualtrics. (n.d.). Brand Awareness: What Is It and How to Increase It in </a:t>
            </a:r>
            <a:r>
              <a:rPr lang="en-GB" sz="1050" dirty="0">
                <a:solidFill>
                  <a:schemeClr val="accent3">
                    <a:lumMod val="50000"/>
                  </a:schemeClr>
                </a:solidFill>
              </a:rPr>
              <a:t>2021</a:t>
            </a:r>
            <a:r>
              <a:rPr lang="en-GB" sz="1050" dirty="0"/>
              <a:t>. [online] Available at: https://www.qualtrics.com/uk/experience-management/brand/brand-awareness/.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1890B5C-3AA7-2AC6-8E09-73C8DE723C1C}"/>
              </a:ext>
            </a:extLst>
          </p:cNvPr>
          <p:cNvSpPr txBox="1"/>
          <p:nvPr/>
        </p:nvSpPr>
        <p:spPr>
          <a:xfrm>
            <a:off x="5878880" y="3051721"/>
            <a:ext cx="2090057" cy="1446550"/>
          </a:xfrm>
          <a:prstGeom prst="rect">
            <a:avLst/>
          </a:prstGeom>
          <a:solidFill>
            <a:schemeClr val="accent3"/>
          </a:solidFill>
        </p:spPr>
        <p:txBody>
          <a:bodyPr wrap="square" rtlCol="0">
            <a:spAutoFit/>
          </a:bodyPr>
          <a:lstStyle/>
          <a:p>
            <a:r>
              <a:rPr lang="en-GB" sz="1000" dirty="0"/>
              <a:t>Putri, D.R. (2021). Digital Marketing Strategy to Increase Brand Awareness and Customer Purchase Intention (Case Study: </a:t>
            </a:r>
            <a:r>
              <a:rPr lang="en-GB" sz="1000" dirty="0" err="1"/>
              <a:t>Ailesh</a:t>
            </a:r>
            <a:r>
              <a:rPr lang="en-GB" sz="1000" dirty="0"/>
              <a:t> Green Consulting). European Journal of Business and Management Research, 6(5), pp.87–93. doi:10.24018/ejbmr.2021.6.5.1063</a:t>
            </a:r>
            <a:r>
              <a:rPr lang="en-GB" dirty="0"/>
              <a:t>.</a:t>
            </a: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10F127AD-CE53-8E2E-E12C-E286032D200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75062" y="1287485"/>
            <a:ext cx="2013811" cy="1384995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8BEB1B7D-89F0-5183-87F1-F8E30334B6F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3424" y="997673"/>
            <a:ext cx="1957152" cy="18500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5268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5" name="Rectangle 166">
            <a:extLst>
              <a:ext uri="{FF2B5EF4-FFF2-40B4-BE49-F238E27FC236}">
                <a16:creationId xmlns:a16="http://schemas.microsoft.com/office/drawing/2014/main" id="{672A3C0A-5679-4677-83C9-EAD97753F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1" name="Google Shape;161;p11"/>
          <p:cNvPicPr preferRelativeResize="0"/>
          <p:nvPr/>
        </p:nvPicPr>
        <p:blipFill rotWithShape="1">
          <a:blip r:embed="rId4"/>
          <a:srcRect l="6908" r="6478" b="-1"/>
          <a:stretch/>
        </p:blipFill>
        <p:spPr>
          <a:xfrm>
            <a:off x="603250" y="603250"/>
            <a:ext cx="3788853" cy="3936999"/>
          </a:xfrm>
          <a:prstGeom prst="rect">
            <a:avLst/>
          </a:prstGeom>
          <a:noFill/>
          <a:ln w="57150" cmpd="thickThin">
            <a:solidFill>
              <a:srgbClr val="FFFFFF"/>
            </a:solidFill>
            <a:miter lim="800000"/>
          </a:ln>
        </p:spPr>
      </p:pic>
      <p:pic>
        <p:nvPicPr>
          <p:cNvPr id="162" name="Google Shape;162;p11"/>
          <p:cNvPicPr preferRelativeResize="0"/>
          <p:nvPr/>
        </p:nvPicPr>
        <p:blipFill rotWithShape="1">
          <a:blip r:embed="rId5"/>
          <a:srcRect t="4510" r="3" b="11845"/>
          <a:stretch/>
        </p:blipFill>
        <p:spPr>
          <a:xfrm>
            <a:off x="4751895" y="603250"/>
            <a:ext cx="3788853" cy="3936999"/>
          </a:xfrm>
          <a:prstGeom prst="rect">
            <a:avLst/>
          </a:prstGeom>
          <a:noFill/>
          <a:ln w="57150" cmpd="thickThin">
            <a:solidFill>
              <a:srgbClr val="FFFFFF"/>
            </a:solidFill>
            <a:miter lim="800000"/>
          </a:ln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7B89C4C2-22E1-D8F4-BA6F-7D77841987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79773" y="4837900"/>
            <a:ext cx="5479425" cy="209550"/>
          </a:xfrm>
        </p:spPr>
        <p:txBody>
          <a:bodyPr/>
          <a:lstStyle/>
          <a:p>
            <a:r>
              <a:rPr lang="en-US"/>
              <a:t>Claudia Baragau 1905817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172ED9F-14E2-C7A5-33BF-76DA4E0D4F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12</a:t>
            </a:fld>
            <a:endParaRPr lang="en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0</TotalTime>
  <Words>616</Words>
  <Application>Microsoft Office PowerPoint</Application>
  <PresentationFormat>On-screen Show (16:9)</PresentationFormat>
  <Paragraphs>65</Paragraphs>
  <Slides>12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Garamond</vt:lpstr>
      <vt:lpstr>Times New Roman</vt:lpstr>
      <vt:lpstr>Organic</vt:lpstr>
      <vt:lpstr>Managing Enterprise in 21st Century</vt:lpstr>
      <vt:lpstr>PowerPoint Presentation</vt:lpstr>
      <vt:lpstr>Introduction:</vt:lpstr>
      <vt:lpstr> Overview of business plan proposal </vt:lpstr>
      <vt:lpstr>Marketing, PR strategy and ideas </vt:lpstr>
      <vt:lpstr>I Bee Leaflet</vt:lpstr>
      <vt:lpstr>Specific market research on Honey </vt:lpstr>
      <vt:lpstr>Brand awareness research</vt:lpstr>
      <vt:lpstr>A 2 minute closing pitch </vt:lpstr>
      <vt:lpstr>References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revision>1</cp:revision>
  <dcterms:modified xsi:type="dcterms:W3CDTF">2022-07-06T19:36:56Z</dcterms:modified>
</cp:coreProperties>
</file>