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652" r:id="rId2"/>
    <p:sldId id="329" r:id="rId3"/>
    <p:sldId id="653" r:id="rId4"/>
    <p:sldId id="654" r:id="rId5"/>
    <p:sldId id="656" r:id="rId6"/>
    <p:sldId id="655" r:id="rId7"/>
    <p:sldId id="330" r:id="rId8"/>
    <p:sldId id="657" r:id="rId9"/>
    <p:sldId id="658" r:id="rId10"/>
    <p:sldId id="659" r:id="rId11"/>
    <p:sldId id="660" r:id="rId12"/>
    <p:sldId id="661" r:id="rId13"/>
    <p:sldId id="662" r:id="rId14"/>
    <p:sldId id="663" r:id="rId15"/>
    <p:sldId id="664" r:id="rId16"/>
    <p:sldId id="333" r:id="rId17"/>
    <p:sldId id="342" r:id="rId18"/>
    <p:sldId id="343" r:id="rId19"/>
    <p:sldId id="336" r:id="rId20"/>
    <p:sldId id="344" r:id="rId21"/>
    <p:sldId id="337" r:id="rId22"/>
    <p:sldId id="338" r:id="rId23"/>
    <p:sldId id="339" r:id="rId24"/>
    <p:sldId id="340" r:id="rId25"/>
    <p:sldId id="341" r:id="rId26"/>
    <p:sldId id="335" r:id="rId27"/>
    <p:sldId id="347" r:id="rId28"/>
    <p:sldId id="345" r:id="rId29"/>
    <p:sldId id="346"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03" d="100"/>
          <a:sy n="103" d="100"/>
        </p:scale>
        <p:origin x="76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coggle.i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library.leeds.ac.uk/info/14011/writing/106/academic_writing/4" TargetMode="External"/><Relationship Id="rId2" Type="http://schemas.openxmlformats.org/officeDocument/2006/relationships/hyperlink" Target="https://www.rlf.org.uk/resources/direct-quotation-paraphrasing-referencin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services.unimelb.edu.au/__data/assets/pdf_file/0005/706946/Incorporating_Sources_100113_S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547664" y="3140968"/>
            <a:ext cx="6453336" cy="1872208"/>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2400" b="1" dirty="0">
                <a:solidFill>
                  <a:srgbClr val="FFFF00"/>
                </a:solidFill>
                <a:effectLst>
                  <a:outerShdw blurRad="38100" dist="38100" dir="2700000" algn="tl">
                    <a:srgbClr val="000000">
                      <a:alpha val="43137"/>
                    </a:srgbClr>
                  </a:outerShdw>
                </a:effectLst>
              </a:rPr>
              <a:t>Planning your Writing and Incorporating sources</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16/11/2023</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26AA923-3AA1-4397-B716-81FBA6BF21C9}"/>
              </a:ext>
            </a:extLst>
          </p:cNvPr>
          <p:cNvSpPr>
            <a:spLocks noGrp="1"/>
          </p:cNvSpPr>
          <p:nvPr>
            <p:ph type="title"/>
          </p:nvPr>
        </p:nvSpPr>
        <p:spPr>
          <a:xfrm>
            <a:off x="395536" y="20016"/>
            <a:ext cx="8229600" cy="1143000"/>
          </a:xfrm>
        </p:spPr>
        <p:txBody>
          <a:bodyPr/>
          <a:lstStyle/>
          <a:p>
            <a:r>
              <a:rPr lang="en-GB" altLang="en-US" sz="3200" b="1" dirty="0"/>
              <a:t>Aims </a:t>
            </a:r>
          </a:p>
        </p:txBody>
      </p:sp>
      <p:sp>
        <p:nvSpPr>
          <p:cNvPr id="5123" name="Content Placeholder 2">
            <a:extLst>
              <a:ext uri="{FF2B5EF4-FFF2-40B4-BE49-F238E27FC236}">
                <a16:creationId xmlns:a16="http://schemas.microsoft.com/office/drawing/2014/main" id="{7027CB63-495F-4002-B4FE-47CB3E00F6E0}"/>
              </a:ext>
            </a:extLst>
          </p:cNvPr>
          <p:cNvSpPr>
            <a:spLocks noGrp="1"/>
          </p:cNvSpPr>
          <p:nvPr>
            <p:ph idx="1"/>
          </p:nvPr>
        </p:nvSpPr>
        <p:spPr>
          <a:xfrm>
            <a:off x="251520" y="1052736"/>
            <a:ext cx="8640960" cy="4498232"/>
          </a:xfrm>
        </p:spPr>
        <p:txBody>
          <a:bodyPr/>
          <a:lstStyle/>
          <a:p>
            <a:r>
              <a:rPr lang="en-GB" altLang="en-US" sz="2400" dirty="0"/>
              <a:t>To explain the sources that can be used in an academic writing. </a:t>
            </a:r>
          </a:p>
          <a:p>
            <a:pPr marL="0" indent="0">
              <a:buNone/>
            </a:pPr>
            <a:endParaRPr lang="en-GB" altLang="en-US" sz="2400" dirty="0"/>
          </a:p>
          <a:p>
            <a:r>
              <a:rPr lang="en-GB" altLang="en-US" sz="2400" dirty="0"/>
              <a:t>To Utilize search engine strategies to locate potentially useful sources of information to use in an assignment. </a:t>
            </a:r>
          </a:p>
          <a:p>
            <a:pPr marL="0" indent="0">
              <a:buNone/>
            </a:pPr>
            <a:endParaRPr lang="en-GB" altLang="en-US" sz="2400" dirty="0"/>
          </a:p>
          <a:p>
            <a:r>
              <a:rPr lang="en-GB" altLang="en-US" sz="2400" dirty="0"/>
              <a:t>To evaluate information sources of various kinds to determine their quality. </a:t>
            </a:r>
          </a:p>
          <a:p>
            <a:endParaRPr lang="en-GB" altLang="en-US" sz="2400" dirty="0"/>
          </a:p>
          <a:p>
            <a:r>
              <a:rPr lang="en-GB" altLang="en-US" sz="2400" dirty="0"/>
              <a:t>To examine incorporating sources in academic work.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4C24F1-2D2E-EA67-2769-51E1EE952596}"/>
              </a:ext>
            </a:extLst>
          </p:cNvPr>
          <p:cNvSpPr>
            <a:spLocks noGrp="1"/>
          </p:cNvSpPr>
          <p:nvPr>
            <p:ph idx="1"/>
          </p:nvPr>
        </p:nvSpPr>
        <p:spPr>
          <a:xfrm>
            <a:off x="395536" y="836712"/>
            <a:ext cx="8424936" cy="4248472"/>
          </a:xfrm>
        </p:spPr>
        <p:txBody>
          <a:bodyPr/>
          <a:lstStyle/>
          <a:p>
            <a:endParaRPr lang="en-GB" dirty="0"/>
          </a:p>
          <a:p>
            <a:pPr marL="0" indent="0">
              <a:buNone/>
            </a:pPr>
            <a:endParaRPr lang="en-GB" dirty="0"/>
          </a:p>
          <a:p>
            <a:pPr marL="0" indent="0">
              <a:buNone/>
            </a:pPr>
            <a:r>
              <a:rPr lang="en-GB" dirty="0"/>
              <a:t>	“</a:t>
            </a:r>
            <a:r>
              <a:rPr lang="en-GB" b="1" dirty="0"/>
              <a:t>If you fail to plan, you plan to fail” 				</a:t>
            </a:r>
            <a:r>
              <a:rPr lang="en-GB" dirty="0"/>
              <a:t>(proverb)</a:t>
            </a:r>
          </a:p>
        </p:txBody>
      </p:sp>
      <p:sp>
        <p:nvSpPr>
          <p:cNvPr id="4" name="Date Placeholder 3">
            <a:extLst>
              <a:ext uri="{FF2B5EF4-FFF2-40B4-BE49-F238E27FC236}">
                <a16:creationId xmlns:a16="http://schemas.microsoft.com/office/drawing/2014/main" id="{189C0A99-EC0E-37B3-6269-F38EAC14EF20}"/>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2EE91FA8-48AA-D1EA-6F8D-B695D18CDB7A}"/>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462274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2E414-E3D3-009C-D960-9B76FE693BD4}"/>
              </a:ext>
            </a:extLst>
          </p:cNvPr>
          <p:cNvSpPr>
            <a:spLocks noGrp="1"/>
          </p:cNvSpPr>
          <p:nvPr>
            <p:ph type="title"/>
          </p:nvPr>
        </p:nvSpPr>
        <p:spPr>
          <a:xfrm>
            <a:off x="457200" y="245763"/>
            <a:ext cx="8229600" cy="1143000"/>
          </a:xfrm>
        </p:spPr>
        <p:txBody>
          <a:bodyPr/>
          <a:lstStyle/>
          <a:p>
            <a:r>
              <a:rPr lang="en-GB" dirty="0"/>
              <a:t>Step 1: Start with a plan </a:t>
            </a:r>
          </a:p>
        </p:txBody>
      </p:sp>
      <p:sp>
        <p:nvSpPr>
          <p:cNvPr id="3" name="Content Placeholder 2">
            <a:extLst>
              <a:ext uri="{FF2B5EF4-FFF2-40B4-BE49-F238E27FC236}">
                <a16:creationId xmlns:a16="http://schemas.microsoft.com/office/drawing/2014/main" id="{150C6817-B78D-D404-77B5-BF94F1C1BC20}"/>
              </a:ext>
            </a:extLst>
          </p:cNvPr>
          <p:cNvSpPr>
            <a:spLocks noGrp="1"/>
          </p:cNvSpPr>
          <p:nvPr>
            <p:ph idx="1"/>
          </p:nvPr>
        </p:nvSpPr>
        <p:spPr>
          <a:xfrm>
            <a:off x="457200" y="1386262"/>
            <a:ext cx="8229600" cy="3917032"/>
          </a:xfrm>
        </p:spPr>
        <p:txBody>
          <a:bodyPr/>
          <a:lstStyle/>
          <a:p>
            <a:pPr algn="just"/>
            <a:r>
              <a:rPr lang="en-GB" sz="2800" dirty="0">
                <a:latin typeface="Arial" panose="020B0604020202020204" pitchFamily="34" charset="0"/>
                <a:cs typeface="Arial" panose="020B0604020202020204" pitchFamily="34" charset="0"/>
              </a:rPr>
              <a:t>Brainstorming helps you to generate writing that has a clear focus. </a:t>
            </a:r>
          </a:p>
          <a:p>
            <a:pPr algn="just"/>
            <a:r>
              <a:rPr lang="en-GB" sz="2800" dirty="0">
                <a:latin typeface="Arial" panose="020B0604020202020204" pitchFamily="34" charset="0"/>
                <a:cs typeface="Arial" panose="020B0604020202020204" pitchFamily="34" charset="0"/>
              </a:rPr>
              <a:t>Mind maps are useful for generating new ideas and making connections between them. e.g., </a:t>
            </a:r>
            <a:r>
              <a:rPr lang="en-GB" sz="2800" dirty="0">
                <a:latin typeface="Arial" panose="020B0604020202020204" pitchFamily="34" charset="0"/>
                <a:cs typeface="Arial" panose="020B0604020202020204" pitchFamily="34" charset="0"/>
                <a:hlinkClick r:id="rId2"/>
              </a:rPr>
              <a:t>https://coggle.it/</a:t>
            </a:r>
            <a:r>
              <a:rPr lang="en-GB" sz="2800" dirty="0">
                <a:latin typeface="Arial" panose="020B0604020202020204" pitchFamily="34" charset="0"/>
                <a:cs typeface="Arial" panose="020B0604020202020204" pitchFamily="34" charset="0"/>
              </a:rPr>
              <a:t> </a:t>
            </a:r>
          </a:p>
          <a:p>
            <a:pPr algn="just"/>
            <a:r>
              <a:rPr lang="en-GB" sz="2800" dirty="0">
                <a:latin typeface="Arial" panose="020B0604020202020204" pitchFamily="34" charset="0"/>
                <a:cs typeface="Arial" panose="020B0604020202020204" pitchFamily="34" charset="0"/>
              </a:rPr>
              <a:t>You can generate mind maps by placing the topic in the centre and then drawing branches to show contributing arguments about the topic. </a:t>
            </a:r>
          </a:p>
        </p:txBody>
      </p:sp>
      <p:sp>
        <p:nvSpPr>
          <p:cNvPr id="4" name="Date Placeholder 3">
            <a:extLst>
              <a:ext uri="{FF2B5EF4-FFF2-40B4-BE49-F238E27FC236}">
                <a16:creationId xmlns:a16="http://schemas.microsoft.com/office/drawing/2014/main" id="{358FD526-7B8D-DBF4-72E9-B1E220A1EDC9}"/>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BFF26CCE-838B-44B4-8A49-B6B060D3DC4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045884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0162B29-2BC0-0854-C969-9C933B0C3FD9}"/>
              </a:ext>
            </a:extLst>
          </p:cNvPr>
          <p:cNvPicPr>
            <a:picLocks noGrp="1" noChangeAspect="1"/>
          </p:cNvPicPr>
          <p:nvPr>
            <p:ph idx="1"/>
          </p:nvPr>
        </p:nvPicPr>
        <p:blipFill>
          <a:blip r:embed="rId2"/>
          <a:stretch>
            <a:fillRect/>
          </a:stretch>
        </p:blipFill>
        <p:spPr>
          <a:xfrm>
            <a:off x="1383075" y="136525"/>
            <a:ext cx="6357278" cy="5435473"/>
          </a:xfrm>
          <a:prstGeom prst="rect">
            <a:avLst/>
          </a:prstGeom>
        </p:spPr>
      </p:pic>
      <p:sp>
        <p:nvSpPr>
          <p:cNvPr id="4" name="Date Placeholder 3">
            <a:extLst>
              <a:ext uri="{FF2B5EF4-FFF2-40B4-BE49-F238E27FC236}">
                <a16:creationId xmlns:a16="http://schemas.microsoft.com/office/drawing/2014/main" id="{F6B6E983-1302-AF85-1C63-7952593B61A7}"/>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3A7C968F-AB22-6A34-0B7A-692D2937531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397575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76461-C6D9-BE83-8F45-EC3697F261B1}"/>
              </a:ext>
            </a:extLst>
          </p:cNvPr>
          <p:cNvSpPr>
            <a:spLocks noGrp="1"/>
          </p:cNvSpPr>
          <p:nvPr>
            <p:ph type="title"/>
          </p:nvPr>
        </p:nvSpPr>
        <p:spPr>
          <a:xfrm>
            <a:off x="338036" y="158397"/>
            <a:ext cx="8229600" cy="1143000"/>
          </a:xfrm>
        </p:spPr>
        <p:txBody>
          <a:bodyPr/>
          <a:lstStyle/>
          <a:p>
            <a:r>
              <a:rPr lang="en-GB" dirty="0"/>
              <a:t>Practice </a:t>
            </a:r>
          </a:p>
        </p:txBody>
      </p:sp>
      <p:sp>
        <p:nvSpPr>
          <p:cNvPr id="3" name="Content Placeholder 2">
            <a:extLst>
              <a:ext uri="{FF2B5EF4-FFF2-40B4-BE49-F238E27FC236}">
                <a16:creationId xmlns:a16="http://schemas.microsoft.com/office/drawing/2014/main" id="{E1BF17FB-CA25-9F07-838D-1C0648D993EA}"/>
              </a:ext>
            </a:extLst>
          </p:cNvPr>
          <p:cNvSpPr>
            <a:spLocks noGrp="1"/>
          </p:cNvSpPr>
          <p:nvPr>
            <p:ph idx="1"/>
          </p:nvPr>
        </p:nvSpPr>
        <p:spPr>
          <a:xfrm>
            <a:off x="374257" y="1196752"/>
            <a:ext cx="8579296" cy="4320480"/>
          </a:xfrm>
        </p:spPr>
        <p:txBody>
          <a:bodyPr/>
          <a:lstStyle/>
          <a:p>
            <a:pPr marL="0" indent="0" algn="just">
              <a:buNone/>
            </a:pPr>
            <a:r>
              <a:rPr lang="en-GB" dirty="0">
                <a:latin typeface="Arial" panose="020B0604020202020204" pitchFamily="34" charset="0"/>
                <a:cs typeface="Arial" panose="020B0604020202020204" pitchFamily="34" charset="0"/>
              </a:rPr>
              <a:t>“All higher education students will benefit from access to learning devices” Discuss </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Draw a mind map that would include at least three arguments and a thesis statement. </a:t>
            </a:r>
          </a:p>
          <a:p>
            <a:pPr algn="just"/>
            <a:r>
              <a:rPr lang="en-GB" dirty="0">
                <a:latin typeface="Arial" panose="020B0604020202020204" pitchFamily="34" charset="0"/>
                <a:cs typeface="Arial" panose="020B0604020202020204" pitchFamily="34" charset="0"/>
              </a:rPr>
              <a:t>Try to complete this in 5 minutes – focus on the bigger picture and not the details. </a:t>
            </a:r>
          </a:p>
          <a:p>
            <a:pPr marL="0" indent="0">
              <a:buNone/>
            </a:pPr>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42CDE81-48C5-81F0-F60C-6FB15E160D71}"/>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E17A3AF9-8C64-FB10-38DC-BFEB23EE698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8712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F65F500-DBA6-452A-BF4D-2A71275E1DC4}"/>
              </a:ext>
            </a:extLst>
          </p:cNvPr>
          <p:cNvSpPr>
            <a:spLocks noGrp="1"/>
          </p:cNvSpPr>
          <p:nvPr>
            <p:ph type="title"/>
          </p:nvPr>
        </p:nvSpPr>
        <p:spPr/>
        <p:txBody>
          <a:bodyPr/>
          <a:lstStyle/>
          <a:p>
            <a:r>
              <a:rPr lang="en-GB" altLang="en-US" sz="3200" b="1" dirty="0"/>
              <a:t>What?</a:t>
            </a:r>
          </a:p>
        </p:txBody>
      </p:sp>
      <p:sp>
        <p:nvSpPr>
          <p:cNvPr id="3" name="Content Placeholder 2">
            <a:extLst>
              <a:ext uri="{FF2B5EF4-FFF2-40B4-BE49-F238E27FC236}">
                <a16:creationId xmlns:a16="http://schemas.microsoft.com/office/drawing/2014/main" id="{B868D523-6E1C-414B-B9E9-9D441F5FE542}"/>
              </a:ext>
            </a:extLst>
          </p:cNvPr>
          <p:cNvSpPr>
            <a:spLocks noGrp="1"/>
          </p:cNvSpPr>
          <p:nvPr>
            <p:ph idx="1"/>
          </p:nvPr>
        </p:nvSpPr>
        <p:spPr>
          <a:xfrm>
            <a:off x="427597" y="1340768"/>
            <a:ext cx="8229600" cy="3917032"/>
          </a:xfrm>
        </p:spPr>
        <p:txBody>
          <a:bodyPr/>
          <a:lstStyle/>
          <a:p>
            <a:r>
              <a:rPr lang="en-GB" altLang="en-US" sz="2800" dirty="0"/>
              <a:t>Textbooks</a:t>
            </a:r>
          </a:p>
          <a:p>
            <a:r>
              <a:rPr lang="en-GB" altLang="en-US" sz="2800" dirty="0"/>
              <a:t>Academic books</a:t>
            </a:r>
          </a:p>
          <a:p>
            <a:r>
              <a:rPr lang="en-GB" altLang="en-US" sz="2800" dirty="0"/>
              <a:t>Studies</a:t>
            </a:r>
          </a:p>
          <a:p>
            <a:r>
              <a:rPr lang="en-GB" altLang="en-US" sz="2800" dirty="0"/>
              <a:t>Pieces of research</a:t>
            </a:r>
          </a:p>
          <a:p>
            <a:r>
              <a:rPr lang="en-GB" altLang="en-US" sz="2800" dirty="0"/>
              <a:t>Academic/business articles </a:t>
            </a:r>
          </a:p>
          <a:p>
            <a:r>
              <a:rPr lang="en-GB" altLang="en-US" sz="2800" dirty="0"/>
              <a:t>News / magazine articles</a:t>
            </a:r>
          </a:p>
          <a:p>
            <a:r>
              <a:rPr lang="en-GB" altLang="en-US" sz="2800" dirty="0"/>
              <a:t>Conference proceedings</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532F2-30D3-FFA8-E694-BAA1EDC719ED}"/>
              </a:ext>
            </a:extLst>
          </p:cNvPr>
          <p:cNvSpPr>
            <a:spLocks noGrp="1"/>
          </p:cNvSpPr>
          <p:nvPr>
            <p:ph type="title"/>
          </p:nvPr>
        </p:nvSpPr>
        <p:spPr/>
        <p:txBody>
          <a:bodyPr/>
          <a:lstStyle/>
          <a:p>
            <a:r>
              <a:rPr lang="en-GB" dirty="0"/>
              <a:t>Step 2: Finding the proper sources </a:t>
            </a:r>
          </a:p>
        </p:txBody>
      </p:sp>
      <p:sp>
        <p:nvSpPr>
          <p:cNvPr id="3" name="Content Placeholder 2">
            <a:extLst>
              <a:ext uri="{FF2B5EF4-FFF2-40B4-BE49-F238E27FC236}">
                <a16:creationId xmlns:a16="http://schemas.microsoft.com/office/drawing/2014/main" id="{C7D51C67-813F-9722-1F3B-81875A02DB7E}"/>
              </a:ext>
            </a:extLst>
          </p:cNvPr>
          <p:cNvSpPr>
            <a:spLocks noGrp="1"/>
          </p:cNvSpPr>
          <p:nvPr>
            <p:ph idx="1"/>
          </p:nvPr>
        </p:nvSpPr>
        <p:spPr/>
        <p:txBody>
          <a:bodyPr/>
          <a:lstStyle/>
          <a:p>
            <a:pPr algn="just"/>
            <a:r>
              <a:rPr lang="en-GB" sz="2800" dirty="0">
                <a:latin typeface="Arial" panose="020B0604020202020204" pitchFamily="34" charset="0"/>
                <a:cs typeface="Arial" panose="020B0604020202020204" pitchFamily="34" charset="0"/>
              </a:rPr>
              <a:t>Not all information is equally suitable for use in academic writing. </a:t>
            </a:r>
          </a:p>
          <a:p>
            <a:pPr algn="just"/>
            <a:r>
              <a:rPr lang="en-GB" sz="2800" dirty="0">
                <a:latin typeface="Arial" panose="020B0604020202020204" pitchFamily="34" charset="0"/>
                <a:cs typeface="Arial" panose="020B0604020202020204" pitchFamily="34" charset="0"/>
              </a:rPr>
              <a:t>There are three general categories: </a:t>
            </a:r>
          </a:p>
          <a:p>
            <a:pPr marL="0" indent="0" algn="just">
              <a:buNone/>
            </a:pPr>
            <a:endParaRPr lang="en-GB" sz="2800" dirty="0">
              <a:latin typeface="Arial" panose="020B0604020202020204" pitchFamily="34" charset="0"/>
              <a:cs typeface="Arial" panose="020B0604020202020204" pitchFamily="34" charset="0"/>
            </a:endParaRPr>
          </a:p>
          <a:p>
            <a:pPr algn="just"/>
            <a:r>
              <a:rPr lang="en-GB" sz="2800" b="1" dirty="0">
                <a:latin typeface="Arial" panose="020B0604020202020204" pitchFamily="34" charset="0"/>
                <a:cs typeface="Arial" panose="020B0604020202020204" pitchFamily="34" charset="0"/>
              </a:rPr>
              <a:t>Scholarly information</a:t>
            </a:r>
          </a:p>
          <a:p>
            <a:pPr algn="just"/>
            <a:r>
              <a:rPr lang="en-GB" sz="2800" b="1" dirty="0">
                <a:latin typeface="Arial" panose="020B0604020202020204" pitchFamily="34" charset="0"/>
                <a:cs typeface="Arial" panose="020B0604020202020204" pitchFamily="34" charset="0"/>
              </a:rPr>
              <a:t>Professional information </a:t>
            </a:r>
          </a:p>
          <a:p>
            <a:pPr algn="just"/>
            <a:r>
              <a:rPr lang="en-GB" sz="2800" b="1" dirty="0">
                <a:latin typeface="Arial" panose="020B0604020202020204" pitchFamily="34" charset="0"/>
                <a:cs typeface="Arial" panose="020B0604020202020204" pitchFamily="34" charset="0"/>
              </a:rPr>
              <a:t>Popular information </a:t>
            </a:r>
            <a:endParaRPr lang="en-GB"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C6450A8-07AD-8E9C-FC18-41E7A2810500}"/>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2DB2AE5B-9673-A899-711A-7C6E317265C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517043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C9B85-4BEA-879D-782A-293F998F668A}"/>
              </a:ext>
            </a:extLst>
          </p:cNvPr>
          <p:cNvSpPr>
            <a:spLocks noGrp="1"/>
          </p:cNvSpPr>
          <p:nvPr>
            <p:ph type="title"/>
          </p:nvPr>
        </p:nvSpPr>
        <p:spPr/>
        <p:txBody>
          <a:bodyPr/>
          <a:lstStyle/>
          <a:p>
            <a:r>
              <a:rPr lang="en-GB" b="1" dirty="0"/>
              <a:t>Scholarly information </a:t>
            </a:r>
          </a:p>
        </p:txBody>
      </p:sp>
      <p:sp>
        <p:nvSpPr>
          <p:cNvPr id="3" name="Content Placeholder 2">
            <a:extLst>
              <a:ext uri="{FF2B5EF4-FFF2-40B4-BE49-F238E27FC236}">
                <a16:creationId xmlns:a16="http://schemas.microsoft.com/office/drawing/2014/main" id="{1B09283F-80FD-FB66-571D-FD540C5A8E53}"/>
              </a:ext>
            </a:extLst>
          </p:cNvPr>
          <p:cNvSpPr>
            <a:spLocks noGrp="1"/>
          </p:cNvSpPr>
          <p:nvPr>
            <p:ph idx="1"/>
          </p:nvPr>
        </p:nvSpPr>
        <p:spPr>
          <a:xfrm>
            <a:off x="387003" y="1268760"/>
            <a:ext cx="8369994" cy="4392488"/>
          </a:xfrm>
        </p:spPr>
        <p:txBody>
          <a:bodyPr/>
          <a:lstStyle/>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Information written by academics. It is well-referenced, evidence based, and peer-reviewed. </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does peer-reviewed mean?</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lang="en-GB" sz="2800" dirty="0">
              <a:solidFill>
                <a:prstClr val="black"/>
              </a:solidFill>
              <a:latin typeface="Arial" panose="020B0604020202020204" pitchFamily="34" charset="0"/>
              <a:cs typeface="Arial" panose="020B0604020202020204" pitchFamily="34" charset="0"/>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800" dirty="0">
                <a:solidFill>
                  <a:prstClr val="black"/>
                </a:solidFill>
                <a:latin typeface="Arial" panose="020B0604020202020204" pitchFamily="34" charset="0"/>
                <a:cs typeface="Arial" panose="020B0604020202020204" pitchFamily="34" charset="0"/>
              </a:rPr>
              <a:t>This is the best kind of information to use in academic writing. </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800" dirty="0">
                <a:solidFill>
                  <a:prstClr val="black"/>
                </a:solidFill>
                <a:latin typeface="Arial" panose="020B0604020202020204" pitchFamily="34" charset="0"/>
                <a:cs typeface="Arial" panose="020B0604020202020204" pitchFamily="34" charset="0"/>
              </a:rPr>
              <a:t>For example, </a:t>
            </a:r>
            <a:r>
              <a:rPr lang="en-GB" sz="2800" dirty="0" err="1">
                <a:solidFill>
                  <a:prstClr val="black"/>
                </a:solidFill>
                <a:latin typeface="Arial" panose="020B0604020202020204" pitchFamily="34" charset="0"/>
                <a:cs typeface="Arial" panose="020B0604020202020204" pitchFamily="34" charset="0"/>
              </a:rPr>
              <a:t>Jstore</a:t>
            </a:r>
            <a:r>
              <a:rPr lang="en-GB" sz="2800" dirty="0">
                <a:solidFill>
                  <a:prstClr val="black"/>
                </a:solidFill>
                <a:latin typeface="Arial" panose="020B0604020202020204" pitchFamily="34" charset="0"/>
                <a:cs typeface="Arial" panose="020B0604020202020204" pitchFamily="34" charset="0"/>
              </a:rPr>
              <a:t> is a good source (https://www.jstor.org/)</a:t>
            </a: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3B9E48B6-4DBF-D494-1B96-379BA07A9991}"/>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B47AFB30-F2C4-D8C7-5476-2894CD12CF4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241581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FAC7-15AD-B3E6-8F5A-0CBE174A26CA}"/>
              </a:ext>
            </a:extLst>
          </p:cNvPr>
          <p:cNvSpPr>
            <a:spLocks noGrp="1"/>
          </p:cNvSpPr>
          <p:nvPr>
            <p:ph type="title"/>
          </p:nvPr>
        </p:nvSpPr>
        <p:spPr/>
        <p:txBody>
          <a:bodyPr/>
          <a:lstStyle/>
          <a:p>
            <a:r>
              <a:rPr lang="en-GB" b="1" dirty="0"/>
              <a:t>Professional information </a:t>
            </a:r>
          </a:p>
        </p:txBody>
      </p:sp>
      <p:sp>
        <p:nvSpPr>
          <p:cNvPr id="3" name="Content Placeholder 2">
            <a:extLst>
              <a:ext uri="{FF2B5EF4-FFF2-40B4-BE49-F238E27FC236}">
                <a16:creationId xmlns:a16="http://schemas.microsoft.com/office/drawing/2014/main" id="{5D1BA3EB-FC32-61E2-6949-E723D99B457F}"/>
              </a:ext>
            </a:extLst>
          </p:cNvPr>
          <p:cNvSpPr>
            <a:spLocks noGrp="1"/>
          </p:cNvSpPr>
          <p:nvPr>
            <p:ph idx="1"/>
          </p:nvPr>
        </p:nvSpPr>
        <p:spPr>
          <a:xfrm>
            <a:off x="450565" y="1401112"/>
            <a:ext cx="8229600" cy="3917032"/>
          </a:xfrm>
        </p:spPr>
        <p:txBody>
          <a:bodyPr/>
          <a:lstStyle/>
          <a:p>
            <a:pPr algn="just"/>
            <a:r>
              <a:rPr lang="en-GB" sz="2800" dirty="0">
                <a:latin typeface="Arial" panose="020B0604020202020204" pitchFamily="34" charset="0"/>
                <a:cs typeface="Arial" panose="020B0604020202020204" pitchFamily="34" charset="0"/>
              </a:rPr>
              <a:t>Professional information is written by practitioners who apply their expert knowledge to a topic and is often found in publications from government bodies, in official websites, conference proceedings. </a:t>
            </a:r>
          </a:p>
          <a:p>
            <a:pPr algn="just"/>
            <a:endParaRPr lang="en-GB"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It is suitable for academic writing </a:t>
            </a:r>
          </a:p>
        </p:txBody>
      </p:sp>
      <p:sp>
        <p:nvSpPr>
          <p:cNvPr id="4" name="Date Placeholder 3">
            <a:extLst>
              <a:ext uri="{FF2B5EF4-FFF2-40B4-BE49-F238E27FC236}">
                <a16:creationId xmlns:a16="http://schemas.microsoft.com/office/drawing/2014/main" id="{5079F11B-59F7-E7A4-F223-FD0BB510D8ED}"/>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300D1426-26C0-8D2A-D155-6F2FBAEBBD9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563936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CE2CB-EFFD-55DE-651D-BEDC35D0FFC4}"/>
              </a:ext>
            </a:extLst>
          </p:cNvPr>
          <p:cNvSpPr>
            <a:spLocks noGrp="1"/>
          </p:cNvSpPr>
          <p:nvPr>
            <p:ph type="title"/>
          </p:nvPr>
        </p:nvSpPr>
        <p:spPr/>
        <p:txBody>
          <a:bodyPr/>
          <a:lstStyle/>
          <a:p>
            <a:r>
              <a:rPr lang="en-GB" b="1" dirty="0"/>
              <a:t>Popular information </a:t>
            </a:r>
          </a:p>
        </p:txBody>
      </p:sp>
      <p:sp>
        <p:nvSpPr>
          <p:cNvPr id="3" name="Content Placeholder 2">
            <a:extLst>
              <a:ext uri="{FF2B5EF4-FFF2-40B4-BE49-F238E27FC236}">
                <a16:creationId xmlns:a16="http://schemas.microsoft.com/office/drawing/2014/main" id="{87941A34-E902-9742-28D2-C0937D8D0626}"/>
              </a:ext>
            </a:extLst>
          </p:cNvPr>
          <p:cNvSpPr>
            <a:spLocks noGrp="1"/>
          </p:cNvSpPr>
          <p:nvPr>
            <p:ph idx="1"/>
          </p:nvPr>
        </p:nvSpPr>
        <p:spPr>
          <a:xfrm>
            <a:off x="250825" y="1268760"/>
            <a:ext cx="8229600" cy="3917032"/>
          </a:xfrm>
        </p:spPr>
        <p:txBody>
          <a:bodyPr/>
          <a:lstStyle/>
          <a:p>
            <a:r>
              <a:rPr lang="en-GB" dirty="0"/>
              <a:t>Information designed for the general public. </a:t>
            </a:r>
          </a:p>
          <a:p>
            <a:endParaRPr lang="en-GB" dirty="0"/>
          </a:p>
          <a:p>
            <a:r>
              <a:rPr lang="en-GB" dirty="0"/>
              <a:t>Social information (social media posts). </a:t>
            </a:r>
          </a:p>
          <a:p>
            <a:endParaRPr lang="en-GB" dirty="0"/>
          </a:p>
          <a:p>
            <a:r>
              <a:rPr lang="en-GB" dirty="0"/>
              <a:t>Blogs</a:t>
            </a:r>
          </a:p>
        </p:txBody>
      </p:sp>
      <p:sp>
        <p:nvSpPr>
          <p:cNvPr id="4" name="Date Placeholder 3">
            <a:extLst>
              <a:ext uri="{FF2B5EF4-FFF2-40B4-BE49-F238E27FC236}">
                <a16:creationId xmlns:a16="http://schemas.microsoft.com/office/drawing/2014/main" id="{AC38BDFE-40A5-E870-AC7C-1AE90673924C}"/>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C8BD08E4-7134-4C9B-1E88-53668D77A19F}"/>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710483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41451-77AD-AFA1-F44B-35111BEDAE35}"/>
              </a:ext>
            </a:extLst>
          </p:cNvPr>
          <p:cNvSpPr>
            <a:spLocks noGrp="1"/>
          </p:cNvSpPr>
          <p:nvPr>
            <p:ph type="title"/>
          </p:nvPr>
        </p:nvSpPr>
        <p:spPr/>
        <p:txBody>
          <a:bodyPr/>
          <a:lstStyle/>
          <a:p>
            <a:r>
              <a:rPr lang="en-GB" dirty="0"/>
              <a:t>Let’s carry out a search on google scholar </a:t>
            </a:r>
          </a:p>
        </p:txBody>
      </p:sp>
      <p:sp>
        <p:nvSpPr>
          <p:cNvPr id="3" name="Content Placeholder 2">
            <a:extLst>
              <a:ext uri="{FF2B5EF4-FFF2-40B4-BE49-F238E27FC236}">
                <a16:creationId xmlns:a16="http://schemas.microsoft.com/office/drawing/2014/main" id="{C2CF58E1-CBE9-79FE-5BD8-A9D9A5FABAD7}"/>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Go on google scholar and carry out the following search: </a:t>
            </a:r>
          </a:p>
          <a:p>
            <a:pPr marL="0" indent="0">
              <a:buNone/>
            </a:pPr>
            <a:r>
              <a:rPr lang="en-GB" sz="2800" dirty="0">
                <a:latin typeface="Arial" panose="020B0604020202020204" pitchFamily="34" charset="0"/>
                <a:cs typeface="Arial" panose="020B0604020202020204" pitchFamily="34" charset="0"/>
              </a:rPr>
              <a:t>	</a:t>
            </a:r>
          </a:p>
          <a:p>
            <a:pPr marL="0" indent="0">
              <a:buNone/>
            </a:pPr>
            <a:r>
              <a:rPr lang="en-GB" sz="2800" dirty="0">
                <a:latin typeface="Arial" panose="020B0604020202020204" pitchFamily="34" charset="0"/>
                <a:cs typeface="Arial" panose="020B0604020202020204" pitchFamily="34" charset="0"/>
              </a:rPr>
              <a:t>	“Importance of teamwork for business”</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Look at the first article – is this appropriate for academic writing? Why?</a:t>
            </a:r>
          </a:p>
        </p:txBody>
      </p:sp>
      <p:sp>
        <p:nvSpPr>
          <p:cNvPr id="4" name="Date Placeholder 3">
            <a:extLst>
              <a:ext uri="{FF2B5EF4-FFF2-40B4-BE49-F238E27FC236}">
                <a16:creationId xmlns:a16="http://schemas.microsoft.com/office/drawing/2014/main" id="{8BAE8749-19E5-FBBF-C337-4C82872D2D5E}"/>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F10B5D86-3F43-49B8-4F9F-AA2D932EE85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14245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8560848-2918-C7F2-540E-A8898C2281B3}"/>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17A163D4-DEE0-92C4-586C-C81D6E61F890}"/>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6" name="Content Placeholder 5">
            <a:extLst>
              <a:ext uri="{FF2B5EF4-FFF2-40B4-BE49-F238E27FC236}">
                <a16:creationId xmlns:a16="http://schemas.microsoft.com/office/drawing/2014/main" id="{9DCDECB3-6AAD-1BA2-380E-775AB4D26AA6}"/>
              </a:ext>
            </a:extLst>
          </p:cNvPr>
          <p:cNvPicPr>
            <a:picLocks noGrp="1" noChangeAspect="1"/>
          </p:cNvPicPr>
          <p:nvPr>
            <p:ph idx="1"/>
          </p:nvPr>
        </p:nvPicPr>
        <p:blipFill>
          <a:blip r:embed="rId2"/>
          <a:stretch>
            <a:fillRect/>
          </a:stretch>
        </p:blipFill>
        <p:spPr>
          <a:xfrm>
            <a:off x="0" y="404664"/>
            <a:ext cx="8748464" cy="5245286"/>
          </a:xfrm>
        </p:spPr>
      </p:pic>
    </p:spTree>
    <p:extLst>
      <p:ext uri="{BB962C8B-B14F-4D97-AF65-F5344CB8AC3E}">
        <p14:creationId xmlns:p14="http://schemas.microsoft.com/office/powerpoint/2010/main" val="2396072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B7AFC-6651-1039-A03E-AD63CD839592}"/>
              </a:ext>
            </a:extLst>
          </p:cNvPr>
          <p:cNvSpPr>
            <a:spLocks noGrp="1"/>
          </p:cNvSpPr>
          <p:nvPr>
            <p:ph type="title"/>
          </p:nvPr>
        </p:nvSpPr>
        <p:spPr/>
        <p:txBody>
          <a:bodyPr/>
          <a:lstStyle/>
          <a:p>
            <a:r>
              <a:rPr lang="en-GB" dirty="0"/>
              <a:t>Now is your time to find sources </a:t>
            </a:r>
          </a:p>
        </p:txBody>
      </p:sp>
      <p:sp>
        <p:nvSpPr>
          <p:cNvPr id="3" name="Content Placeholder 2">
            <a:extLst>
              <a:ext uri="{FF2B5EF4-FFF2-40B4-BE49-F238E27FC236}">
                <a16:creationId xmlns:a16="http://schemas.microsoft.com/office/drawing/2014/main" id="{D9FA31CA-68FE-FC20-2577-53DA6E475887}"/>
              </a:ext>
            </a:extLst>
          </p:cNvPr>
          <p:cNvSpPr>
            <a:spLocks noGrp="1"/>
          </p:cNvSpPr>
          <p:nvPr>
            <p:ph idx="1"/>
          </p:nvPr>
        </p:nvSpPr>
        <p:spPr>
          <a:xfrm>
            <a:off x="179512" y="1417022"/>
            <a:ext cx="8733656" cy="4244225"/>
          </a:xfrm>
        </p:spPr>
        <p:txBody>
          <a:bodyPr/>
          <a:lstStyle/>
          <a:p>
            <a:r>
              <a:rPr lang="en-GB" dirty="0">
                <a:latin typeface="Arial" panose="020B0604020202020204" pitchFamily="34" charset="0"/>
                <a:cs typeface="Arial" panose="020B0604020202020204" pitchFamily="34" charset="0"/>
              </a:rPr>
              <a:t>Find four suitable sources for the following topic: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“Discuss the importance of teamwork and time-management for professional and academic success”.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Discuss </a:t>
            </a:r>
          </a:p>
          <a:p>
            <a:pPr marL="0" indent="0">
              <a:buNone/>
            </a:pPr>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63A4DFB-F2CF-7B1D-1D61-1E34A4DF48C2}"/>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B80AEADE-A164-7E43-C95F-B33CCA2B735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233238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DF2E8-3731-D624-E14F-B2FBBF119953}"/>
              </a:ext>
            </a:extLst>
          </p:cNvPr>
          <p:cNvSpPr>
            <a:spLocks noGrp="1"/>
          </p:cNvSpPr>
          <p:nvPr>
            <p:ph type="title"/>
          </p:nvPr>
        </p:nvSpPr>
        <p:spPr/>
        <p:txBody>
          <a:bodyPr/>
          <a:lstStyle/>
          <a:p>
            <a:r>
              <a:rPr lang="en-GB" dirty="0"/>
              <a:t>CRAAP checklist of sources </a:t>
            </a:r>
          </a:p>
        </p:txBody>
      </p:sp>
      <p:sp>
        <p:nvSpPr>
          <p:cNvPr id="3" name="Content Placeholder 2">
            <a:extLst>
              <a:ext uri="{FF2B5EF4-FFF2-40B4-BE49-F238E27FC236}">
                <a16:creationId xmlns:a16="http://schemas.microsoft.com/office/drawing/2014/main" id="{8C3AD70C-CE6F-EB1B-0847-B507B1D171E2}"/>
              </a:ext>
            </a:extLst>
          </p:cNvPr>
          <p:cNvSpPr>
            <a:spLocks noGrp="1"/>
          </p:cNvSpPr>
          <p:nvPr>
            <p:ph idx="1"/>
          </p:nvPr>
        </p:nvSpPr>
        <p:spPr>
          <a:xfrm>
            <a:off x="279667" y="1395886"/>
            <a:ext cx="8229600" cy="4337369"/>
          </a:xfrm>
        </p:spPr>
        <p:txBody>
          <a:bodyPr/>
          <a:lstStyle/>
          <a:p>
            <a:r>
              <a:rPr lang="en-GB" sz="2400" b="1" dirty="0">
                <a:latin typeface="Arial" panose="020B0604020202020204" pitchFamily="34" charset="0"/>
                <a:cs typeface="Arial" panose="020B0604020202020204" pitchFamily="34" charset="0"/>
              </a:rPr>
              <a:t>Currency</a:t>
            </a:r>
            <a:r>
              <a:rPr lang="en-GB" sz="2400" dirty="0">
                <a:latin typeface="Arial" panose="020B0604020202020204" pitchFamily="34" charset="0"/>
                <a:cs typeface="Arial" panose="020B0604020202020204" pitchFamily="34" charset="0"/>
              </a:rPr>
              <a:t>  - the timeliness of information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Relevance</a:t>
            </a:r>
            <a:r>
              <a:rPr lang="en-GB" sz="2400" dirty="0">
                <a:latin typeface="Arial" panose="020B0604020202020204" pitchFamily="34" charset="0"/>
                <a:cs typeface="Arial" panose="020B0604020202020204" pitchFamily="34" charset="0"/>
              </a:rPr>
              <a:t> – How the info fits your needs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Authority</a:t>
            </a:r>
            <a:r>
              <a:rPr lang="en-GB" sz="2400" dirty="0">
                <a:latin typeface="Arial" panose="020B0604020202020204" pitchFamily="34" charset="0"/>
                <a:cs typeface="Arial" panose="020B0604020202020204" pitchFamily="34" charset="0"/>
              </a:rPr>
              <a:t> – The source of the information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Accuracy</a:t>
            </a:r>
            <a:r>
              <a:rPr lang="en-GB" sz="2400" dirty="0">
                <a:latin typeface="Arial" panose="020B0604020202020204" pitchFamily="34" charset="0"/>
                <a:cs typeface="Arial" panose="020B0604020202020204" pitchFamily="34" charset="0"/>
              </a:rPr>
              <a:t> – Reliability and correctness of information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Purpose</a:t>
            </a:r>
            <a:r>
              <a:rPr lang="en-GB" sz="2400" dirty="0">
                <a:latin typeface="Arial" panose="020B0604020202020204" pitchFamily="34" charset="0"/>
                <a:cs typeface="Arial" panose="020B0604020202020204" pitchFamily="34" charset="0"/>
              </a:rPr>
              <a:t> – The reason this information exists </a:t>
            </a:r>
          </a:p>
        </p:txBody>
      </p:sp>
      <p:sp>
        <p:nvSpPr>
          <p:cNvPr id="4" name="Date Placeholder 3">
            <a:extLst>
              <a:ext uri="{FF2B5EF4-FFF2-40B4-BE49-F238E27FC236}">
                <a16:creationId xmlns:a16="http://schemas.microsoft.com/office/drawing/2014/main" id="{7820C702-FF59-AC86-9EFF-1FC81D85752B}"/>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F224B399-9D19-4021-DC10-EAAF2157CD88}"/>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893530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GB" altLang="en-US" sz="3200" b="1" dirty="0"/>
              <a:t>How?</a:t>
            </a: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altLang="en-US" sz="2400" dirty="0"/>
              <a:t>There are several methods that you can use to incorporate other people's work into your own written work. These are:</a:t>
            </a:r>
          </a:p>
          <a:p>
            <a:endParaRPr lang="en-US" altLang="en-US" sz="1100" dirty="0"/>
          </a:p>
          <a:p>
            <a:r>
              <a:rPr lang="en-US" altLang="en-US" sz="2400" b="1" dirty="0"/>
              <a:t>quoting directly </a:t>
            </a:r>
          </a:p>
          <a:p>
            <a:r>
              <a:rPr lang="en-US" altLang="en-US" sz="2400" b="1" dirty="0"/>
              <a:t>paraphrasing</a:t>
            </a:r>
          </a:p>
          <a:p>
            <a:r>
              <a:rPr lang="en-US" altLang="en-US" sz="2400" b="1" dirty="0" err="1"/>
              <a:t>summarising</a:t>
            </a:r>
            <a:endParaRPr lang="en-US" altLang="en-US" sz="2400" b="1" dirty="0"/>
          </a:p>
          <a:p>
            <a:r>
              <a:rPr lang="en-US" altLang="en-US" sz="2400" b="1" dirty="0" err="1"/>
              <a:t>synthesising</a:t>
            </a:r>
            <a:endParaRPr lang="en-US" altLang="en-US" sz="2400" b="1" dirty="0"/>
          </a:p>
          <a:p>
            <a:endParaRPr lang="en-US" altLang="en-US" sz="1400" dirty="0"/>
          </a:p>
          <a:p>
            <a:pPr marL="0" indent="0">
              <a:buNone/>
            </a:pPr>
            <a:r>
              <a:rPr lang="en-US" altLang="en-US" sz="2400" dirty="0"/>
              <a:t>You are likely to use a combination of these throughout your writing, depending on the purpose that you are trying to achieve.</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r>
              <a:rPr lang="en-US" sz="2400" dirty="0"/>
              <a:t>Quoting is where you copy an author's text word for word, place quotation marks around the words and add a citation at the end of the quote. </a:t>
            </a:r>
          </a:p>
          <a:p>
            <a:endParaRPr lang="en-US" sz="2400" dirty="0"/>
          </a:p>
          <a:p>
            <a:pPr marL="0" indent="0">
              <a:buNone/>
            </a:pPr>
            <a:r>
              <a:rPr lang="en-US" sz="2400" b="1" dirty="0"/>
              <a:t>Example: </a:t>
            </a:r>
          </a:p>
          <a:p>
            <a:pPr marL="0" indent="0">
              <a:buNone/>
            </a:pPr>
            <a:r>
              <a:rPr lang="en-US" sz="2400" dirty="0">
                <a:solidFill>
                  <a:srgbClr val="0070C0"/>
                </a:solidFill>
              </a:rPr>
              <a:t>In his guide </a:t>
            </a:r>
            <a:r>
              <a:rPr lang="en-US" sz="2400" i="1" dirty="0">
                <a:solidFill>
                  <a:srgbClr val="0070C0"/>
                </a:solidFill>
              </a:rPr>
              <a:t>Writing at University: Some Handy Hints</a:t>
            </a:r>
            <a:r>
              <a:rPr lang="en-US" sz="2400" dirty="0">
                <a:solidFill>
                  <a:srgbClr val="0070C0"/>
                </a:solidFill>
              </a:rPr>
              <a:t> David Kennedy notes that, “In academic writing you must always indicate when you are using someone else’s ideas. If you don’t then you may find yourself accused of plagiarism.” (Kennedy, 2003, p.12)</a:t>
            </a:r>
          </a:p>
          <a:p>
            <a:endParaRPr lang="en-US" sz="2800" dirty="0"/>
          </a:p>
        </p:txBody>
      </p:sp>
    </p:spTree>
    <p:extLst>
      <p:ext uri="{BB962C8B-B14F-4D97-AF65-F5344CB8AC3E}">
        <p14:creationId xmlns:p14="http://schemas.microsoft.com/office/powerpoint/2010/main" val="15146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when quoting directly include:</a:t>
            </a:r>
          </a:p>
          <a:p>
            <a:pPr marL="0" indent="0">
              <a:buNone/>
            </a:pPr>
            <a:endParaRPr lang="en-US" sz="2400" dirty="0"/>
          </a:p>
          <a:p>
            <a:r>
              <a:rPr lang="en-US" sz="2400" dirty="0"/>
              <a:t>Using too many quotes throughout your work – this might indicate your inability to understand the original </a:t>
            </a:r>
          </a:p>
          <a:p>
            <a:r>
              <a:rPr lang="en-US" sz="2400" dirty="0"/>
              <a:t>Incorporating a quote without explaining the significance to your own argument or point you are trying to make.</a:t>
            </a:r>
            <a:endParaRPr lang="en-US" sz="2800" dirty="0"/>
          </a:p>
        </p:txBody>
      </p:sp>
    </p:spTree>
    <p:extLst>
      <p:ext uri="{BB962C8B-B14F-4D97-AF65-F5344CB8AC3E}">
        <p14:creationId xmlns:p14="http://schemas.microsoft.com/office/powerpoint/2010/main" val="539422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Paraphrasing is using your own words to express someone else’s ideas. When paraphrasing, make sure that you:</a:t>
            </a:r>
          </a:p>
          <a:p>
            <a:r>
              <a:rPr lang="en-US" sz="2400" dirty="0"/>
              <a:t>identify a relevant theme or point, depending on your purpose</a:t>
            </a:r>
          </a:p>
          <a:p>
            <a:r>
              <a:rPr lang="en-US" sz="2400" dirty="0"/>
              <a:t>write the point in your own words</a:t>
            </a:r>
          </a:p>
          <a:p>
            <a:r>
              <a:rPr lang="en-US" sz="2400" dirty="0"/>
              <a:t>focus on the meaning of an idea or argument</a:t>
            </a:r>
          </a:p>
          <a:p>
            <a:r>
              <a:rPr lang="en-US" sz="2400" dirty="0"/>
              <a:t>include an in-text reference to the original author</a:t>
            </a:r>
            <a:endParaRPr lang="en-US" sz="2800" dirty="0"/>
          </a:p>
        </p:txBody>
      </p:sp>
    </p:spTree>
    <p:extLst>
      <p:ext uri="{BB962C8B-B14F-4D97-AF65-F5344CB8AC3E}">
        <p14:creationId xmlns:p14="http://schemas.microsoft.com/office/powerpoint/2010/main" val="17011456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800" b="1" dirty="0"/>
              <a:t>Example:</a:t>
            </a:r>
          </a:p>
          <a:p>
            <a:pPr marL="0" indent="0">
              <a:buNone/>
            </a:pPr>
            <a:endParaRPr lang="en-US" sz="2800" dirty="0"/>
          </a:p>
          <a:p>
            <a:pPr marL="0" indent="0">
              <a:buNone/>
            </a:pPr>
            <a:r>
              <a:rPr lang="en-US" sz="2400" dirty="0">
                <a:solidFill>
                  <a:srgbClr val="0070C0"/>
                </a:solidFill>
              </a:rPr>
              <a:t>Among the many guides to writing at university, one of the clearest accounts of how to reference sources and avoid plagiarism is that of Kennedy (2003) who gives examples of different ways of referencing.</a:t>
            </a:r>
            <a:endParaRPr lang="en-US" sz="2000" dirty="0">
              <a:solidFill>
                <a:srgbClr val="0070C0"/>
              </a:solidFill>
            </a:endParaRPr>
          </a:p>
        </p:txBody>
      </p:sp>
    </p:spTree>
    <p:extLst>
      <p:ext uri="{BB962C8B-B14F-4D97-AF65-F5344CB8AC3E}">
        <p14:creationId xmlns:p14="http://schemas.microsoft.com/office/powerpoint/2010/main" val="22610873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paraphrasing include:</a:t>
            </a:r>
          </a:p>
          <a:p>
            <a:r>
              <a:rPr lang="en-US" sz="2400" dirty="0"/>
              <a:t>describing an author's idea/argument but not explaining the significance to your own argument, or the point that you are trying to make</a:t>
            </a:r>
          </a:p>
          <a:p>
            <a:r>
              <a:rPr lang="en-US" sz="2400" dirty="0"/>
              <a:t>using the same structure as the original or too many </a:t>
            </a:r>
          </a:p>
          <a:p>
            <a:pPr marL="0" indent="0">
              <a:buNone/>
            </a:pPr>
            <a:r>
              <a:rPr lang="en-US" sz="2400" dirty="0"/>
              <a:t>of the original author's words</a:t>
            </a:r>
          </a:p>
          <a:p>
            <a:r>
              <a:rPr lang="en-US" sz="2400" dirty="0"/>
              <a:t>not differentiating between the author's point and your own viewpoint</a:t>
            </a:r>
          </a:p>
          <a:p>
            <a:r>
              <a:rPr lang="en-US" sz="2400" dirty="0"/>
              <a:t>providing too much detail.</a:t>
            </a:r>
          </a:p>
          <a:p>
            <a:endParaRPr lang="en-US" sz="2800" dirty="0"/>
          </a:p>
        </p:txBody>
      </p:sp>
    </p:spTree>
    <p:extLst>
      <p:ext uri="{BB962C8B-B14F-4D97-AF65-F5344CB8AC3E}">
        <p14:creationId xmlns:p14="http://schemas.microsoft.com/office/powerpoint/2010/main" val="229118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summarise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err="1"/>
              <a:t>Summarising</a:t>
            </a:r>
            <a:r>
              <a:rPr lang="en-US" sz="2400" dirty="0"/>
              <a:t> is providing a condensed version of someone else’s key points. When </a:t>
            </a:r>
            <a:r>
              <a:rPr lang="en-US" sz="2400" dirty="0" err="1"/>
              <a:t>summarising</a:t>
            </a:r>
            <a:r>
              <a:rPr lang="en-US" sz="2400" dirty="0"/>
              <a:t> other people’s work, make sure that you:</a:t>
            </a:r>
          </a:p>
          <a:p>
            <a:r>
              <a:rPr lang="en-US" sz="2400" dirty="0"/>
              <a:t>identify the relevant points of the idea or argument, depending on your assignment task</a:t>
            </a:r>
          </a:p>
          <a:p>
            <a:r>
              <a:rPr lang="en-US" sz="2400" dirty="0"/>
              <a:t>write a shortened version, in your own words, to show your understanding</a:t>
            </a:r>
          </a:p>
          <a:p>
            <a:r>
              <a:rPr lang="en-US" sz="2400" dirty="0"/>
              <a:t>include an in-text citation and reference to the original author.</a:t>
            </a:r>
          </a:p>
          <a:p>
            <a:endParaRPr lang="en-US" sz="2800" dirty="0"/>
          </a:p>
        </p:txBody>
      </p:sp>
    </p:spTree>
    <p:extLst>
      <p:ext uri="{BB962C8B-B14F-4D97-AF65-F5344CB8AC3E}">
        <p14:creationId xmlns:p14="http://schemas.microsoft.com/office/powerpoint/2010/main" val="196252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summarise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a:t>
            </a:r>
            <a:r>
              <a:rPr lang="en-US" sz="2400" dirty="0" err="1"/>
              <a:t>summarising</a:t>
            </a:r>
            <a:r>
              <a:rPr lang="en-US" sz="2400" dirty="0"/>
              <a:t> include:</a:t>
            </a:r>
          </a:p>
          <a:p>
            <a:r>
              <a:rPr lang="en-US" sz="2400" dirty="0"/>
              <a:t>describing an author's idea/argument but not explaining the significance to your own argument or point you are trying to make</a:t>
            </a:r>
          </a:p>
          <a:p>
            <a:r>
              <a:rPr lang="en-US" sz="2400" dirty="0"/>
              <a:t>providing too much detail such as examples, anecdotes, unnecessary background information rather than being selective and applying the information to the question you are trying to answer.</a:t>
            </a:r>
          </a:p>
          <a:p>
            <a:endParaRPr lang="en-US" sz="2800" dirty="0"/>
          </a:p>
        </p:txBody>
      </p:sp>
    </p:spTree>
    <p:extLst>
      <p:ext uri="{BB962C8B-B14F-4D97-AF65-F5344CB8AC3E}">
        <p14:creationId xmlns:p14="http://schemas.microsoft.com/office/powerpoint/2010/main" val="78853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synthesise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err="1"/>
              <a:t>Synthesising</a:t>
            </a:r>
            <a:r>
              <a:rPr lang="en-US" sz="2400" dirty="0"/>
              <a:t> involves combining different information and ideas to develop your own argument. When </a:t>
            </a:r>
            <a:r>
              <a:rPr lang="en-US" sz="2400" dirty="0" err="1"/>
              <a:t>synthesising</a:t>
            </a:r>
            <a:r>
              <a:rPr lang="en-US" sz="2400" dirty="0"/>
              <a:t> others’ work, make sure that you:</a:t>
            </a:r>
          </a:p>
          <a:p>
            <a:r>
              <a:rPr lang="en-US" sz="2400" dirty="0"/>
              <a:t>Group sources into relevant categories, for example, authors with similar viewpoints or research that reveals the same results</a:t>
            </a:r>
          </a:p>
          <a:p>
            <a:r>
              <a:rPr lang="en-US" sz="2400" dirty="0"/>
              <a:t>Write about these in your own words. Do not discuss each author separately; you must identify the overall points you want to make</a:t>
            </a:r>
          </a:p>
          <a:p>
            <a:r>
              <a:rPr lang="en-US" sz="2400" dirty="0"/>
              <a:t>Include references to all the original authors.</a:t>
            </a:r>
          </a:p>
          <a:p>
            <a:endParaRPr lang="en-US" sz="2800" dirty="0"/>
          </a:p>
        </p:txBody>
      </p:sp>
    </p:spTree>
    <p:extLst>
      <p:ext uri="{BB962C8B-B14F-4D97-AF65-F5344CB8AC3E}">
        <p14:creationId xmlns:p14="http://schemas.microsoft.com/office/powerpoint/2010/main" val="31643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synthesise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3811" y="1124744"/>
            <a:ext cx="8595118" cy="4464496"/>
          </a:xfrm>
        </p:spPr>
        <p:txBody>
          <a:bodyPr/>
          <a:lstStyle/>
          <a:p>
            <a:pPr marL="0" indent="0">
              <a:buNone/>
            </a:pPr>
            <a:r>
              <a:rPr lang="en-US" sz="2400" dirty="0"/>
              <a:t>Common problems with synthesizing include:</a:t>
            </a:r>
          </a:p>
          <a:p>
            <a:r>
              <a:rPr lang="en-US" sz="2400" dirty="0"/>
              <a:t>Not distinguishing clearly which viewpoint/s belong to which author/s</a:t>
            </a:r>
          </a:p>
          <a:p>
            <a:r>
              <a:rPr lang="en-US" sz="2400" dirty="0"/>
              <a:t>Listing authors separately or one by one, thus not grouping relevant authors or points together</a:t>
            </a:r>
          </a:p>
          <a:p>
            <a:r>
              <a:rPr lang="en-US" sz="2400" dirty="0"/>
              <a:t>Giving too much detail about different perspectives rather than being selective of the key features relevant to your line of argument</a:t>
            </a:r>
          </a:p>
          <a:p>
            <a:r>
              <a:rPr lang="en-US" sz="2400" dirty="0"/>
              <a:t>Describing the idea/argument but not explaining the significance to your own argument or point you are trying to make.</a:t>
            </a:r>
          </a:p>
          <a:p>
            <a:endParaRPr lang="en-US" sz="2800" dirty="0"/>
          </a:p>
        </p:txBody>
      </p:sp>
    </p:spTree>
    <p:extLst>
      <p:ext uri="{BB962C8B-B14F-4D97-AF65-F5344CB8AC3E}">
        <p14:creationId xmlns:p14="http://schemas.microsoft.com/office/powerpoint/2010/main" val="93595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Try it for yourself</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GB" altLang="en-US" sz="2400" dirty="0"/>
              <a:t>Starting with the following topic sentence, complete a paragraph: </a:t>
            </a:r>
          </a:p>
          <a:p>
            <a:pPr>
              <a:buFont typeface="Wingdings" panose="05000000000000000000" pitchFamily="2" charset="2"/>
              <a:buNone/>
            </a:pPr>
            <a:r>
              <a:rPr lang="en-GB" altLang="en-US" sz="2400" b="1" i="1" dirty="0"/>
              <a:t>The responsibilities of a modern manager include more than just maximising profit. </a:t>
            </a:r>
          </a:p>
          <a:p>
            <a:r>
              <a:rPr lang="en-GB" altLang="en-US" sz="2400" dirty="0"/>
              <a:t>Using the extract provided on the next slide, incorporate the source in support of the topic sentence.</a:t>
            </a:r>
          </a:p>
          <a:p>
            <a:r>
              <a:rPr lang="en-GB" altLang="en-US" sz="2400" dirty="0"/>
              <a:t>Extract details for your in-text reference: </a:t>
            </a:r>
          </a:p>
          <a:p>
            <a:pPr lvl="1"/>
            <a:r>
              <a:rPr lang="en-GB" altLang="en-US" sz="2200" dirty="0"/>
              <a:t>Page 37 of Essentials of Management, written by Koontz, H. and </a:t>
            </a:r>
            <a:r>
              <a:rPr lang="en-GB" altLang="en-US" sz="2200" dirty="0" err="1"/>
              <a:t>Weihrich,H</a:t>
            </a:r>
            <a:r>
              <a:rPr lang="en-GB" altLang="en-US" sz="2200" dirty="0"/>
              <a:t>. Published by Tata McGraw Hill in New </a:t>
            </a:r>
            <a:r>
              <a:rPr lang="en-GB" altLang="en-US" sz="2200" dirty="0" err="1"/>
              <a:t>Dehli</a:t>
            </a:r>
            <a:r>
              <a:rPr lang="en-GB" altLang="en-US" sz="2200" dirty="0"/>
              <a:t> in 2007</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755BA9D-687D-41A3-8CEB-C3D0846CC808}"/>
              </a:ext>
            </a:extLst>
          </p:cNvPr>
          <p:cNvSpPr>
            <a:spLocks noGrp="1"/>
          </p:cNvSpPr>
          <p:nvPr>
            <p:ph type="dt" sz="half" idx="10"/>
          </p:nvPr>
        </p:nvSpPr>
        <p:spPr/>
        <p:txBody>
          <a:bodyPr/>
          <a:lstStyle/>
          <a:p>
            <a:pPr>
              <a:defRPr/>
            </a:pPr>
            <a:fld id="{2303D31F-598B-47EE-BA37-93F097A3D676}" type="datetime1">
              <a:rPr lang="en-GB" altLang="en-US" smtClean="0"/>
              <a:pPr>
                <a:defRPr/>
              </a:pPr>
              <a:t>16/11/2023</a:t>
            </a:fld>
            <a:endParaRPr lang="en-GB" altLang="en-US"/>
          </a:p>
        </p:txBody>
      </p:sp>
      <p:sp>
        <p:nvSpPr>
          <p:cNvPr id="5" name="Slide Number Placeholder 4">
            <a:extLst>
              <a:ext uri="{FF2B5EF4-FFF2-40B4-BE49-F238E27FC236}">
                <a16:creationId xmlns:a16="http://schemas.microsoft.com/office/drawing/2014/main" id="{A3A61026-DEA8-42E6-A7FB-53AB5955E73D}"/>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pic>
        <p:nvPicPr>
          <p:cNvPr id="7" name="Picture 6">
            <a:extLst>
              <a:ext uri="{FF2B5EF4-FFF2-40B4-BE49-F238E27FC236}">
                <a16:creationId xmlns:a16="http://schemas.microsoft.com/office/drawing/2014/main" id="{5CFCF5F6-96E2-47DB-B6F5-E53B0A28CBF6}"/>
              </a:ext>
            </a:extLst>
          </p:cNvPr>
          <p:cNvPicPr>
            <a:picLocks noChangeAspect="1"/>
          </p:cNvPicPr>
          <p:nvPr/>
        </p:nvPicPr>
        <p:blipFill>
          <a:blip r:embed="rId2"/>
          <a:stretch>
            <a:fillRect/>
          </a:stretch>
        </p:blipFill>
        <p:spPr>
          <a:xfrm>
            <a:off x="0" y="188640"/>
            <a:ext cx="9144000" cy="5049567"/>
          </a:xfrm>
          <a:prstGeom prst="rect">
            <a:avLst/>
          </a:prstGeom>
        </p:spPr>
      </p:pic>
    </p:spTree>
    <p:extLst>
      <p:ext uri="{BB962C8B-B14F-4D97-AF65-F5344CB8AC3E}">
        <p14:creationId xmlns:p14="http://schemas.microsoft.com/office/powerpoint/2010/main" val="1811082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References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altLang="en-US" sz="2200" dirty="0"/>
              <a:t>Royal Literary Fund (2020) ‘Quotes and references’. </a:t>
            </a:r>
            <a:r>
              <a:rPr lang="en-US" altLang="en-US" sz="2200" dirty="0">
                <a:hlinkClick r:id="rId2"/>
              </a:rPr>
              <a:t>https://www.rlf.org.uk/resources/direct-quotation-paraphrasing-referencing/</a:t>
            </a:r>
            <a:r>
              <a:rPr lang="en-US" altLang="en-US" sz="2200" dirty="0"/>
              <a:t> (accessed 1.11.2020)</a:t>
            </a:r>
          </a:p>
          <a:p>
            <a:r>
              <a:rPr lang="en-US" altLang="en-US" sz="2200" dirty="0"/>
              <a:t>University of Leeds (2020) ‘Academic writing: How to incorporate evidence’ </a:t>
            </a:r>
            <a:r>
              <a:rPr lang="en-US" altLang="en-US" sz="2200" dirty="0">
                <a:hlinkClick r:id="rId3"/>
              </a:rPr>
              <a:t>https://library.leeds.ac.uk/info/14011/writing/106/academic_writing/4</a:t>
            </a:r>
            <a:r>
              <a:rPr lang="en-US" altLang="en-US" sz="2200" dirty="0"/>
              <a:t> (accessed 1.11.2020)</a:t>
            </a:r>
          </a:p>
          <a:p>
            <a:endParaRPr lang="en-GB" altLang="en-US" sz="2200" dirty="0"/>
          </a:p>
        </p:txBody>
      </p:sp>
    </p:spTree>
    <p:extLst>
      <p:ext uri="{BB962C8B-B14F-4D97-AF65-F5344CB8AC3E}">
        <p14:creationId xmlns:p14="http://schemas.microsoft.com/office/powerpoint/2010/main" val="23222966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Useful resources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sz="2400" dirty="0"/>
              <a:t>University of Melbourne (n.d.) ‘Incorporating sources in academic writing’ </a:t>
            </a:r>
            <a:r>
              <a:rPr lang="en-US" altLang="en-US" sz="2200" dirty="0">
                <a:hlinkClick r:id="rId2"/>
              </a:rPr>
              <a:t>https://services.unimelb.edu.au/__data/assets/pdf_file/0005/706946/Incorporating_Sources_100113_ST.pdf</a:t>
            </a:r>
            <a:endParaRPr lang="en-US" altLang="en-US" sz="2200" dirty="0"/>
          </a:p>
          <a:p>
            <a:endParaRPr lang="en-GB" altLang="en-US" sz="2200" dirty="0"/>
          </a:p>
        </p:txBody>
      </p:sp>
    </p:spTree>
    <p:extLst>
      <p:ext uri="{BB962C8B-B14F-4D97-AF65-F5344CB8AC3E}">
        <p14:creationId xmlns:p14="http://schemas.microsoft.com/office/powerpoint/2010/main" val="797681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1371</Words>
  <Application>Microsoft Office PowerPoint</Application>
  <PresentationFormat>On-screen Show (4:3)</PresentationFormat>
  <Paragraphs>171</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Myriad Pro</vt:lpstr>
      <vt:lpstr>Arial</vt:lpstr>
      <vt:lpstr>Verdana</vt:lpstr>
      <vt:lpstr>Wingdings</vt:lpstr>
      <vt:lpstr>20140311PresentationUWTSDTemplate</vt:lpstr>
      <vt:lpstr> Academic Skills (ACS)  </vt:lpstr>
      <vt:lpstr>Aims </vt:lpstr>
      <vt:lpstr>PowerPoint Presentation</vt:lpstr>
      <vt:lpstr>Step 1: Start with a plan </vt:lpstr>
      <vt:lpstr>PowerPoint Presentation</vt:lpstr>
      <vt:lpstr>Practice </vt:lpstr>
      <vt:lpstr>What?</vt:lpstr>
      <vt:lpstr>Step 2: Finding the proper sources </vt:lpstr>
      <vt:lpstr>Scholarly information </vt:lpstr>
      <vt:lpstr>Professional information </vt:lpstr>
      <vt:lpstr>Popular information </vt:lpstr>
      <vt:lpstr>Let’s carry out a search on google scholar </vt:lpstr>
      <vt:lpstr>PowerPoint Presentation</vt:lpstr>
      <vt:lpstr>Now is your time to find sources </vt:lpstr>
      <vt:lpstr>CRAAP checklist of sources </vt:lpstr>
      <vt:lpstr>How?</vt:lpstr>
      <vt:lpstr>How to quote directly from others’ work</vt:lpstr>
      <vt:lpstr>How to quote directly from others’ work</vt:lpstr>
      <vt:lpstr>How to paraphrase others’ work</vt:lpstr>
      <vt:lpstr>How to paraphrase others’ work</vt:lpstr>
      <vt:lpstr>How to paraphrase others’ work</vt:lpstr>
      <vt:lpstr>How to summarise others’ work</vt:lpstr>
      <vt:lpstr>How to summarise others’ work</vt:lpstr>
      <vt:lpstr>How to synthesise others’ work</vt:lpstr>
      <vt:lpstr>How to synthesise others’ work</vt:lpstr>
      <vt:lpstr>Try it for yourself</vt:lpstr>
      <vt:lpstr>PowerPoint Presentation</vt:lpstr>
      <vt:lpstr>References</vt:lpstr>
      <vt:lpstr>Useful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Lizeta Demetriou</cp:lastModifiedBy>
  <cp:revision>72</cp:revision>
  <cp:lastPrinted>2018-07-09T15:27:01Z</cp:lastPrinted>
  <dcterms:created xsi:type="dcterms:W3CDTF">2002-10-07T19:43:58Z</dcterms:created>
  <dcterms:modified xsi:type="dcterms:W3CDTF">2023-11-16T11:24:37Z</dcterms:modified>
</cp:coreProperties>
</file>