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64" r:id="rId4"/>
    <p:sldId id="258" r:id="rId5"/>
    <p:sldId id="259" r:id="rId6"/>
    <p:sldId id="261" r:id="rId7"/>
    <p:sldId id="260" r:id="rId8"/>
    <p:sldId id="262"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366" autoAdjust="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E33CC3-F571-4915-B380-FB820619E8C6}"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098FA-FBF6-463E-A872-C0B86C7D07FF}" type="slidenum">
              <a:rPr lang="en-GB" smtClean="0"/>
              <a:t>‹#›</a:t>
            </a:fld>
            <a:endParaRPr lang="en-GB"/>
          </a:p>
        </p:txBody>
      </p:sp>
    </p:spTree>
    <p:extLst>
      <p:ext uri="{BB962C8B-B14F-4D97-AF65-F5344CB8AC3E}">
        <p14:creationId xmlns:p14="http://schemas.microsoft.com/office/powerpoint/2010/main" val="2757054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098FA-FBF6-463E-A872-C0B86C7D07FF}" type="slidenum">
              <a:rPr lang="en-GB" smtClean="0"/>
              <a:t>5</a:t>
            </a:fld>
            <a:endParaRPr lang="en-GB"/>
          </a:p>
        </p:txBody>
      </p:sp>
    </p:spTree>
    <p:extLst>
      <p:ext uri="{BB962C8B-B14F-4D97-AF65-F5344CB8AC3E}">
        <p14:creationId xmlns:p14="http://schemas.microsoft.com/office/powerpoint/2010/main" val="656762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7BA9B6-7336-4516-BBF1-88AD5C4D33E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2746670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BA9B6-7336-4516-BBF1-88AD5C4D33E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3543019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7BA9B6-7336-4516-BBF1-88AD5C4D33E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79287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7BA9B6-7336-4516-BBF1-88AD5C4D33E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3633353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7BA9B6-7336-4516-BBF1-88AD5C4D33E1}"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959264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7BA9B6-7336-4516-BBF1-88AD5C4D33E1}"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1154289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7BA9B6-7336-4516-BBF1-88AD5C4D33E1}"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1830325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27BA9B6-7336-4516-BBF1-88AD5C4D33E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4274322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27BA9B6-7336-4516-BBF1-88AD5C4D33E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2087651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7BA9B6-7336-4516-BBF1-88AD5C4D33E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3166784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7BA9B6-7336-4516-BBF1-88AD5C4D33E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E799CE-7413-47E4-AF4D-EE0D0933AAF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19471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27BA9B6-7336-4516-BBF1-88AD5C4D33E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3415152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27BA9B6-7336-4516-BBF1-88AD5C4D33E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E799CE-7413-47E4-AF4D-EE0D0933AAF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544040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27BA9B6-7336-4516-BBF1-88AD5C4D33E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16988558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BA9B6-7336-4516-BBF1-88AD5C4D33E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2473238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BA9B6-7336-4516-BBF1-88AD5C4D33E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E799CE-7413-47E4-AF4D-EE0D0933AAF9}" type="slidenum">
              <a:rPr lang="en-GB" smtClean="0"/>
              <a:t>‹#›</a:t>
            </a:fld>
            <a:endParaRPr lang="en-GB"/>
          </a:p>
        </p:txBody>
      </p:sp>
    </p:spTree>
    <p:extLst>
      <p:ext uri="{BB962C8B-B14F-4D97-AF65-F5344CB8AC3E}">
        <p14:creationId xmlns:p14="http://schemas.microsoft.com/office/powerpoint/2010/main" val="1705620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27BA9B6-7336-4516-BBF1-88AD5C4D33E1}" type="datetimeFigureOut">
              <a:rPr lang="en-GB" smtClean="0"/>
              <a:t>15/01/2018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7E799CE-7413-47E4-AF4D-EE0D0933AAF9}" type="slidenum">
              <a:rPr lang="en-GB" smtClean="0"/>
              <a:t>‹#›</a:t>
            </a:fld>
            <a:endParaRPr lang="en-GB"/>
          </a:p>
        </p:txBody>
      </p:sp>
    </p:spTree>
    <p:extLst>
      <p:ext uri="{BB962C8B-B14F-4D97-AF65-F5344CB8AC3E}">
        <p14:creationId xmlns:p14="http://schemas.microsoft.com/office/powerpoint/2010/main" val="159637157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mondediplo.com/maps/geographyofchaos"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www.bbc.co.uk/news/uk-10637526"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9ACA7-FE3D-42B6-9C69-EE9D8F2C21C5}"/>
              </a:ext>
            </a:extLst>
          </p:cNvPr>
          <p:cNvSpPr>
            <a:spLocks noGrp="1"/>
          </p:cNvSpPr>
          <p:nvPr>
            <p:ph type="ctrTitle"/>
          </p:nvPr>
        </p:nvSpPr>
        <p:spPr>
          <a:xfrm>
            <a:off x="2589212" y="1253971"/>
            <a:ext cx="8915399" cy="2262781"/>
          </a:xfrm>
        </p:spPr>
        <p:txBody>
          <a:bodyPr>
            <a:noAutofit/>
          </a:bodyPr>
          <a:lstStyle/>
          <a:p>
            <a:r>
              <a:rPr lang="en-GB" sz="3200" dirty="0"/>
              <a:t>To what degree did British presence in Iraq during Operation Telic foster the conditions for the growth of the so-called Islamic State?</a:t>
            </a:r>
          </a:p>
        </p:txBody>
      </p:sp>
      <p:sp>
        <p:nvSpPr>
          <p:cNvPr id="3" name="Subtitle 2">
            <a:extLst>
              <a:ext uri="{FF2B5EF4-FFF2-40B4-BE49-F238E27FC236}">
                <a16:creationId xmlns:a16="http://schemas.microsoft.com/office/drawing/2014/main" id="{5BD89C57-AC87-424E-97D2-56B701332D28}"/>
              </a:ext>
            </a:extLst>
          </p:cNvPr>
          <p:cNvSpPr>
            <a:spLocks noGrp="1"/>
          </p:cNvSpPr>
          <p:nvPr>
            <p:ph type="subTitle" idx="1"/>
          </p:nvPr>
        </p:nvSpPr>
        <p:spPr>
          <a:xfrm>
            <a:off x="2589211" y="3898490"/>
            <a:ext cx="8915399" cy="1126283"/>
          </a:xfrm>
        </p:spPr>
        <p:txBody>
          <a:bodyPr>
            <a:normAutofit lnSpcReduction="10000"/>
          </a:bodyPr>
          <a:lstStyle/>
          <a:p>
            <a:r>
              <a:rPr lang="en-GB" dirty="0"/>
              <a:t>AHSK6002</a:t>
            </a:r>
          </a:p>
          <a:p>
            <a:r>
              <a:rPr lang="en-GB" dirty="0"/>
              <a:t>BA Conflict &amp; War</a:t>
            </a:r>
          </a:p>
          <a:p>
            <a:r>
              <a:rPr lang="en-GB" dirty="0"/>
              <a:t>Jordan Edwards 1502326</a:t>
            </a:r>
          </a:p>
        </p:txBody>
      </p:sp>
    </p:spTree>
    <p:extLst>
      <p:ext uri="{BB962C8B-B14F-4D97-AF65-F5344CB8AC3E}">
        <p14:creationId xmlns:p14="http://schemas.microsoft.com/office/powerpoint/2010/main" val="3438003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EABB4-F74F-4D5A-B51F-294E8B8D121C}"/>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A24EBD03-B8A0-42FE-B8B9-3ECD3191E69D}"/>
              </a:ext>
            </a:extLst>
          </p:cNvPr>
          <p:cNvSpPr>
            <a:spLocks noGrp="1"/>
          </p:cNvSpPr>
          <p:nvPr>
            <p:ph idx="1"/>
          </p:nvPr>
        </p:nvSpPr>
        <p:spPr/>
        <p:txBody>
          <a:bodyPr>
            <a:normAutofit/>
          </a:bodyPr>
          <a:lstStyle/>
          <a:p>
            <a:r>
              <a:rPr lang="en-GB" sz="2000" dirty="0"/>
              <a:t>Investigate the British Governments foreign policy of military intervention in Iraq. </a:t>
            </a:r>
          </a:p>
          <a:p>
            <a:r>
              <a:rPr lang="en-GB" sz="2000" dirty="0"/>
              <a:t>Assess British culpability for the rise of radical Islamic extremism growing out of a deteriorating western sentiment.  </a:t>
            </a:r>
          </a:p>
          <a:p>
            <a:r>
              <a:rPr lang="en-GB" sz="2000" dirty="0"/>
              <a:t>Question the necessity and subsequent consequences of such military intervention.</a:t>
            </a:r>
          </a:p>
          <a:p>
            <a:r>
              <a:rPr lang="en-GB" sz="2000" dirty="0"/>
              <a:t>Examine whether the power vacuum created by the defeat of Saddam Hussein’s dictatorship could have been filled. </a:t>
            </a:r>
          </a:p>
        </p:txBody>
      </p:sp>
    </p:spTree>
    <p:extLst>
      <p:ext uri="{BB962C8B-B14F-4D97-AF65-F5344CB8AC3E}">
        <p14:creationId xmlns:p14="http://schemas.microsoft.com/office/powerpoint/2010/main" val="1446610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C8BD-1257-48EC-9F0A-E0EF3F48487D}"/>
              </a:ext>
            </a:extLst>
          </p:cNvPr>
          <p:cNvSpPr>
            <a:spLocks noGrp="1"/>
          </p:cNvSpPr>
          <p:nvPr>
            <p:ph type="title"/>
          </p:nvPr>
        </p:nvSpPr>
        <p:spPr/>
        <p:txBody>
          <a:bodyPr/>
          <a:lstStyle/>
          <a:p>
            <a:r>
              <a:rPr lang="en-GB" dirty="0"/>
              <a:t>The Middle East</a:t>
            </a:r>
          </a:p>
        </p:txBody>
      </p:sp>
      <p:pic>
        <p:nvPicPr>
          <p:cNvPr id="5" name="Content Placeholder 4">
            <a:extLst>
              <a:ext uri="{FF2B5EF4-FFF2-40B4-BE49-F238E27FC236}">
                <a16:creationId xmlns:a16="http://schemas.microsoft.com/office/drawing/2014/main" id="{3B9F3DCF-BDDD-423E-9C8C-1B32B0BB91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92925" y="1264555"/>
            <a:ext cx="7580885" cy="4824200"/>
          </a:xfrm>
        </p:spPr>
      </p:pic>
      <p:sp>
        <p:nvSpPr>
          <p:cNvPr id="6" name="TextBox 5">
            <a:extLst>
              <a:ext uri="{FF2B5EF4-FFF2-40B4-BE49-F238E27FC236}">
                <a16:creationId xmlns:a16="http://schemas.microsoft.com/office/drawing/2014/main" id="{22738017-135D-4AD0-8AC4-C8EE5EA61573}"/>
              </a:ext>
            </a:extLst>
          </p:cNvPr>
          <p:cNvSpPr txBox="1"/>
          <p:nvPr/>
        </p:nvSpPr>
        <p:spPr>
          <a:xfrm>
            <a:off x="2592925" y="6113647"/>
            <a:ext cx="7989258" cy="615553"/>
          </a:xfrm>
          <a:prstGeom prst="rect">
            <a:avLst/>
          </a:prstGeom>
          <a:noFill/>
        </p:spPr>
        <p:txBody>
          <a:bodyPr wrap="square" rtlCol="0">
            <a:spAutoFit/>
          </a:bodyPr>
          <a:lstStyle/>
          <a:p>
            <a:r>
              <a:rPr lang="en-GB" sz="1200" dirty="0"/>
              <a:t>Philippe </a:t>
            </a:r>
            <a:r>
              <a:rPr lang="en-GB" sz="1200" dirty="0" err="1"/>
              <a:t>Rekacewicz</a:t>
            </a:r>
            <a:r>
              <a:rPr lang="en-GB" sz="1200" dirty="0"/>
              <a:t>, ‘Geography of Chaos’, Le Monde </a:t>
            </a:r>
            <a:r>
              <a:rPr lang="en-GB" sz="1200" i="1" dirty="0"/>
              <a:t>diplomatique</a:t>
            </a:r>
            <a:r>
              <a:rPr lang="en-GB" sz="1200" dirty="0"/>
              <a:t>, (2007), [online]. Available at </a:t>
            </a:r>
            <a:r>
              <a:rPr lang="en-GB" sz="1200" dirty="0">
                <a:hlinkClick r:id="rId3"/>
              </a:rPr>
              <a:t>https://mondediplo.com/maps/geographyofchaos</a:t>
            </a:r>
            <a:r>
              <a:rPr lang="en-GB" sz="1200" dirty="0"/>
              <a:t>. (accessed: 15/01/2018)</a:t>
            </a:r>
          </a:p>
          <a:p>
            <a:endParaRPr lang="en-GB" sz="1000" dirty="0"/>
          </a:p>
        </p:txBody>
      </p:sp>
    </p:spTree>
    <p:extLst>
      <p:ext uri="{BB962C8B-B14F-4D97-AF65-F5344CB8AC3E}">
        <p14:creationId xmlns:p14="http://schemas.microsoft.com/office/powerpoint/2010/main" val="208312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A5AB-7BF0-4C63-8080-6837F50B6AEF}"/>
              </a:ext>
            </a:extLst>
          </p:cNvPr>
          <p:cNvSpPr>
            <a:spLocks noGrp="1"/>
          </p:cNvSpPr>
          <p:nvPr>
            <p:ph type="title"/>
          </p:nvPr>
        </p:nvSpPr>
        <p:spPr/>
        <p:txBody>
          <a:bodyPr/>
          <a:lstStyle/>
          <a:p>
            <a:r>
              <a:rPr lang="en-GB" dirty="0"/>
              <a:t>Research Questions</a:t>
            </a:r>
          </a:p>
        </p:txBody>
      </p:sp>
      <p:sp>
        <p:nvSpPr>
          <p:cNvPr id="3" name="Content Placeholder 2">
            <a:extLst>
              <a:ext uri="{FF2B5EF4-FFF2-40B4-BE49-F238E27FC236}">
                <a16:creationId xmlns:a16="http://schemas.microsoft.com/office/drawing/2014/main" id="{B049EADC-564D-432B-BB15-91962A2E237C}"/>
              </a:ext>
            </a:extLst>
          </p:cNvPr>
          <p:cNvSpPr>
            <a:spLocks noGrp="1"/>
          </p:cNvSpPr>
          <p:nvPr>
            <p:ph idx="1"/>
          </p:nvPr>
        </p:nvSpPr>
        <p:spPr/>
        <p:txBody>
          <a:bodyPr/>
          <a:lstStyle/>
          <a:p>
            <a:r>
              <a:rPr lang="en-GB" dirty="0"/>
              <a:t>What were the events which lead to military intervention?</a:t>
            </a:r>
          </a:p>
          <a:p>
            <a:r>
              <a:rPr lang="en-GB" dirty="0"/>
              <a:t>How was the invasion of Iraq conducted?</a:t>
            </a:r>
          </a:p>
          <a:p>
            <a:r>
              <a:rPr lang="en-GB" dirty="0"/>
              <a:t>Could the transition from liberator to occupier in the eyes of the Iraqi people been prevented?</a:t>
            </a:r>
          </a:p>
          <a:p>
            <a:r>
              <a:rPr lang="en-GB" dirty="0"/>
              <a:t>Should the subsequent Iraqi insurgency have been anticipated?</a:t>
            </a:r>
          </a:p>
          <a:p>
            <a:r>
              <a:rPr lang="en-GB" dirty="0"/>
              <a:t>What influenced the transformation of “Al-Qaeda in Iraq” (AQI) into the so-called Islamic State?</a:t>
            </a:r>
          </a:p>
          <a:p>
            <a:r>
              <a:rPr lang="en-GB" dirty="0"/>
              <a:t>Should international reaction to the growth of the Islamic state come sooner than 2014?</a:t>
            </a:r>
          </a:p>
          <a:p>
            <a:endParaRPr lang="en-GB" dirty="0"/>
          </a:p>
        </p:txBody>
      </p:sp>
    </p:spTree>
    <p:extLst>
      <p:ext uri="{BB962C8B-B14F-4D97-AF65-F5344CB8AC3E}">
        <p14:creationId xmlns:p14="http://schemas.microsoft.com/office/powerpoint/2010/main" val="3857450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31720-2BC1-4EC9-A678-9DCDD59E070E}"/>
              </a:ext>
            </a:extLst>
          </p:cNvPr>
          <p:cNvSpPr>
            <a:spLocks noGrp="1"/>
          </p:cNvSpPr>
          <p:nvPr>
            <p:ph type="title"/>
          </p:nvPr>
        </p:nvSpPr>
        <p:spPr>
          <a:xfrm>
            <a:off x="2592925" y="624110"/>
            <a:ext cx="8911687" cy="1280890"/>
          </a:xfrm>
        </p:spPr>
        <p:txBody>
          <a:bodyPr/>
          <a:lstStyle/>
          <a:p>
            <a:r>
              <a:rPr lang="en-GB" dirty="0"/>
              <a:t>Relevance</a:t>
            </a:r>
          </a:p>
        </p:txBody>
      </p:sp>
      <p:pic>
        <p:nvPicPr>
          <p:cNvPr id="4" name="Picture 3">
            <a:extLst>
              <a:ext uri="{FF2B5EF4-FFF2-40B4-BE49-F238E27FC236}">
                <a16:creationId xmlns:a16="http://schemas.microsoft.com/office/drawing/2014/main" id="{EF4EE257-680A-4BD0-8428-DD4DED3F0346}"/>
              </a:ext>
            </a:extLst>
          </p:cNvPr>
          <p:cNvPicPr>
            <a:picLocks noChangeAspect="1"/>
          </p:cNvPicPr>
          <p:nvPr/>
        </p:nvPicPr>
        <p:blipFill rotWithShape="1">
          <a:blip r:embed="rId3"/>
          <a:srcRect l="23750" t="6250" r="48047" b="4167"/>
          <a:stretch/>
        </p:blipFill>
        <p:spPr>
          <a:xfrm>
            <a:off x="2279630" y="1506982"/>
            <a:ext cx="2445800" cy="4369921"/>
          </a:xfrm>
          <a:prstGeom prst="rect">
            <a:avLst/>
          </a:prstGeom>
        </p:spPr>
      </p:pic>
      <p:pic>
        <p:nvPicPr>
          <p:cNvPr id="5" name="Picture 4">
            <a:extLst>
              <a:ext uri="{FF2B5EF4-FFF2-40B4-BE49-F238E27FC236}">
                <a16:creationId xmlns:a16="http://schemas.microsoft.com/office/drawing/2014/main" id="{49269358-16B5-488C-A2F9-4E0DF9BD4967}"/>
              </a:ext>
            </a:extLst>
          </p:cNvPr>
          <p:cNvPicPr>
            <a:picLocks noChangeAspect="1"/>
          </p:cNvPicPr>
          <p:nvPr/>
        </p:nvPicPr>
        <p:blipFill rotWithShape="1">
          <a:blip r:embed="rId4"/>
          <a:srcRect l="23828" t="6111" r="48047" b="4861"/>
          <a:stretch/>
        </p:blipFill>
        <p:spPr>
          <a:xfrm>
            <a:off x="4716984" y="1506982"/>
            <a:ext cx="2454246" cy="4369921"/>
          </a:xfrm>
          <a:prstGeom prst="rect">
            <a:avLst/>
          </a:prstGeom>
        </p:spPr>
      </p:pic>
      <p:pic>
        <p:nvPicPr>
          <p:cNvPr id="6" name="Picture 5">
            <a:extLst>
              <a:ext uri="{FF2B5EF4-FFF2-40B4-BE49-F238E27FC236}">
                <a16:creationId xmlns:a16="http://schemas.microsoft.com/office/drawing/2014/main" id="{1E11DD68-6B2A-4D24-B945-C5C7292024E0}"/>
              </a:ext>
            </a:extLst>
          </p:cNvPr>
          <p:cNvPicPr>
            <a:picLocks noChangeAspect="1"/>
          </p:cNvPicPr>
          <p:nvPr/>
        </p:nvPicPr>
        <p:blipFill rotWithShape="1">
          <a:blip r:embed="rId5"/>
          <a:srcRect l="23750" t="6667" r="47891" b="4027"/>
          <a:stretch/>
        </p:blipFill>
        <p:spPr>
          <a:xfrm>
            <a:off x="7160630" y="1506981"/>
            <a:ext cx="2467000" cy="4369921"/>
          </a:xfrm>
          <a:prstGeom prst="rect">
            <a:avLst/>
          </a:prstGeom>
        </p:spPr>
      </p:pic>
      <p:pic>
        <p:nvPicPr>
          <p:cNvPr id="7" name="Picture 6">
            <a:extLst>
              <a:ext uri="{FF2B5EF4-FFF2-40B4-BE49-F238E27FC236}">
                <a16:creationId xmlns:a16="http://schemas.microsoft.com/office/drawing/2014/main" id="{DE14A0C0-AC7B-4BAC-802B-5B544C455576}"/>
              </a:ext>
            </a:extLst>
          </p:cNvPr>
          <p:cNvPicPr>
            <a:picLocks noChangeAspect="1"/>
          </p:cNvPicPr>
          <p:nvPr/>
        </p:nvPicPr>
        <p:blipFill rotWithShape="1">
          <a:blip r:embed="rId6"/>
          <a:srcRect l="23672" t="6249" r="47969" b="4723"/>
          <a:stretch/>
        </p:blipFill>
        <p:spPr>
          <a:xfrm>
            <a:off x="9588132" y="1506980"/>
            <a:ext cx="2474698" cy="4369922"/>
          </a:xfrm>
          <a:prstGeom prst="rect">
            <a:avLst/>
          </a:prstGeom>
        </p:spPr>
      </p:pic>
      <p:sp>
        <p:nvSpPr>
          <p:cNvPr id="9" name="TextBox 8">
            <a:extLst>
              <a:ext uri="{FF2B5EF4-FFF2-40B4-BE49-F238E27FC236}">
                <a16:creationId xmlns:a16="http://schemas.microsoft.com/office/drawing/2014/main" id="{2A07B370-BDB3-4B4C-8CD2-82910E727A87}"/>
              </a:ext>
            </a:extLst>
          </p:cNvPr>
          <p:cNvSpPr txBox="1"/>
          <p:nvPr/>
        </p:nvSpPr>
        <p:spPr>
          <a:xfrm>
            <a:off x="2235193" y="6119336"/>
            <a:ext cx="9625541" cy="738664"/>
          </a:xfrm>
          <a:prstGeom prst="rect">
            <a:avLst/>
          </a:prstGeom>
          <a:noFill/>
        </p:spPr>
        <p:txBody>
          <a:bodyPr wrap="square" rtlCol="0">
            <a:spAutoFit/>
          </a:bodyPr>
          <a:lstStyle/>
          <a:p>
            <a:r>
              <a:rPr lang="en-GB" sz="1200" dirty="0"/>
              <a:t>BBC, ‘UK military deaths in Iraq’, BBC NEWS, (2016), [online]. Available at </a:t>
            </a:r>
            <a:r>
              <a:rPr lang="en-GB" sz="1200" dirty="0">
                <a:hlinkClick r:id="rId7"/>
              </a:rPr>
              <a:t>http://www.bbc.co.uk/news/uk-10637526</a:t>
            </a:r>
            <a:r>
              <a:rPr lang="en-GB" sz="1200" dirty="0"/>
              <a:t>. (accessed: 15/01/2018)</a:t>
            </a:r>
          </a:p>
          <a:p>
            <a:endParaRPr lang="en-GB" dirty="0"/>
          </a:p>
        </p:txBody>
      </p:sp>
    </p:spTree>
    <p:extLst>
      <p:ext uri="{BB962C8B-B14F-4D97-AF65-F5344CB8AC3E}">
        <p14:creationId xmlns:p14="http://schemas.microsoft.com/office/powerpoint/2010/main" val="4223511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835FB-3D3B-41D5-8900-ACF1967E4926}"/>
              </a:ext>
            </a:extLst>
          </p:cNvPr>
          <p:cNvSpPr>
            <a:spLocks noGrp="1"/>
          </p:cNvSpPr>
          <p:nvPr>
            <p:ph type="title"/>
          </p:nvPr>
        </p:nvSpPr>
        <p:spPr/>
        <p:txBody>
          <a:bodyPr/>
          <a:lstStyle/>
          <a:p>
            <a:r>
              <a:rPr lang="en-GB" dirty="0"/>
              <a:t>Question Focusing</a:t>
            </a:r>
          </a:p>
        </p:txBody>
      </p:sp>
      <p:sp>
        <p:nvSpPr>
          <p:cNvPr id="3" name="Content Placeholder 2">
            <a:extLst>
              <a:ext uri="{FF2B5EF4-FFF2-40B4-BE49-F238E27FC236}">
                <a16:creationId xmlns:a16="http://schemas.microsoft.com/office/drawing/2014/main" id="{10104C02-D5C3-4BF3-AAC6-0FAA8C16F519}"/>
              </a:ext>
            </a:extLst>
          </p:cNvPr>
          <p:cNvSpPr>
            <a:spLocks noGrp="1"/>
          </p:cNvSpPr>
          <p:nvPr>
            <p:ph idx="1"/>
          </p:nvPr>
        </p:nvSpPr>
        <p:spPr>
          <a:xfrm>
            <a:off x="2589212" y="1695450"/>
            <a:ext cx="8915400" cy="4215772"/>
          </a:xfrm>
        </p:spPr>
        <p:txBody>
          <a:bodyPr>
            <a:normAutofit/>
          </a:bodyPr>
          <a:lstStyle/>
          <a:p>
            <a:r>
              <a:rPr lang="en-GB" sz="2000" b="1" dirty="0"/>
              <a:t>“To what degree has western military presence in the Middle East contributed towards the rise of radical Islamic extremism?”</a:t>
            </a:r>
          </a:p>
          <a:p>
            <a:pPr lvl="0"/>
            <a:r>
              <a:rPr lang="en-GB" sz="2000" dirty="0"/>
              <a:t>Was the decision of the United States Government to invade Iraq as part of Operations Iraqi Freedom without the appropriate UNSCR (United Nations Security Council Resolution) justifiable?</a:t>
            </a:r>
          </a:p>
          <a:p>
            <a:pPr lvl="0"/>
            <a:r>
              <a:rPr lang="en-GB" sz="2000" dirty="0"/>
              <a:t>Has western support for the Israeli Government contributed towards the rise of radical Islamic extremism?</a:t>
            </a:r>
          </a:p>
          <a:p>
            <a:pPr lvl="0"/>
            <a:r>
              <a:rPr lang="en-GB" sz="2000" dirty="0"/>
              <a:t>How did the US invasion of Iraq in 2003 and subsequent Iraqi Insurgency result in the creation of the so-called Islamic State? </a:t>
            </a:r>
          </a:p>
          <a:p>
            <a:pPr lvl="0"/>
            <a:r>
              <a:rPr lang="en-GB" sz="2000" dirty="0"/>
              <a:t>Was the British and US instigated Iranian coup of 1953 and subsequent revolution of 1979 the birth of radical Islamic extremism?</a:t>
            </a:r>
          </a:p>
        </p:txBody>
      </p:sp>
    </p:spTree>
    <p:extLst>
      <p:ext uri="{BB962C8B-B14F-4D97-AF65-F5344CB8AC3E}">
        <p14:creationId xmlns:p14="http://schemas.microsoft.com/office/powerpoint/2010/main" val="20308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878A5-1086-4973-9E0F-1667B63E49CE}"/>
              </a:ext>
            </a:extLst>
          </p:cNvPr>
          <p:cNvSpPr>
            <a:spLocks noGrp="1"/>
          </p:cNvSpPr>
          <p:nvPr>
            <p:ph type="title"/>
          </p:nvPr>
        </p:nvSpPr>
        <p:spPr/>
        <p:txBody>
          <a:bodyPr/>
          <a:lstStyle/>
          <a:p>
            <a:r>
              <a:rPr lang="en-GB" dirty="0"/>
              <a:t>Initial Research</a:t>
            </a:r>
          </a:p>
        </p:txBody>
      </p:sp>
      <p:sp>
        <p:nvSpPr>
          <p:cNvPr id="3" name="Content Placeholder 2">
            <a:extLst>
              <a:ext uri="{FF2B5EF4-FFF2-40B4-BE49-F238E27FC236}">
                <a16:creationId xmlns:a16="http://schemas.microsoft.com/office/drawing/2014/main" id="{285F7F4A-BB02-42CE-9157-5CD0F9BD35BC}"/>
              </a:ext>
            </a:extLst>
          </p:cNvPr>
          <p:cNvSpPr>
            <a:spLocks noGrp="1"/>
          </p:cNvSpPr>
          <p:nvPr>
            <p:ph idx="1"/>
          </p:nvPr>
        </p:nvSpPr>
        <p:spPr/>
        <p:txBody>
          <a:bodyPr/>
          <a:lstStyle/>
          <a:p>
            <a:r>
              <a:rPr lang="en-GB" dirty="0"/>
              <a:t>Focused on Iraq as a state and the Iraqi people</a:t>
            </a:r>
          </a:p>
          <a:p>
            <a:r>
              <a:rPr lang="en-GB" dirty="0"/>
              <a:t>Ethnic divisions (Iraqi Arabs, Kurds, Turkman, Assyrians)</a:t>
            </a:r>
          </a:p>
          <a:p>
            <a:r>
              <a:rPr lang="en-GB" dirty="0"/>
              <a:t>Religious differences (Shia, Sunni, Yazidi)</a:t>
            </a:r>
          </a:p>
          <a:p>
            <a:r>
              <a:rPr lang="en-GB" dirty="0"/>
              <a:t>Saddam Hussein’s dictatorship</a:t>
            </a:r>
          </a:p>
          <a:p>
            <a:r>
              <a:rPr lang="en-GB" dirty="0"/>
              <a:t>British foreign policy of military intervention</a:t>
            </a:r>
          </a:p>
          <a:p>
            <a:r>
              <a:rPr lang="en-GB" dirty="0"/>
              <a:t>Lack of foresight to stabilise Iraq following the invasion</a:t>
            </a:r>
          </a:p>
          <a:p>
            <a:r>
              <a:rPr lang="en-GB" dirty="0"/>
              <a:t>Decisions made, both military and governmental, during the Iraqi insurgency</a:t>
            </a:r>
          </a:p>
          <a:p>
            <a:endParaRPr lang="en-GB" dirty="0"/>
          </a:p>
          <a:p>
            <a:endParaRPr lang="en-GB" dirty="0"/>
          </a:p>
          <a:p>
            <a:endParaRPr lang="en-GB" dirty="0"/>
          </a:p>
        </p:txBody>
      </p:sp>
    </p:spTree>
    <p:extLst>
      <p:ext uri="{BB962C8B-B14F-4D97-AF65-F5344CB8AC3E}">
        <p14:creationId xmlns:p14="http://schemas.microsoft.com/office/powerpoint/2010/main" val="3274431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DFA9A-FB23-4F60-80B8-F998E093A972}"/>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0D6A2924-E418-40E3-834D-3959EDAF38CD}"/>
              </a:ext>
            </a:extLst>
          </p:cNvPr>
          <p:cNvSpPr>
            <a:spLocks noGrp="1"/>
          </p:cNvSpPr>
          <p:nvPr>
            <p:ph idx="1"/>
          </p:nvPr>
        </p:nvSpPr>
        <p:spPr>
          <a:xfrm>
            <a:off x="2589212" y="1724025"/>
            <a:ext cx="8915400" cy="3777622"/>
          </a:xfrm>
        </p:spPr>
        <p:txBody>
          <a:bodyPr/>
          <a:lstStyle/>
          <a:p>
            <a:r>
              <a:rPr lang="en-GB" b="1" dirty="0"/>
              <a:t>T. Ripley, </a:t>
            </a:r>
            <a:r>
              <a:rPr lang="en-GB" b="1" i="1" dirty="0"/>
              <a:t>Operation Telic: The British Campaign in Iraq 2003-2009 </a:t>
            </a:r>
            <a:r>
              <a:rPr lang="en-GB" b="1" dirty="0"/>
              <a:t>(Lancaster: Telic-Herrick Publications, 2016).</a:t>
            </a:r>
          </a:p>
          <a:p>
            <a:r>
              <a:rPr lang="en-GB" dirty="0"/>
              <a:t>Provides excellent and independent evaluation of Governmental decisions and the realties for soldier deployed on operations.</a:t>
            </a:r>
          </a:p>
          <a:p>
            <a:r>
              <a:rPr lang="en-GB" b="1" dirty="0"/>
              <a:t>A. </a:t>
            </a:r>
            <a:r>
              <a:rPr lang="en-GB" b="1" dirty="0" err="1"/>
              <a:t>Cardosa</a:t>
            </a:r>
            <a:r>
              <a:rPr lang="en-GB" b="1" dirty="0"/>
              <a:t>, </a:t>
            </a:r>
            <a:r>
              <a:rPr lang="en-GB" b="1" i="1" dirty="0"/>
              <a:t>Iraq at the Crossroads</a:t>
            </a:r>
            <a:r>
              <a:rPr lang="en-GB" b="1" dirty="0"/>
              <a:t>, (New York: Nova Science Publishers, 2007)</a:t>
            </a:r>
          </a:p>
          <a:p>
            <a:r>
              <a:rPr lang="en-GB" dirty="0"/>
              <a:t>A conduit into understanding the Iraqi state and the deep divisions which exist in indigenous population.   </a:t>
            </a:r>
          </a:p>
          <a:p>
            <a:r>
              <a:rPr lang="en-GB" b="1" dirty="0"/>
              <a:t>J. Chilcot, </a:t>
            </a:r>
            <a:r>
              <a:rPr lang="en-GB" b="1" i="1" dirty="0"/>
              <a:t>The Iraq Inquiry</a:t>
            </a:r>
            <a:r>
              <a:rPr lang="en-GB" b="1" dirty="0"/>
              <a:t> (London: The National Archives, 2016) </a:t>
            </a:r>
          </a:p>
          <a:p>
            <a:r>
              <a:rPr lang="en-GB" dirty="0"/>
              <a:t>Officially endorsed Governmental Inquiry into the deployment of British troops under Operation Telic. </a:t>
            </a:r>
          </a:p>
          <a:p>
            <a:endParaRPr lang="en-GB" dirty="0"/>
          </a:p>
          <a:p>
            <a:endParaRPr lang="en-GB" dirty="0"/>
          </a:p>
        </p:txBody>
      </p:sp>
    </p:spTree>
    <p:extLst>
      <p:ext uri="{BB962C8B-B14F-4D97-AF65-F5344CB8AC3E}">
        <p14:creationId xmlns:p14="http://schemas.microsoft.com/office/powerpoint/2010/main" val="2464455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6B977-678B-4F65-A62C-BD59EFDDE7E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D117146-3F9B-436D-8BE0-3E48817E866B}"/>
              </a:ext>
            </a:extLst>
          </p:cNvPr>
          <p:cNvSpPr>
            <a:spLocks noGrp="1"/>
          </p:cNvSpPr>
          <p:nvPr>
            <p:ph idx="1"/>
          </p:nvPr>
        </p:nvSpPr>
        <p:spPr/>
        <p:txBody>
          <a:bodyPr/>
          <a:lstStyle/>
          <a:p>
            <a:r>
              <a:rPr lang="en-GB" dirty="0"/>
              <a:t>An holistic approach is required in order to tackle the issue of the Iraq War. It is vital that an understanding of the Iraqi people is established prior to forming an assessment of events.</a:t>
            </a:r>
          </a:p>
          <a:p>
            <a:r>
              <a:rPr lang="en-GB" dirty="0"/>
              <a:t>There appears to be a fatal lack of foresight regarding the coalitions response to restabilising the Iraqi state. </a:t>
            </a:r>
          </a:p>
          <a:p>
            <a:r>
              <a:rPr lang="en-GB" dirty="0"/>
              <a:t>The power vacuum created following the defeat of Saddam Hussein’s dictatorship allowed militant groups to establish dominance. </a:t>
            </a:r>
          </a:p>
          <a:p>
            <a:r>
              <a:rPr lang="en-GB" dirty="0"/>
              <a:t>Failing to prevent the Iraqi insurgency set in motion a chain of events outside the control of British forces. </a:t>
            </a:r>
          </a:p>
          <a:p>
            <a:endParaRPr lang="en-GB" dirty="0"/>
          </a:p>
          <a:p>
            <a:endParaRPr lang="en-GB" dirty="0"/>
          </a:p>
        </p:txBody>
      </p:sp>
    </p:spTree>
    <p:extLst>
      <p:ext uri="{BB962C8B-B14F-4D97-AF65-F5344CB8AC3E}">
        <p14:creationId xmlns:p14="http://schemas.microsoft.com/office/powerpoint/2010/main" val="2187227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54BC6-17D4-4BC2-84E3-8C988FA6655F}"/>
              </a:ext>
            </a:extLst>
          </p:cNvPr>
          <p:cNvSpPr>
            <a:spLocks noGrp="1"/>
          </p:cNvSpPr>
          <p:nvPr>
            <p:ph type="title"/>
          </p:nvPr>
        </p:nvSpPr>
        <p:spPr>
          <a:xfrm>
            <a:off x="5088475" y="2872010"/>
            <a:ext cx="2512475" cy="680815"/>
          </a:xfrm>
        </p:spPr>
        <p:txBody>
          <a:bodyPr>
            <a:normAutofit fontScale="90000"/>
          </a:bodyPr>
          <a:lstStyle/>
          <a:p>
            <a:r>
              <a:rPr lang="en-GB" dirty="0"/>
              <a:t>Questions?</a:t>
            </a:r>
          </a:p>
        </p:txBody>
      </p:sp>
    </p:spTree>
    <p:extLst>
      <p:ext uri="{BB962C8B-B14F-4D97-AF65-F5344CB8AC3E}">
        <p14:creationId xmlns:p14="http://schemas.microsoft.com/office/powerpoint/2010/main" val="24722567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200</TotalTime>
  <Words>630</Words>
  <Application>Microsoft Office PowerPoint</Application>
  <PresentationFormat>Widescreen</PresentationFormat>
  <Paragraphs>49</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Wisp</vt:lpstr>
      <vt:lpstr>To what degree did British presence in Iraq during Operation Telic foster the conditions for the growth of the so-called Islamic State?</vt:lpstr>
      <vt:lpstr>Aims and Objectives</vt:lpstr>
      <vt:lpstr>The Middle East</vt:lpstr>
      <vt:lpstr>Research Questions</vt:lpstr>
      <vt:lpstr>Relevance</vt:lpstr>
      <vt:lpstr>Question Focusing</vt:lpstr>
      <vt:lpstr>Initial Research</vt:lpstr>
      <vt:lpstr>Sources</vt:lpstr>
      <vt:lpstr>Conclusion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Did British presence in Iraq during Operation Telic foster the conditions for the growth of the so-called Islamic State?</dc:title>
  <dc:creator>Jordan Edwards</dc:creator>
  <cp:lastModifiedBy>Jordan Edwards</cp:lastModifiedBy>
  <cp:revision>30</cp:revision>
  <dcterms:created xsi:type="dcterms:W3CDTF">2018-01-15T19:38:03Z</dcterms:created>
  <dcterms:modified xsi:type="dcterms:W3CDTF">2018-01-15T22:59:32Z</dcterms:modified>
</cp:coreProperties>
</file>