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8" r:id="rId3"/>
    <p:sldId id="257" r:id="rId4"/>
    <p:sldId id="259" r:id="rId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79" d="100"/>
          <a:sy n="79" d="100"/>
        </p:scale>
        <p:origin x="85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7B0B5C4-3B5E-4306-9F46-A22E35E01DB2}" type="doc">
      <dgm:prSet loTypeId="urn:microsoft.com/office/officeart/2005/8/layout/vList2" loCatId="list" qsTypeId="urn:microsoft.com/office/officeart/2005/8/quickstyle/3d5" qsCatId="3D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6085F0FA-437B-4020-9277-F39C5099F934}">
      <dgm:prSet custT="1"/>
      <dgm:spPr>
        <a:solidFill>
          <a:schemeClr val="accent2">
            <a:lumMod val="75000"/>
          </a:schemeClr>
        </a:solidFill>
      </dgm:spPr>
      <dgm:t>
        <a:bodyPr/>
        <a:lstStyle/>
        <a:p>
          <a:r>
            <a:rPr lang="en-GB" sz="1200" baseline="0" dirty="0">
              <a:latin typeface="Arial" panose="020B0604020202020204" pitchFamily="34" charset="0"/>
              <a:cs typeface="Arial" panose="020B0604020202020204" pitchFamily="34" charset="0"/>
            </a:rPr>
            <a:t>Coal Mining Inception: Coal mining in Llanelli pre-1800 established the town's early industrial base, utilizing shallow drift mines due to technological limitations.</a:t>
          </a:r>
          <a:br>
            <a:rPr lang="en-GB" sz="1200" baseline="0" dirty="0">
              <a:latin typeface="Arial" panose="020B0604020202020204" pitchFamily="34" charset="0"/>
              <a:cs typeface="Arial" panose="020B0604020202020204" pitchFamily="34" charset="0"/>
            </a:rPr>
          </a:br>
          <a:br>
            <a:rPr lang="en-GB" sz="1200" baseline="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sz="1200" baseline="0" dirty="0">
              <a:latin typeface="Arial" panose="020B0604020202020204" pitchFamily="34" charset="0"/>
              <a:cs typeface="Arial" panose="020B0604020202020204" pitchFamily="34" charset="0"/>
            </a:rPr>
            <a:t>Child Labor Crisis: The reliance on child labour in dangerous mining conditions reflects the extreme poverty and lack of educational opportunities for Llanelli's working-class families.</a:t>
          </a:r>
          <a:br>
            <a:rPr lang="en-GB" sz="1200" baseline="0" dirty="0">
              <a:latin typeface="Arial" panose="020B0604020202020204" pitchFamily="34" charset="0"/>
              <a:cs typeface="Arial" panose="020B0604020202020204" pitchFamily="34" charset="0"/>
            </a:rPr>
          </a:br>
          <a:br>
            <a:rPr lang="en-GB" sz="1200" baseline="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sz="1200" baseline="0" dirty="0">
              <a:latin typeface="Arial" panose="020B0604020202020204" pitchFamily="34" charset="0"/>
              <a:cs typeface="Arial" panose="020B0604020202020204" pitchFamily="34" charset="0"/>
            </a:rPr>
            <a:t>Alexander Raby's Influence: Financing from industrialists like Alexander Raby in the early 19th century was crucial for infrastructural and industrial development in Llanelli.</a:t>
          </a:r>
          <a:endParaRPr lang="en-GB" sz="12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FB9C55A-87B6-4335-B822-C7F5BC640A48}" type="parTrans" cxnId="{D2D557BE-1908-42F7-927E-11285B46F854}">
      <dgm:prSet/>
      <dgm:spPr/>
      <dgm:t>
        <a:bodyPr/>
        <a:lstStyle/>
        <a:p>
          <a:endParaRPr lang="en-GB"/>
        </a:p>
      </dgm:t>
    </dgm:pt>
    <dgm:pt modelId="{7B38CAC0-F2FF-4E73-A4C5-7325946F8E13}" type="sibTrans" cxnId="{D2D557BE-1908-42F7-927E-11285B46F854}">
      <dgm:prSet/>
      <dgm:spPr/>
      <dgm:t>
        <a:bodyPr/>
        <a:lstStyle/>
        <a:p>
          <a:endParaRPr lang="en-GB"/>
        </a:p>
      </dgm:t>
    </dgm:pt>
    <dgm:pt modelId="{5C8A0951-0622-4082-8F4A-09F0498D11AB}" type="pres">
      <dgm:prSet presAssocID="{57B0B5C4-3B5E-4306-9F46-A22E35E01DB2}" presName="linear" presStyleCnt="0">
        <dgm:presLayoutVars>
          <dgm:animLvl val="lvl"/>
          <dgm:resizeHandles val="exact"/>
        </dgm:presLayoutVars>
      </dgm:prSet>
      <dgm:spPr/>
    </dgm:pt>
    <dgm:pt modelId="{2C955888-5043-46D5-AEB2-E6885AA119D4}" type="pres">
      <dgm:prSet presAssocID="{6085F0FA-437B-4020-9277-F39C5099F934}" presName="parentText" presStyleLbl="node1" presStyleIdx="0" presStyleCnt="1">
        <dgm:presLayoutVars>
          <dgm:chMax val="0"/>
          <dgm:bulletEnabled val="1"/>
        </dgm:presLayoutVars>
      </dgm:prSet>
      <dgm:spPr/>
    </dgm:pt>
  </dgm:ptLst>
  <dgm:cxnLst>
    <dgm:cxn modelId="{54195EA1-C5C3-465E-8C4C-824EE644A97B}" type="presOf" srcId="{57B0B5C4-3B5E-4306-9F46-A22E35E01DB2}" destId="{5C8A0951-0622-4082-8F4A-09F0498D11AB}" srcOrd="0" destOrd="0" presId="urn:microsoft.com/office/officeart/2005/8/layout/vList2"/>
    <dgm:cxn modelId="{D2D557BE-1908-42F7-927E-11285B46F854}" srcId="{57B0B5C4-3B5E-4306-9F46-A22E35E01DB2}" destId="{6085F0FA-437B-4020-9277-F39C5099F934}" srcOrd="0" destOrd="0" parTransId="{AFB9C55A-87B6-4335-B822-C7F5BC640A48}" sibTransId="{7B38CAC0-F2FF-4E73-A4C5-7325946F8E13}"/>
    <dgm:cxn modelId="{00107DF2-DF6E-4F66-9926-CFD540C36BB4}" type="presOf" srcId="{6085F0FA-437B-4020-9277-F39C5099F934}" destId="{2C955888-5043-46D5-AEB2-E6885AA119D4}" srcOrd="0" destOrd="0" presId="urn:microsoft.com/office/officeart/2005/8/layout/vList2"/>
    <dgm:cxn modelId="{A5A934C4-829F-4A0A-91F3-89D0B6D9372F}" type="presParOf" srcId="{5C8A0951-0622-4082-8F4A-09F0498D11AB}" destId="{2C955888-5043-46D5-AEB2-E6885AA119D4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38CD84C-BB23-4BCA-A5B3-5E7CF6030CFD}" type="doc">
      <dgm:prSet loTypeId="urn:microsoft.com/office/officeart/2005/8/layout/process1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FF267BE8-C3AC-4270-BEF4-F9917E407095}">
      <dgm:prSet/>
      <dgm:spPr>
        <a:solidFill>
          <a:schemeClr val="accent4">
            <a:lumMod val="60000"/>
            <a:lumOff val="40000"/>
          </a:schemeClr>
        </a:solidFill>
        <a:scene3d>
          <a:camera prst="isometricOffAxis2Left"/>
          <a:lightRig rig="threePt" dir="t"/>
        </a:scene3d>
      </dgm:spPr>
      <dgm:t>
        <a:bodyPr/>
        <a:lstStyle/>
        <a:p>
          <a:pPr algn="l"/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Copperworks Establishment: Charles Neville's founding of the Llanelli Copperworks in 1805 marked a significant expansion of the town's industrial landscape, focusing on copper and coal.</a:t>
          </a:r>
        </a:p>
      </dgm:t>
    </dgm:pt>
    <dgm:pt modelId="{56D575CC-75FA-4CC9-92CD-B1235C7B28F9}" type="parTrans" cxnId="{8D3A7E4A-308D-4DE6-80EC-59A41B38BBDE}">
      <dgm:prSet/>
      <dgm:spPr/>
      <dgm:t>
        <a:bodyPr/>
        <a:lstStyle/>
        <a:p>
          <a:endParaRPr lang="en-GB"/>
        </a:p>
      </dgm:t>
    </dgm:pt>
    <dgm:pt modelId="{6DEA8C2A-2868-45F5-A35E-97CFC2DDAC01}" type="sibTrans" cxnId="{8D3A7E4A-308D-4DE6-80EC-59A41B38BBDE}">
      <dgm:prSet/>
      <dgm:spPr/>
      <dgm:t>
        <a:bodyPr/>
        <a:lstStyle/>
        <a:p>
          <a:endParaRPr lang="en-GB"/>
        </a:p>
      </dgm:t>
    </dgm:pt>
    <dgm:pt modelId="{42EA7D49-587E-44DE-B072-EAFB0D4DBB67}">
      <dgm:prSet/>
      <dgm:spPr>
        <a:solidFill>
          <a:srgbClr val="00B050"/>
        </a:solidFill>
        <a:scene3d>
          <a:camera prst="isometricOffAxis1Right"/>
          <a:lightRig rig="threePt" dir="t"/>
        </a:scene3d>
      </dgm:spPr>
      <dgm:t>
        <a:bodyPr/>
        <a:lstStyle/>
        <a:p>
          <a:pPr algn="l"/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Railway and Steam Power: The introduction of the railway line and steam power in the 19th century revolutionized transportation and manufacturing, enhancing export capabilities.</a:t>
          </a:r>
        </a:p>
      </dgm:t>
    </dgm:pt>
    <dgm:pt modelId="{FCC74EC6-6933-473A-9AB4-B819B410D8C8}" type="parTrans" cxnId="{A2957AD8-3E68-4A37-BD58-2235BF86126E}">
      <dgm:prSet/>
      <dgm:spPr/>
      <dgm:t>
        <a:bodyPr/>
        <a:lstStyle/>
        <a:p>
          <a:endParaRPr lang="en-GB"/>
        </a:p>
      </dgm:t>
    </dgm:pt>
    <dgm:pt modelId="{B8678FBF-0321-4F77-B526-F60903F9206C}" type="sibTrans" cxnId="{A2957AD8-3E68-4A37-BD58-2235BF86126E}">
      <dgm:prSet/>
      <dgm:spPr/>
      <dgm:t>
        <a:bodyPr/>
        <a:lstStyle/>
        <a:p>
          <a:endParaRPr lang="en-GB"/>
        </a:p>
      </dgm:t>
    </dgm:pt>
    <dgm:pt modelId="{3B886189-42B8-498C-83D1-9ADF99A00BCF}">
      <dgm:prSet/>
      <dgm:spPr>
        <a:solidFill>
          <a:srgbClr val="FF0000"/>
        </a:solidFill>
        <a:scene3d>
          <a:camera prst="isometricOffAxis2Left"/>
          <a:lightRig rig="threePt" dir="t"/>
        </a:scene3d>
      </dgm:spPr>
      <dgm:t>
        <a:bodyPr/>
        <a:lstStyle/>
        <a:p>
          <a:pPr algn="l"/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Tinplate Industry Growth: By 1900, the thriving tinplate industry in Llanelli supported over 5,000 employees, becoming a cornerstone of the local economy.</a:t>
          </a:r>
        </a:p>
      </dgm:t>
    </dgm:pt>
    <dgm:pt modelId="{F7F018BA-FC67-4560-878F-6C32D26E4B13}" type="parTrans" cxnId="{AD23B905-46FE-4CFB-AD3A-118A24BE1440}">
      <dgm:prSet/>
      <dgm:spPr/>
      <dgm:t>
        <a:bodyPr/>
        <a:lstStyle/>
        <a:p>
          <a:endParaRPr lang="en-GB"/>
        </a:p>
      </dgm:t>
    </dgm:pt>
    <dgm:pt modelId="{B453B4A5-4E6A-44FF-B6AF-7D142F6472AA}" type="sibTrans" cxnId="{AD23B905-46FE-4CFB-AD3A-118A24BE1440}">
      <dgm:prSet/>
      <dgm:spPr/>
      <dgm:t>
        <a:bodyPr/>
        <a:lstStyle/>
        <a:p>
          <a:endParaRPr lang="en-GB"/>
        </a:p>
      </dgm:t>
    </dgm:pt>
    <dgm:pt modelId="{103D2B97-E6D6-41A5-92BC-EB114165F715}" type="pres">
      <dgm:prSet presAssocID="{438CD84C-BB23-4BCA-A5B3-5E7CF6030CFD}" presName="Name0" presStyleCnt="0">
        <dgm:presLayoutVars>
          <dgm:dir/>
          <dgm:resizeHandles val="exact"/>
        </dgm:presLayoutVars>
      </dgm:prSet>
      <dgm:spPr/>
    </dgm:pt>
    <dgm:pt modelId="{8D626AFB-2D16-4812-8120-E10C3B51726A}" type="pres">
      <dgm:prSet presAssocID="{FF267BE8-C3AC-4270-BEF4-F9917E407095}" presName="node" presStyleLbl="node1" presStyleIdx="0" presStyleCnt="3">
        <dgm:presLayoutVars>
          <dgm:bulletEnabled val="1"/>
        </dgm:presLayoutVars>
      </dgm:prSet>
      <dgm:spPr/>
    </dgm:pt>
    <dgm:pt modelId="{B28D9647-DF89-4915-B40C-A78F465FF7E5}" type="pres">
      <dgm:prSet presAssocID="{6DEA8C2A-2868-45F5-A35E-97CFC2DDAC01}" presName="sibTrans" presStyleLbl="sibTrans2D1" presStyleIdx="0" presStyleCnt="2"/>
      <dgm:spPr/>
    </dgm:pt>
    <dgm:pt modelId="{FE9C0F78-4542-4734-B032-04BCD0DCF006}" type="pres">
      <dgm:prSet presAssocID="{6DEA8C2A-2868-45F5-A35E-97CFC2DDAC01}" presName="connectorText" presStyleLbl="sibTrans2D1" presStyleIdx="0" presStyleCnt="2"/>
      <dgm:spPr/>
    </dgm:pt>
    <dgm:pt modelId="{32C76E43-4BEE-4CCB-8BB5-543F07230E8E}" type="pres">
      <dgm:prSet presAssocID="{42EA7D49-587E-44DE-B072-EAFB0D4DBB67}" presName="node" presStyleLbl="node1" presStyleIdx="1" presStyleCnt="3">
        <dgm:presLayoutVars>
          <dgm:bulletEnabled val="1"/>
        </dgm:presLayoutVars>
      </dgm:prSet>
      <dgm:spPr/>
    </dgm:pt>
    <dgm:pt modelId="{6922F3EE-2BB9-4E2B-AF2C-2FC8959B18A7}" type="pres">
      <dgm:prSet presAssocID="{B8678FBF-0321-4F77-B526-F60903F9206C}" presName="sibTrans" presStyleLbl="sibTrans2D1" presStyleIdx="1" presStyleCnt="2"/>
      <dgm:spPr/>
    </dgm:pt>
    <dgm:pt modelId="{C81C3025-F8A5-421D-B6EF-F83B37C9935C}" type="pres">
      <dgm:prSet presAssocID="{B8678FBF-0321-4F77-B526-F60903F9206C}" presName="connectorText" presStyleLbl="sibTrans2D1" presStyleIdx="1" presStyleCnt="2"/>
      <dgm:spPr/>
    </dgm:pt>
    <dgm:pt modelId="{38B03D99-CC83-4FE3-BEC9-352EDB30ED60}" type="pres">
      <dgm:prSet presAssocID="{3B886189-42B8-498C-83D1-9ADF99A00BCF}" presName="node" presStyleLbl="node1" presStyleIdx="2" presStyleCnt="3">
        <dgm:presLayoutVars>
          <dgm:bulletEnabled val="1"/>
        </dgm:presLayoutVars>
      </dgm:prSet>
      <dgm:spPr/>
    </dgm:pt>
  </dgm:ptLst>
  <dgm:cxnLst>
    <dgm:cxn modelId="{AD23B905-46FE-4CFB-AD3A-118A24BE1440}" srcId="{438CD84C-BB23-4BCA-A5B3-5E7CF6030CFD}" destId="{3B886189-42B8-498C-83D1-9ADF99A00BCF}" srcOrd="2" destOrd="0" parTransId="{F7F018BA-FC67-4560-878F-6C32D26E4B13}" sibTransId="{B453B4A5-4E6A-44FF-B6AF-7D142F6472AA}"/>
    <dgm:cxn modelId="{A0BAC216-A82A-4627-8785-175CA3B67EE6}" type="presOf" srcId="{438CD84C-BB23-4BCA-A5B3-5E7CF6030CFD}" destId="{103D2B97-E6D6-41A5-92BC-EB114165F715}" srcOrd="0" destOrd="0" presId="urn:microsoft.com/office/officeart/2005/8/layout/process1"/>
    <dgm:cxn modelId="{7902401C-59B2-4669-96D1-6E43EC40AB79}" type="presOf" srcId="{42EA7D49-587E-44DE-B072-EAFB0D4DBB67}" destId="{32C76E43-4BEE-4CCB-8BB5-543F07230E8E}" srcOrd="0" destOrd="0" presId="urn:microsoft.com/office/officeart/2005/8/layout/process1"/>
    <dgm:cxn modelId="{C78E9333-A660-4BD0-8690-2C6DBF70D99A}" type="presOf" srcId="{6DEA8C2A-2868-45F5-A35E-97CFC2DDAC01}" destId="{FE9C0F78-4542-4734-B032-04BCD0DCF006}" srcOrd="1" destOrd="0" presId="urn:microsoft.com/office/officeart/2005/8/layout/process1"/>
    <dgm:cxn modelId="{8D3A7E4A-308D-4DE6-80EC-59A41B38BBDE}" srcId="{438CD84C-BB23-4BCA-A5B3-5E7CF6030CFD}" destId="{FF267BE8-C3AC-4270-BEF4-F9917E407095}" srcOrd="0" destOrd="0" parTransId="{56D575CC-75FA-4CC9-92CD-B1235C7B28F9}" sibTransId="{6DEA8C2A-2868-45F5-A35E-97CFC2DDAC01}"/>
    <dgm:cxn modelId="{C0EFA44F-E817-4302-B141-905C72016807}" type="presOf" srcId="{3B886189-42B8-498C-83D1-9ADF99A00BCF}" destId="{38B03D99-CC83-4FE3-BEC9-352EDB30ED60}" srcOrd="0" destOrd="0" presId="urn:microsoft.com/office/officeart/2005/8/layout/process1"/>
    <dgm:cxn modelId="{63BB1278-B9F6-4E41-8E0A-F04AC94BA2C5}" type="presOf" srcId="{B8678FBF-0321-4F77-B526-F60903F9206C}" destId="{C81C3025-F8A5-421D-B6EF-F83B37C9935C}" srcOrd="1" destOrd="0" presId="urn:microsoft.com/office/officeart/2005/8/layout/process1"/>
    <dgm:cxn modelId="{CFF7367F-A339-45C8-9D81-F6C48BE525EA}" type="presOf" srcId="{6DEA8C2A-2868-45F5-A35E-97CFC2DDAC01}" destId="{B28D9647-DF89-4915-B40C-A78F465FF7E5}" srcOrd="0" destOrd="0" presId="urn:microsoft.com/office/officeart/2005/8/layout/process1"/>
    <dgm:cxn modelId="{687BC78D-42D2-436D-B87D-17B9A75F1C0F}" type="presOf" srcId="{B8678FBF-0321-4F77-B526-F60903F9206C}" destId="{6922F3EE-2BB9-4E2B-AF2C-2FC8959B18A7}" srcOrd="0" destOrd="0" presId="urn:microsoft.com/office/officeart/2005/8/layout/process1"/>
    <dgm:cxn modelId="{B8F191BA-FB10-4A40-B17C-5E442E398AC5}" type="presOf" srcId="{FF267BE8-C3AC-4270-BEF4-F9917E407095}" destId="{8D626AFB-2D16-4812-8120-E10C3B51726A}" srcOrd="0" destOrd="0" presId="urn:microsoft.com/office/officeart/2005/8/layout/process1"/>
    <dgm:cxn modelId="{A2957AD8-3E68-4A37-BD58-2235BF86126E}" srcId="{438CD84C-BB23-4BCA-A5B3-5E7CF6030CFD}" destId="{42EA7D49-587E-44DE-B072-EAFB0D4DBB67}" srcOrd="1" destOrd="0" parTransId="{FCC74EC6-6933-473A-9AB4-B819B410D8C8}" sibTransId="{B8678FBF-0321-4F77-B526-F60903F9206C}"/>
    <dgm:cxn modelId="{8FB4BD1D-FB2E-4D90-A199-E501D97196A2}" type="presParOf" srcId="{103D2B97-E6D6-41A5-92BC-EB114165F715}" destId="{8D626AFB-2D16-4812-8120-E10C3B51726A}" srcOrd="0" destOrd="0" presId="urn:microsoft.com/office/officeart/2005/8/layout/process1"/>
    <dgm:cxn modelId="{D8896D1A-DFDF-4E3B-838E-B781231C8F04}" type="presParOf" srcId="{103D2B97-E6D6-41A5-92BC-EB114165F715}" destId="{B28D9647-DF89-4915-B40C-A78F465FF7E5}" srcOrd="1" destOrd="0" presId="urn:microsoft.com/office/officeart/2005/8/layout/process1"/>
    <dgm:cxn modelId="{3D4280BC-449C-430B-A73C-2AA88A4FB03A}" type="presParOf" srcId="{B28D9647-DF89-4915-B40C-A78F465FF7E5}" destId="{FE9C0F78-4542-4734-B032-04BCD0DCF006}" srcOrd="0" destOrd="0" presId="urn:microsoft.com/office/officeart/2005/8/layout/process1"/>
    <dgm:cxn modelId="{D242F079-B008-43A4-9F8B-3B7AA3D1D06A}" type="presParOf" srcId="{103D2B97-E6D6-41A5-92BC-EB114165F715}" destId="{32C76E43-4BEE-4CCB-8BB5-543F07230E8E}" srcOrd="2" destOrd="0" presId="urn:microsoft.com/office/officeart/2005/8/layout/process1"/>
    <dgm:cxn modelId="{888437DE-ABD0-42F4-9646-232D0F46B552}" type="presParOf" srcId="{103D2B97-E6D6-41A5-92BC-EB114165F715}" destId="{6922F3EE-2BB9-4E2B-AF2C-2FC8959B18A7}" srcOrd="3" destOrd="0" presId="urn:microsoft.com/office/officeart/2005/8/layout/process1"/>
    <dgm:cxn modelId="{1D5788EA-1029-4E57-86B7-9EC865E18D79}" type="presParOf" srcId="{6922F3EE-2BB9-4E2B-AF2C-2FC8959B18A7}" destId="{C81C3025-F8A5-421D-B6EF-F83B37C9935C}" srcOrd="0" destOrd="0" presId="urn:microsoft.com/office/officeart/2005/8/layout/process1"/>
    <dgm:cxn modelId="{B4202733-A7CD-4BE9-8CF6-66652761C1E8}" type="presParOf" srcId="{103D2B97-E6D6-41A5-92BC-EB114165F715}" destId="{38B03D99-CC83-4FE3-BEC9-352EDB30ED60}" srcOrd="4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C955888-5043-46D5-AEB2-E6885AA119D4}">
      <dsp:nvSpPr>
        <dsp:cNvPr id="0" name=""/>
        <dsp:cNvSpPr/>
      </dsp:nvSpPr>
      <dsp:spPr>
        <a:xfrm>
          <a:off x="0" y="334782"/>
          <a:ext cx="3685070" cy="2585700"/>
        </a:xfrm>
        <a:prstGeom prst="roundRect">
          <a:avLst/>
        </a:prstGeom>
        <a:solidFill>
          <a:schemeClr val="accent2">
            <a:lumMod val="7500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baseline="0" dirty="0">
              <a:latin typeface="Arial" panose="020B0604020202020204" pitchFamily="34" charset="0"/>
              <a:cs typeface="Arial" panose="020B0604020202020204" pitchFamily="34" charset="0"/>
            </a:rPr>
            <a:t>Coal Mining Inception: Coal mining in Llanelli pre-1800 established the town's early industrial base, utilizing shallow drift mines due to technological limitations.</a:t>
          </a:r>
          <a:br>
            <a:rPr lang="en-GB" sz="1200" kern="1200" baseline="0" dirty="0">
              <a:latin typeface="Arial" panose="020B0604020202020204" pitchFamily="34" charset="0"/>
              <a:cs typeface="Arial" panose="020B0604020202020204" pitchFamily="34" charset="0"/>
            </a:rPr>
          </a:br>
          <a:br>
            <a:rPr lang="en-GB" sz="1200" kern="1200" baseline="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sz="1200" kern="1200" baseline="0" dirty="0">
              <a:latin typeface="Arial" panose="020B0604020202020204" pitchFamily="34" charset="0"/>
              <a:cs typeface="Arial" panose="020B0604020202020204" pitchFamily="34" charset="0"/>
            </a:rPr>
            <a:t>Child Labor Crisis: The reliance on child labour in dangerous mining conditions reflects the extreme poverty and lack of educational opportunities for Llanelli's working-class families.</a:t>
          </a:r>
          <a:br>
            <a:rPr lang="en-GB" sz="1200" kern="1200" baseline="0" dirty="0">
              <a:latin typeface="Arial" panose="020B0604020202020204" pitchFamily="34" charset="0"/>
              <a:cs typeface="Arial" panose="020B0604020202020204" pitchFamily="34" charset="0"/>
            </a:rPr>
          </a:br>
          <a:br>
            <a:rPr lang="en-GB" sz="1200" kern="1200" baseline="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sz="1200" kern="1200" baseline="0" dirty="0">
              <a:latin typeface="Arial" panose="020B0604020202020204" pitchFamily="34" charset="0"/>
              <a:cs typeface="Arial" panose="020B0604020202020204" pitchFamily="34" charset="0"/>
            </a:rPr>
            <a:t>Alexander Raby's Influence: Financing from industrialists like Alexander Raby in the early 19th century was crucial for infrastructural and industrial development in Llanelli.</a:t>
          </a:r>
          <a:endParaRPr lang="en-GB" sz="1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26223" y="461005"/>
        <a:ext cx="3432624" cy="233325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D626AFB-2D16-4812-8120-E10C3B51726A}">
      <dsp:nvSpPr>
        <dsp:cNvPr id="0" name=""/>
        <dsp:cNvSpPr/>
      </dsp:nvSpPr>
      <dsp:spPr>
        <a:xfrm>
          <a:off x="5669" y="509274"/>
          <a:ext cx="1694676" cy="2256037"/>
        </a:xfrm>
        <a:prstGeom prst="roundRect">
          <a:avLst>
            <a:gd name="adj" fmla="val 10000"/>
          </a:avLst>
        </a:prstGeom>
        <a:solidFill>
          <a:schemeClr val="accent4">
            <a:lumMod val="60000"/>
            <a:lumOff val="4000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isometricOffAxis2Left"/>
          <a:lightRig rig="threePt" dir="t"/>
        </a:scene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>
              <a:latin typeface="Arial" panose="020B0604020202020204" pitchFamily="34" charset="0"/>
              <a:cs typeface="Arial" panose="020B0604020202020204" pitchFamily="34" charset="0"/>
            </a:rPr>
            <a:t>Copperworks Establishment: Charles Neville's founding of the Llanelli Copperworks in 1805 marked a significant expansion of the town's industrial landscape, focusing on copper and coal.</a:t>
          </a:r>
        </a:p>
      </dsp:txBody>
      <dsp:txXfrm>
        <a:off x="55304" y="558909"/>
        <a:ext cx="1595406" cy="2156767"/>
      </dsp:txXfrm>
    </dsp:sp>
    <dsp:sp modelId="{B28D9647-DF89-4915-B40C-A78F465FF7E5}">
      <dsp:nvSpPr>
        <dsp:cNvPr id="0" name=""/>
        <dsp:cNvSpPr/>
      </dsp:nvSpPr>
      <dsp:spPr>
        <a:xfrm>
          <a:off x="1869813" y="1427153"/>
          <a:ext cx="359271" cy="420279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100" kern="1200"/>
        </a:p>
      </dsp:txBody>
      <dsp:txXfrm>
        <a:off x="1869813" y="1511209"/>
        <a:ext cx="251490" cy="252167"/>
      </dsp:txXfrm>
    </dsp:sp>
    <dsp:sp modelId="{32C76E43-4BEE-4CCB-8BB5-543F07230E8E}">
      <dsp:nvSpPr>
        <dsp:cNvPr id="0" name=""/>
        <dsp:cNvSpPr/>
      </dsp:nvSpPr>
      <dsp:spPr>
        <a:xfrm>
          <a:off x="2378216" y="509274"/>
          <a:ext cx="1694676" cy="2256037"/>
        </a:xfrm>
        <a:prstGeom prst="roundRect">
          <a:avLst>
            <a:gd name="adj" fmla="val 10000"/>
          </a:avLst>
        </a:prstGeom>
        <a:solidFill>
          <a:srgbClr val="00B050"/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isometricOffAxis1Right"/>
          <a:lightRig rig="threePt" dir="t"/>
        </a:scene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>
              <a:latin typeface="Arial" panose="020B0604020202020204" pitchFamily="34" charset="0"/>
              <a:cs typeface="Arial" panose="020B0604020202020204" pitchFamily="34" charset="0"/>
            </a:rPr>
            <a:t>Railway and Steam Power: The introduction of the railway line and steam power in the 19th century revolutionized transportation and manufacturing, enhancing export capabilities.</a:t>
          </a:r>
        </a:p>
      </dsp:txBody>
      <dsp:txXfrm>
        <a:off x="2427851" y="558909"/>
        <a:ext cx="1595406" cy="2156767"/>
      </dsp:txXfrm>
    </dsp:sp>
    <dsp:sp modelId="{6922F3EE-2BB9-4E2B-AF2C-2FC8959B18A7}">
      <dsp:nvSpPr>
        <dsp:cNvPr id="0" name=""/>
        <dsp:cNvSpPr/>
      </dsp:nvSpPr>
      <dsp:spPr>
        <a:xfrm>
          <a:off x="4242360" y="1427153"/>
          <a:ext cx="359271" cy="420279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100" kern="1200"/>
        </a:p>
      </dsp:txBody>
      <dsp:txXfrm>
        <a:off x="4242360" y="1511209"/>
        <a:ext cx="251490" cy="252167"/>
      </dsp:txXfrm>
    </dsp:sp>
    <dsp:sp modelId="{38B03D99-CC83-4FE3-BEC9-352EDB30ED60}">
      <dsp:nvSpPr>
        <dsp:cNvPr id="0" name=""/>
        <dsp:cNvSpPr/>
      </dsp:nvSpPr>
      <dsp:spPr>
        <a:xfrm>
          <a:off x="4750762" y="509274"/>
          <a:ext cx="1694676" cy="2256037"/>
        </a:xfrm>
        <a:prstGeom prst="roundRect">
          <a:avLst>
            <a:gd name="adj" fmla="val 10000"/>
          </a:avLst>
        </a:prstGeom>
        <a:solidFill>
          <a:srgbClr val="FF0000"/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isometricOffAxis2Left"/>
          <a:lightRig rig="threePt" dir="t"/>
        </a:scene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>
              <a:latin typeface="Arial" panose="020B0604020202020204" pitchFamily="34" charset="0"/>
              <a:cs typeface="Arial" panose="020B0604020202020204" pitchFamily="34" charset="0"/>
            </a:rPr>
            <a:t>Tinplate Industry Growth: By 1900, the thriving tinplate industry in Llanelli supported over 5,000 employees, becoming a cornerstone of the local economy.</a:t>
          </a:r>
        </a:p>
      </dsp:txBody>
      <dsp:txXfrm>
        <a:off x="4800397" y="558909"/>
        <a:ext cx="1595406" cy="215676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5">
  <dgm:title val=""/>
  <dgm:desc val=""/>
  <dgm:catLst>
    <dgm:cat type="3D" pri="11500"/>
  </dgm:catLst>
  <dgm:scene3d>
    <a:camera prst="isometricOffAxis2Left" zoom="95000"/>
    <a:lightRig rig="flat" dir="t"/>
  </dgm:scene3d>
  <dgm:styleLbl name="node0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 z="5715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381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52400" extrusionH="1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 z="5715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 z="-38100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 z="52400"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 z="52400"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600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z="-600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3810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4005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z="57150" extrusionH="12700" prstMaterial="flat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12700" prstMaterial="flat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635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z="5715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4005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400500" extrusionH="63500" contourW="12700" prstMaterial="matte">
      <a:contourClr>
        <a:schemeClr val="lt1">
          <a:tint val="5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4005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z="57150" extrusionH="63500" contourW="12700" prstMaterial="matte">
      <a:contourClr>
        <a:schemeClr val="lt1">
          <a:tint val="5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9848" y="1298448"/>
            <a:ext cx="7315200" cy="3255264"/>
          </a:xfrm>
        </p:spPr>
        <p:txBody>
          <a:bodyPr anchor="b">
            <a:normAutofit/>
          </a:bodyPr>
          <a:lstStyle>
            <a:lvl1pPr algn="l">
              <a:defRPr sz="5900" spc="-100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15" y="4670246"/>
            <a:ext cx="7315200" cy="914400"/>
          </a:xfrm>
        </p:spPr>
        <p:txBody>
          <a:bodyPr anchor="t">
            <a:normAutofit/>
          </a:bodyPr>
          <a:lstStyle>
            <a:lvl1pPr marL="0" indent="0" algn="l">
              <a:buNone/>
              <a:defRPr sz="2200" cap="none" spc="0" baseline="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81396C-1F39-425E-AC48-D373215F9EF9}" type="datetimeFigureOut">
              <a:rPr lang="en-GB" smtClean="0"/>
              <a:t>01/03/2024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E0D42D-6333-48D8-B5D2-4EF5B69F80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25521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81396C-1F39-425E-AC48-D373215F9EF9}" type="datetimeFigureOut">
              <a:rPr lang="en-GB" smtClean="0"/>
              <a:t>01/03/2024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E0D42D-6333-48D8-B5D2-4EF5B69F80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96624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67912" y="1298448"/>
            <a:ext cx="7315200" cy="3255264"/>
          </a:xfrm>
        </p:spPr>
        <p:txBody>
          <a:bodyPr anchor="b">
            <a:normAutofit/>
          </a:bodyPr>
          <a:lstStyle>
            <a:lvl1pPr>
              <a:defRPr sz="5900" b="0" spc="-1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86200" y="4672584"/>
            <a:ext cx="7315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2200" cap="none" spc="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81396C-1F39-425E-AC48-D373215F9EF9}" type="datetimeFigureOut">
              <a:rPr lang="en-GB" smtClean="0"/>
              <a:t>01/03/2024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E0D42D-6333-48D8-B5D2-4EF5B69F80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12718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867912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818120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81396C-1F39-425E-AC48-D373215F9EF9}" type="datetimeFigureOut">
              <a:rPr lang="en-GB" smtClean="0"/>
              <a:t>01/03/2024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E0D42D-6333-48D8-B5D2-4EF5B69F80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82242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7912" y="1023586"/>
            <a:ext cx="3474720" cy="8077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7912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818463" y="1023586"/>
            <a:ext cx="3474720" cy="813171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818463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81396C-1F39-425E-AC48-D373215F9EF9}" type="datetimeFigureOut">
              <a:rPr lang="en-GB" smtClean="0"/>
              <a:t>01/03/2024</a:t>
            </a:fld>
            <a:endParaRPr lang="en-GB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E0D42D-6333-48D8-B5D2-4EF5B69F80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97976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81396C-1F39-425E-AC48-D373215F9EF9}" type="datetimeFigureOut">
              <a:rPr lang="en-GB" smtClean="0"/>
              <a:t>01/03/2024</a:t>
            </a:fld>
            <a:endParaRPr lang="en-GB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E0D42D-6333-48D8-B5D2-4EF5B69F80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75351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81396C-1F39-425E-AC48-D373215F9EF9}" type="datetimeFigureOut">
              <a:rPr lang="en-GB" smtClean="0"/>
              <a:t>01/03/2024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E0D42D-6333-48D8-B5D2-4EF5B69F80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78837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7912" y="868680"/>
            <a:ext cx="731520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4176"/>
            <a:ext cx="2834640" cy="2321990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81396C-1F39-425E-AC48-D373215F9EF9}" type="datetimeFigureOut">
              <a:rPr lang="en-GB" smtClean="0"/>
              <a:t>01/03/2024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E0D42D-6333-48D8-B5D2-4EF5B69F80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84647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570644" y="767419"/>
            <a:ext cx="8115230" cy="5330952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3008"/>
            <a:ext cx="2834640" cy="2322576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81396C-1F39-425E-AC48-D373215F9EF9}" type="datetimeFigureOut">
              <a:rPr lang="en-GB" smtClean="0"/>
              <a:t>01/03/2024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3499101" y="6356350"/>
            <a:ext cx="5911517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E0D42D-6333-48D8-B5D2-4EF5B69F80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40242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81396C-1F39-425E-AC48-D373215F9EF9}" type="datetimeFigureOut">
              <a:rPr lang="en-GB" smtClean="0"/>
              <a:t>01/03/2024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E0D42D-6333-48D8-B5D2-4EF5B69F80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885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381000" y="990600"/>
            <a:ext cx="2819400" cy="4953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867912" y="868680"/>
            <a:ext cx="7315200" cy="512064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81396C-1F39-425E-AC48-D373215F9EF9}" type="datetimeFigureOut">
              <a:rPr lang="en-GB" smtClean="0"/>
              <a:t>01/03/2024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E0D42D-6333-48D8-B5D2-4EF5B69F80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70639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8" name="Rectangle 37"/>
          <p:cNvSpPr/>
          <p:nvPr/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9268" y="864108"/>
            <a:ext cx="7315200" cy="51206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62465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F281396C-1F39-425E-AC48-D373215F9EF9}" type="datetimeFigureOut">
              <a:rPr lang="en-GB" smtClean="0"/>
              <a:t>01/03/2024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869268" y="6356350"/>
            <a:ext cx="59115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34135" y="6356350"/>
            <a:ext cx="15309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accent1"/>
                </a:solidFill>
              </a:defRPr>
            </a:lvl1pPr>
          </a:lstStyle>
          <a:p>
            <a:fld id="{D8E0D42D-6333-48D8-B5D2-4EF5B69F80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41006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spc="-60" baseline="0">
          <a:solidFill>
            <a:srgbClr val="FFFFFF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Font typeface="Wingdings 2" pitchFamily="18" charset="2"/>
        <a:buChar char="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2307/1856627" TargetMode="External"/><Relationship Id="rId3" Type="http://schemas.openxmlformats.org/officeDocument/2006/relationships/hyperlink" Target="https://www.pinterest.jp/pin/coal-mine--4574037091723134/" TargetMode="External"/><Relationship Id="rId7" Type="http://schemas.openxmlformats.org/officeDocument/2006/relationships/hyperlink" Target="https://doi.org/10.2307/2227726" TargetMode="External"/><Relationship Id="rId2" Type="http://schemas.openxmlformats.org/officeDocument/2006/relationships/hyperlink" Target="https://coflein.gov.uk/en/site/34042/images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2307/2222134" TargetMode="External"/><Relationship Id="rId5" Type="http://schemas.openxmlformats.org/officeDocument/2006/relationships/hyperlink" Target="https://doi.org/10.2307/2224524" TargetMode="External"/><Relationship Id="rId4" Type="http://schemas.openxmlformats.org/officeDocument/2006/relationships/hyperlink" Target="https://www.llanellich.org.uk/files/385-dafen-tinplate-works" TargetMode="External"/><Relationship Id="rId9" Type="http://schemas.openxmlformats.org/officeDocument/2006/relationships/hyperlink" Target="https://doi.org/10.2307/2599514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66C7A97A-A7DE-4DFB-8542-1E4BF24C7D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BE111DB0-3D73-4D20-9D57-CEF5A0D865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761999"/>
            <a:ext cx="4642228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50B678BB-26E7-E52A-5951-C2C8D4DD505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146391634"/>
              </p:ext>
            </p:extLst>
          </p:nvPr>
        </p:nvGraphicFramePr>
        <p:xfrm>
          <a:off x="643467" y="1298448"/>
          <a:ext cx="3685070" cy="3255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Subtitle 2">
            <a:extLst>
              <a:ext uri="{FF2B5EF4-FFF2-40B4-BE49-F238E27FC236}">
                <a16:creationId xmlns:a16="http://schemas.microsoft.com/office/drawing/2014/main" id="{83579FA5-E968-E0E2-3026-B8C2D925588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3467" y="4670246"/>
            <a:ext cx="3685070" cy="914400"/>
          </a:xfrm>
        </p:spPr>
        <p:txBody>
          <a:bodyPr>
            <a:noAutofit/>
          </a:bodyPr>
          <a:lstStyle/>
          <a:p>
            <a:r>
              <a:rPr lang="en-GB" sz="2400" dirty="0">
                <a:solidFill>
                  <a:srgbClr val="FFFF00"/>
                </a:solidFill>
                <a:latin typeface="Arial Black" panose="020B0A04020102020204" pitchFamily="34" charset="0"/>
              </a:rPr>
              <a:t>The Industrial Foundation of Llanelli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44900D1-8146-2118-8475-A0027677E307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t="15186" r="-1" b="5098"/>
          <a:stretch/>
        </p:blipFill>
        <p:spPr>
          <a:xfrm>
            <a:off x="5120640" y="759599"/>
            <a:ext cx="6367271" cy="5330650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027ADCA0-A066-4B16-8E1F-3C2483947B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27271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E9F5D7F-1BBC-4096-ADA7-AA9C9E4D28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6D370DD-716B-4528-B475-331F84CEA5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9514" y="758953"/>
            <a:ext cx="7052486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C6AF28F-D0C6-4333-4012-AEF207121B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51642" y="1123837"/>
            <a:ext cx="6451110" cy="1255469"/>
          </a:xfrm>
        </p:spPr>
        <p:txBody>
          <a:bodyPr>
            <a:normAutofit/>
          </a:bodyPr>
          <a:lstStyle/>
          <a:p>
            <a:r>
              <a:rPr lang="en-GB" sz="2800" dirty="0">
                <a:solidFill>
                  <a:srgbClr val="FFFF00"/>
                </a:solidFill>
                <a:latin typeface="Arial Black" panose="020B0A04020102020204" pitchFamily="34" charset="0"/>
              </a:rPr>
              <a:t>Llanelli's Industrial Boom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79D076F-656A-4CD9-83AD-AF8F4B28CA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7912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1118D3E-7A1B-DCC6-0348-48D5593ECE4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4048" y="758952"/>
            <a:ext cx="4755466" cy="5330952"/>
          </a:xfrm>
          <a:prstGeom prst="rect">
            <a:avLst/>
          </a:prstGeom>
        </p:spPr>
      </p:pic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6156F886-E9C8-4899-71AA-1BC97D25644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24335669"/>
              </p:ext>
            </p:extLst>
          </p:nvPr>
        </p:nvGraphicFramePr>
        <p:xfrm>
          <a:off x="5451644" y="2510395"/>
          <a:ext cx="6451109" cy="327458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7654291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2B9B23-D10C-D43D-CEE5-5A4D55CC58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970" y="758952"/>
            <a:ext cx="3404680" cy="1055153"/>
          </a:xfrm>
        </p:spPr>
        <p:txBody>
          <a:bodyPr anchor="b">
            <a:noAutofit/>
          </a:bodyPr>
          <a:lstStyle/>
          <a:p>
            <a:r>
              <a:rPr lang="en-GB" sz="2800" dirty="0">
                <a:solidFill>
                  <a:srgbClr val="FFFF00"/>
                </a:solidFill>
                <a:latin typeface="Arial Black" panose="020B0A04020102020204" pitchFamily="34" charset="0"/>
              </a:rPr>
              <a:t>Socio-Economic Transformations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6625BB-354A-E448-7FD5-9963F9C2B3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3569" y="2183562"/>
            <a:ext cx="2947482" cy="3498980"/>
          </a:xfrm>
          <a:solidFill>
            <a:schemeClr val="accent3">
              <a:lumMod val="75000"/>
            </a:schemeClr>
          </a:solidFill>
          <a:scene3d>
            <a:camera prst="isometricOffAxis2Left"/>
            <a:lightRig rig="threePt" dir="t"/>
          </a:scene3d>
        </p:spPr>
        <p:txBody>
          <a:bodyPr anchor="t">
            <a:normAutofit/>
          </a:bodyPr>
          <a:lstStyle/>
          <a:p>
            <a:r>
              <a:rPr lang="en-GB" sz="1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Urbanization and Migration: The Industrial Revolution spurred urbanization, attracting workers from beyond Wales and transforming the local language and customs.</a:t>
            </a:r>
          </a:p>
          <a:p>
            <a:r>
              <a:rPr lang="en-GB" sz="1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Economic Diversification: The shift towards diverse industrial activities, including tinplate production, contributed to Llanelli's economic resilience and growth.</a:t>
            </a:r>
          </a:p>
          <a:p>
            <a:r>
              <a:rPr lang="en-GB" sz="1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Cultural Identity Evolution: The introduction of the term "Tinny of Tinopolis" reflects a unique cultural identity shaped by industrial heritage, highlighting Llanelli's pride in its industrial past.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F7F24A7-3E8F-5449-18F9-05CD805FA47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-2" b="2224"/>
          <a:stretch/>
        </p:blipFill>
        <p:spPr>
          <a:xfrm>
            <a:off x="3778897" y="758952"/>
            <a:ext cx="7772401" cy="53309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373578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EDBA180-F7F5-43E0-B455-5FC16E2573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FCA42AC7-0102-4C6B-A360-D98DDCD5D0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761999"/>
            <a:ext cx="8874233" cy="5334001"/>
          </a:xfrm>
          <a:custGeom>
            <a:avLst/>
            <a:gdLst>
              <a:gd name="connsiteX0" fmla="*/ 0 w 8874233"/>
              <a:gd name="connsiteY0" fmla="*/ 0 h 5334001"/>
              <a:gd name="connsiteX1" fmla="*/ 1126566 w 8874233"/>
              <a:gd name="connsiteY1" fmla="*/ 0 h 5334001"/>
              <a:gd name="connsiteX2" fmla="*/ 7534656 w 8874233"/>
              <a:gd name="connsiteY2" fmla="*/ 0 h 5334001"/>
              <a:gd name="connsiteX3" fmla="*/ 8874233 w 8874233"/>
              <a:gd name="connsiteY3" fmla="*/ 0 h 5334001"/>
              <a:gd name="connsiteX4" fmla="*/ 7858591 w 8874233"/>
              <a:gd name="connsiteY4" fmla="*/ 5334001 h 5334001"/>
              <a:gd name="connsiteX5" fmla="*/ 7534656 w 8874233"/>
              <a:gd name="connsiteY5" fmla="*/ 5334001 h 5334001"/>
              <a:gd name="connsiteX6" fmla="*/ 590 w 8874233"/>
              <a:gd name="connsiteY6" fmla="*/ 5334001 h 5334001"/>
              <a:gd name="connsiteX7" fmla="*/ 0 w 8874233"/>
              <a:gd name="connsiteY7" fmla="*/ 5334001 h 5334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874233" h="5334001">
                <a:moveTo>
                  <a:pt x="0" y="0"/>
                </a:moveTo>
                <a:lnTo>
                  <a:pt x="1126566" y="0"/>
                </a:lnTo>
                <a:lnTo>
                  <a:pt x="7534656" y="0"/>
                </a:lnTo>
                <a:lnTo>
                  <a:pt x="8874233" y="0"/>
                </a:lnTo>
                <a:lnTo>
                  <a:pt x="7858591" y="5334001"/>
                </a:lnTo>
                <a:lnTo>
                  <a:pt x="7534656" y="5334001"/>
                </a:lnTo>
                <a:lnTo>
                  <a:pt x="590" y="5334001"/>
                </a:lnTo>
                <a:lnTo>
                  <a:pt x="0" y="533400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59F9408-8510-D18D-2E33-8A18A5AA89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60469" y="758953"/>
            <a:ext cx="2786615" cy="5330952"/>
          </a:xfrm>
        </p:spPr>
        <p:txBody>
          <a:bodyPr anchor="b">
            <a:normAutofit/>
          </a:bodyPr>
          <a:lstStyle/>
          <a:p>
            <a:r>
              <a:rPr lang="en-GB" sz="3300">
                <a:solidFill>
                  <a:schemeClr val="accent1"/>
                </a:solidFill>
                <a:latin typeface="Arial Black" panose="020B0A04020102020204" pitchFamily="34" charset="0"/>
              </a:rPr>
              <a:t>References list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739B1D-5D22-27F7-9F2E-F738312EBD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467" y="864108"/>
            <a:ext cx="7180552" cy="5120640"/>
          </a:xfrm>
        </p:spPr>
        <p:txBody>
          <a:bodyPr>
            <a:normAutofit/>
          </a:bodyPr>
          <a:lstStyle/>
          <a:p>
            <a:r>
              <a:rPr lang="en-GB" sz="13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https://coflein.gov.uk/en/site/34042/images/</a:t>
            </a:r>
            <a:endParaRPr lang="en-GB" sz="13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3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https://www.pinterest.jp/pin/coal-mine--4574037091723134/</a:t>
            </a:r>
            <a:endParaRPr lang="en-GB" sz="13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3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https://www.llanellich.org.uk/files/385-dafen-tinplate-works</a:t>
            </a:r>
            <a:endParaRPr lang="en-GB" sz="13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3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Clark, G.N. and Dodd, A.H., 1933. The Industrial Revolution in North Wales. The Economic Journal, 43(172), p.690. Available at: </a:t>
            </a:r>
            <a:r>
              <a:rPr lang="en-GB" sz="13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https://doi.org/10.2307/2224524</a:t>
            </a:r>
            <a:r>
              <a:rPr lang="en-GB" sz="13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sz="13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Jones, J.H., 1913. Dumping and the Tinplate Industry. The Economic Journal, 23(90), p.182. Available at: </a:t>
            </a:r>
            <a:r>
              <a:rPr lang="en-GB" sz="13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https://doi.org/10.2307/2222134</a:t>
            </a:r>
            <a:r>
              <a:rPr lang="en-GB" sz="13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sz="13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Marquand, H.A. and Minchinton, W.E., 1957. The British Tinplate Industry: A History. The Economic Journal, 67(268), p.732. Available at: </a:t>
            </a:r>
            <a:r>
              <a:rPr lang="en-GB" sz="13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https://doi.org/10.2307/2227726</a:t>
            </a:r>
            <a:r>
              <a:rPr lang="en-GB" sz="13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sz="13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Rimmer, G., Hartwell, R.M. and Osborne, J.W., 1972. The Industrial Revolution. The American Historical Review, 77(1), p.139. Available at: </a:t>
            </a:r>
            <a:r>
              <a:rPr lang="en-GB" sz="13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https://doi.org/10.2307/1856627</a:t>
            </a:r>
            <a:r>
              <a:rPr lang="en-GB" sz="13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sz="13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Williams, L.J., 1961. The Welsh Tinplate Trade in the Mid-Eighteenth Century. The Economic History Review, 13(3), p.440. Available at: </a:t>
            </a:r>
            <a:r>
              <a:rPr lang="en-GB" sz="13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https://doi.org/10.2307/2599514</a:t>
            </a:r>
            <a:r>
              <a:rPr lang="en-GB" sz="13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GB" dirty="0">
              <a:solidFill>
                <a:srgbClr val="FFFFFF"/>
              </a:solidFill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1EAD543-1503-4630-AAE6-E315D68A50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9077946"/>
      </p:ext>
    </p:extLst>
  </p:cSld>
  <p:clrMapOvr>
    <a:masterClrMapping/>
  </p:clrMapOvr>
</p:sld>
</file>

<file path=ppt/theme/theme1.xml><?xml version="1.0" encoding="utf-8"?>
<a:theme xmlns:a="http://schemas.openxmlformats.org/drawingml/2006/main" name="Frame">
  <a:themeElements>
    <a:clrScheme name="Frame">
      <a:dk1>
        <a:srgbClr val="000000"/>
      </a:dk1>
      <a:lt1>
        <a:srgbClr val="FFFFFF"/>
      </a:lt1>
      <a:dk2>
        <a:srgbClr val="545454"/>
      </a:dk2>
      <a:lt2>
        <a:srgbClr val="BFBFBF"/>
      </a:lt2>
      <a:accent1>
        <a:srgbClr val="40BAD2"/>
      </a:accent1>
      <a:accent2>
        <a:srgbClr val="FAB900"/>
      </a:accent2>
      <a:accent3>
        <a:srgbClr val="90BB23"/>
      </a:accent3>
      <a:accent4>
        <a:srgbClr val="EE7008"/>
      </a:accent4>
      <a:accent5>
        <a:srgbClr val="1AB39F"/>
      </a:accent5>
      <a:accent6>
        <a:srgbClr val="D5393D"/>
      </a:accent6>
      <a:hlink>
        <a:srgbClr val="90BB23"/>
      </a:hlink>
      <a:folHlink>
        <a:srgbClr val="EE7008"/>
      </a:folHlink>
    </a:clrScheme>
    <a:fontScheme name="Frame">
      <a:maj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Frame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20000"/>
                <a:lumMod val="102000"/>
              </a:schemeClr>
            </a:gs>
            <a:gs pos="48000">
              <a:schemeClr val="phClr">
                <a:tint val="98000"/>
                <a:shade val="90000"/>
                <a:satMod val="110000"/>
                <a:lumMod val="103000"/>
              </a:schemeClr>
            </a:gs>
            <a:gs pos="100000">
              <a:schemeClr val="phClr">
                <a:tint val="98000"/>
                <a:shade val="8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rame" id="{F226E7A2-7162-461C-9490-D27D9DC04E43}" vid="{629A0216-3BBD-45C0-B63F-2683BEA18F6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TM03457475[[fn=Frame]]</Template>
  <TotalTime>0</TotalTime>
  <Words>500</Words>
  <Application>Microsoft Office PowerPoint</Application>
  <PresentationFormat>Widescreen</PresentationFormat>
  <Paragraphs>19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9" baseType="lpstr">
      <vt:lpstr>Arial</vt:lpstr>
      <vt:lpstr>Arial Black</vt:lpstr>
      <vt:lpstr>Corbel</vt:lpstr>
      <vt:lpstr>Wingdings 2</vt:lpstr>
      <vt:lpstr>Frame</vt:lpstr>
      <vt:lpstr>PowerPoint Presentation</vt:lpstr>
      <vt:lpstr>Llanelli's Industrial Boom</vt:lpstr>
      <vt:lpstr>Socio-Economic Transformations</vt:lpstr>
      <vt:lpstr>References list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Mirabela Voican (1907947)</dc:creator>
  <cp:lastModifiedBy>Mirabela Voican (1907947)</cp:lastModifiedBy>
  <cp:revision>2</cp:revision>
  <dcterms:created xsi:type="dcterms:W3CDTF">2024-02-25T14:10:15Z</dcterms:created>
  <dcterms:modified xsi:type="dcterms:W3CDTF">2024-03-01T16:30:17Z</dcterms:modified>
</cp:coreProperties>
</file>