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Default Extension="wmf" ContentType="image/x-wm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2" r:id="rId3"/>
    <p:sldId id="281" r:id="rId4"/>
    <p:sldId id="257" r:id="rId5"/>
    <p:sldId id="258" r:id="rId6"/>
    <p:sldId id="259" r:id="rId7"/>
    <p:sldId id="260" r:id="rId8"/>
    <p:sldId id="261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7842" autoAdjust="0"/>
  </p:normalViewPr>
  <p:slideViewPr>
    <p:cSldViewPr snapToGrid="0" snapToObjects="1">
      <p:cViewPr varScale="1">
        <p:scale>
          <a:sx n="70" d="100"/>
          <a:sy n="70" d="100"/>
        </p:scale>
        <p:origin x="-1336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printerSettings" Target="printerSettings/printerSettings1.bin"/><Relationship Id="rId29" Type="http://schemas.openxmlformats.org/officeDocument/2006/relationships/presProps" Target="presProps.xml"/><Relationship Id="rId30" Type="http://schemas.openxmlformats.org/officeDocument/2006/relationships/viewProps" Target="viewProps.xml"/><Relationship Id="rId31" Type="http://schemas.openxmlformats.org/officeDocument/2006/relationships/theme" Target="theme/theme1.xml"/><Relationship Id="rId32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D9E75-3E3A-2743-B4FC-BB14EF033692}" type="datetimeFigureOut">
              <a:rPr lang="en-US" smtClean="0"/>
              <a:t>03/02/2014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8F15-7E1A-C843-B4E6-F1DAC9F19F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6964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D9E75-3E3A-2743-B4FC-BB14EF033692}" type="datetimeFigureOut">
              <a:rPr lang="en-US" smtClean="0"/>
              <a:t>03/02/2014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8F15-7E1A-C843-B4E6-F1DAC9F19F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43591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D9E75-3E3A-2743-B4FC-BB14EF033692}" type="datetimeFigureOut">
              <a:rPr lang="en-US" smtClean="0"/>
              <a:t>03/02/2014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8F15-7E1A-C843-B4E6-F1DAC9F19F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75263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D9E75-3E3A-2743-B4FC-BB14EF033692}" type="datetimeFigureOut">
              <a:rPr lang="en-US" smtClean="0"/>
              <a:t>03/02/2014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8F15-7E1A-C843-B4E6-F1DAC9F19F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51259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D9E75-3E3A-2743-B4FC-BB14EF033692}" type="datetimeFigureOut">
              <a:rPr lang="en-US" smtClean="0"/>
              <a:t>03/02/2014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8F15-7E1A-C843-B4E6-F1DAC9F19F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36763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D9E75-3E3A-2743-B4FC-BB14EF033692}" type="datetimeFigureOut">
              <a:rPr lang="en-US" smtClean="0"/>
              <a:t>03/02/2014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8F15-7E1A-C843-B4E6-F1DAC9F19F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9494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D9E75-3E3A-2743-B4FC-BB14EF033692}" type="datetimeFigureOut">
              <a:rPr lang="en-US" smtClean="0"/>
              <a:t>03/02/2014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8F15-7E1A-C843-B4E6-F1DAC9F19F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9074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D9E75-3E3A-2743-B4FC-BB14EF033692}" type="datetimeFigureOut">
              <a:rPr lang="en-US" smtClean="0"/>
              <a:t>03/02/2014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8F15-7E1A-C843-B4E6-F1DAC9F19F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306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D9E75-3E3A-2743-B4FC-BB14EF033692}" type="datetimeFigureOut">
              <a:rPr lang="en-US" smtClean="0"/>
              <a:t>03/02/2014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8F15-7E1A-C843-B4E6-F1DAC9F19F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3381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D9E75-3E3A-2743-B4FC-BB14EF033692}" type="datetimeFigureOut">
              <a:rPr lang="en-US" smtClean="0"/>
              <a:t>03/02/2014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8F15-7E1A-C843-B4E6-F1DAC9F19F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3019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D9E75-3E3A-2743-B4FC-BB14EF033692}" type="datetimeFigureOut">
              <a:rPr lang="en-US" smtClean="0"/>
              <a:t>03/02/2014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8F15-7E1A-C843-B4E6-F1DAC9F19F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8844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7D9E75-3E3A-2743-B4FC-BB14EF033692}" type="datetimeFigureOut">
              <a:rPr lang="en-US" smtClean="0"/>
              <a:t>03/02/2014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5A8F15-7E1A-C843-B4E6-F1DAC9F19F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57387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png"/><Relationship Id="rId3" Type="http://schemas.openxmlformats.org/officeDocument/2006/relationships/image" Target="../media/image6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.wmf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716827"/>
            <a:ext cx="7772400" cy="1470025"/>
          </a:xfrm>
        </p:spPr>
        <p:txBody>
          <a:bodyPr/>
          <a:lstStyle/>
          <a:p>
            <a:r>
              <a:rPr lang="en-US" dirty="0" smtClean="0"/>
              <a:t>MBA Marketing Management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186852"/>
            <a:ext cx="6400800" cy="1752600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chemeClr val="tx1"/>
                </a:solidFill>
              </a:rPr>
              <a:t>Week 2 – A</a:t>
            </a:r>
          </a:p>
          <a:p>
            <a:r>
              <a:rPr lang="en-US" dirty="0" smtClean="0">
                <a:solidFill>
                  <a:schemeClr val="tx1"/>
                </a:solidFill>
              </a:rPr>
              <a:t>Marketing Environment…</a:t>
            </a:r>
          </a:p>
          <a:p>
            <a:r>
              <a:rPr lang="en-US" dirty="0" smtClean="0">
                <a:solidFill>
                  <a:schemeClr val="tx1"/>
                </a:solidFill>
              </a:rPr>
              <a:t>Tony </a:t>
            </a:r>
            <a:r>
              <a:rPr lang="en-US" dirty="0" err="1" smtClean="0">
                <a:solidFill>
                  <a:schemeClr val="tx1"/>
                </a:solidFill>
              </a:rPr>
              <a:t>Banham</a:t>
            </a:r>
            <a:endParaRPr lang="en-US" dirty="0" smtClean="0">
              <a:solidFill>
                <a:schemeClr val="tx1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95503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Week 1 Reading for Week 2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4800" dirty="0" smtClean="0">
                <a:solidFill>
                  <a:schemeClr val="tx2"/>
                </a:solidFill>
              </a:rPr>
              <a:t>Consider in Academic Texts, Journals, Online, etc., what you consider to be key issues in today’s marketing environment?</a:t>
            </a:r>
          </a:p>
          <a:p>
            <a:endParaRPr lang="en-US" sz="4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02627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Aldi</a:t>
            </a:r>
            <a:r>
              <a:rPr lang="en-US" dirty="0" smtClean="0"/>
              <a:t> Case Study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8000" dirty="0" smtClean="0"/>
              <a:t>Creating Value through the Marketing Mix.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84750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0" y="609600"/>
            <a:ext cx="9144000" cy="114300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Key Environments</a:t>
            </a:r>
            <a:endParaRPr lang="en-US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1066800" y="2286000"/>
            <a:ext cx="7086600" cy="4191000"/>
          </a:xfrm>
          <a:prstGeom prst="rect">
            <a:avLst/>
          </a:prstGeom>
          <a:ln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600" dirty="0" smtClean="0"/>
              <a:t>Marketing Environment</a:t>
            </a:r>
          </a:p>
          <a:p>
            <a:pPr lvl="1"/>
            <a:r>
              <a:rPr lang="en-US" sz="3600" dirty="0" smtClean="0"/>
              <a:t>The actors and forces that affect a firm</a:t>
            </a:r>
            <a:r>
              <a:rPr lang="ja-JP" altLang="en-US" sz="3600" dirty="0" smtClean="0">
                <a:latin typeface="Arial"/>
              </a:rPr>
              <a:t>’</a:t>
            </a:r>
            <a:r>
              <a:rPr lang="en-US" sz="3600" dirty="0" smtClean="0"/>
              <a:t>s ability to build and maintain successful relationships with customers.</a:t>
            </a:r>
            <a:endParaRPr lang="en-US" sz="3600" dirty="0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295400" y="1828800"/>
            <a:ext cx="6629400" cy="76200"/>
          </a:xfrm>
          <a:prstGeom prst="rect">
            <a:avLst/>
          </a:prstGeom>
          <a:gradFill rotWithShape="0">
            <a:gsLst>
              <a:gs pos="0">
                <a:srgbClr val="3366FF"/>
              </a:gs>
              <a:gs pos="50000">
                <a:srgbClr val="99CCFF"/>
              </a:gs>
              <a:gs pos="100000">
                <a:srgbClr val="3366FF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865448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bldLvl="2" autoUpdateAnimBg="0" advAuto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0" y="609600"/>
            <a:ext cx="9144000" cy="114300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Key Environments</a:t>
            </a:r>
            <a:endParaRPr lang="en-US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1066800" y="2286000"/>
            <a:ext cx="7467600" cy="4191000"/>
          </a:xfrm>
          <a:prstGeom prst="rect">
            <a:avLst/>
          </a:prstGeom>
          <a:ln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600" smtClean="0"/>
              <a:t>Aspects of the marketing environment:</a:t>
            </a:r>
          </a:p>
          <a:p>
            <a:pPr lvl="1"/>
            <a:r>
              <a:rPr lang="en-US" sz="3600" smtClean="0"/>
              <a:t>Microenvironment:  </a:t>
            </a:r>
          </a:p>
          <a:p>
            <a:pPr lvl="2"/>
            <a:r>
              <a:rPr lang="en-US" sz="3600" smtClean="0"/>
              <a:t> Actors close to the company</a:t>
            </a:r>
          </a:p>
          <a:p>
            <a:pPr lvl="1"/>
            <a:r>
              <a:rPr lang="en-US" sz="3600" smtClean="0"/>
              <a:t>Macroenvironment</a:t>
            </a:r>
          </a:p>
          <a:p>
            <a:pPr lvl="2"/>
            <a:r>
              <a:rPr lang="en-US" sz="3600" smtClean="0"/>
              <a:t> Larger societal forces</a:t>
            </a:r>
            <a:endParaRPr lang="en-US" sz="3600"/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295400" y="1828800"/>
            <a:ext cx="6629400" cy="76200"/>
          </a:xfrm>
          <a:prstGeom prst="rect">
            <a:avLst/>
          </a:prstGeom>
          <a:gradFill rotWithShape="0">
            <a:gsLst>
              <a:gs pos="0">
                <a:srgbClr val="3366FF"/>
              </a:gs>
              <a:gs pos="50000">
                <a:srgbClr val="99CCFF"/>
              </a:gs>
              <a:gs pos="100000">
                <a:srgbClr val="3366FF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456927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bldLvl="2" autoUpdateAnimBg="0" advAuto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0" y="609600"/>
            <a:ext cx="9144000" cy="114300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The Microenvironment</a:t>
            </a:r>
            <a:endParaRPr lang="en-US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1143000" y="5334000"/>
            <a:ext cx="7696200" cy="914400"/>
          </a:xfrm>
          <a:prstGeom prst="rect">
            <a:avLst/>
          </a:prstGeom>
          <a:ln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mtClean="0"/>
              <a:t>Departments within the company impact marketing planning.</a:t>
            </a:r>
            <a:endParaRPr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295400" y="1828800"/>
            <a:ext cx="6629400" cy="76200"/>
          </a:xfrm>
          <a:prstGeom prst="rect">
            <a:avLst/>
          </a:prstGeom>
          <a:gradFill rotWithShape="0">
            <a:gsLst>
              <a:gs pos="0">
                <a:srgbClr val="3366FF"/>
              </a:gs>
              <a:gs pos="50000">
                <a:srgbClr val="99CCFF"/>
              </a:gs>
              <a:gs pos="100000">
                <a:srgbClr val="3366FF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pic>
        <p:nvPicPr>
          <p:cNvPr id="6" name="Picture 5" descr="kotler+p02-0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3"/>
          <a:stretch>
            <a:fillRect/>
          </a:stretch>
        </p:blipFill>
        <p:spPr bwMode="auto">
          <a:xfrm>
            <a:off x="2133600" y="1905000"/>
            <a:ext cx="4800600" cy="3124200"/>
          </a:xfrm>
          <a:prstGeom prst="rect">
            <a:avLst/>
          </a:prstGeom>
          <a:noFill/>
          <a:ln w="9525">
            <a:solidFill>
              <a:srgbClr val="000066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843188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bldLvl="2" autoUpdateAnimBg="0" advAuto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0" y="609600"/>
            <a:ext cx="9144000" cy="114300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The Microenvironment</a:t>
            </a:r>
            <a:endParaRPr lang="en-US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1066800" y="5029200"/>
            <a:ext cx="7696200" cy="2133600"/>
          </a:xfrm>
          <a:prstGeom prst="rect">
            <a:avLst/>
          </a:prstGeom>
          <a:ln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smtClean="0"/>
              <a:t>Suppliers help to create and deliver customer value.</a:t>
            </a:r>
          </a:p>
          <a:p>
            <a:pPr lvl="1"/>
            <a:r>
              <a:rPr lang="en-US" sz="2400" smtClean="0"/>
              <a:t>Treat suppliers as partners.</a:t>
            </a:r>
            <a:endParaRPr lang="en-US" sz="2400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295400" y="1828800"/>
            <a:ext cx="6629400" cy="76200"/>
          </a:xfrm>
          <a:prstGeom prst="rect">
            <a:avLst/>
          </a:prstGeom>
          <a:gradFill rotWithShape="0">
            <a:gsLst>
              <a:gs pos="0">
                <a:srgbClr val="3366FF"/>
              </a:gs>
              <a:gs pos="50000">
                <a:srgbClr val="99CCFF"/>
              </a:gs>
              <a:gs pos="100000">
                <a:srgbClr val="3366FF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pic>
        <p:nvPicPr>
          <p:cNvPr id="6" name="Picture 5" descr="kotler+exh01-0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408"/>
          <a:stretch>
            <a:fillRect/>
          </a:stretch>
        </p:blipFill>
        <p:spPr bwMode="auto">
          <a:xfrm>
            <a:off x="1524000" y="2057400"/>
            <a:ext cx="6400800" cy="281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66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1084761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bldLvl="2" autoUpdateAnimBg="0" advAuto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0" y="609600"/>
            <a:ext cx="9144000" cy="114300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The Microenvironment</a:t>
            </a:r>
            <a:endParaRPr lang="en-US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990600" y="2209800"/>
            <a:ext cx="7696200" cy="4191000"/>
          </a:xfrm>
          <a:prstGeom prst="rect">
            <a:avLst/>
          </a:prstGeom>
          <a:ln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800" smtClean="0"/>
              <a:t>Marketing intermediaries help to sell, promote, and distribute goods.</a:t>
            </a:r>
          </a:p>
          <a:p>
            <a:pPr lvl="1">
              <a:lnSpc>
                <a:spcPct val="90000"/>
              </a:lnSpc>
            </a:pPr>
            <a:r>
              <a:rPr lang="en-US" sz="2400" smtClean="0"/>
              <a:t>Intermediaries take </a:t>
            </a:r>
            <a:br>
              <a:rPr lang="en-US" sz="2400" smtClean="0"/>
            </a:br>
            <a:r>
              <a:rPr lang="en-US" sz="2400" smtClean="0"/>
              <a:t>many forms.</a:t>
            </a:r>
          </a:p>
          <a:p>
            <a:pPr lvl="2">
              <a:lnSpc>
                <a:spcPct val="90000"/>
              </a:lnSpc>
            </a:pPr>
            <a:r>
              <a:rPr lang="en-US" sz="2200" smtClean="0"/>
              <a:t>Resellers</a:t>
            </a:r>
          </a:p>
          <a:p>
            <a:pPr lvl="2">
              <a:lnSpc>
                <a:spcPct val="90000"/>
              </a:lnSpc>
            </a:pPr>
            <a:r>
              <a:rPr lang="en-US" sz="2200" smtClean="0"/>
              <a:t>Physical </a:t>
            </a:r>
            <a:br>
              <a:rPr lang="en-US" sz="2200" smtClean="0"/>
            </a:br>
            <a:r>
              <a:rPr lang="en-US" sz="2200" smtClean="0"/>
              <a:t>distribution firms</a:t>
            </a:r>
          </a:p>
          <a:p>
            <a:pPr lvl="2">
              <a:lnSpc>
                <a:spcPct val="90000"/>
              </a:lnSpc>
            </a:pPr>
            <a:r>
              <a:rPr lang="en-US" sz="2200" smtClean="0"/>
              <a:t>Marketing services </a:t>
            </a:r>
            <a:br>
              <a:rPr lang="en-US" sz="2200" smtClean="0"/>
            </a:br>
            <a:r>
              <a:rPr lang="en-US" sz="2200" smtClean="0"/>
              <a:t>agencies</a:t>
            </a:r>
          </a:p>
          <a:p>
            <a:pPr lvl="2">
              <a:lnSpc>
                <a:spcPct val="90000"/>
              </a:lnSpc>
            </a:pPr>
            <a:r>
              <a:rPr lang="en-US" sz="2200" smtClean="0"/>
              <a:t>Financial </a:t>
            </a:r>
            <a:br>
              <a:rPr lang="en-US" sz="2200" smtClean="0"/>
            </a:br>
            <a:r>
              <a:rPr lang="en-US" sz="2200" smtClean="0"/>
              <a:t>intermediaries</a:t>
            </a:r>
            <a:endParaRPr lang="en-US" sz="2200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295400" y="1828800"/>
            <a:ext cx="6629400" cy="76200"/>
          </a:xfrm>
          <a:prstGeom prst="rect">
            <a:avLst/>
          </a:prstGeom>
          <a:gradFill rotWithShape="0">
            <a:gsLst>
              <a:gs pos="0">
                <a:srgbClr val="3366FF"/>
              </a:gs>
              <a:gs pos="50000">
                <a:srgbClr val="99CCFF"/>
              </a:gs>
              <a:gs pos="100000">
                <a:srgbClr val="3366FF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pic>
        <p:nvPicPr>
          <p:cNvPr id="6" name="Picture 6" descr="kotler+p02-0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20" t="6990" b="4466"/>
          <a:stretch>
            <a:fillRect/>
          </a:stretch>
        </p:blipFill>
        <p:spPr bwMode="auto">
          <a:xfrm>
            <a:off x="5257800" y="3276600"/>
            <a:ext cx="2832100" cy="2895600"/>
          </a:xfrm>
          <a:prstGeom prst="rect">
            <a:avLst/>
          </a:prstGeom>
          <a:noFill/>
          <a:ln w="9525">
            <a:solidFill>
              <a:srgbClr val="000066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968608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bldLvl="2" autoUpdateAnimBg="0" advAuto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0" y="609600"/>
            <a:ext cx="9144000" cy="114300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The Macroenvironment</a:t>
            </a:r>
            <a:endParaRPr lang="en-US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762000" y="2514600"/>
            <a:ext cx="7543800" cy="4191000"/>
          </a:xfrm>
          <a:prstGeom prst="rect">
            <a:avLst/>
          </a:prstGeom>
          <a:ln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mtClean="0"/>
              <a:t>Customer markets must be studied.</a:t>
            </a:r>
          </a:p>
          <a:p>
            <a:r>
              <a:rPr lang="en-US" smtClean="0"/>
              <a:t>Market types</a:t>
            </a:r>
            <a:endParaRPr lang="en-US" sz="1800" smtClean="0"/>
          </a:p>
          <a:p>
            <a:pPr lvl="1"/>
            <a:r>
              <a:rPr lang="en-US" smtClean="0"/>
              <a:t>Consumer</a:t>
            </a:r>
          </a:p>
          <a:p>
            <a:pPr lvl="1"/>
            <a:r>
              <a:rPr lang="en-US" smtClean="0"/>
              <a:t>Business</a:t>
            </a:r>
          </a:p>
          <a:p>
            <a:pPr lvl="1"/>
            <a:r>
              <a:rPr lang="en-US" smtClean="0"/>
              <a:t>Government</a:t>
            </a:r>
          </a:p>
          <a:p>
            <a:pPr lvl="1"/>
            <a:r>
              <a:rPr lang="en-US" smtClean="0"/>
              <a:t>Reseller</a:t>
            </a:r>
          </a:p>
          <a:p>
            <a:pPr lvl="1"/>
            <a:r>
              <a:rPr lang="en-US" smtClean="0"/>
              <a:t>International</a:t>
            </a:r>
            <a:endParaRPr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295400" y="1828800"/>
            <a:ext cx="6629400" cy="76200"/>
          </a:xfrm>
          <a:prstGeom prst="rect">
            <a:avLst/>
          </a:prstGeom>
          <a:gradFill rotWithShape="0">
            <a:gsLst>
              <a:gs pos="0">
                <a:srgbClr val="3366FF"/>
              </a:gs>
              <a:gs pos="50000">
                <a:srgbClr val="99CCFF"/>
              </a:gs>
              <a:gs pos="100000">
                <a:srgbClr val="3366FF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pic>
        <p:nvPicPr>
          <p:cNvPr id="6" name="Picture 5" descr="J007861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00" y="3505200"/>
            <a:ext cx="3886200" cy="2597150"/>
          </a:xfrm>
          <a:prstGeom prst="rect">
            <a:avLst/>
          </a:prstGeom>
          <a:noFill/>
          <a:ln w="9525">
            <a:solidFill>
              <a:srgbClr val="000066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063054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bldLvl="2" autoUpdateAnimBg="0" advAuto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0" y="609600"/>
            <a:ext cx="9144000" cy="114300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The Macroenvironment</a:t>
            </a:r>
            <a:endParaRPr lang="en-US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1219200" y="2286000"/>
            <a:ext cx="7162800" cy="4191000"/>
          </a:xfrm>
          <a:prstGeom prst="rect">
            <a:avLst/>
          </a:prstGeom>
          <a:ln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600" smtClean="0"/>
              <a:t>Successful companies provide better customer </a:t>
            </a:r>
            <a:br>
              <a:rPr lang="en-US" sz="3600" smtClean="0"/>
            </a:br>
            <a:r>
              <a:rPr lang="en-US" sz="3600" smtClean="0"/>
              <a:t>value than the competition</a:t>
            </a:r>
          </a:p>
          <a:p>
            <a:pPr lvl="1"/>
            <a:r>
              <a:rPr lang="en-US" sz="3200" smtClean="0"/>
              <a:t>Size and industry position </a:t>
            </a:r>
            <a:br>
              <a:rPr lang="en-US" sz="3200" smtClean="0"/>
            </a:br>
            <a:r>
              <a:rPr lang="en-US" sz="3200" smtClean="0"/>
              <a:t>help to determine the competitive strategy.</a:t>
            </a:r>
            <a:endParaRPr lang="en-US" sz="3200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295400" y="1828800"/>
            <a:ext cx="6629400" cy="76200"/>
          </a:xfrm>
          <a:prstGeom prst="rect">
            <a:avLst/>
          </a:prstGeom>
          <a:gradFill rotWithShape="0">
            <a:gsLst>
              <a:gs pos="0">
                <a:srgbClr val="3366FF"/>
              </a:gs>
              <a:gs pos="50000">
                <a:srgbClr val="99CCFF"/>
              </a:gs>
              <a:gs pos="100000">
                <a:srgbClr val="3366FF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585167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bldLvl="2" autoUpdateAnimBg="0" advAuto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0" y="609600"/>
            <a:ext cx="9144000" cy="114300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The Macroenvironment</a:t>
            </a:r>
            <a:endParaRPr lang="en-US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990600" y="3657600"/>
            <a:ext cx="3352800" cy="2209800"/>
          </a:xfrm>
          <a:prstGeom prst="rect">
            <a:avLst/>
          </a:prstGeom>
          <a:ln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US" sz="3200" smtClean="0"/>
              <a:t>Government</a:t>
            </a:r>
          </a:p>
          <a:p>
            <a:pPr lvl="1"/>
            <a:r>
              <a:rPr lang="en-US" sz="3200" smtClean="0"/>
              <a:t>Media</a:t>
            </a:r>
          </a:p>
          <a:p>
            <a:pPr lvl="1"/>
            <a:r>
              <a:rPr lang="en-US" sz="3200" smtClean="0"/>
              <a:t>Financial</a:t>
            </a:r>
          </a:p>
          <a:p>
            <a:pPr lvl="1"/>
            <a:endParaRPr lang="en-US" sz="3200" smtClean="0"/>
          </a:p>
          <a:p>
            <a:pPr lvl="1"/>
            <a:endParaRPr lang="en-US" sz="3200"/>
          </a:p>
        </p:txBody>
      </p:sp>
      <p:sp>
        <p:nvSpPr>
          <p:cNvPr id="5" name="Rectangle 5"/>
          <p:cNvSpPr txBox="1">
            <a:spLocks noChangeArrowheads="1"/>
          </p:cNvSpPr>
          <p:nvPr/>
        </p:nvSpPr>
        <p:spPr>
          <a:xfrm>
            <a:off x="4724400" y="3657600"/>
            <a:ext cx="3352800" cy="2209800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US" sz="3200" smtClean="0"/>
              <a:t>Local</a:t>
            </a:r>
          </a:p>
          <a:p>
            <a:pPr lvl="1"/>
            <a:r>
              <a:rPr lang="en-US" sz="3200" smtClean="0"/>
              <a:t>General</a:t>
            </a:r>
          </a:p>
          <a:p>
            <a:pPr lvl="1"/>
            <a:r>
              <a:rPr lang="en-US" sz="3200" smtClean="0"/>
              <a:t>Internal</a:t>
            </a:r>
          </a:p>
          <a:p>
            <a:pPr>
              <a:buFont typeface="Wingdings" charset="0"/>
              <a:buNone/>
            </a:pPr>
            <a:endParaRPr lang="en-US" sz="3600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1295400" y="1828800"/>
            <a:ext cx="6629400" cy="76200"/>
          </a:xfrm>
          <a:prstGeom prst="rect">
            <a:avLst/>
          </a:prstGeom>
          <a:gradFill rotWithShape="0">
            <a:gsLst>
              <a:gs pos="0">
                <a:srgbClr val="3366FF"/>
              </a:gs>
              <a:gs pos="50000">
                <a:srgbClr val="99CCFF"/>
              </a:gs>
              <a:gs pos="100000">
                <a:srgbClr val="3366FF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1219200" y="2286000"/>
            <a:ext cx="70104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66006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rgbClr val="0000FF"/>
              </a:buClr>
              <a:buSzPct val="75000"/>
              <a:buFont typeface="Wingdings" charset="0"/>
              <a:buBlip>
                <a:blip r:embed="rId2"/>
              </a:buBlip>
            </a:pPr>
            <a:r>
              <a:rPr lang="en-US" sz="3600" b="1" i="0">
                <a:solidFill>
                  <a:srgbClr val="000099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Various publics must also </a:t>
            </a:r>
            <a:br>
              <a:rPr lang="en-US" sz="3600" b="1" i="0">
                <a:solidFill>
                  <a:srgbClr val="000099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</a:br>
            <a:r>
              <a:rPr lang="en-US" sz="3600" b="1" i="0">
                <a:solidFill>
                  <a:srgbClr val="000099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be considered.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2133600" y="5486400"/>
            <a:ext cx="7010400" cy="68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66006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marL="742950" lvl="1" indent="-285750">
              <a:spcBef>
                <a:spcPct val="20000"/>
              </a:spcBef>
              <a:buClr>
                <a:srgbClr val="000066"/>
              </a:buClr>
              <a:buFont typeface="Wingdings" charset="0"/>
              <a:buChar char="§"/>
            </a:pPr>
            <a:r>
              <a:rPr lang="en-US" sz="3200" b="1" i="0">
                <a:solidFill>
                  <a:srgbClr val="0000CC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Citizen Action Groups</a:t>
            </a:r>
          </a:p>
        </p:txBody>
      </p:sp>
      <p:pic>
        <p:nvPicPr>
          <p:cNvPr id="9" name="Picture 8" descr="bundlesofcash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5257800"/>
            <a:ext cx="2057400" cy="1355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394176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500"/>
                            </p:stCondLst>
                            <p:childTnLst>
                              <p:par>
                                <p:cTn id="38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000"/>
                            </p:stCondLst>
                            <p:childTnLst>
                              <p:par>
                                <p:cTn id="4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bldLvl="2" autoUpdateAnimBg="0" advAuto="0"/>
      <p:bldP spid="5" grpId="0" build="p" autoUpdateAnimBg="0" advAuto="0"/>
      <p:bldP spid="7" grpId="0" autoUpdateAnimBg="0"/>
      <p:bldP spid="8" grpId="0" build="p" bldLvl="2" autoUpdateAnimBg="0" advAuto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0" y="457200"/>
            <a:ext cx="9144000" cy="17235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en-US" sz="4400" b="1" i="0" dirty="0" smtClean="0">
                <a:solidFill>
                  <a:srgbClr val="000099"/>
                </a:solidFill>
                <a:latin typeface="Tahoma" charset="0"/>
              </a:rPr>
              <a:t>Actors </a:t>
            </a:r>
            <a:r>
              <a:rPr lang="en-US" sz="4400" b="1" i="0" dirty="0">
                <a:solidFill>
                  <a:srgbClr val="000099"/>
                </a:solidFill>
                <a:latin typeface="Tahoma" charset="0"/>
              </a:rPr>
              <a:t>in the </a:t>
            </a:r>
            <a:br>
              <a:rPr lang="en-US" sz="4400" b="1" i="0" dirty="0">
                <a:solidFill>
                  <a:srgbClr val="000099"/>
                </a:solidFill>
                <a:latin typeface="Tahoma" charset="0"/>
              </a:rPr>
            </a:br>
            <a:r>
              <a:rPr lang="en-US" sz="4400" b="1" i="0" dirty="0">
                <a:solidFill>
                  <a:srgbClr val="000099"/>
                </a:solidFill>
                <a:latin typeface="Tahoma" charset="0"/>
              </a:rPr>
              <a:t>Microenvironment</a:t>
            </a:r>
            <a:r>
              <a:rPr lang="en-US" b="1" i="0" dirty="0">
                <a:solidFill>
                  <a:srgbClr val="000066"/>
                </a:solidFill>
                <a:latin typeface="Tahoma" charset="0"/>
              </a:rPr>
              <a:t/>
            </a:r>
            <a:br>
              <a:rPr lang="en-US" b="1" i="0" dirty="0">
                <a:solidFill>
                  <a:srgbClr val="000066"/>
                </a:solidFill>
                <a:latin typeface="Tahoma" charset="0"/>
              </a:rPr>
            </a:br>
            <a:endParaRPr lang="en-US" b="1" i="0" dirty="0">
              <a:solidFill>
                <a:srgbClr val="000066"/>
              </a:solidFill>
              <a:latin typeface="Tahoma" charset="0"/>
            </a:endParaRPr>
          </a:p>
        </p:txBody>
      </p:sp>
      <p:pic>
        <p:nvPicPr>
          <p:cNvPr id="4" name="Picture 3" descr="kotler+f04-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49107" y="1979435"/>
            <a:ext cx="8213943" cy="4248591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808080">
                      <a:alpha val="74998"/>
                    </a:srgb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9943118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026"/>
          <p:cNvSpPr>
            <a:spLocks noChangeArrowheads="1"/>
          </p:cNvSpPr>
          <p:nvPr/>
        </p:nvSpPr>
        <p:spPr bwMode="auto">
          <a:xfrm>
            <a:off x="0" y="457200"/>
            <a:ext cx="9144000" cy="17235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en-US" sz="4400" b="1" i="0" dirty="0" smtClean="0">
                <a:solidFill>
                  <a:srgbClr val="000099"/>
                </a:solidFill>
                <a:latin typeface="Tahoma" charset="0"/>
              </a:rPr>
              <a:t>Major </a:t>
            </a:r>
            <a:r>
              <a:rPr lang="en-US" sz="4400" b="1" i="0" dirty="0" err="1">
                <a:solidFill>
                  <a:srgbClr val="000099"/>
                </a:solidFill>
                <a:latin typeface="Tahoma" charset="0"/>
              </a:rPr>
              <a:t>Macroenvironmental</a:t>
            </a:r>
            <a:r>
              <a:rPr lang="en-US" sz="4400" b="1" i="0" dirty="0">
                <a:solidFill>
                  <a:srgbClr val="000099"/>
                </a:solidFill>
                <a:latin typeface="Tahoma" charset="0"/>
              </a:rPr>
              <a:t> Forces</a:t>
            </a:r>
            <a:r>
              <a:rPr lang="en-US" b="1" i="0" dirty="0">
                <a:solidFill>
                  <a:srgbClr val="000066"/>
                </a:solidFill>
                <a:latin typeface="Tahoma" charset="0"/>
              </a:rPr>
              <a:t/>
            </a:r>
            <a:br>
              <a:rPr lang="en-US" b="1" i="0" dirty="0">
                <a:solidFill>
                  <a:srgbClr val="000066"/>
                </a:solidFill>
                <a:latin typeface="Tahoma" charset="0"/>
              </a:rPr>
            </a:br>
            <a:endParaRPr lang="en-US" b="1" i="0" dirty="0">
              <a:solidFill>
                <a:srgbClr val="000066"/>
              </a:solidFill>
              <a:latin typeface="Tahoma" charset="0"/>
            </a:endParaRPr>
          </a:p>
        </p:txBody>
      </p:sp>
      <p:pic>
        <p:nvPicPr>
          <p:cNvPr id="4" name="Picture 1027" descr="kotler+f04-0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57099" y="1903236"/>
            <a:ext cx="8175400" cy="4304304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808080">
                      <a:alpha val="74998"/>
                    </a:srgb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4408849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0" y="609600"/>
            <a:ext cx="9144000" cy="114300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The Macroenvironment</a:t>
            </a:r>
            <a:endParaRPr lang="en-US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990600" y="2133600"/>
            <a:ext cx="7315200" cy="4267200"/>
          </a:xfrm>
          <a:prstGeom prst="rect">
            <a:avLst/>
          </a:prstGeom>
          <a:ln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mtClean="0"/>
              <a:t>Key Demographic Trends</a:t>
            </a:r>
          </a:p>
          <a:p>
            <a:pPr lvl="1"/>
            <a:r>
              <a:rPr lang="en-US" smtClean="0"/>
              <a:t>World population </a:t>
            </a:r>
            <a:br>
              <a:rPr lang="en-US" smtClean="0"/>
            </a:br>
            <a:r>
              <a:rPr lang="en-US" smtClean="0"/>
              <a:t>growth</a:t>
            </a:r>
          </a:p>
          <a:p>
            <a:pPr lvl="2"/>
            <a:r>
              <a:rPr lang="en-US" smtClean="0"/>
              <a:t> Now 6.2 billion</a:t>
            </a:r>
          </a:p>
          <a:p>
            <a:pPr lvl="2"/>
            <a:r>
              <a:rPr lang="en-US" smtClean="0"/>
              <a:t> Projected to </a:t>
            </a:r>
            <a:br>
              <a:rPr lang="en-US" smtClean="0"/>
            </a:br>
            <a:r>
              <a:rPr lang="en-US" smtClean="0"/>
              <a:t> reach 7.9 billion </a:t>
            </a:r>
            <a:br>
              <a:rPr lang="en-US" smtClean="0"/>
            </a:br>
            <a:r>
              <a:rPr lang="en-US" smtClean="0"/>
              <a:t> by 2025</a:t>
            </a:r>
            <a:endParaRPr lang="en-US"/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295400" y="1828800"/>
            <a:ext cx="6629400" cy="76200"/>
          </a:xfrm>
          <a:prstGeom prst="rect">
            <a:avLst/>
          </a:prstGeom>
          <a:gradFill rotWithShape="0">
            <a:gsLst>
              <a:gs pos="0">
                <a:srgbClr val="3366FF"/>
              </a:gs>
              <a:gs pos="50000">
                <a:srgbClr val="99CCFF"/>
              </a:gs>
              <a:gs pos="100000">
                <a:srgbClr val="3366FF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pic>
        <p:nvPicPr>
          <p:cNvPr id="6" name="Picture 6" descr="6805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600" y="2971800"/>
            <a:ext cx="2128838" cy="3228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770288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bldLvl="3" autoUpdateAnimBg="0" advAuto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0" y="521904"/>
            <a:ext cx="9144000" cy="114300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Responding to the </a:t>
            </a:r>
            <a:br>
              <a:rPr lang="en-US" smtClean="0"/>
            </a:br>
            <a:r>
              <a:rPr lang="en-US" smtClean="0"/>
              <a:t>Marketing Environment</a:t>
            </a:r>
            <a:endParaRPr lang="en-US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914400" y="2350704"/>
            <a:ext cx="7543800" cy="3505200"/>
          </a:xfrm>
          <a:prstGeom prst="rect">
            <a:avLst/>
          </a:prstGeom>
          <a:ln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30000"/>
              </a:spcBef>
            </a:pPr>
            <a:r>
              <a:rPr lang="en-US" i="1" smtClean="0">
                <a:solidFill>
                  <a:schemeClr val="accent2"/>
                </a:solidFill>
              </a:rPr>
              <a:t>Reactive:</a:t>
            </a:r>
            <a:r>
              <a:rPr lang="en-US" sz="2800" smtClean="0"/>
              <a:t> </a:t>
            </a:r>
            <a:br>
              <a:rPr lang="en-US" sz="2800" smtClean="0"/>
            </a:br>
            <a:r>
              <a:rPr lang="en-US" sz="2800" smtClean="0"/>
              <a:t>Passive Acceptance and Adaptation </a:t>
            </a:r>
          </a:p>
          <a:p>
            <a:pPr lvl="1">
              <a:lnSpc>
                <a:spcPct val="90000"/>
              </a:lnSpc>
              <a:spcBef>
                <a:spcPct val="30000"/>
              </a:spcBef>
            </a:pPr>
            <a:r>
              <a:rPr lang="en-US" sz="2400" smtClean="0"/>
              <a:t>Companies design strategies that avoid threats and capitalize upon opportunities.</a:t>
            </a:r>
          </a:p>
          <a:p>
            <a:pPr lvl="1">
              <a:lnSpc>
                <a:spcPct val="90000"/>
              </a:lnSpc>
              <a:spcBef>
                <a:spcPct val="30000"/>
              </a:spcBef>
            </a:pPr>
            <a:endParaRPr lang="en-US" sz="800" smtClean="0"/>
          </a:p>
          <a:p>
            <a:pPr>
              <a:lnSpc>
                <a:spcPct val="90000"/>
              </a:lnSpc>
              <a:spcBef>
                <a:spcPct val="30000"/>
              </a:spcBef>
            </a:pPr>
            <a:r>
              <a:rPr lang="en-US" i="1" smtClean="0">
                <a:solidFill>
                  <a:schemeClr val="accent2"/>
                </a:solidFill>
              </a:rPr>
              <a:t>Proactive:</a:t>
            </a:r>
            <a:r>
              <a:rPr lang="en-US" sz="2800" smtClean="0"/>
              <a:t> </a:t>
            </a:r>
            <a:br>
              <a:rPr lang="en-US" sz="2800" smtClean="0"/>
            </a:br>
            <a:r>
              <a:rPr lang="en-US" sz="2800" smtClean="0"/>
              <a:t>Environmental Management</a:t>
            </a:r>
          </a:p>
          <a:p>
            <a:pPr lvl="1">
              <a:lnSpc>
                <a:spcPct val="90000"/>
              </a:lnSpc>
              <a:spcBef>
                <a:spcPct val="30000"/>
              </a:spcBef>
            </a:pPr>
            <a:r>
              <a:rPr lang="en-US" sz="2400" smtClean="0"/>
              <a:t>Use of lobbyists, PR, advertorials, lawsuits, complaints, and contractual agreements to influence environmental forces.</a:t>
            </a:r>
            <a:endParaRPr lang="en-US" sz="2400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295400" y="1893504"/>
            <a:ext cx="6629400" cy="76200"/>
          </a:xfrm>
          <a:prstGeom prst="rect">
            <a:avLst/>
          </a:prstGeom>
          <a:gradFill rotWithShape="0">
            <a:gsLst>
              <a:gs pos="0">
                <a:srgbClr val="3366FF"/>
              </a:gs>
              <a:gs pos="50000">
                <a:srgbClr val="99CCFF"/>
              </a:gs>
              <a:gs pos="100000">
                <a:srgbClr val="3366FF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501599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bldLvl="3" autoUpdateAnimBg="0" advAuto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09665" y="301557"/>
            <a:ext cx="8585200" cy="1096963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smtClean="0">
                <a:latin typeface="Arial" charset="0"/>
              </a:rPr>
              <a:t>Creation of Market Opportunities &amp; Threats</a:t>
            </a:r>
            <a:endParaRPr lang="en-US" sz="3200" b="1">
              <a:latin typeface="Arial" charset="0"/>
            </a:endParaRPr>
          </a:p>
        </p:txBody>
      </p:sp>
      <p:sp>
        <p:nvSpPr>
          <p:cNvPr id="3" name="Rectangle 4"/>
          <p:cNvSpPr txBox="1">
            <a:spLocks noChangeArrowheads="1"/>
          </p:cNvSpPr>
          <p:nvPr/>
        </p:nvSpPr>
        <p:spPr>
          <a:xfrm>
            <a:off x="536665" y="1596957"/>
            <a:ext cx="5943600" cy="3733800"/>
          </a:xfrm>
          <a:prstGeom prst="rect">
            <a:avLst/>
          </a:prstGeom>
          <a:solidFill>
            <a:srgbClr val="CCFF99"/>
          </a:solidFill>
          <a:ln w="38100">
            <a:solidFill>
              <a:srgbClr val="40A800"/>
            </a:solidFill>
            <a:miter lim="800000"/>
            <a:headEnd/>
            <a:tailEnd/>
          </a:ln>
          <a:effectLst>
            <a:outerShdw blurRad="63500" dist="107763" dir="2700000" algn="ctr" rotWithShape="0">
              <a:schemeClr val="bg2">
                <a:alpha val="50000"/>
              </a:schemeClr>
            </a:outerShdw>
          </a:effectLst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09600" indent="-609600">
              <a:lnSpc>
                <a:spcPct val="90000"/>
              </a:lnSpc>
            </a:pPr>
            <a:r>
              <a:rPr lang="en-US" b="1" dirty="0" smtClean="0">
                <a:latin typeface="Arial" charset="0"/>
              </a:rPr>
              <a:t>The Marketing Environment Creates Opportunities or Threats in 2 Ways:</a:t>
            </a:r>
          </a:p>
          <a:p>
            <a:pPr marL="908050" lvl="1" indent="-514350">
              <a:lnSpc>
                <a:spcPct val="90000"/>
              </a:lnSpc>
              <a:buFont typeface="Wingdings" charset="0"/>
              <a:buAutoNum type="arabicPeriod"/>
            </a:pPr>
            <a:r>
              <a:rPr lang="en-US" i="1" dirty="0" smtClean="0">
                <a:latin typeface="Arial" charset="0"/>
              </a:rPr>
              <a:t>Changes affect specific markets.</a:t>
            </a:r>
          </a:p>
          <a:p>
            <a:pPr marL="908050" lvl="1" indent="-514350">
              <a:lnSpc>
                <a:spcPct val="90000"/>
              </a:lnSpc>
              <a:buFont typeface="Wingdings" charset="0"/>
              <a:buAutoNum type="arabicPeriod"/>
            </a:pPr>
            <a:r>
              <a:rPr lang="en-US" i="1" dirty="0" smtClean="0">
                <a:latin typeface="Arial" charset="0"/>
              </a:rPr>
              <a:t>Changes affect specific marketing activities.</a:t>
            </a:r>
          </a:p>
          <a:p>
            <a:pPr marL="908050" lvl="1" indent="-514350">
              <a:lnSpc>
                <a:spcPct val="90000"/>
              </a:lnSpc>
              <a:buFont typeface="Wingdings" charset="0"/>
              <a:buAutoNum type="arabicPeriod"/>
            </a:pPr>
            <a:endParaRPr lang="en-US" i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4" name="Picture 6" descr="bd04972_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565865" y="4263957"/>
            <a:ext cx="2924175" cy="2192338"/>
          </a:xfrm>
          <a:prstGeom prst="rect">
            <a:avLst/>
          </a:prstGeom>
          <a:noFill/>
          <a:ln/>
          <a:effectLst>
            <a:outerShdw blurRad="63500" dist="107763" dir="2700000" algn="ctr" rotWithShape="0">
              <a:srgbClr val="808080">
                <a:alpha val="5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255927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339205" y="436769"/>
            <a:ext cx="8585200" cy="944563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>
                <a:latin typeface="Arial" charset="0"/>
              </a:rPr>
              <a:t>The Cultural Environment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694805" y="1346106"/>
            <a:ext cx="8077200" cy="4373563"/>
          </a:xfrm>
          <a:prstGeom prst="rect">
            <a:avLst/>
          </a:prstGeom>
          <a:ln w="57150">
            <a:solidFill>
              <a:srgbClr val="40A800"/>
            </a:solidFill>
            <a:miter lim="800000"/>
            <a:headEnd/>
            <a:tailEnd/>
          </a:ln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800" smtClean="0">
                <a:latin typeface="Arial" charset="0"/>
              </a:rPr>
              <a:t>The cultural environment refers to factors and trends related to how people live and behave and what they buy. </a:t>
            </a:r>
          </a:p>
          <a:p>
            <a:pPr>
              <a:lnSpc>
                <a:spcPct val="90000"/>
              </a:lnSpc>
            </a:pPr>
            <a:endParaRPr lang="en-US" sz="2800" smtClean="0">
              <a:latin typeface="Arial" charset="0"/>
            </a:endParaRPr>
          </a:p>
          <a:p>
            <a:pPr>
              <a:lnSpc>
                <a:spcPct val="90000"/>
              </a:lnSpc>
            </a:pPr>
            <a:r>
              <a:rPr lang="en-US" sz="2800" smtClean="0">
                <a:latin typeface="Arial" charset="0"/>
              </a:rPr>
              <a:t>Cultural factors include:</a:t>
            </a:r>
          </a:p>
          <a:p>
            <a:pPr lvl="1">
              <a:lnSpc>
                <a:spcPct val="90000"/>
              </a:lnSpc>
            </a:pPr>
            <a:r>
              <a:rPr lang="en-US" sz="2300" smtClean="0">
                <a:latin typeface="Arial" charset="0"/>
              </a:rPr>
              <a:t>Values</a:t>
            </a:r>
          </a:p>
          <a:p>
            <a:pPr lvl="1">
              <a:lnSpc>
                <a:spcPct val="90000"/>
              </a:lnSpc>
            </a:pPr>
            <a:r>
              <a:rPr lang="en-US" sz="2300" smtClean="0">
                <a:latin typeface="Arial" charset="0"/>
              </a:rPr>
              <a:t>Ideas</a:t>
            </a:r>
          </a:p>
          <a:p>
            <a:pPr lvl="1">
              <a:lnSpc>
                <a:spcPct val="90000"/>
              </a:lnSpc>
            </a:pPr>
            <a:r>
              <a:rPr lang="en-US" sz="2300" smtClean="0">
                <a:latin typeface="Arial" charset="0"/>
              </a:rPr>
              <a:t>Attitudes</a:t>
            </a:r>
          </a:p>
          <a:p>
            <a:pPr lvl="1">
              <a:lnSpc>
                <a:spcPct val="90000"/>
              </a:lnSpc>
            </a:pPr>
            <a:r>
              <a:rPr lang="en-US" sz="2300" smtClean="0">
                <a:latin typeface="Arial" charset="0"/>
              </a:rPr>
              <a:t>Beliefs</a:t>
            </a:r>
          </a:p>
          <a:p>
            <a:pPr lvl="1">
              <a:lnSpc>
                <a:spcPct val="90000"/>
              </a:lnSpc>
            </a:pPr>
            <a:r>
              <a:rPr lang="en-US" sz="2300" smtClean="0">
                <a:latin typeface="Arial" charset="0"/>
              </a:rPr>
              <a:t>Activities of specific population subgroups</a:t>
            </a:r>
            <a:endParaRPr lang="en-US" sz="230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21731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558800" y="152400"/>
            <a:ext cx="8585200" cy="1020763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>
                <a:latin typeface="Arial" charset="0"/>
              </a:rPr>
              <a:t>Issues in the Cultural Environment</a:t>
            </a:r>
            <a:r>
              <a:rPr lang="en-US" smtClean="0"/>
              <a:t> </a:t>
            </a:r>
            <a:endParaRPr lang="en-US"/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951103" y="1852531"/>
            <a:ext cx="7529695" cy="4826208"/>
          </a:xfrm>
          <a:prstGeom prst="rect">
            <a:avLst/>
          </a:prstGeom>
          <a:solidFill>
            <a:srgbClr val="6666FF"/>
          </a:solidFill>
          <a:ln w="57150">
            <a:solidFill>
              <a:srgbClr val="40A800"/>
            </a:solidFill>
            <a:miter lim="800000"/>
            <a:headEnd/>
            <a:tailEnd/>
          </a:ln>
          <a:effectLst>
            <a:outerShdw blurRad="63500" dist="107763" dir="2700000" algn="ctr" rotWithShape="0">
              <a:schemeClr val="bg2">
                <a:alpha val="50000"/>
              </a:schemeClr>
            </a:outerShdw>
          </a:effectLst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600" b="1" dirty="0" smtClean="0">
                <a:latin typeface="Arial" charset="0"/>
              </a:rPr>
              <a:t>Cultural Diversity</a:t>
            </a:r>
          </a:p>
          <a:p>
            <a:r>
              <a:rPr lang="en-US" sz="3600" b="1" dirty="0" smtClean="0">
                <a:latin typeface="Arial" charset="0"/>
              </a:rPr>
              <a:t>Changing Roles</a:t>
            </a:r>
          </a:p>
          <a:p>
            <a:r>
              <a:rPr lang="en-US" sz="3600" b="1" dirty="0" smtClean="0">
                <a:latin typeface="Arial" charset="0"/>
              </a:rPr>
              <a:t>Emphasis on Health &amp; Fitness</a:t>
            </a:r>
          </a:p>
          <a:p>
            <a:r>
              <a:rPr lang="en-US" sz="3600" b="1" dirty="0" smtClean="0">
                <a:latin typeface="Arial" charset="0"/>
              </a:rPr>
              <a:t>Desire for Convenience</a:t>
            </a:r>
          </a:p>
          <a:p>
            <a:r>
              <a:rPr lang="en-US" sz="3600" b="1" dirty="0" smtClean="0">
                <a:latin typeface="Arial" charset="0"/>
              </a:rPr>
              <a:t>Consumerism</a:t>
            </a:r>
          </a:p>
          <a:p>
            <a:r>
              <a:rPr lang="en-US" sz="3600" b="1" dirty="0" smtClean="0">
                <a:latin typeface="Arial" charset="0"/>
              </a:rPr>
              <a:t>Popular Culture</a:t>
            </a:r>
            <a:endParaRPr lang="en-US" sz="3600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09680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285750" y="301241"/>
            <a:ext cx="8585200" cy="1516063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>
                <a:latin typeface="Arial" charset="0"/>
              </a:rPr>
              <a:t>The Economic Environment</a:t>
            </a:r>
            <a:endParaRPr lang="en-US" dirty="0">
              <a:latin typeface="Arial" charset="0"/>
            </a:endParaRP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762000" y="1510001"/>
            <a:ext cx="8108950" cy="4449763"/>
          </a:xfrm>
          <a:prstGeom prst="rect">
            <a:avLst/>
          </a:prstGeom>
          <a:ln w="57150">
            <a:solidFill>
              <a:srgbClr val="40A800"/>
            </a:solidFill>
            <a:miter lim="800000"/>
            <a:headEnd/>
            <a:tailEnd/>
          </a:ln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smtClean="0">
                <a:latin typeface="Arial" charset="0"/>
              </a:rPr>
              <a:t>The economic environment includes factors and trends related to income levels and the production of goods and services.</a:t>
            </a:r>
          </a:p>
          <a:p>
            <a:pPr>
              <a:lnSpc>
                <a:spcPct val="90000"/>
              </a:lnSpc>
            </a:pPr>
            <a:endParaRPr lang="en-US" sz="2400" smtClean="0">
              <a:latin typeface="Arial" charset="0"/>
            </a:endParaRPr>
          </a:p>
          <a:p>
            <a:pPr>
              <a:lnSpc>
                <a:spcPct val="90000"/>
              </a:lnSpc>
            </a:pPr>
            <a:r>
              <a:rPr lang="en-US" sz="2400" smtClean="0">
                <a:latin typeface="Arial" charset="0"/>
              </a:rPr>
              <a:t>Economic trends in different parts of the world can affect marketing activities in other parts of the world.</a:t>
            </a:r>
          </a:p>
          <a:p>
            <a:pPr>
              <a:lnSpc>
                <a:spcPct val="90000"/>
              </a:lnSpc>
            </a:pPr>
            <a:endParaRPr lang="en-US" sz="2400" smtClean="0">
              <a:latin typeface="Arial" charset="0"/>
            </a:endParaRPr>
          </a:p>
          <a:p>
            <a:pPr>
              <a:lnSpc>
                <a:spcPct val="90000"/>
              </a:lnSpc>
            </a:pPr>
            <a:r>
              <a:rPr lang="en-US" sz="2400" smtClean="0">
                <a:latin typeface="Arial" charset="0"/>
              </a:rPr>
              <a:t>Market opportunities are a function of both economic size and growth. The </a:t>
            </a:r>
            <a:r>
              <a:rPr lang="en-US" sz="2400" smtClean="0">
                <a:solidFill>
                  <a:srgbClr val="FF3300"/>
                </a:solidFill>
                <a:latin typeface="Arial" charset="0"/>
              </a:rPr>
              <a:t>G</a:t>
            </a:r>
            <a:r>
              <a:rPr lang="en-US" sz="2400" b="1" smtClean="0">
                <a:solidFill>
                  <a:srgbClr val="FF3300"/>
                </a:solidFill>
                <a:latin typeface="Arial" charset="0"/>
              </a:rPr>
              <a:t>ross Domestic Product (GDP)</a:t>
            </a:r>
            <a:r>
              <a:rPr lang="en-US" sz="2400" b="1" smtClean="0">
                <a:latin typeface="Arial" charset="0"/>
              </a:rPr>
              <a:t> </a:t>
            </a:r>
            <a:r>
              <a:rPr lang="en-US" sz="2400" smtClean="0">
                <a:latin typeface="Arial" charset="0"/>
              </a:rPr>
              <a:t>represents the total size of a country</a:t>
            </a:r>
            <a:r>
              <a:rPr lang="ja-JP" altLang="en-US" sz="2400" smtClean="0">
                <a:latin typeface="Arial"/>
              </a:rPr>
              <a:t>’</a:t>
            </a:r>
            <a:r>
              <a:rPr lang="en-US" sz="2400" smtClean="0">
                <a:latin typeface="Arial" charset="0"/>
              </a:rPr>
              <a:t>s economy measured in the amount of goods and services produced.</a:t>
            </a:r>
            <a:endParaRPr lang="en-US" sz="240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57293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82600" y="143069"/>
            <a:ext cx="8585200" cy="1096963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>
                <a:latin typeface="Arial" charset="0"/>
              </a:rPr>
              <a:t>The Political/Legal Environment</a:t>
            </a:r>
            <a:endParaRPr lang="en-US">
              <a:latin typeface="Arial" charset="0"/>
            </a:endParaRP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482600" y="1259895"/>
            <a:ext cx="8229600" cy="4449763"/>
          </a:xfrm>
          <a:prstGeom prst="rect">
            <a:avLst/>
          </a:prstGeom>
          <a:ln w="57150">
            <a:solidFill>
              <a:srgbClr val="40A800"/>
            </a:solidFill>
            <a:miter lim="800000"/>
            <a:headEnd/>
            <a:tailEnd/>
          </a:ln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mtClean="0">
                <a:latin typeface="Arial" charset="0"/>
              </a:rPr>
              <a:t>The political/legal environment encompasses factors and trends related to governmental activities, specific laws and regulations that affect marketing practice.</a:t>
            </a:r>
          </a:p>
          <a:p>
            <a:endParaRPr lang="en-US" smtClean="0">
              <a:latin typeface="Arial" charset="0"/>
            </a:endParaRPr>
          </a:p>
          <a:p>
            <a:r>
              <a:rPr lang="en-US" smtClean="0">
                <a:latin typeface="Arial" charset="0"/>
              </a:rPr>
              <a:t>The political/legal environment is closely tied to the social and economic environments </a:t>
            </a:r>
            <a:endParaRPr 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95999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06400" y="152400"/>
            <a:ext cx="8585200" cy="868363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>
                <a:latin typeface="Arial" charset="0"/>
              </a:rPr>
              <a:t>The Technological Environment</a:t>
            </a:r>
            <a:endParaRPr lang="en-US">
              <a:latin typeface="Arial" charset="0"/>
            </a:endParaRP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762000" y="1447800"/>
            <a:ext cx="8077200" cy="4983163"/>
          </a:xfrm>
          <a:prstGeom prst="rect">
            <a:avLst/>
          </a:prstGeom>
          <a:solidFill>
            <a:srgbClr val="5C52A6"/>
          </a:solidFill>
          <a:ln w="57150">
            <a:solidFill>
              <a:srgbClr val="40A800"/>
            </a:solidFill>
            <a:miter lim="800000"/>
            <a:headEnd/>
            <a:tailEnd/>
          </a:ln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mtClean="0">
                <a:latin typeface="Arial" charset="0"/>
              </a:rPr>
              <a:t>Includes factors and trends related to innovations that affect the development of new products or the marketing process:</a:t>
            </a:r>
          </a:p>
          <a:p>
            <a:pPr lvl="1"/>
            <a:r>
              <a:rPr lang="en-US" smtClean="0">
                <a:latin typeface="Arial" charset="0"/>
              </a:rPr>
              <a:t>New-product development</a:t>
            </a:r>
          </a:p>
          <a:p>
            <a:pPr lvl="1"/>
            <a:endParaRPr lang="en-US" smtClean="0">
              <a:latin typeface="Arial" charset="0"/>
            </a:endParaRPr>
          </a:p>
          <a:p>
            <a:pPr lvl="1"/>
            <a:r>
              <a:rPr lang="en-US" smtClean="0">
                <a:latin typeface="Arial" charset="0"/>
              </a:rPr>
              <a:t>How marketing activities are performed</a:t>
            </a:r>
          </a:p>
          <a:p>
            <a:pPr lvl="1"/>
            <a:endParaRPr lang="en-US" smtClean="0">
              <a:latin typeface="Arial" charset="0"/>
            </a:endParaRPr>
          </a:p>
          <a:p>
            <a:pPr lvl="1"/>
            <a:r>
              <a:rPr lang="en-US" smtClean="0">
                <a:latin typeface="Arial" charset="0"/>
              </a:rPr>
              <a:t>New technologies spawning new industries</a:t>
            </a:r>
            <a:endParaRPr 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55417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06400" y="438193"/>
            <a:ext cx="8585200" cy="1516063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>
                <a:latin typeface="Arial" charset="0"/>
              </a:rPr>
              <a:t>The Competitive Environment</a:t>
            </a:r>
            <a:endParaRPr lang="en-US" dirty="0">
              <a:latin typeface="Arial" charset="0"/>
            </a:endParaRP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812764" y="1410069"/>
            <a:ext cx="7360757" cy="5002339"/>
          </a:xfrm>
          <a:prstGeom prst="rect">
            <a:avLst/>
          </a:prstGeom>
          <a:solidFill>
            <a:srgbClr val="6666FF"/>
          </a:solidFill>
          <a:ln w="57150">
            <a:solidFill>
              <a:srgbClr val="40A800"/>
            </a:solidFill>
            <a:miter lim="800000"/>
            <a:headEnd/>
            <a:tailEnd/>
          </a:ln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600" dirty="0" smtClean="0">
                <a:latin typeface="Arial" charset="0"/>
              </a:rPr>
              <a:t>All the organizations that attempt to serve similar customers. </a:t>
            </a:r>
          </a:p>
          <a:p>
            <a:endParaRPr lang="en-US" sz="3600" dirty="0" smtClean="0">
              <a:latin typeface="Arial" charset="0"/>
            </a:endParaRPr>
          </a:p>
          <a:p>
            <a:r>
              <a:rPr lang="en-US" sz="3600" dirty="0" smtClean="0">
                <a:latin typeface="Arial" charset="0"/>
              </a:rPr>
              <a:t>Two types of major competitors:</a:t>
            </a:r>
          </a:p>
          <a:p>
            <a:pPr lvl="1"/>
            <a:r>
              <a:rPr lang="en-US" sz="3600" dirty="0" smtClean="0">
                <a:latin typeface="Arial" charset="0"/>
              </a:rPr>
              <a:t>Brand Competitors</a:t>
            </a:r>
          </a:p>
          <a:p>
            <a:pPr lvl="1"/>
            <a:r>
              <a:rPr lang="en-US" sz="3600" dirty="0" smtClean="0">
                <a:latin typeface="Arial" charset="0"/>
              </a:rPr>
              <a:t>Product Competitors</a:t>
            </a:r>
            <a:endParaRPr lang="en-US" sz="3600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5673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82600" y="122238"/>
            <a:ext cx="8585200" cy="944562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>
                <a:latin typeface="Arial" charset="0"/>
              </a:rPr>
              <a:t>The Competitive Environment</a:t>
            </a:r>
            <a:endParaRPr lang="en-US">
              <a:latin typeface="Arial" charset="0"/>
            </a:endParaRP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838200" y="1081255"/>
            <a:ext cx="8032750" cy="4449763"/>
          </a:xfrm>
          <a:prstGeom prst="rect">
            <a:avLst/>
          </a:prstGeom>
          <a:ln w="57150">
            <a:solidFill>
              <a:srgbClr val="40A800"/>
            </a:solidFill>
            <a:miter lim="800000"/>
            <a:headEnd/>
            <a:tailEnd/>
          </a:ln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smtClean="0">
                <a:solidFill>
                  <a:srgbClr val="FF3300"/>
                </a:solidFill>
                <a:latin typeface="Arial" charset="0"/>
              </a:rPr>
              <a:t>Brand Competitors:</a:t>
            </a:r>
          </a:p>
          <a:p>
            <a:pPr lvl="1"/>
            <a:r>
              <a:rPr lang="en-US" i="1" smtClean="0">
                <a:latin typeface="Arial" charset="0"/>
              </a:rPr>
              <a:t>Provide the most direct competition, offering the same types of products as competing firms</a:t>
            </a:r>
            <a:r>
              <a:rPr lang="en-US" smtClean="0">
                <a:latin typeface="Arial" charset="0"/>
              </a:rPr>
              <a:t>.</a:t>
            </a:r>
          </a:p>
          <a:p>
            <a:endParaRPr lang="en-US" smtClean="0">
              <a:latin typeface="Arial" charset="0"/>
            </a:endParaRPr>
          </a:p>
          <a:p>
            <a:r>
              <a:rPr lang="en-US" b="1" smtClean="0">
                <a:solidFill>
                  <a:srgbClr val="FF3300"/>
                </a:solidFill>
                <a:latin typeface="Arial" charset="0"/>
              </a:rPr>
              <a:t>Product Competitors:</a:t>
            </a:r>
          </a:p>
          <a:p>
            <a:pPr lvl="1"/>
            <a:r>
              <a:rPr lang="en-US" i="1" smtClean="0">
                <a:latin typeface="Arial" charset="0"/>
              </a:rPr>
              <a:t>Offer different types of products to satisfy the same general need.</a:t>
            </a:r>
            <a:endParaRPr lang="en-US" b="1" i="1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053633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330200" y="503238"/>
            <a:ext cx="8585200" cy="944562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900" smtClean="0">
                <a:latin typeface="Arial" charset="0"/>
              </a:rPr>
              <a:t>The Institutional Environment</a:t>
            </a:r>
            <a:br>
              <a:rPr lang="en-US" sz="3900" smtClean="0">
                <a:latin typeface="Arial" charset="0"/>
              </a:rPr>
            </a:br>
            <a:endParaRPr lang="en-US" sz="3900">
              <a:latin typeface="Arial" charset="0"/>
            </a:endParaRP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627610" y="1447800"/>
            <a:ext cx="8077200" cy="4449763"/>
          </a:xfrm>
          <a:prstGeom prst="rect">
            <a:avLst/>
          </a:prstGeom>
          <a:ln w="57150">
            <a:solidFill>
              <a:srgbClr val="40A800"/>
            </a:solidFill>
            <a:miter lim="800000"/>
            <a:headEnd/>
            <a:tailEnd/>
          </a:ln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 smtClean="0">
                <a:solidFill>
                  <a:schemeClr val="tx2"/>
                </a:solidFill>
                <a:latin typeface="Arial" charset="0"/>
              </a:rPr>
              <a:t>The </a:t>
            </a:r>
            <a:r>
              <a:rPr lang="en-US" sz="2800" b="1" dirty="0" smtClean="0">
                <a:solidFill>
                  <a:schemeClr val="tx2"/>
                </a:solidFill>
                <a:latin typeface="Arial" charset="0"/>
              </a:rPr>
              <a:t>Institutional Environment:</a:t>
            </a:r>
          </a:p>
          <a:p>
            <a:pPr lvl="1"/>
            <a:r>
              <a:rPr lang="en-US" sz="2300" i="1" dirty="0" smtClean="0">
                <a:latin typeface="Arial" charset="0"/>
              </a:rPr>
              <a:t>All the organizations involved in marketing products and services. </a:t>
            </a:r>
          </a:p>
          <a:p>
            <a:pPr lvl="1"/>
            <a:endParaRPr lang="en-US" sz="2300" i="1" dirty="0" smtClean="0">
              <a:latin typeface="Arial" charset="0"/>
            </a:endParaRPr>
          </a:p>
          <a:p>
            <a:pPr lvl="1"/>
            <a:r>
              <a:rPr lang="en-US" sz="2300" dirty="0" smtClean="0">
                <a:latin typeface="Arial" charset="0"/>
              </a:rPr>
              <a:t>These include:</a:t>
            </a:r>
          </a:p>
          <a:p>
            <a:pPr lvl="2"/>
            <a:r>
              <a:rPr lang="en-US" sz="1900" b="1" dirty="0" smtClean="0">
                <a:latin typeface="Arial" charset="0"/>
              </a:rPr>
              <a:t>Marketing Research Firms</a:t>
            </a:r>
          </a:p>
          <a:p>
            <a:pPr lvl="2"/>
            <a:r>
              <a:rPr lang="en-US" sz="1900" b="1" dirty="0" smtClean="0">
                <a:latin typeface="Arial" charset="0"/>
              </a:rPr>
              <a:t>Advertising Agencies</a:t>
            </a:r>
          </a:p>
          <a:p>
            <a:pPr lvl="2"/>
            <a:r>
              <a:rPr lang="en-US" sz="1900" b="1" dirty="0" smtClean="0">
                <a:latin typeface="Arial" charset="0"/>
              </a:rPr>
              <a:t>Wholesalers</a:t>
            </a:r>
          </a:p>
          <a:p>
            <a:pPr lvl="2"/>
            <a:r>
              <a:rPr lang="en-US" sz="1900" b="1" dirty="0" smtClean="0">
                <a:latin typeface="Arial" charset="0"/>
              </a:rPr>
              <a:t>Retailers</a:t>
            </a:r>
          </a:p>
          <a:p>
            <a:pPr lvl="2"/>
            <a:r>
              <a:rPr lang="en-US" sz="1900" b="1" dirty="0" smtClean="0">
                <a:latin typeface="Arial" charset="0"/>
              </a:rPr>
              <a:t>Suppliers</a:t>
            </a:r>
          </a:p>
          <a:p>
            <a:pPr lvl="2"/>
            <a:r>
              <a:rPr lang="en-US" sz="1900" b="1" dirty="0" smtClean="0">
                <a:latin typeface="Arial" charset="0"/>
              </a:rPr>
              <a:t>Customers</a:t>
            </a:r>
            <a:endParaRPr lang="en-US" sz="1900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65751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82600" y="152400"/>
            <a:ext cx="8585200" cy="1020763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>
                <a:latin typeface="Arial" charset="0"/>
              </a:rPr>
              <a:t>The Future</a:t>
            </a:r>
            <a:endParaRPr lang="en-US">
              <a:latin typeface="Arial" charset="0"/>
            </a:endParaRP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761999" y="1173163"/>
            <a:ext cx="7903163" cy="4255818"/>
          </a:xfrm>
          <a:prstGeom prst="rect">
            <a:avLst/>
          </a:prstGeom>
          <a:ln w="57150">
            <a:solidFill>
              <a:srgbClr val="40A800"/>
            </a:solidFill>
            <a:miter lim="800000"/>
            <a:headEnd/>
            <a:tailEnd/>
          </a:ln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600" dirty="0" smtClean="0">
                <a:latin typeface="Arial" charset="0"/>
              </a:rPr>
              <a:t>The only certainty about the future is that it will be uncertain and change will occur at an increasing rate. </a:t>
            </a:r>
          </a:p>
          <a:p>
            <a:endParaRPr lang="en-US" sz="3600" dirty="0" smtClean="0">
              <a:latin typeface="Arial" charset="0"/>
            </a:endParaRPr>
          </a:p>
          <a:p>
            <a:r>
              <a:rPr lang="en-US" sz="3600" dirty="0" smtClean="0">
                <a:latin typeface="Arial" charset="0"/>
              </a:rPr>
              <a:t>It will also be more complex. </a:t>
            </a:r>
            <a:endParaRPr lang="en-US" sz="3600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456279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80856" y="1782363"/>
            <a:ext cx="73541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 smtClean="0"/>
              <a:t>Questions ?</a:t>
            </a:r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14554766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553</Words>
  <Application>Microsoft Macintosh PowerPoint</Application>
  <PresentationFormat>On-screen Show (4:3)</PresentationFormat>
  <Paragraphs>127</Paragraphs>
  <Slides>26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Office Theme</vt:lpstr>
      <vt:lpstr>MBA Marketing Management</vt:lpstr>
      <vt:lpstr>Week 1 Reading for Week 2</vt:lpstr>
      <vt:lpstr>Aldi Case Study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MBA Marketing Management</dc:title>
  <dc:creator>IT Support</dc:creator>
  <cp:lastModifiedBy>IT Support</cp:lastModifiedBy>
  <cp:revision>22</cp:revision>
  <dcterms:created xsi:type="dcterms:W3CDTF">2014-02-01T21:33:34Z</dcterms:created>
  <dcterms:modified xsi:type="dcterms:W3CDTF">2014-02-03T23:11:59Z</dcterms:modified>
</cp:coreProperties>
</file>