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4255" r:id="rId2"/>
    <p:sldMasterId id="2147484259" r:id="rId3"/>
  </p:sldMasterIdLst>
  <p:notesMasterIdLst>
    <p:notesMasterId r:id="rId22"/>
  </p:notesMasterIdLst>
  <p:sldIdLst>
    <p:sldId id="724" r:id="rId4"/>
    <p:sldId id="725" r:id="rId5"/>
    <p:sldId id="294" r:id="rId6"/>
    <p:sldId id="723" r:id="rId7"/>
    <p:sldId id="620" r:id="rId8"/>
    <p:sldId id="691" r:id="rId9"/>
    <p:sldId id="623" r:id="rId10"/>
    <p:sldId id="626" r:id="rId11"/>
    <p:sldId id="625" r:id="rId12"/>
    <p:sldId id="627" r:id="rId13"/>
    <p:sldId id="628" r:id="rId14"/>
    <p:sldId id="314" r:id="rId15"/>
    <p:sldId id="315" r:id="rId16"/>
    <p:sldId id="316" r:id="rId17"/>
    <p:sldId id="317" r:id="rId18"/>
    <p:sldId id="309" r:id="rId19"/>
    <p:sldId id="694" r:id="rId20"/>
    <p:sldId id="69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0"/>
    <p:restoredTop sz="95646"/>
  </p:normalViewPr>
  <p:slideViewPr>
    <p:cSldViewPr snapToGrid="0" snapToObjects="1">
      <p:cViewPr varScale="1">
        <p:scale>
          <a:sx n="77" d="100"/>
          <a:sy n="77" d="100"/>
        </p:scale>
        <p:origin x="76" y="46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6/25/2024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five step model makes things look very tidy and suggests that each stage is the same.</a:t>
            </a:r>
          </a:p>
          <a:p>
            <a:r>
              <a:rPr lang="en-GB" altLang="en-US" dirty="0"/>
              <a:t>In practice the cycle probably has Initiate and Close while everything else repeats in a loop, as things are tried and adjusted.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701484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Iron Triangle was originally conceived as a f</a:t>
            </a:r>
            <a:r>
              <a:rPr lang="en-GB" altLang="en-US" b="1" dirty="0"/>
              <a:t>ramework</a:t>
            </a:r>
            <a:r>
              <a:rPr lang="en-GB" altLang="en-US" dirty="0"/>
              <a:t> to enable project managers to </a:t>
            </a:r>
            <a:r>
              <a:rPr lang="en-GB" altLang="en-US" b="1" dirty="0"/>
              <a:t>evaluate</a:t>
            </a:r>
            <a:r>
              <a:rPr lang="en-GB" altLang="en-US" dirty="0"/>
              <a:t> and </a:t>
            </a:r>
            <a:r>
              <a:rPr lang="en-GB" altLang="en-US" b="1" dirty="0"/>
              <a:t>balance</a:t>
            </a:r>
            <a:r>
              <a:rPr lang="en-GB" altLang="en-US" dirty="0"/>
              <a:t> the </a:t>
            </a:r>
            <a:r>
              <a:rPr lang="en-GB" altLang="en-US" b="1" dirty="0"/>
              <a:t>competing demands </a:t>
            </a:r>
            <a:r>
              <a:rPr lang="en-GB" altLang="en-US" dirty="0"/>
              <a:t>of </a:t>
            </a:r>
            <a:r>
              <a:rPr lang="en-GB" altLang="en-US" b="1" dirty="0"/>
              <a:t>Cost</a:t>
            </a:r>
            <a:r>
              <a:rPr lang="en-GB" altLang="en-US" dirty="0"/>
              <a:t>, </a:t>
            </a:r>
            <a:r>
              <a:rPr lang="en-GB" altLang="en-US" b="1" dirty="0"/>
              <a:t>Time</a:t>
            </a:r>
            <a:r>
              <a:rPr lang="en-GB" altLang="en-US" dirty="0"/>
              <a:t> and </a:t>
            </a:r>
            <a:r>
              <a:rPr lang="en-GB" altLang="en-US" b="1" dirty="0"/>
              <a:t>Quality</a:t>
            </a:r>
            <a:r>
              <a:rPr lang="en-GB" altLang="en-US" dirty="0"/>
              <a:t> within their projects whilst trying to achieve </a:t>
            </a:r>
            <a:r>
              <a:rPr lang="en-GB" altLang="en-US" b="1" dirty="0"/>
              <a:t>the project scope</a:t>
            </a:r>
            <a:r>
              <a:rPr lang="en-GB" altLang="en-US" dirty="0"/>
              <a:t>.</a:t>
            </a:r>
          </a:p>
          <a:p>
            <a:endParaRPr lang="en-US" dirty="0"/>
          </a:p>
          <a:p>
            <a:r>
              <a:rPr lang="en-GB" sz="1200" b="0" i="0" kern="1200" dirty="0">
                <a:solidFill>
                  <a:schemeClr val="tx1"/>
                </a:solidFill>
                <a:effectLst/>
                <a:latin typeface="+mn-lt"/>
                <a:ea typeface="+mn-ea"/>
                <a:cs typeface="+mn-cs"/>
              </a:rPr>
              <a:t>Good PM apply the balance between the three main interdependent constraints of every project; time, cost and scope.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must be delivered within cost. </a:t>
            </a:r>
          </a:p>
          <a:p>
            <a:r>
              <a:rPr lang="en-GB" sz="1200" b="0" i="0" kern="1200" dirty="0">
                <a:solidFill>
                  <a:schemeClr val="tx1"/>
                </a:solidFill>
                <a:effectLst/>
                <a:latin typeface="+mn-lt"/>
                <a:ea typeface="+mn-ea"/>
                <a:cs typeface="+mn-cs"/>
              </a:rPr>
              <a:t>Projects must be delivered on time.</a:t>
            </a:r>
          </a:p>
          <a:p>
            <a:r>
              <a:rPr lang="en-GB" sz="1200" b="0" i="0" kern="1200" dirty="0">
                <a:solidFill>
                  <a:schemeClr val="tx1"/>
                </a:solidFill>
                <a:effectLst/>
                <a:latin typeface="+mn-lt"/>
                <a:ea typeface="+mn-ea"/>
                <a:cs typeface="+mn-cs"/>
              </a:rPr>
              <a:t>Projects must meet the agreed scope</a:t>
            </a:r>
          </a:p>
          <a:p>
            <a:r>
              <a:rPr lang="en-GB" sz="1200" b="0" i="0" kern="1200" dirty="0">
                <a:solidFill>
                  <a:schemeClr val="tx1"/>
                </a:solidFill>
                <a:effectLst/>
                <a:latin typeface="+mn-lt"/>
                <a:ea typeface="+mn-ea"/>
                <a:cs typeface="+mn-cs"/>
              </a:rPr>
              <a:t>A successful project manager will use the appropriate tools to face the challenges related to the three constraints and execute the project successfully.</a:t>
            </a:r>
          </a:p>
          <a:p>
            <a:endParaRPr lang="en-US" dirty="0"/>
          </a:p>
          <a:p>
            <a:r>
              <a:rPr lang="en-US" b="1" dirty="0"/>
              <a:t>Scope</a:t>
            </a:r>
          </a:p>
          <a:p>
            <a:r>
              <a:rPr lang="en-US" dirty="0"/>
              <a:t>Project scope deals with the specific requirements or tasks necessary to complete the project. Scope is important to manage on any project; if you can’t control the scope of the project, you’re not likely to deliver it on time or under budget!</a:t>
            </a:r>
          </a:p>
          <a:p>
            <a:endParaRPr lang="en-US" dirty="0"/>
          </a:p>
          <a:p>
            <a:r>
              <a:rPr lang="en-US" dirty="0"/>
              <a:t>When managing scope its critical that you prioritize your tasks, enabling you to plan and assign resources effectively. Without creating a sense of order, it’s easy to become overwhelmed, enabling scope creep. </a:t>
            </a:r>
          </a:p>
          <a:p>
            <a:endParaRPr lang="en-US" dirty="0"/>
          </a:p>
          <a:p>
            <a:r>
              <a:rPr lang="en-US" b="1" dirty="0"/>
              <a:t>Cost</a:t>
            </a:r>
          </a:p>
          <a:p>
            <a:r>
              <a:rPr lang="en-US" dirty="0"/>
              <a:t>The financial commitment of the project is dependent on several variables. There are the resources involved, from materials to people, which include labor costs. There are other outside forces that can impact a project, which must be considered in the cost of the work.</a:t>
            </a:r>
          </a:p>
          <a:p>
            <a:endParaRPr lang="en-US" dirty="0"/>
          </a:p>
          <a:p>
            <a:r>
              <a:rPr lang="en-US" dirty="0"/>
              <a:t>There are also the fixed and variable costs inherent in any project, such as the economic cost of teams with varying skills and productivity, which must be calculated. This can seriously come into play with the use of contract workers or outsourcing.</a:t>
            </a:r>
          </a:p>
          <a:p>
            <a:endParaRPr lang="en-US" dirty="0"/>
          </a:p>
          <a:p>
            <a:r>
              <a:rPr lang="en-US" dirty="0"/>
              <a:t>Cost processes include cost estimating to figure out the needed financial commitment for all resources necessary to complete the job. Cost budgeting creates a cost baseline. Cost control works to manage the fluctuation of costs throughout the project.</a:t>
            </a:r>
          </a:p>
          <a:p>
            <a:endParaRPr lang="en-US" dirty="0"/>
          </a:p>
          <a:p>
            <a:r>
              <a:rPr lang="en-US" b="1" dirty="0"/>
              <a:t>Time</a:t>
            </a:r>
          </a:p>
          <a:p>
            <a:r>
              <a:rPr lang="en-US" dirty="0"/>
              <a:t>At its basic, the schedule is the estimated amount of time allotted to complete the project, or producing the deliverable. Usually, this is figured out by first noting all the tasks necessary to move from the start to the finish of the project.</a:t>
            </a:r>
          </a:p>
          <a:p>
            <a:endParaRPr lang="en-US" dirty="0"/>
          </a:p>
          <a:p>
            <a:r>
              <a:rPr lang="en-US" dirty="0"/>
              <a:t>A Gantt chart is one way to visualize the project schedule, with each task a point on that timeline, with task dependencies linked, and durations determined. Having historic data can help make more accurate estimates. </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517406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Stevens (1996) argues that there is a </a:t>
            </a:r>
            <a:r>
              <a:rPr lang="en-GB" altLang="en-US" b="1" dirty="0"/>
              <a:t>hard</a:t>
            </a:r>
            <a:r>
              <a:rPr lang="en-GB" altLang="en-US" dirty="0"/>
              <a:t> and </a:t>
            </a:r>
            <a:r>
              <a:rPr lang="en-GB" altLang="en-US" b="1" dirty="0"/>
              <a:t>soft</a:t>
            </a:r>
            <a:r>
              <a:rPr lang="en-GB" altLang="en-US" dirty="0"/>
              <a:t> </a:t>
            </a:r>
            <a:r>
              <a:rPr lang="en-GB" altLang="en-US" b="1" dirty="0"/>
              <a:t>side</a:t>
            </a:r>
            <a:r>
              <a:rPr lang="en-GB" altLang="en-US" dirty="0"/>
              <a:t> to </a:t>
            </a:r>
            <a:r>
              <a:rPr lang="en-GB" altLang="en-US" b="1" dirty="0"/>
              <a:t>project success </a:t>
            </a:r>
            <a:r>
              <a:rPr lang="en-GB" altLang="en-US" dirty="0"/>
              <a:t>with </a:t>
            </a:r>
            <a:r>
              <a:rPr lang="en-GB" altLang="en-US" b="1" dirty="0"/>
              <a:t>time</a:t>
            </a:r>
            <a:r>
              <a:rPr lang="en-GB" altLang="en-US" dirty="0"/>
              <a:t> and </a:t>
            </a:r>
            <a:r>
              <a:rPr lang="en-GB" altLang="en-US" b="1" dirty="0"/>
              <a:t>cost</a:t>
            </a:r>
            <a:r>
              <a:rPr lang="en-GB" altLang="en-US" dirty="0"/>
              <a:t> being ‘</a:t>
            </a:r>
            <a:r>
              <a:rPr lang="en-GB" altLang="en-US" b="1" dirty="0"/>
              <a:t>hard</a:t>
            </a:r>
            <a:r>
              <a:rPr lang="en-GB" altLang="en-US" dirty="0"/>
              <a:t>’ and </a:t>
            </a:r>
            <a:r>
              <a:rPr lang="en-GB" altLang="en-US" b="1" dirty="0"/>
              <a:t>satisfaction being ‘soft</a:t>
            </a:r>
            <a:r>
              <a:rPr lang="en-GB" altLang="en-US" dirty="0"/>
              <a:t>’. Similarly Jha &amp; </a:t>
            </a:r>
            <a:r>
              <a:rPr lang="en-GB" altLang="en-US" dirty="0" err="1"/>
              <a:t>Iyer</a:t>
            </a:r>
            <a:r>
              <a:rPr lang="en-GB" altLang="en-US" dirty="0"/>
              <a:t> (2007) argue that success criteria can be categorized as either objective or subjective. The objective evaluation criteria are considered to be time, cost and quality </a:t>
            </a:r>
            <a:r>
              <a:rPr lang="en-GB" altLang="en-US" b="1" dirty="0"/>
              <a:t>since they are tangible and </a:t>
            </a:r>
            <a:r>
              <a:rPr lang="en-GB" altLang="en-US" b="1" dirty="0" err="1"/>
              <a:t>measureable</a:t>
            </a:r>
            <a:r>
              <a:rPr lang="en-GB" altLang="en-US" dirty="0"/>
              <a:t>. On the other hand, many newly proposed success criteria such as </a:t>
            </a:r>
            <a:r>
              <a:rPr lang="en-GB" altLang="en-US" b="1" dirty="0"/>
              <a:t>customer satisfaction </a:t>
            </a:r>
            <a:r>
              <a:rPr lang="en-GB" altLang="en-US" dirty="0"/>
              <a:t>or sustainability could be considered </a:t>
            </a:r>
            <a:r>
              <a:rPr lang="en-GB" altLang="en-US" b="1" dirty="0"/>
              <a:t>subjective</a:t>
            </a:r>
            <a:r>
              <a:rPr lang="en-GB" altLang="en-US" dirty="0"/>
              <a:t> and </a:t>
            </a:r>
            <a:r>
              <a:rPr lang="en-GB" altLang="en-US" b="1" dirty="0"/>
              <a:t>intangible</a:t>
            </a:r>
            <a:endParaRPr lang="en-US" altLang="en-US" b="1"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200051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 </a:t>
            </a:r>
            <a:r>
              <a:rPr lang="en-GB" altLang="en-US" b="1" dirty="0"/>
              <a:t>iron triangle looks at - The planning, monitoring and control of all aspects of a project and the motivation of all those involved in it to achieve the project objectives on time and to the </a:t>
            </a:r>
            <a:r>
              <a:rPr lang="en-GB" altLang="en-US" b="1" dirty="0" err="1"/>
              <a:t>specied</a:t>
            </a:r>
            <a:r>
              <a:rPr lang="en-GB" altLang="en-US" b="1" dirty="0"/>
              <a:t> cost, quality and performance.</a:t>
            </a:r>
          </a:p>
          <a:p>
            <a:r>
              <a:rPr lang="en-GB" altLang="en-US" dirty="0"/>
              <a:t>When implementing the Iron Triangle into practice it is crucial to ask the project team to rank the three constraints (Morris and </a:t>
            </a:r>
            <a:r>
              <a:rPr lang="en-GB" altLang="en-US" dirty="0" err="1"/>
              <a:t>Sember</a:t>
            </a:r>
            <a:r>
              <a:rPr lang="en-GB" altLang="en-US" dirty="0"/>
              <a:t>, 2008). This is one of the fundamental ideas that cannot be neglected. When </a:t>
            </a:r>
            <a:r>
              <a:rPr lang="en-GB" altLang="en-US" b="1" dirty="0"/>
              <a:t>changes occur </a:t>
            </a:r>
            <a:r>
              <a:rPr lang="en-GB" altLang="en-US" dirty="0"/>
              <a:t>it is important for the </a:t>
            </a:r>
            <a:r>
              <a:rPr lang="en-GB" altLang="en-US" b="1" dirty="0"/>
              <a:t>project manager </a:t>
            </a:r>
            <a:r>
              <a:rPr lang="en-GB" altLang="en-US" dirty="0"/>
              <a:t>to </a:t>
            </a:r>
            <a:r>
              <a:rPr lang="en-GB" altLang="en-US" b="1" dirty="0"/>
              <a:t>assess the impact </a:t>
            </a:r>
            <a:r>
              <a:rPr lang="en-GB" altLang="en-US" dirty="0"/>
              <a:t>of the given event or decision and </a:t>
            </a:r>
            <a:r>
              <a:rPr lang="en-GB" altLang="en-US" b="1" dirty="0"/>
              <a:t>create a range of options</a:t>
            </a:r>
            <a:r>
              <a:rPr lang="en-GB" altLang="en-US" dirty="0"/>
              <a:t>. In addition, it is the project manager’s role to show the impact on the three constraints and thereafter </a:t>
            </a:r>
            <a:r>
              <a:rPr lang="en-GB" altLang="en-US" b="1" dirty="0"/>
              <a:t>create the necessary balance </a:t>
            </a:r>
            <a:r>
              <a:rPr lang="en-GB" altLang="en-US" dirty="0"/>
              <a:t>between them (Morris and </a:t>
            </a:r>
            <a:r>
              <a:rPr lang="en-GB" altLang="en-US" dirty="0" err="1"/>
              <a:t>Sember</a:t>
            </a:r>
            <a:r>
              <a:rPr lang="en-GB" altLang="en-US" dirty="0"/>
              <a:t>, 2008). Besides, the Iron Triangle is an excellent tool for a project manager to discover the priorities and motivation for the various stakeholders and how well the project is understood. This gives the foundation for </a:t>
            </a:r>
            <a:r>
              <a:rPr lang="en-GB" altLang="en-US" b="1" dirty="0"/>
              <a:t>good dialogues but also view on whether stakeholders </a:t>
            </a:r>
            <a:r>
              <a:rPr lang="en-GB" altLang="en-US" dirty="0"/>
              <a:t>are aligned or not (Morris and </a:t>
            </a:r>
            <a:r>
              <a:rPr lang="en-GB" altLang="en-US" dirty="0" err="1"/>
              <a:t>Sember</a:t>
            </a:r>
            <a:r>
              <a:rPr lang="en-GB" altLang="en-US" dirty="0"/>
              <a:t>, 2008). What is </a:t>
            </a:r>
            <a:r>
              <a:rPr lang="en-GB" altLang="en-US" b="1" dirty="0"/>
              <a:t>important is for the team to prioritise the constraints so the project manager knows where to be aware and where to put the focus. </a:t>
            </a:r>
            <a:r>
              <a:rPr lang="en-GB" altLang="en-US" dirty="0"/>
              <a:t>Yet, as many other theoretical concepts, environments are changing rapidly, which therefore require some concepts e.g. </a:t>
            </a:r>
            <a:r>
              <a:rPr lang="en-GB" altLang="en-US" b="1" dirty="0"/>
              <a:t>the Iron Triangle to be re-shaped or adjusted thereto</a:t>
            </a:r>
            <a:r>
              <a:rPr lang="en-GB" altLang="en-US" dirty="0"/>
              <a:t>. Organizations are finding that they can meet all three constraints of the Iron Triangle, yet they still fail overall</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727298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term Direct Objectives is used by </a:t>
            </a:r>
            <a:r>
              <a:rPr lang="en-GB" altLang="en-US" dirty="0" err="1"/>
              <a:t>Meridith</a:t>
            </a:r>
            <a:r>
              <a:rPr lang="en-GB" altLang="en-US" dirty="0"/>
              <a:t> and Mantel, 2009</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675308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18</a:t>
            </a:fld>
            <a:endParaRPr lang="en-US"/>
          </a:p>
        </p:txBody>
      </p:sp>
    </p:spTree>
    <p:extLst>
      <p:ext uri="{BB962C8B-B14F-4D97-AF65-F5344CB8AC3E}">
        <p14:creationId xmlns:p14="http://schemas.microsoft.com/office/powerpoint/2010/main" val="2586201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25/06/2024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25/06/2024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25/06/2024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25/06/2024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25/06/2024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25/06/2024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25/06/2024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25/06/2024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25/06/2024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25/06/2024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25/06/2024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BMSK5014</a:t>
            </a:r>
            <a:br>
              <a:rPr lang="en-GB" altLang="en-US" sz="1800" dirty="0"/>
            </a:br>
            <a:r>
              <a:rPr lang="en-GB" sz="1800" i="0" dirty="0">
                <a:effectLst/>
              </a:rPr>
              <a:t>Managing Projects</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8</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a:lnSpc>
                <a:spcPct val="200000"/>
              </a:lnSpc>
            </a:pPr>
            <a:r>
              <a:rPr lang="en-GB" altLang="en-US" dirty="0">
                <a:latin typeface="Arial" panose="020B0604020202020204" pitchFamily="34" charset="0"/>
                <a:cs typeface="Arial" panose="020B0604020202020204" pitchFamily="34" charset="0"/>
              </a:rPr>
              <a:t>Monitoring the Project</a:t>
            </a:r>
          </a:p>
          <a:p>
            <a:pPr>
              <a:lnSpc>
                <a:spcPct val="200000"/>
              </a:lnSpc>
            </a:pPr>
            <a:r>
              <a:rPr lang="en-GB" altLang="en-US" dirty="0">
                <a:latin typeface="Arial" panose="020B0604020202020204" pitchFamily="34" charset="0"/>
                <a:cs typeface="Arial" panose="020B0604020202020204" pitchFamily="34" charset="0"/>
              </a:rPr>
              <a:t>Project Closedown</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4</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54077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D5EA-6328-1A43-8309-C6D095D0515A}"/>
              </a:ext>
            </a:extLst>
          </p:cNvPr>
          <p:cNvSpPr>
            <a:spLocks noGrp="1"/>
          </p:cNvSpPr>
          <p:nvPr>
            <p:ph type="title"/>
          </p:nvPr>
        </p:nvSpPr>
        <p:spPr/>
        <p:txBody>
          <a:bodyPr/>
          <a:lstStyle/>
          <a:p>
            <a:r>
              <a:rPr lang="en-US" dirty="0"/>
              <a:t>Project Management Life Cycle</a:t>
            </a:r>
          </a:p>
        </p:txBody>
      </p:sp>
      <p:sp>
        <p:nvSpPr>
          <p:cNvPr id="4" name="Slide Number Placeholder 3">
            <a:extLst>
              <a:ext uri="{FF2B5EF4-FFF2-40B4-BE49-F238E27FC236}">
                <a16:creationId xmlns:a16="http://schemas.microsoft.com/office/drawing/2014/main" id="{57D26C83-2175-9540-9F98-2E70484B7395}"/>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5</a:t>
            </a:fld>
            <a:endParaRPr lang="en-GB"/>
          </a:p>
        </p:txBody>
      </p:sp>
      <p:sp>
        <p:nvSpPr>
          <p:cNvPr id="5" name="Oval 8">
            <a:extLst>
              <a:ext uri="{FF2B5EF4-FFF2-40B4-BE49-F238E27FC236}">
                <a16:creationId xmlns:a16="http://schemas.microsoft.com/office/drawing/2014/main" id="{67F1B912-9698-1B4C-800A-D80336FDE3C4}"/>
              </a:ext>
            </a:extLst>
          </p:cNvPr>
          <p:cNvSpPr>
            <a:spLocks noChangeArrowheads="1"/>
          </p:cNvSpPr>
          <p:nvPr/>
        </p:nvSpPr>
        <p:spPr bwMode="auto">
          <a:xfrm>
            <a:off x="1956707" y="1464129"/>
            <a:ext cx="1333500" cy="857250"/>
          </a:xfrm>
          <a:prstGeom prst="ellipse">
            <a:avLst/>
          </a:prstGeom>
          <a:solidFill>
            <a:srgbClr val="FF99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Initiate</a:t>
            </a:r>
          </a:p>
        </p:txBody>
      </p:sp>
      <p:sp>
        <p:nvSpPr>
          <p:cNvPr id="6" name="Oval 9">
            <a:extLst>
              <a:ext uri="{FF2B5EF4-FFF2-40B4-BE49-F238E27FC236}">
                <a16:creationId xmlns:a16="http://schemas.microsoft.com/office/drawing/2014/main" id="{A7D8ABD7-1106-AC46-BD28-AA29F4BA305B}"/>
              </a:ext>
            </a:extLst>
          </p:cNvPr>
          <p:cNvSpPr>
            <a:spLocks noChangeArrowheads="1"/>
          </p:cNvSpPr>
          <p:nvPr/>
        </p:nvSpPr>
        <p:spPr bwMode="auto">
          <a:xfrm>
            <a:off x="4572907" y="1546679"/>
            <a:ext cx="1333500" cy="857250"/>
          </a:xfrm>
          <a:prstGeom prst="ellipse">
            <a:avLst/>
          </a:prstGeom>
          <a:solidFill>
            <a:srgbClr val="FFCC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Plan</a:t>
            </a:r>
          </a:p>
        </p:txBody>
      </p:sp>
      <p:sp>
        <p:nvSpPr>
          <p:cNvPr id="7" name="Oval 10">
            <a:extLst>
              <a:ext uri="{FF2B5EF4-FFF2-40B4-BE49-F238E27FC236}">
                <a16:creationId xmlns:a16="http://schemas.microsoft.com/office/drawing/2014/main" id="{967A8510-3F31-AC4C-89E0-AA9229468D92}"/>
              </a:ext>
            </a:extLst>
          </p:cNvPr>
          <p:cNvSpPr>
            <a:spLocks noChangeArrowheads="1"/>
          </p:cNvSpPr>
          <p:nvPr/>
        </p:nvSpPr>
        <p:spPr bwMode="auto">
          <a:xfrm>
            <a:off x="7411357" y="2232479"/>
            <a:ext cx="1333500" cy="857250"/>
          </a:xfrm>
          <a:prstGeom prst="ellipse">
            <a:avLst/>
          </a:prstGeom>
          <a:solidFill>
            <a:srgbClr val="FFFF99"/>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Execute</a:t>
            </a:r>
          </a:p>
        </p:txBody>
      </p:sp>
      <p:sp>
        <p:nvSpPr>
          <p:cNvPr id="8" name="Oval 11">
            <a:extLst>
              <a:ext uri="{FF2B5EF4-FFF2-40B4-BE49-F238E27FC236}">
                <a16:creationId xmlns:a16="http://schemas.microsoft.com/office/drawing/2014/main" id="{E5AE10F6-80C6-0A4B-9F88-76BFF641A9F3}"/>
              </a:ext>
            </a:extLst>
          </p:cNvPr>
          <p:cNvSpPr>
            <a:spLocks noChangeArrowheads="1"/>
          </p:cNvSpPr>
          <p:nvPr/>
        </p:nvSpPr>
        <p:spPr bwMode="auto">
          <a:xfrm>
            <a:off x="5706382" y="3775529"/>
            <a:ext cx="1333500" cy="857250"/>
          </a:xfrm>
          <a:prstGeom prst="ellipse">
            <a:avLst/>
          </a:prstGeom>
          <a:solidFill>
            <a:srgbClr val="CCFFCC"/>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dirty="0">
                <a:latin typeface="Aharoni"/>
                <a:ea typeface="Aharoni"/>
                <a:cs typeface="Aharoni"/>
              </a:rPr>
              <a:t>Control</a:t>
            </a:r>
          </a:p>
        </p:txBody>
      </p:sp>
      <p:sp>
        <p:nvSpPr>
          <p:cNvPr id="9" name="Oval 12">
            <a:extLst>
              <a:ext uri="{FF2B5EF4-FFF2-40B4-BE49-F238E27FC236}">
                <a16:creationId xmlns:a16="http://schemas.microsoft.com/office/drawing/2014/main" id="{5F04A477-EAD9-5344-81F4-ABBB078EDC9D}"/>
              </a:ext>
            </a:extLst>
          </p:cNvPr>
          <p:cNvSpPr>
            <a:spLocks noChangeArrowheads="1"/>
          </p:cNvSpPr>
          <p:nvPr/>
        </p:nvSpPr>
        <p:spPr bwMode="auto">
          <a:xfrm>
            <a:off x="8601982" y="3870779"/>
            <a:ext cx="1333500" cy="857250"/>
          </a:xfrm>
          <a:prstGeom prst="ellipse">
            <a:avLst/>
          </a:prstGeom>
          <a:solidFill>
            <a:srgbClr val="99CCFF"/>
          </a:solidFill>
          <a:ln w="9525">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GB" altLang="en-US" sz="1800" b="1">
                <a:latin typeface="Aharoni"/>
                <a:ea typeface="Aharoni"/>
                <a:cs typeface="Aharoni"/>
              </a:rPr>
              <a:t>Close</a:t>
            </a:r>
          </a:p>
        </p:txBody>
      </p:sp>
      <p:sp>
        <p:nvSpPr>
          <p:cNvPr id="10" name="AutoShape 15">
            <a:extLst>
              <a:ext uri="{FF2B5EF4-FFF2-40B4-BE49-F238E27FC236}">
                <a16:creationId xmlns:a16="http://schemas.microsoft.com/office/drawing/2014/main" id="{921169EE-66BB-1F4E-8277-3EEECC0A8076}"/>
              </a:ext>
            </a:extLst>
          </p:cNvPr>
          <p:cNvSpPr>
            <a:spLocks noChangeArrowheads="1"/>
          </p:cNvSpPr>
          <p:nvPr/>
        </p:nvSpPr>
        <p:spPr bwMode="auto">
          <a:xfrm rot="11760007">
            <a:off x="5673045" y="1978479"/>
            <a:ext cx="1560512" cy="156845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cubicBezTo>
                  <a:pt x="5400" y="13782"/>
                  <a:pt x="7817" y="16200"/>
                  <a:pt x="10800" y="16200"/>
                </a:cubicBezTo>
                <a:cubicBezTo>
                  <a:pt x="11468" y="16200"/>
                  <a:pt x="12130" y="16076"/>
                  <a:pt x="12753" y="15834"/>
                </a:cubicBezTo>
                <a:lnTo>
                  <a:pt x="14706" y="20868"/>
                </a:lnTo>
                <a:cubicBezTo>
                  <a:pt x="13460" y="21352"/>
                  <a:pt x="12136" y="21599"/>
                  <a:pt x="10800" y="21600"/>
                </a:cubicBezTo>
                <a:cubicBezTo>
                  <a:pt x="4835" y="21600"/>
                  <a:pt x="0" y="16764"/>
                  <a:pt x="0" y="10800"/>
                </a:cubicBez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AutoShape 21">
            <a:extLst>
              <a:ext uri="{FF2B5EF4-FFF2-40B4-BE49-F238E27FC236}">
                <a16:creationId xmlns:a16="http://schemas.microsoft.com/office/drawing/2014/main" id="{AE622694-61F2-4B49-A41D-E943D8850866}"/>
              </a:ext>
            </a:extLst>
          </p:cNvPr>
          <p:cNvSpPr>
            <a:spLocks noChangeArrowheads="1"/>
          </p:cNvSpPr>
          <p:nvPr/>
        </p:nvSpPr>
        <p:spPr bwMode="auto">
          <a:xfrm>
            <a:off x="3480707" y="1540329"/>
            <a:ext cx="95250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AutoShape 22">
            <a:extLst>
              <a:ext uri="{FF2B5EF4-FFF2-40B4-BE49-F238E27FC236}">
                <a16:creationId xmlns:a16="http://schemas.microsoft.com/office/drawing/2014/main" id="{BACA84C5-EF79-EB49-8FBD-122A61C3783D}"/>
              </a:ext>
            </a:extLst>
          </p:cNvPr>
          <p:cNvSpPr>
            <a:spLocks noChangeArrowheads="1"/>
          </p:cNvSpPr>
          <p:nvPr/>
        </p:nvSpPr>
        <p:spPr bwMode="auto">
          <a:xfrm>
            <a:off x="7363732" y="3813629"/>
            <a:ext cx="971550"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alpha val="27843"/>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3" name="Line 23">
            <a:extLst>
              <a:ext uri="{FF2B5EF4-FFF2-40B4-BE49-F238E27FC236}">
                <a16:creationId xmlns:a16="http://schemas.microsoft.com/office/drawing/2014/main" id="{D84F5917-E42B-6847-A8A3-BD024CF88D6E}"/>
              </a:ext>
            </a:extLst>
          </p:cNvPr>
          <p:cNvSpPr>
            <a:spLocks noChangeShapeType="1"/>
          </p:cNvSpPr>
          <p:nvPr/>
        </p:nvSpPr>
        <p:spPr bwMode="auto">
          <a:xfrm flipV="1">
            <a:off x="6471557" y="1502229"/>
            <a:ext cx="9525" cy="1028700"/>
          </a:xfrm>
          <a:prstGeom prst="line">
            <a:avLst/>
          </a:prstGeom>
          <a:noFill/>
          <a:ln w="28575">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 name="Line 24">
            <a:extLst>
              <a:ext uri="{FF2B5EF4-FFF2-40B4-BE49-F238E27FC236}">
                <a16:creationId xmlns:a16="http://schemas.microsoft.com/office/drawing/2014/main" id="{B5BFF2ED-3554-1D41-BCEF-86E02B7688F8}"/>
              </a:ext>
            </a:extLst>
          </p:cNvPr>
          <p:cNvSpPr>
            <a:spLocks noChangeShapeType="1"/>
          </p:cNvSpPr>
          <p:nvPr/>
        </p:nvSpPr>
        <p:spPr bwMode="auto">
          <a:xfrm flipV="1">
            <a:off x="6528707" y="1435554"/>
            <a:ext cx="85725" cy="1152525"/>
          </a:xfrm>
          <a:prstGeom prst="line">
            <a:avLst/>
          </a:prstGeom>
          <a:noFill/>
          <a:ln w="19050">
            <a:solidFill>
              <a:srgbClr val="FFFFFF"/>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947191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3258-2DC8-1643-99FD-E5E5116EB178}"/>
              </a:ext>
            </a:extLst>
          </p:cNvPr>
          <p:cNvSpPr>
            <a:spLocks noGrp="1"/>
          </p:cNvSpPr>
          <p:nvPr>
            <p:ph type="title"/>
          </p:nvPr>
        </p:nvSpPr>
        <p:spPr>
          <a:xfrm>
            <a:off x="838200" y="136524"/>
            <a:ext cx="10515600" cy="897797"/>
          </a:xfrm>
        </p:spPr>
        <p:txBody>
          <a:bodyPr/>
          <a:lstStyle/>
          <a:p>
            <a:r>
              <a:rPr lang="en-GB" dirty="0"/>
              <a:t>Monitoring the Project</a:t>
            </a:r>
          </a:p>
        </p:txBody>
      </p:sp>
      <p:sp>
        <p:nvSpPr>
          <p:cNvPr id="3" name="Content Placeholder 2">
            <a:extLst>
              <a:ext uri="{FF2B5EF4-FFF2-40B4-BE49-F238E27FC236}">
                <a16:creationId xmlns:a16="http://schemas.microsoft.com/office/drawing/2014/main" id="{10CDD8D2-EEDD-F142-9B75-EB5D565DF46E}"/>
              </a:ext>
            </a:extLst>
          </p:cNvPr>
          <p:cNvSpPr>
            <a:spLocks noGrp="1"/>
          </p:cNvSpPr>
          <p:nvPr>
            <p:ph idx="1"/>
          </p:nvPr>
        </p:nvSpPr>
        <p:spPr>
          <a:xfrm>
            <a:off x="838200" y="1008088"/>
            <a:ext cx="10515600" cy="4841824"/>
          </a:xfrm>
        </p:spPr>
        <p:txBody>
          <a:bodyPr/>
          <a:lstStyle/>
          <a:p>
            <a:r>
              <a:rPr lang="en-GB" dirty="0"/>
              <a:t>This is the feedback loop of  Execute </a:t>
            </a:r>
            <a:r>
              <a:rPr lang="en-GB" dirty="0">
                <a:sym typeface="Wingdings" pitchFamily="2" charset="2"/>
              </a:rPr>
              <a:t> Control  Plan</a:t>
            </a:r>
          </a:p>
          <a:p>
            <a:pPr marL="0" indent="0">
              <a:buNone/>
            </a:pPr>
            <a:endParaRPr lang="en-GB" sz="1400" dirty="0">
              <a:sym typeface="Wingdings" pitchFamily="2" charset="2"/>
            </a:endParaRPr>
          </a:p>
          <a:p>
            <a:r>
              <a:rPr lang="en-GB" dirty="0">
                <a:sym typeface="Wingdings" pitchFamily="2" charset="2"/>
              </a:rPr>
              <a:t>The Control is the about measuring:</a:t>
            </a:r>
          </a:p>
          <a:p>
            <a:pPr lvl="1"/>
            <a:r>
              <a:rPr lang="en-GB" dirty="0">
                <a:sym typeface="Wingdings" pitchFamily="2" charset="2"/>
              </a:rPr>
              <a:t>Activities/Deliverables Completed</a:t>
            </a:r>
          </a:p>
          <a:p>
            <a:pPr lvl="1"/>
            <a:r>
              <a:rPr lang="en-GB" dirty="0">
                <a:sym typeface="Wingdings" pitchFamily="2" charset="2"/>
              </a:rPr>
              <a:t>Money Spent</a:t>
            </a:r>
          </a:p>
          <a:p>
            <a:pPr lvl="1"/>
            <a:r>
              <a:rPr lang="en-GB" dirty="0">
                <a:sym typeface="Wingdings" pitchFamily="2" charset="2"/>
              </a:rPr>
              <a:t>Results of the Quality Review of the Deliverables</a:t>
            </a:r>
          </a:p>
          <a:p>
            <a:pPr lvl="1"/>
            <a:r>
              <a:rPr lang="en-GB" dirty="0">
                <a:sym typeface="Wingdings" pitchFamily="2" charset="2"/>
              </a:rPr>
              <a:t>Project Progress meeting</a:t>
            </a:r>
          </a:p>
          <a:p>
            <a:endParaRPr lang="en-GB" sz="1400" dirty="0">
              <a:sym typeface="Wingdings" pitchFamily="2" charset="2"/>
            </a:endParaRPr>
          </a:p>
          <a:p>
            <a:r>
              <a:rPr lang="en-GB" dirty="0">
                <a:sym typeface="Wingdings" pitchFamily="2" charset="2"/>
              </a:rPr>
              <a:t>Results of the Monitoring</a:t>
            </a:r>
          </a:p>
          <a:p>
            <a:pPr lvl="1"/>
            <a:r>
              <a:rPr lang="en-GB" dirty="0">
                <a:sym typeface="Wingdings" pitchFamily="2" charset="2"/>
              </a:rPr>
              <a:t>Update the plans</a:t>
            </a:r>
          </a:p>
          <a:p>
            <a:pPr lvl="1"/>
            <a:r>
              <a:rPr lang="en-GB" dirty="0">
                <a:sym typeface="Wingdings" pitchFamily="2" charset="2"/>
              </a:rPr>
              <a:t>Make changes to the Scope, Timescale, Costs</a:t>
            </a:r>
            <a:endParaRPr lang="en-GB" dirty="0"/>
          </a:p>
        </p:txBody>
      </p:sp>
      <p:sp>
        <p:nvSpPr>
          <p:cNvPr id="4" name="Slide Number Placeholder 3">
            <a:extLst>
              <a:ext uri="{FF2B5EF4-FFF2-40B4-BE49-F238E27FC236}">
                <a16:creationId xmlns:a16="http://schemas.microsoft.com/office/drawing/2014/main" id="{A5D576A0-CD87-EE43-A6E0-E4B2B19D2042}"/>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1041036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99A1-E1C9-E643-8819-1CE1D3FD60E5}"/>
              </a:ext>
            </a:extLst>
          </p:cNvPr>
          <p:cNvSpPr>
            <a:spLocks noGrp="1"/>
          </p:cNvSpPr>
          <p:nvPr>
            <p:ph type="title"/>
          </p:nvPr>
        </p:nvSpPr>
        <p:spPr/>
        <p:txBody>
          <a:bodyPr/>
          <a:lstStyle/>
          <a:p>
            <a:r>
              <a:rPr lang="en-US" dirty="0"/>
              <a:t>The Iron Triangle</a:t>
            </a:r>
          </a:p>
        </p:txBody>
      </p:sp>
      <p:sp>
        <p:nvSpPr>
          <p:cNvPr id="4" name="Slide Number Placeholder 3">
            <a:extLst>
              <a:ext uri="{FF2B5EF4-FFF2-40B4-BE49-F238E27FC236}">
                <a16:creationId xmlns:a16="http://schemas.microsoft.com/office/drawing/2014/main" id="{6B893E91-C4F1-DC46-A1E3-521623040AEC}"/>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5" name="Picture 4">
            <a:extLst>
              <a:ext uri="{FF2B5EF4-FFF2-40B4-BE49-F238E27FC236}">
                <a16:creationId xmlns:a16="http://schemas.microsoft.com/office/drawing/2014/main" id="{693971D2-9D9A-1F4A-B845-45AA7AB5041C}"/>
              </a:ext>
            </a:extLst>
          </p:cNvPr>
          <p:cNvPicPr>
            <a:picLocks noChangeAspect="1"/>
          </p:cNvPicPr>
          <p:nvPr/>
        </p:nvPicPr>
        <p:blipFill>
          <a:blip r:embed="rId3"/>
          <a:stretch>
            <a:fillRect/>
          </a:stretch>
        </p:blipFill>
        <p:spPr>
          <a:xfrm>
            <a:off x="3839784" y="1174746"/>
            <a:ext cx="4640594" cy="4197354"/>
          </a:xfrm>
          <a:prstGeom prst="rect">
            <a:avLst/>
          </a:prstGeom>
        </p:spPr>
      </p:pic>
    </p:spTree>
    <p:extLst>
      <p:ext uri="{BB962C8B-B14F-4D97-AF65-F5344CB8AC3E}">
        <p14:creationId xmlns:p14="http://schemas.microsoft.com/office/powerpoint/2010/main" val="2850228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3716F-EE54-114D-91BA-54E42481F417}"/>
              </a:ext>
            </a:extLst>
          </p:cNvPr>
          <p:cNvSpPr>
            <a:spLocks noGrp="1"/>
          </p:cNvSpPr>
          <p:nvPr>
            <p:ph type="title"/>
          </p:nvPr>
        </p:nvSpPr>
        <p:spPr/>
        <p:txBody>
          <a:bodyPr/>
          <a:lstStyle/>
          <a:p>
            <a:r>
              <a:rPr lang="en-US" dirty="0"/>
              <a:t>The Balancing Act</a:t>
            </a:r>
          </a:p>
        </p:txBody>
      </p:sp>
      <p:sp>
        <p:nvSpPr>
          <p:cNvPr id="3" name="Content Placeholder 2">
            <a:extLst>
              <a:ext uri="{FF2B5EF4-FFF2-40B4-BE49-F238E27FC236}">
                <a16:creationId xmlns:a16="http://schemas.microsoft.com/office/drawing/2014/main" id="{BBADCDBA-771D-DC4E-8AFA-881969CD2B64}"/>
              </a:ext>
            </a:extLst>
          </p:cNvPr>
          <p:cNvSpPr>
            <a:spLocks noGrp="1"/>
          </p:cNvSpPr>
          <p:nvPr>
            <p:ph idx="1"/>
          </p:nvPr>
        </p:nvSpPr>
        <p:spPr>
          <a:xfrm>
            <a:off x="364672" y="996043"/>
            <a:ext cx="7538357" cy="4474027"/>
          </a:xfrm>
        </p:spPr>
        <p:txBody>
          <a:bodyPr>
            <a:normAutofit fontScale="92500"/>
          </a:bodyPr>
          <a:lstStyle/>
          <a:p>
            <a:pPr marL="0" indent="0">
              <a:lnSpc>
                <a:spcPct val="90000"/>
              </a:lnSpc>
              <a:buFontTx/>
              <a:buNone/>
            </a:pPr>
            <a:r>
              <a:rPr lang="en-GB" altLang="en-US" dirty="0">
                <a:latin typeface="Arial" panose="020B0604020202020204" pitchFamily="34" charset="0"/>
                <a:cs typeface="Arial" panose="020B0604020202020204" pitchFamily="34" charset="0"/>
              </a:rPr>
              <a:t>A project comprises: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Time</a:t>
            </a:r>
            <a:r>
              <a:rPr lang="en-GB" altLang="en-US" dirty="0">
                <a:latin typeface="Arial" panose="020B0604020202020204" pitchFamily="34" charset="0"/>
                <a:cs typeface="Arial" panose="020B0604020202020204" pitchFamily="34" charset="0"/>
              </a:rPr>
              <a:t> (Is time critical? What are the deadlines?)</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Cost</a:t>
            </a:r>
            <a:r>
              <a:rPr lang="en-GB" altLang="en-US" dirty="0">
                <a:latin typeface="Arial" panose="020B0604020202020204" pitchFamily="34" charset="0"/>
                <a:cs typeface="Arial" panose="020B0604020202020204" pitchFamily="34" charset="0"/>
              </a:rPr>
              <a:t> (What is the budget? Is there any tolerance)</a:t>
            </a:r>
          </a:p>
          <a:p>
            <a:pPr marL="0" indent="0">
              <a:lnSpc>
                <a:spcPct val="90000"/>
              </a:lnSpc>
              <a:buFontTx/>
              <a:buNone/>
            </a:pPr>
            <a:r>
              <a:rPr lang="en-GB" altLang="en-US" dirty="0">
                <a:solidFill>
                  <a:srgbClr val="FF0000"/>
                </a:solidFill>
                <a:latin typeface="Arial" panose="020B0604020202020204" pitchFamily="34" charset="0"/>
                <a:cs typeface="Arial" panose="020B0604020202020204" pitchFamily="34" charset="0"/>
              </a:rPr>
              <a:t>Quality/Scope</a:t>
            </a:r>
            <a:r>
              <a:rPr lang="en-GB" altLang="en-US" dirty="0">
                <a:latin typeface="Arial" panose="020B0604020202020204" pitchFamily="34" charset="0"/>
                <a:cs typeface="Arial" panose="020B0604020202020204" pitchFamily="34" charset="0"/>
              </a:rPr>
              <a:t> (how well does the solution fit the acceptance criteria?)</a:t>
            </a:r>
          </a:p>
          <a:p>
            <a:pPr marL="0" indent="0">
              <a:lnSpc>
                <a:spcPct val="90000"/>
              </a:lnSpc>
              <a:buFontTx/>
              <a:buNone/>
            </a:pPr>
            <a:endParaRPr lang="en-GB" altLang="en-US" dirty="0">
              <a:latin typeface="Arial" panose="020B0604020202020204" pitchFamily="34" charset="0"/>
              <a:cs typeface="Arial" panose="020B0604020202020204" pitchFamily="34" charset="0"/>
            </a:endParaRPr>
          </a:p>
          <a:p>
            <a:pPr marL="0" indent="0">
              <a:lnSpc>
                <a:spcPct val="90000"/>
              </a:lnSpc>
              <a:buFontTx/>
              <a:buNone/>
            </a:pPr>
            <a:r>
              <a:rPr lang="en-GB" altLang="en-US" i="1" dirty="0">
                <a:latin typeface="Arial" panose="020B0604020202020204" pitchFamily="34" charset="0"/>
                <a:cs typeface="Arial" panose="020B0604020202020204" pitchFamily="34" charset="0"/>
              </a:rPr>
              <a:t>When decisions have to be made what is their order of priority?</a:t>
            </a:r>
            <a:r>
              <a:rPr lang="en-GB" altLang="en-US" dirty="0">
                <a:latin typeface="Arial" panose="020B0604020202020204" pitchFamily="34" charset="0"/>
                <a:cs typeface="Arial" panose="020B0604020202020204" pitchFamily="34" charset="0"/>
              </a:rPr>
              <a:t> </a:t>
            </a:r>
          </a:p>
          <a:p>
            <a:endParaRPr lang="en-US" dirty="0"/>
          </a:p>
        </p:txBody>
      </p:sp>
      <p:sp>
        <p:nvSpPr>
          <p:cNvPr id="4" name="Slide Number Placeholder 3">
            <a:extLst>
              <a:ext uri="{FF2B5EF4-FFF2-40B4-BE49-F238E27FC236}">
                <a16:creationId xmlns:a16="http://schemas.microsoft.com/office/drawing/2014/main" id="{6ABECE6F-0EA0-8D41-B52E-03C7F7F3FEF9}"/>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13" name="Picture 12">
            <a:extLst>
              <a:ext uri="{FF2B5EF4-FFF2-40B4-BE49-F238E27FC236}">
                <a16:creationId xmlns:a16="http://schemas.microsoft.com/office/drawing/2014/main" id="{995E2A47-471C-3C40-8740-7322783664C1}"/>
              </a:ext>
            </a:extLst>
          </p:cNvPr>
          <p:cNvPicPr>
            <a:picLocks noChangeAspect="1"/>
          </p:cNvPicPr>
          <p:nvPr/>
        </p:nvPicPr>
        <p:blipFill>
          <a:blip r:embed="rId3"/>
          <a:stretch>
            <a:fillRect/>
          </a:stretch>
        </p:blipFill>
        <p:spPr>
          <a:xfrm>
            <a:off x="7960533" y="1779815"/>
            <a:ext cx="4184854" cy="2596244"/>
          </a:xfrm>
          <a:prstGeom prst="rect">
            <a:avLst/>
          </a:prstGeom>
        </p:spPr>
      </p:pic>
    </p:spTree>
    <p:extLst>
      <p:ext uri="{BB962C8B-B14F-4D97-AF65-F5344CB8AC3E}">
        <p14:creationId xmlns:p14="http://schemas.microsoft.com/office/powerpoint/2010/main" val="1807058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8145-F874-1F48-919E-69FA598DAB46}"/>
              </a:ext>
            </a:extLst>
          </p:cNvPr>
          <p:cNvSpPr>
            <a:spLocks noGrp="1"/>
          </p:cNvSpPr>
          <p:nvPr>
            <p:ph type="title"/>
          </p:nvPr>
        </p:nvSpPr>
        <p:spPr/>
        <p:txBody>
          <a:bodyPr/>
          <a:lstStyle/>
          <a:p>
            <a:r>
              <a:rPr lang="en-US" dirty="0"/>
              <a:t>Project Objectives Triangle</a:t>
            </a:r>
          </a:p>
        </p:txBody>
      </p:sp>
      <p:sp>
        <p:nvSpPr>
          <p:cNvPr id="4" name="Slide Number Placeholder 3">
            <a:extLst>
              <a:ext uri="{FF2B5EF4-FFF2-40B4-BE49-F238E27FC236}">
                <a16:creationId xmlns:a16="http://schemas.microsoft.com/office/drawing/2014/main" id="{5B1BC33B-DE6F-6747-908A-57B9C34AEAAC}"/>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5" name="Picture 4">
            <a:extLst>
              <a:ext uri="{FF2B5EF4-FFF2-40B4-BE49-F238E27FC236}">
                <a16:creationId xmlns:a16="http://schemas.microsoft.com/office/drawing/2014/main" id="{12FEAB02-FBCD-5049-B1D7-590FAF427F88}"/>
              </a:ext>
            </a:extLst>
          </p:cNvPr>
          <p:cNvPicPr>
            <a:picLocks noChangeAspect="1"/>
          </p:cNvPicPr>
          <p:nvPr/>
        </p:nvPicPr>
        <p:blipFill>
          <a:blip r:embed="rId3"/>
          <a:stretch>
            <a:fillRect/>
          </a:stretch>
        </p:blipFill>
        <p:spPr>
          <a:xfrm>
            <a:off x="557855" y="2078417"/>
            <a:ext cx="2108577" cy="1907179"/>
          </a:xfrm>
          <a:prstGeom prst="rect">
            <a:avLst/>
          </a:prstGeom>
        </p:spPr>
      </p:pic>
      <p:sp>
        <p:nvSpPr>
          <p:cNvPr id="9" name="TextBox 8">
            <a:extLst>
              <a:ext uri="{FF2B5EF4-FFF2-40B4-BE49-F238E27FC236}">
                <a16:creationId xmlns:a16="http://schemas.microsoft.com/office/drawing/2014/main" id="{CC608C29-86F0-3E47-84B0-34C3D69FC55D}"/>
              </a:ext>
            </a:extLst>
          </p:cNvPr>
          <p:cNvSpPr txBox="1">
            <a:spLocks noChangeArrowheads="1"/>
          </p:cNvSpPr>
          <p:nvPr/>
        </p:nvSpPr>
        <p:spPr bwMode="auto">
          <a:xfrm>
            <a:off x="3824703" y="1825234"/>
            <a:ext cx="45259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time is short, the resources (cost) must increase or scope must decrease, or both</a:t>
            </a:r>
          </a:p>
        </p:txBody>
      </p:sp>
      <p:sp>
        <p:nvSpPr>
          <p:cNvPr id="10" name="TextBox 9">
            <a:extLst>
              <a:ext uri="{FF2B5EF4-FFF2-40B4-BE49-F238E27FC236}">
                <a16:creationId xmlns:a16="http://schemas.microsoft.com/office/drawing/2014/main" id="{8AB08B9C-641D-0D45-A7D1-483C74EFFAFE}"/>
              </a:ext>
            </a:extLst>
          </p:cNvPr>
          <p:cNvSpPr txBox="1">
            <a:spLocks noChangeArrowheads="1"/>
          </p:cNvSpPr>
          <p:nvPr/>
        </p:nvSpPr>
        <p:spPr bwMode="auto">
          <a:xfrm>
            <a:off x="3824702" y="3002254"/>
            <a:ext cx="45450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funds/costs short, then time can be extended or scope must decrease, or both</a:t>
            </a:r>
          </a:p>
        </p:txBody>
      </p:sp>
      <p:sp>
        <p:nvSpPr>
          <p:cNvPr id="11" name="TextBox 10">
            <a:extLst>
              <a:ext uri="{FF2B5EF4-FFF2-40B4-BE49-F238E27FC236}">
                <a16:creationId xmlns:a16="http://schemas.microsoft.com/office/drawing/2014/main" id="{BB3E1399-A85A-F248-8291-9A5FC1AA7F81}"/>
              </a:ext>
            </a:extLst>
          </p:cNvPr>
          <p:cNvSpPr txBox="1">
            <a:spLocks noChangeArrowheads="1"/>
          </p:cNvSpPr>
          <p:nvPr/>
        </p:nvSpPr>
        <p:spPr bwMode="auto">
          <a:xfrm>
            <a:off x="3824702" y="4112596"/>
            <a:ext cx="46132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1800" b="1" dirty="0">
                <a:latin typeface="Calibri" panose="020F0502020204030204" pitchFamily="34" charset="0"/>
                <a:cs typeface="Calibri" panose="020F0502020204030204" pitchFamily="34" charset="0"/>
              </a:rPr>
              <a:t>If the scope is large, the cost will be greater or the time must be extended, or both</a:t>
            </a:r>
          </a:p>
        </p:txBody>
      </p:sp>
      <p:sp>
        <p:nvSpPr>
          <p:cNvPr id="12" name="Rectangle 11">
            <a:extLst>
              <a:ext uri="{FF2B5EF4-FFF2-40B4-BE49-F238E27FC236}">
                <a16:creationId xmlns:a16="http://schemas.microsoft.com/office/drawing/2014/main" id="{442A94C2-F598-A64A-ABF9-2DD108E6DBE0}"/>
              </a:ext>
            </a:extLst>
          </p:cNvPr>
          <p:cNvSpPr/>
          <p:nvPr/>
        </p:nvSpPr>
        <p:spPr>
          <a:xfrm>
            <a:off x="8919222" y="1890322"/>
            <a:ext cx="285750" cy="325437"/>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3" name="Rectangle 12">
            <a:extLst>
              <a:ext uri="{FF2B5EF4-FFF2-40B4-BE49-F238E27FC236}">
                <a16:creationId xmlns:a16="http://schemas.microsoft.com/office/drawing/2014/main" id="{3E7DAA21-E9A5-4744-9B40-E4164B8BF549}"/>
              </a:ext>
            </a:extLst>
          </p:cNvPr>
          <p:cNvSpPr/>
          <p:nvPr/>
        </p:nvSpPr>
        <p:spPr>
          <a:xfrm>
            <a:off x="9617271" y="1661722"/>
            <a:ext cx="285750" cy="554037"/>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4" name="Rectangle 13">
            <a:extLst>
              <a:ext uri="{FF2B5EF4-FFF2-40B4-BE49-F238E27FC236}">
                <a16:creationId xmlns:a16="http://schemas.microsoft.com/office/drawing/2014/main" id="{66EB360E-5A70-8F4B-AF46-98F443956CDE}"/>
              </a:ext>
            </a:extLst>
          </p:cNvPr>
          <p:cNvSpPr/>
          <p:nvPr/>
        </p:nvSpPr>
        <p:spPr>
          <a:xfrm>
            <a:off x="10312361" y="1890322"/>
            <a:ext cx="285750" cy="32543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5" name="TextBox 14">
            <a:extLst>
              <a:ext uri="{FF2B5EF4-FFF2-40B4-BE49-F238E27FC236}">
                <a16:creationId xmlns:a16="http://schemas.microsoft.com/office/drawing/2014/main" id="{BAB31603-BEBA-F742-A952-A5107418EE9B}"/>
              </a:ext>
            </a:extLst>
          </p:cNvPr>
          <p:cNvSpPr txBox="1">
            <a:spLocks noChangeArrowheads="1"/>
          </p:cNvSpPr>
          <p:nvPr/>
        </p:nvSpPr>
        <p:spPr bwMode="auto">
          <a:xfrm>
            <a:off x="8776346"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Time</a:t>
            </a:r>
          </a:p>
        </p:txBody>
      </p:sp>
      <p:sp>
        <p:nvSpPr>
          <p:cNvPr id="16" name="TextBox 15">
            <a:extLst>
              <a:ext uri="{FF2B5EF4-FFF2-40B4-BE49-F238E27FC236}">
                <a16:creationId xmlns:a16="http://schemas.microsoft.com/office/drawing/2014/main" id="{386D9DFA-BF68-BA49-9578-6EF5ABD40881}"/>
              </a:ext>
            </a:extLst>
          </p:cNvPr>
          <p:cNvSpPr txBox="1">
            <a:spLocks noChangeArrowheads="1"/>
          </p:cNvSpPr>
          <p:nvPr/>
        </p:nvSpPr>
        <p:spPr bwMode="auto">
          <a:xfrm>
            <a:off x="9531545"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17" name="TextBox 16">
            <a:extLst>
              <a:ext uri="{FF2B5EF4-FFF2-40B4-BE49-F238E27FC236}">
                <a16:creationId xmlns:a16="http://schemas.microsoft.com/office/drawing/2014/main" id="{17852B58-A416-8345-96C8-0287D2BAD1A1}"/>
              </a:ext>
            </a:extLst>
          </p:cNvPr>
          <p:cNvSpPr txBox="1">
            <a:spLocks noChangeArrowheads="1"/>
          </p:cNvSpPr>
          <p:nvPr/>
        </p:nvSpPr>
        <p:spPr bwMode="auto">
          <a:xfrm>
            <a:off x="10209172" y="2215759"/>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18" name="Rectangle 17">
            <a:extLst>
              <a:ext uri="{FF2B5EF4-FFF2-40B4-BE49-F238E27FC236}">
                <a16:creationId xmlns:a16="http://schemas.microsoft.com/office/drawing/2014/main" id="{04641192-9400-A14B-A900-22852069C9E0}"/>
              </a:ext>
            </a:extLst>
          </p:cNvPr>
          <p:cNvSpPr/>
          <p:nvPr/>
        </p:nvSpPr>
        <p:spPr>
          <a:xfrm>
            <a:off x="8919222" y="3099092"/>
            <a:ext cx="285750" cy="277812"/>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19" name="TextBox 18">
            <a:extLst>
              <a:ext uri="{FF2B5EF4-FFF2-40B4-BE49-F238E27FC236}">
                <a16:creationId xmlns:a16="http://schemas.microsoft.com/office/drawing/2014/main" id="{E44EF126-8A90-D740-9F45-02623AF6CB3D}"/>
              </a:ext>
            </a:extLst>
          </p:cNvPr>
          <p:cNvSpPr txBox="1">
            <a:spLocks noChangeArrowheads="1"/>
          </p:cNvSpPr>
          <p:nvPr/>
        </p:nvSpPr>
        <p:spPr bwMode="auto">
          <a:xfrm>
            <a:off x="8777934" y="337690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dirty="0">
                <a:latin typeface="Calibri" panose="020F0502020204030204" pitchFamily="34" charset="0"/>
                <a:cs typeface="Calibri" panose="020F0502020204030204" pitchFamily="34" charset="0"/>
              </a:rPr>
              <a:t>Cost</a:t>
            </a:r>
          </a:p>
        </p:txBody>
      </p:sp>
      <p:sp>
        <p:nvSpPr>
          <p:cNvPr id="20" name="Rectangle 19">
            <a:extLst>
              <a:ext uri="{FF2B5EF4-FFF2-40B4-BE49-F238E27FC236}">
                <a16:creationId xmlns:a16="http://schemas.microsoft.com/office/drawing/2014/main" id="{8034AD98-66CC-5248-9B1A-48F7103B6670}"/>
              </a:ext>
            </a:extLst>
          </p:cNvPr>
          <p:cNvSpPr/>
          <p:nvPr/>
        </p:nvSpPr>
        <p:spPr>
          <a:xfrm>
            <a:off x="9645846" y="2933992"/>
            <a:ext cx="285750" cy="449262"/>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1" name="TextBox 20">
            <a:extLst>
              <a:ext uri="{FF2B5EF4-FFF2-40B4-BE49-F238E27FC236}">
                <a16:creationId xmlns:a16="http://schemas.microsoft.com/office/drawing/2014/main" id="{79BCDDA3-D46B-5C43-AE75-95F24B64AC09}"/>
              </a:ext>
            </a:extLst>
          </p:cNvPr>
          <p:cNvSpPr txBox="1">
            <a:spLocks noChangeArrowheads="1"/>
          </p:cNvSpPr>
          <p:nvPr/>
        </p:nvSpPr>
        <p:spPr bwMode="auto">
          <a:xfrm>
            <a:off x="9539483" y="338166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
        <p:nvSpPr>
          <p:cNvPr id="22" name="Rectangle 21">
            <a:extLst>
              <a:ext uri="{FF2B5EF4-FFF2-40B4-BE49-F238E27FC236}">
                <a16:creationId xmlns:a16="http://schemas.microsoft.com/office/drawing/2014/main" id="{4DAD0482-0064-2440-A99E-423F8ABF2EEA}"/>
              </a:ext>
            </a:extLst>
          </p:cNvPr>
          <p:cNvSpPr/>
          <p:nvPr/>
        </p:nvSpPr>
        <p:spPr>
          <a:xfrm>
            <a:off x="10312361" y="3048292"/>
            <a:ext cx="285750" cy="32702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3" name="TextBox 22">
            <a:extLst>
              <a:ext uri="{FF2B5EF4-FFF2-40B4-BE49-F238E27FC236}">
                <a16:creationId xmlns:a16="http://schemas.microsoft.com/office/drawing/2014/main" id="{AD5D162F-6EBC-3C49-B4F8-9C91FBDDB84C}"/>
              </a:ext>
            </a:extLst>
          </p:cNvPr>
          <p:cNvSpPr txBox="1">
            <a:spLocks noChangeArrowheads="1"/>
          </p:cNvSpPr>
          <p:nvPr/>
        </p:nvSpPr>
        <p:spPr bwMode="auto">
          <a:xfrm>
            <a:off x="10209172" y="3375317"/>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4" name="Rectangle 23">
            <a:extLst>
              <a:ext uri="{FF2B5EF4-FFF2-40B4-BE49-F238E27FC236}">
                <a16:creationId xmlns:a16="http://schemas.microsoft.com/office/drawing/2014/main" id="{49F1AF6C-87EA-8746-8137-75789A3ED06C}"/>
              </a:ext>
            </a:extLst>
          </p:cNvPr>
          <p:cNvSpPr/>
          <p:nvPr/>
        </p:nvSpPr>
        <p:spPr>
          <a:xfrm>
            <a:off x="8927160" y="3977659"/>
            <a:ext cx="285750" cy="5715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5" name="TextBox 24">
            <a:extLst>
              <a:ext uri="{FF2B5EF4-FFF2-40B4-BE49-F238E27FC236}">
                <a16:creationId xmlns:a16="http://schemas.microsoft.com/office/drawing/2014/main" id="{72A720CE-41AC-664D-AC4C-C74F4FAD01B6}"/>
              </a:ext>
            </a:extLst>
          </p:cNvPr>
          <p:cNvSpPr txBox="1">
            <a:spLocks noChangeArrowheads="1"/>
          </p:cNvSpPr>
          <p:nvPr/>
        </p:nvSpPr>
        <p:spPr bwMode="auto">
          <a:xfrm>
            <a:off x="8825559"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Scope</a:t>
            </a:r>
          </a:p>
        </p:txBody>
      </p:sp>
      <p:sp>
        <p:nvSpPr>
          <p:cNvPr id="26" name="Rectangle 25">
            <a:extLst>
              <a:ext uri="{FF2B5EF4-FFF2-40B4-BE49-F238E27FC236}">
                <a16:creationId xmlns:a16="http://schemas.microsoft.com/office/drawing/2014/main" id="{47EFC7CD-DE6F-854A-BA0C-632ECDAF0C36}"/>
              </a:ext>
            </a:extLst>
          </p:cNvPr>
          <p:cNvSpPr/>
          <p:nvPr/>
        </p:nvSpPr>
        <p:spPr>
          <a:xfrm>
            <a:off x="9617271" y="3985596"/>
            <a:ext cx="285750" cy="5540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7" name="TextBox 26">
            <a:extLst>
              <a:ext uri="{FF2B5EF4-FFF2-40B4-BE49-F238E27FC236}">
                <a16:creationId xmlns:a16="http://schemas.microsoft.com/office/drawing/2014/main" id="{74CE9B3B-D22B-1649-81FD-4A5751F0EE6B}"/>
              </a:ext>
            </a:extLst>
          </p:cNvPr>
          <p:cNvSpPr txBox="1">
            <a:spLocks noChangeArrowheads="1"/>
          </p:cNvSpPr>
          <p:nvPr/>
        </p:nvSpPr>
        <p:spPr bwMode="auto">
          <a:xfrm>
            <a:off x="953154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Cost</a:t>
            </a:r>
          </a:p>
        </p:txBody>
      </p:sp>
      <p:sp>
        <p:nvSpPr>
          <p:cNvPr id="28" name="Rectangle 27">
            <a:extLst>
              <a:ext uri="{FF2B5EF4-FFF2-40B4-BE49-F238E27FC236}">
                <a16:creationId xmlns:a16="http://schemas.microsoft.com/office/drawing/2014/main" id="{9D8C1BA0-DACE-E54E-B9D3-542B5D341699}"/>
              </a:ext>
            </a:extLst>
          </p:cNvPr>
          <p:cNvSpPr/>
          <p:nvPr/>
        </p:nvSpPr>
        <p:spPr>
          <a:xfrm>
            <a:off x="10274261" y="3977659"/>
            <a:ext cx="285750" cy="561975"/>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200" dirty="0">
              <a:solidFill>
                <a:schemeClr val="tx1"/>
              </a:solidFill>
              <a:latin typeface="Calibri" pitchFamily="34" charset="0"/>
              <a:cs typeface="Calibri" pitchFamily="34" charset="0"/>
            </a:endParaRPr>
          </a:p>
        </p:txBody>
      </p:sp>
      <p:sp>
        <p:nvSpPr>
          <p:cNvPr id="29" name="TextBox 28">
            <a:extLst>
              <a:ext uri="{FF2B5EF4-FFF2-40B4-BE49-F238E27FC236}">
                <a16:creationId xmlns:a16="http://schemas.microsoft.com/office/drawing/2014/main" id="{6DCDC246-E281-8040-9AE0-7C2AC1DE637D}"/>
              </a:ext>
            </a:extLst>
          </p:cNvPr>
          <p:cNvSpPr txBox="1">
            <a:spLocks noChangeArrowheads="1"/>
          </p:cNvSpPr>
          <p:nvPr/>
        </p:nvSpPr>
        <p:spPr bwMode="auto">
          <a:xfrm>
            <a:off x="10169485" y="4539634"/>
            <a:ext cx="77487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US" altLang="en-US" sz="1600" b="1">
                <a:latin typeface="Calibri" panose="020F0502020204030204" pitchFamily="34" charset="0"/>
                <a:cs typeface="Calibri" panose="020F0502020204030204" pitchFamily="34" charset="0"/>
              </a:rPr>
              <a:t>Time</a:t>
            </a:r>
          </a:p>
        </p:txBody>
      </p:sp>
    </p:spTree>
    <p:extLst>
      <p:ext uri="{BB962C8B-B14F-4D97-AF65-F5344CB8AC3E}">
        <p14:creationId xmlns:p14="http://schemas.microsoft.com/office/powerpoint/2010/main" val="1061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1000"/>
                                        <p:tgtEl>
                                          <p:spTgt spid="9"/>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500"/>
                            </p:stCondLst>
                            <p:childTnLst>
                              <p:par>
                                <p:cTn id="13" presetID="22" presetClass="entr" presetSubtype="4"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down)">
                                      <p:cBhvr>
                                        <p:cTn id="15" dur="500"/>
                                        <p:tgtEl>
                                          <p:spTgt spid="13"/>
                                        </p:tgtEl>
                                      </p:cBhvr>
                                    </p:animEffect>
                                  </p:childTnLst>
                                </p:cTn>
                              </p:par>
                            </p:childTnLst>
                          </p:cTn>
                        </p:par>
                        <p:par>
                          <p:cTn id="16" fill="hold">
                            <p:stCondLst>
                              <p:cond delay="2000"/>
                            </p:stCondLst>
                            <p:childTnLst>
                              <p:par>
                                <p:cTn id="17" presetID="22" presetClass="entr" presetSubtype="4"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down)">
                                      <p:cBhvr>
                                        <p:cTn id="19" dur="500"/>
                                        <p:tgtEl>
                                          <p:spTgt spid="14"/>
                                        </p:tgtEl>
                                      </p:cBhvr>
                                    </p:animEffect>
                                  </p:childTnLst>
                                </p:cTn>
                              </p:par>
                            </p:childTnLst>
                          </p:cTn>
                        </p:par>
                        <p:par>
                          <p:cTn id="20" fill="hold">
                            <p:stCondLst>
                              <p:cond delay="25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par>
                          <p:cTn id="24" fill="hold">
                            <p:stCondLst>
                              <p:cond delay="3000"/>
                            </p:stCondLst>
                            <p:childTnLst>
                              <p:par>
                                <p:cTn id="25" presetID="10" presetClass="entr" presetSubtype="0" fill="hold" grpId="0" nodeType="after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3500"/>
                            </p:stCondLst>
                            <p:childTnLst>
                              <p:par>
                                <p:cTn id="29" presetID="10" presetClass="entr" presetSubtype="0" fill="hold" grpId="0"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22" presetClass="entr" presetSubtype="1" fill="hold" grpId="0" nodeType="withEffect">
                                  <p:stCondLst>
                                    <p:cond delay="500"/>
                                  </p:stCondLst>
                                  <p:childTnLst>
                                    <p:set>
                                      <p:cBhvr>
                                        <p:cTn id="33" dur="1" fill="hold">
                                          <p:stCondLst>
                                            <p:cond delay="0"/>
                                          </p:stCondLst>
                                        </p:cTn>
                                        <p:tgtEl>
                                          <p:spTgt spid="10"/>
                                        </p:tgtEl>
                                        <p:attrNameLst>
                                          <p:attrName>style.visibility</p:attrName>
                                        </p:attrNameLst>
                                      </p:cBhvr>
                                      <p:to>
                                        <p:strVal val="visible"/>
                                      </p:to>
                                    </p:set>
                                    <p:animEffect transition="in" filter="wipe(up)">
                                      <p:cBhvr>
                                        <p:cTn id="34" dur="1000"/>
                                        <p:tgtEl>
                                          <p:spTgt spid="10"/>
                                        </p:tgtEl>
                                      </p:cBhvr>
                                    </p:animEffect>
                                  </p:childTnLst>
                                </p:cTn>
                              </p:par>
                            </p:childTnLst>
                          </p:cTn>
                        </p:par>
                        <p:par>
                          <p:cTn id="35" fill="hold">
                            <p:stCondLst>
                              <p:cond delay="5000"/>
                            </p:stCondLst>
                            <p:childTnLst>
                              <p:par>
                                <p:cTn id="36" presetID="22" presetClass="entr" presetSubtype="4" fill="hold" grpId="0" nodeType="after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wipe(down)">
                                      <p:cBhvr>
                                        <p:cTn id="38" dur="500"/>
                                        <p:tgtEl>
                                          <p:spTgt spid="18"/>
                                        </p:tgtEl>
                                      </p:cBhvr>
                                    </p:animEffect>
                                  </p:childTnLst>
                                </p:cTn>
                              </p:par>
                            </p:childTnLst>
                          </p:cTn>
                        </p:par>
                        <p:par>
                          <p:cTn id="39" fill="hold">
                            <p:stCondLst>
                              <p:cond delay="5500"/>
                            </p:stCondLst>
                            <p:childTnLst>
                              <p:par>
                                <p:cTn id="40" presetID="22" presetClass="entr" presetSubtype="4" fill="hold" grpId="0" nodeType="after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wipe(down)">
                                      <p:cBhvr>
                                        <p:cTn id="42" dur="500"/>
                                        <p:tgtEl>
                                          <p:spTgt spid="20"/>
                                        </p:tgtEl>
                                      </p:cBhvr>
                                    </p:animEffect>
                                  </p:childTnLst>
                                </p:cTn>
                              </p:par>
                            </p:childTnLst>
                          </p:cTn>
                        </p:par>
                        <p:par>
                          <p:cTn id="43" fill="hold">
                            <p:stCondLst>
                              <p:cond delay="6000"/>
                            </p:stCondLst>
                            <p:childTnLst>
                              <p:par>
                                <p:cTn id="44" presetID="22" presetClass="entr" presetSubtype="4" fill="hold" grpId="0" nodeType="after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wipe(down)">
                                      <p:cBhvr>
                                        <p:cTn id="46" dur="500"/>
                                        <p:tgtEl>
                                          <p:spTgt spid="22"/>
                                        </p:tgtEl>
                                      </p:cBhvr>
                                    </p:animEffect>
                                  </p:childTnLst>
                                </p:cTn>
                              </p:par>
                            </p:childTnLst>
                          </p:cTn>
                        </p:par>
                        <p:par>
                          <p:cTn id="47" fill="hold">
                            <p:stCondLst>
                              <p:cond delay="6500"/>
                            </p:stCondLst>
                            <p:childTnLst>
                              <p:par>
                                <p:cTn id="48" presetID="10" presetClass="entr" presetSubtype="0" fill="hold" grpId="0"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childTnLst>
                          </p:cTn>
                        </p:par>
                        <p:par>
                          <p:cTn id="51" fill="hold">
                            <p:stCondLst>
                              <p:cond delay="7000"/>
                            </p:stCondLst>
                            <p:childTnLst>
                              <p:par>
                                <p:cTn id="52" presetID="10" presetClass="entr" presetSubtype="0" fill="hold" grpId="0" nodeType="after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fade">
                                      <p:cBhvr>
                                        <p:cTn id="54" dur="500"/>
                                        <p:tgtEl>
                                          <p:spTgt spid="21"/>
                                        </p:tgtEl>
                                      </p:cBhvr>
                                    </p:animEffect>
                                  </p:childTnLst>
                                </p:cTn>
                              </p:par>
                            </p:childTnLst>
                          </p:cTn>
                        </p:par>
                        <p:par>
                          <p:cTn id="55" fill="hold">
                            <p:stCondLst>
                              <p:cond delay="7500"/>
                            </p:stCondLst>
                            <p:childTnLst>
                              <p:par>
                                <p:cTn id="56" presetID="10" presetClass="entr" presetSubtype="0" fill="hold" grpId="0"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fade">
                                      <p:cBhvr>
                                        <p:cTn id="58" dur="500"/>
                                        <p:tgtEl>
                                          <p:spTgt spid="23"/>
                                        </p:tgtEl>
                                      </p:cBhvr>
                                    </p:animEffect>
                                  </p:childTnLst>
                                </p:cTn>
                              </p:par>
                              <p:par>
                                <p:cTn id="59" presetID="22" presetClass="entr" presetSubtype="1" fill="hold" grpId="0" nodeType="withEffect">
                                  <p:stCondLst>
                                    <p:cond delay="500"/>
                                  </p:stCondLst>
                                  <p:childTnLst>
                                    <p:set>
                                      <p:cBhvr>
                                        <p:cTn id="60" dur="1" fill="hold">
                                          <p:stCondLst>
                                            <p:cond delay="0"/>
                                          </p:stCondLst>
                                        </p:cTn>
                                        <p:tgtEl>
                                          <p:spTgt spid="11"/>
                                        </p:tgtEl>
                                        <p:attrNameLst>
                                          <p:attrName>style.visibility</p:attrName>
                                        </p:attrNameLst>
                                      </p:cBhvr>
                                      <p:to>
                                        <p:strVal val="visible"/>
                                      </p:to>
                                    </p:set>
                                    <p:animEffect transition="in" filter="wipe(up)">
                                      <p:cBhvr>
                                        <p:cTn id="61" dur="1000"/>
                                        <p:tgtEl>
                                          <p:spTgt spid="11"/>
                                        </p:tgtEl>
                                      </p:cBhvr>
                                    </p:animEffect>
                                  </p:childTnLst>
                                </p:cTn>
                              </p:par>
                            </p:childTnLst>
                          </p:cTn>
                        </p:par>
                        <p:par>
                          <p:cTn id="62" fill="hold">
                            <p:stCondLst>
                              <p:cond delay="9000"/>
                            </p:stCondLst>
                            <p:childTnLst>
                              <p:par>
                                <p:cTn id="63" presetID="22" presetClass="entr" presetSubtype="4" fill="hold" grpId="0" nodeType="afterEffect">
                                  <p:stCondLst>
                                    <p:cond delay="0"/>
                                  </p:stCondLst>
                                  <p:childTnLst>
                                    <p:set>
                                      <p:cBhvr>
                                        <p:cTn id="64" dur="1" fill="hold">
                                          <p:stCondLst>
                                            <p:cond delay="0"/>
                                          </p:stCondLst>
                                        </p:cTn>
                                        <p:tgtEl>
                                          <p:spTgt spid="24"/>
                                        </p:tgtEl>
                                        <p:attrNameLst>
                                          <p:attrName>style.visibility</p:attrName>
                                        </p:attrNameLst>
                                      </p:cBhvr>
                                      <p:to>
                                        <p:strVal val="visible"/>
                                      </p:to>
                                    </p:set>
                                    <p:animEffect transition="in" filter="wipe(down)">
                                      <p:cBhvr>
                                        <p:cTn id="65" dur="500"/>
                                        <p:tgtEl>
                                          <p:spTgt spid="24"/>
                                        </p:tgtEl>
                                      </p:cBhvr>
                                    </p:animEffect>
                                  </p:childTnLst>
                                </p:cTn>
                              </p:par>
                            </p:childTnLst>
                          </p:cTn>
                        </p:par>
                        <p:par>
                          <p:cTn id="66" fill="hold">
                            <p:stCondLst>
                              <p:cond delay="9500"/>
                            </p:stCondLst>
                            <p:childTnLst>
                              <p:par>
                                <p:cTn id="67" presetID="22" presetClass="entr" presetSubtype="4" fill="hold" grpId="0" nodeType="afterEffect">
                                  <p:stCondLst>
                                    <p:cond delay="0"/>
                                  </p:stCondLst>
                                  <p:childTnLst>
                                    <p:set>
                                      <p:cBhvr>
                                        <p:cTn id="68" dur="1" fill="hold">
                                          <p:stCondLst>
                                            <p:cond delay="0"/>
                                          </p:stCondLst>
                                        </p:cTn>
                                        <p:tgtEl>
                                          <p:spTgt spid="26"/>
                                        </p:tgtEl>
                                        <p:attrNameLst>
                                          <p:attrName>style.visibility</p:attrName>
                                        </p:attrNameLst>
                                      </p:cBhvr>
                                      <p:to>
                                        <p:strVal val="visible"/>
                                      </p:to>
                                    </p:set>
                                    <p:animEffect transition="in" filter="wipe(down)">
                                      <p:cBhvr>
                                        <p:cTn id="69" dur="500"/>
                                        <p:tgtEl>
                                          <p:spTgt spid="26"/>
                                        </p:tgtEl>
                                      </p:cBhvr>
                                    </p:animEffect>
                                  </p:childTnLst>
                                </p:cTn>
                              </p:par>
                            </p:childTnLst>
                          </p:cTn>
                        </p:par>
                        <p:par>
                          <p:cTn id="70" fill="hold">
                            <p:stCondLst>
                              <p:cond delay="10000"/>
                            </p:stCondLst>
                            <p:childTnLst>
                              <p:par>
                                <p:cTn id="71" presetID="22" presetClass="entr" presetSubtype="4" fill="hold" grpId="0" nodeType="afterEffect">
                                  <p:stCondLst>
                                    <p:cond delay="0"/>
                                  </p:stCondLst>
                                  <p:childTnLst>
                                    <p:set>
                                      <p:cBhvr>
                                        <p:cTn id="72" dur="1" fill="hold">
                                          <p:stCondLst>
                                            <p:cond delay="0"/>
                                          </p:stCondLst>
                                        </p:cTn>
                                        <p:tgtEl>
                                          <p:spTgt spid="28"/>
                                        </p:tgtEl>
                                        <p:attrNameLst>
                                          <p:attrName>style.visibility</p:attrName>
                                        </p:attrNameLst>
                                      </p:cBhvr>
                                      <p:to>
                                        <p:strVal val="visible"/>
                                      </p:to>
                                    </p:set>
                                    <p:animEffect transition="in" filter="wipe(down)">
                                      <p:cBhvr>
                                        <p:cTn id="73" dur="500"/>
                                        <p:tgtEl>
                                          <p:spTgt spid="28"/>
                                        </p:tgtEl>
                                      </p:cBhvr>
                                    </p:animEffect>
                                  </p:childTnLst>
                                </p:cTn>
                              </p:par>
                            </p:childTnLst>
                          </p:cTn>
                        </p:par>
                        <p:par>
                          <p:cTn id="74" fill="hold">
                            <p:stCondLst>
                              <p:cond delay="10500"/>
                            </p:stCondLst>
                            <p:childTnLst>
                              <p:par>
                                <p:cTn id="75" presetID="10" presetClass="entr" presetSubtype="0" fill="hold" grpId="0" nodeType="afterEffect">
                                  <p:stCondLst>
                                    <p:cond delay="0"/>
                                  </p:stCondLst>
                                  <p:childTnLst>
                                    <p:set>
                                      <p:cBhvr>
                                        <p:cTn id="76" dur="1" fill="hold">
                                          <p:stCondLst>
                                            <p:cond delay="0"/>
                                          </p:stCondLst>
                                        </p:cTn>
                                        <p:tgtEl>
                                          <p:spTgt spid="25"/>
                                        </p:tgtEl>
                                        <p:attrNameLst>
                                          <p:attrName>style.visibility</p:attrName>
                                        </p:attrNameLst>
                                      </p:cBhvr>
                                      <p:to>
                                        <p:strVal val="visible"/>
                                      </p:to>
                                    </p:set>
                                    <p:animEffect transition="in" filter="fade">
                                      <p:cBhvr>
                                        <p:cTn id="77" dur="500"/>
                                        <p:tgtEl>
                                          <p:spTgt spid="25"/>
                                        </p:tgtEl>
                                      </p:cBhvr>
                                    </p:animEffect>
                                  </p:childTnLst>
                                </p:cTn>
                              </p:par>
                            </p:childTnLst>
                          </p:cTn>
                        </p:par>
                        <p:par>
                          <p:cTn id="78" fill="hold">
                            <p:stCondLst>
                              <p:cond delay="11000"/>
                            </p:stCondLst>
                            <p:childTnLst>
                              <p:par>
                                <p:cTn id="79" presetID="10" presetClass="entr" presetSubtype="0" fill="hold" grpId="0" nodeType="afterEffect">
                                  <p:stCondLst>
                                    <p:cond delay="0"/>
                                  </p:stCondLst>
                                  <p:childTnLst>
                                    <p:set>
                                      <p:cBhvr>
                                        <p:cTn id="80" dur="1" fill="hold">
                                          <p:stCondLst>
                                            <p:cond delay="0"/>
                                          </p:stCondLst>
                                        </p:cTn>
                                        <p:tgtEl>
                                          <p:spTgt spid="27"/>
                                        </p:tgtEl>
                                        <p:attrNameLst>
                                          <p:attrName>style.visibility</p:attrName>
                                        </p:attrNameLst>
                                      </p:cBhvr>
                                      <p:to>
                                        <p:strVal val="visible"/>
                                      </p:to>
                                    </p:set>
                                    <p:animEffect transition="in" filter="fade">
                                      <p:cBhvr>
                                        <p:cTn id="81" dur="500"/>
                                        <p:tgtEl>
                                          <p:spTgt spid="27"/>
                                        </p:tgtEl>
                                      </p:cBhvr>
                                    </p:animEffect>
                                  </p:childTnLst>
                                </p:cTn>
                              </p:par>
                            </p:childTnLst>
                          </p:cTn>
                        </p:par>
                        <p:par>
                          <p:cTn id="82" fill="hold">
                            <p:stCondLst>
                              <p:cond delay="11500"/>
                            </p:stCondLst>
                            <p:childTnLst>
                              <p:par>
                                <p:cTn id="83" presetID="10" presetClass="entr" presetSubtype="0" fill="hold" grpId="0" nodeType="afterEffect">
                                  <p:stCondLst>
                                    <p:cond delay="0"/>
                                  </p:stCondLst>
                                  <p:childTnLst>
                                    <p:set>
                                      <p:cBhvr>
                                        <p:cTn id="84" dur="1" fill="hold">
                                          <p:stCondLst>
                                            <p:cond delay="0"/>
                                          </p:stCondLst>
                                        </p:cTn>
                                        <p:tgtEl>
                                          <p:spTgt spid="29"/>
                                        </p:tgtEl>
                                        <p:attrNameLst>
                                          <p:attrName>style.visibility</p:attrName>
                                        </p:attrNameLst>
                                      </p:cBhvr>
                                      <p:to>
                                        <p:strVal val="visible"/>
                                      </p:to>
                                    </p:set>
                                    <p:animEffect transition="in" filter="fade">
                                      <p:cBhvr>
                                        <p:cTn id="8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animBg="1"/>
      <p:bldP spid="13" grpId="0" animBg="1"/>
      <p:bldP spid="14" grpId="0" animBg="1"/>
      <p:bldP spid="15" grpId="0"/>
      <p:bldP spid="16" grpId="0"/>
      <p:bldP spid="17" grpId="0"/>
      <p:bldP spid="18" grpId="0" animBg="1"/>
      <p:bldP spid="19" grpId="0"/>
      <p:bldP spid="20" grpId="0" animBg="1"/>
      <p:bldP spid="21" grpId="0"/>
      <p:bldP spid="22" grpId="0" animBg="1"/>
      <p:bldP spid="23" grpId="0"/>
      <p:bldP spid="24" grpId="0" animBg="1"/>
      <p:bldP spid="25" grpId="0"/>
      <p:bldP spid="26" grpId="0" animBg="1"/>
      <p:bldP spid="27" grpId="0"/>
      <p:bldP spid="28" grpId="0" animBg="1"/>
      <p:bldP spid="2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EAE8-F9FD-D646-B1A0-5DF24C6C087E}"/>
              </a:ext>
            </a:extLst>
          </p:cNvPr>
          <p:cNvSpPr>
            <a:spLocks noGrp="1"/>
          </p:cNvSpPr>
          <p:nvPr>
            <p:ph type="title"/>
          </p:nvPr>
        </p:nvSpPr>
        <p:spPr/>
        <p:txBody>
          <a:bodyPr/>
          <a:lstStyle/>
          <a:p>
            <a:r>
              <a:rPr lang="en-US" dirty="0"/>
              <a:t>Project ‘Direct’ Objectives</a:t>
            </a:r>
          </a:p>
        </p:txBody>
      </p:sp>
      <p:sp>
        <p:nvSpPr>
          <p:cNvPr id="14" name="Content Placeholder 2">
            <a:extLst>
              <a:ext uri="{FF2B5EF4-FFF2-40B4-BE49-F238E27FC236}">
                <a16:creationId xmlns:a16="http://schemas.microsoft.com/office/drawing/2014/main" id="{9907C32D-5007-6540-A4B1-CBD25E90D68D}"/>
              </a:ext>
            </a:extLst>
          </p:cNvPr>
          <p:cNvSpPr>
            <a:spLocks noGrp="1"/>
          </p:cNvSpPr>
          <p:nvPr>
            <p:ph idx="1"/>
          </p:nvPr>
        </p:nvSpPr>
        <p:spPr>
          <a:xfrm>
            <a:off x="7638730" y="1694770"/>
            <a:ext cx="4346441" cy="3009183"/>
          </a:xfrm>
        </p:spPr>
        <p:txBody>
          <a:bodyPr>
            <a:noAutofit/>
          </a:bodyPr>
          <a:lstStyle/>
          <a:p>
            <a:pPr marL="0" indent="0">
              <a:buFontTx/>
              <a:buNone/>
              <a:defRPr/>
            </a:pPr>
            <a:r>
              <a:rPr lang="en-GB" sz="1800" dirty="0">
                <a:latin typeface="Arial" panose="020B0604020202020204" pitchFamily="34" charset="0"/>
                <a:cs typeface="Arial" panose="020B0604020202020204" pitchFamily="34" charset="0"/>
              </a:rPr>
              <a:t>A set of general or common objectives, to meet:</a:t>
            </a: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b="1" dirty="0">
                <a:latin typeface="Arial" panose="020B0604020202020204" pitchFamily="34" charset="0"/>
                <a:cs typeface="Arial" panose="020B0604020202020204" pitchFamily="34" charset="0"/>
              </a:rPr>
              <a:t>Time, Cost, Quality</a:t>
            </a:r>
            <a:endParaRPr lang="en-US" sz="1800" b="1" dirty="0">
              <a:latin typeface="Arial" panose="020B0604020202020204" pitchFamily="34" charset="0"/>
              <a:cs typeface="Arial" panose="020B0604020202020204" pitchFamily="34" charset="0"/>
            </a:endParaRPr>
          </a:p>
          <a:p>
            <a:pPr marL="0" indent="0">
              <a:buFontTx/>
              <a:buNone/>
              <a:defRPr/>
            </a:pPr>
            <a:endParaRPr lang="en-GB" sz="1800" dirty="0">
              <a:latin typeface="Arial" panose="020B0604020202020204" pitchFamily="34" charset="0"/>
              <a:cs typeface="Arial" panose="020B0604020202020204" pitchFamily="34" charset="0"/>
            </a:endParaRPr>
          </a:p>
          <a:p>
            <a:pPr marL="0" indent="0">
              <a:buFontTx/>
              <a:buNone/>
              <a:defRPr/>
            </a:pPr>
            <a:r>
              <a:rPr lang="en-GB" sz="1800" dirty="0">
                <a:latin typeface="Arial" panose="020B0604020202020204" pitchFamily="34" charset="0"/>
                <a:cs typeface="Arial" panose="020B0604020202020204" pitchFamily="34" charset="0"/>
              </a:rPr>
              <a:t>As also known as.. </a:t>
            </a:r>
          </a:p>
          <a:p>
            <a:pPr marL="342900" lvl="1" indent="0">
              <a:buFontTx/>
              <a:buNone/>
              <a:defRPr/>
            </a:pPr>
            <a:r>
              <a:rPr lang="en-GB" sz="1800" dirty="0">
                <a:latin typeface="Arial" panose="020B0604020202020204" pitchFamily="34" charset="0"/>
                <a:cs typeface="Arial" panose="020B0604020202020204" pitchFamily="34" charset="0"/>
              </a:rPr>
              <a:t>Project Constraints</a:t>
            </a:r>
          </a:p>
          <a:p>
            <a:pPr marL="342900" lvl="1" indent="0">
              <a:buFontTx/>
              <a:buNone/>
              <a:defRPr/>
            </a:pPr>
            <a:r>
              <a:rPr lang="en-GB" sz="1800" dirty="0">
                <a:latin typeface="Arial" panose="020B0604020202020204" pitchFamily="34" charset="0"/>
                <a:cs typeface="Arial" panose="020B0604020202020204" pitchFamily="34" charset="0"/>
              </a:rPr>
              <a:t>The ‘Project Triangle’</a:t>
            </a:r>
          </a:p>
          <a:p>
            <a:pPr marL="0" indent="0">
              <a:buFontTx/>
              <a:buNone/>
              <a:defRPr/>
            </a:pP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A8AC349-559F-2E46-B321-F18D8BB5C806}"/>
              </a:ext>
            </a:extLst>
          </p:cNvPr>
          <p:cNvSpPr>
            <a:spLocks noGrp="1"/>
          </p:cNvSpPr>
          <p:nvPr>
            <p:ph type="sldNum" sz="quarter" idx="12"/>
          </p:nvPr>
        </p:nvSpPr>
        <p:spPr/>
        <p:txBody>
          <a:bodyPr/>
          <a:lstStyle/>
          <a:p>
            <a:fld id="{3D165440-4880-415F-9146-4793BDD623F8}" type="slidenum">
              <a:rPr lang="en-GB" smtClean="0"/>
              <a:t>10</a:t>
            </a:fld>
            <a:endParaRPr lang="en-GB"/>
          </a:p>
        </p:txBody>
      </p:sp>
      <p:grpSp>
        <p:nvGrpSpPr>
          <p:cNvPr id="5" name="Group 3">
            <a:extLst>
              <a:ext uri="{FF2B5EF4-FFF2-40B4-BE49-F238E27FC236}">
                <a16:creationId xmlns:a16="http://schemas.microsoft.com/office/drawing/2014/main" id="{80973B66-A102-B84C-8647-5C666DEA7D9D}"/>
              </a:ext>
            </a:extLst>
          </p:cNvPr>
          <p:cNvGrpSpPr>
            <a:grpSpLocks/>
          </p:cNvGrpSpPr>
          <p:nvPr/>
        </p:nvGrpSpPr>
        <p:grpSpPr bwMode="auto">
          <a:xfrm>
            <a:off x="489857" y="1191992"/>
            <a:ext cx="6955971" cy="4376056"/>
            <a:chOff x="3571873" y="3929063"/>
            <a:chExt cx="4735275" cy="2714197"/>
          </a:xfrm>
        </p:grpSpPr>
        <p:sp>
          <p:nvSpPr>
            <p:cNvPr id="6" name="Isosceles Triangle 4">
              <a:extLst>
                <a:ext uri="{FF2B5EF4-FFF2-40B4-BE49-F238E27FC236}">
                  <a16:creationId xmlns:a16="http://schemas.microsoft.com/office/drawing/2014/main" id="{56146E2C-FB8A-204E-98FB-02C9217EB8C1}"/>
                </a:ext>
              </a:extLst>
            </p:cNvPr>
            <p:cNvSpPr/>
            <p:nvPr/>
          </p:nvSpPr>
          <p:spPr>
            <a:xfrm>
              <a:off x="4286656" y="4571899"/>
              <a:ext cx="1857916" cy="150120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black"/>
                </a:solidFill>
              </a:endParaRPr>
            </a:p>
          </p:txBody>
        </p:sp>
        <p:sp>
          <p:nvSpPr>
            <p:cNvPr id="7" name="TextBox 10">
              <a:extLst>
                <a:ext uri="{FF2B5EF4-FFF2-40B4-BE49-F238E27FC236}">
                  <a16:creationId xmlns:a16="http://schemas.microsoft.com/office/drawing/2014/main" id="{F032033B-81F3-3A48-A627-78129C4037F6}"/>
                </a:ext>
              </a:extLst>
            </p:cNvPr>
            <p:cNvSpPr txBox="1">
              <a:spLocks noChangeArrowheads="1"/>
            </p:cNvSpPr>
            <p:nvPr/>
          </p:nvSpPr>
          <p:spPr bwMode="auto">
            <a:xfrm>
              <a:off x="4857748" y="4214813"/>
              <a:ext cx="540636"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C0213F7B-B881-8C45-93EF-38664D39CF93}"/>
                </a:ext>
              </a:extLst>
            </p:cNvPr>
            <p:cNvSpPr txBox="1">
              <a:spLocks noChangeArrowheads="1"/>
            </p:cNvSpPr>
            <p:nvPr/>
          </p:nvSpPr>
          <p:spPr bwMode="auto">
            <a:xfrm>
              <a:off x="3571873" y="5929313"/>
              <a:ext cx="565143" cy="29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A9AAA6AD-D559-2D4F-BA20-C9247D41AEB8}"/>
                </a:ext>
              </a:extLst>
            </p:cNvPr>
            <p:cNvSpPr txBox="1">
              <a:spLocks noChangeArrowheads="1"/>
            </p:cNvSpPr>
            <p:nvPr/>
          </p:nvSpPr>
          <p:spPr bwMode="auto">
            <a:xfrm>
              <a:off x="6143623" y="5929313"/>
              <a:ext cx="614588" cy="229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dirty="0">
                  <a:solidFill>
                    <a:srgbClr val="000000"/>
                  </a:solidFill>
                  <a:latin typeface="Arial" panose="020B0604020202020204" pitchFamily="34" charset="0"/>
                  <a:cs typeface="Arial" panose="020B0604020202020204" pitchFamily="34" charset="0"/>
                </a:rPr>
                <a:t>Quality</a:t>
              </a:r>
              <a:endParaRPr lang="en-US" altLang="en-US" sz="1800" dirty="0">
                <a:solidFill>
                  <a:srgbClr val="000000"/>
                </a:solidFill>
                <a:latin typeface="Arial" panose="020B0604020202020204" pitchFamily="34" charset="0"/>
                <a:cs typeface="Arial" panose="020B0604020202020204" pitchFamily="34" charset="0"/>
              </a:endParaRPr>
            </a:p>
          </p:txBody>
        </p:sp>
        <p:sp>
          <p:nvSpPr>
            <p:cNvPr id="10" name="Left Brace 9">
              <a:extLst>
                <a:ext uri="{FF2B5EF4-FFF2-40B4-BE49-F238E27FC236}">
                  <a16:creationId xmlns:a16="http://schemas.microsoft.com/office/drawing/2014/main" id="{D8B60A4F-9404-8943-A723-3B7F6DF5DA0B}"/>
                </a:ext>
              </a:extLst>
            </p:cNvPr>
            <p:cNvSpPr/>
            <p:nvPr/>
          </p:nvSpPr>
          <p:spPr>
            <a:xfrm>
              <a:off x="5429788" y="3929063"/>
              <a:ext cx="154935" cy="91475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1" name="TextBox 14">
              <a:extLst>
                <a:ext uri="{FF2B5EF4-FFF2-40B4-BE49-F238E27FC236}">
                  <a16:creationId xmlns:a16="http://schemas.microsoft.com/office/drawing/2014/main" id="{B6C165C0-5177-0E42-AF86-FD12F9AFC2B9}"/>
                </a:ext>
              </a:extLst>
            </p:cNvPr>
            <p:cNvSpPr txBox="1">
              <a:spLocks noChangeArrowheads="1"/>
            </p:cNvSpPr>
            <p:nvPr/>
          </p:nvSpPr>
          <p:spPr bwMode="auto">
            <a:xfrm>
              <a:off x="5506741" y="4031058"/>
              <a:ext cx="1529347" cy="728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Money</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Effort</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Resource usage</a:t>
              </a:r>
              <a:endParaRPr lang="en-US" altLang="en-US" sz="1800">
                <a:solidFill>
                  <a:srgbClr val="000000"/>
                </a:solidFill>
                <a:latin typeface="Arial" panose="020B0604020202020204" pitchFamily="34" charset="0"/>
                <a:cs typeface="Arial" panose="020B0604020202020204" pitchFamily="34" charset="0"/>
              </a:endParaRPr>
            </a:p>
          </p:txBody>
        </p:sp>
        <p:sp>
          <p:nvSpPr>
            <p:cNvPr id="12" name="Left Brace 11">
              <a:extLst>
                <a:ext uri="{FF2B5EF4-FFF2-40B4-BE49-F238E27FC236}">
                  <a16:creationId xmlns:a16="http://schemas.microsoft.com/office/drawing/2014/main" id="{68C75636-4FB5-4848-BAEE-B245C4C6D500}"/>
                </a:ext>
              </a:extLst>
            </p:cNvPr>
            <p:cNvSpPr/>
            <p:nvPr/>
          </p:nvSpPr>
          <p:spPr>
            <a:xfrm>
              <a:off x="7001270" y="5571866"/>
              <a:ext cx="154934" cy="1071394"/>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800">
                <a:solidFill>
                  <a:prstClr val="black"/>
                </a:solidFill>
              </a:endParaRPr>
            </a:p>
          </p:txBody>
        </p:sp>
        <p:sp>
          <p:nvSpPr>
            <p:cNvPr id="13" name="TextBox 16">
              <a:extLst>
                <a:ext uri="{FF2B5EF4-FFF2-40B4-BE49-F238E27FC236}">
                  <a16:creationId xmlns:a16="http://schemas.microsoft.com/office/drawing/2014/main" id="{F6C94AA1-BA81-9A47-ACE4-966FA77D69F3}"/>
                </a:ext>
              </a:extLst>
            </p:cNvPr>
            <p:cNvSpPr txBox="1">
              <a:spLocks noChangeArrowheads="1"/>
            </p:cNvSpPr>
            <p:nvPr/>
          </p:nvSpPr>
          <p:spPr bwMode="auto">
            <a:xfrm>
              <a:off x="7072311" y="5643054"/>
              <a:ext cx="1234837" cy="947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Grade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Performance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Scope</a:t>
              </a:r>
            </a:p>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Functionality</a:t>
              </a:r>
              <a:endParaRPr lang="en-US" altLang="en-US" sz="1800">
                <a:solidFill>
                  <a:srgbClr val="000000"/>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415125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0" end="0"/>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2" end="2"/>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4" end="4"/>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1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5" end="5"/>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1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
                                            <p:txEl>
                                              <p:pRg st="6" end="6"/>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C201-B75C-1A4A-9D56-876F39E7B74F}"/>
              </a:ext>
            </a:extLst>
          </p:cNvPr>
          <p:cNvSpPr>
            <a:spLocks noGrp="1"/>
          </p:cNvSpPr>
          <p:nvPr>
            <p:ph type="title"/>
          </p:nvPr>
        </p:nvSpPr>
        <p:spPr/>
        <p:txBody>
          <a:bodyPr/>
          <a:lstStyle/>
          <a:p>
            <a:r>
              <a:rPr lang="en-US" dirty="0"/>
              <a:t>Maintaining Equilibrium</a:t>
            </a:r>
          </a:p>
        </p:txBody>
      </p:sp>
      <p:sp>
        <p:nvSpPr>
          <p:cNvPr id="4" name="Slide Number Placeholder 3">
            <a:extLst>
              <a:ext uri="{FF2B5EF4-FFF2-40B4-BE49-F238E27FC236}">
                <a16:creationId xmlns:a16="http://schemas.microsoft.com/office/drawing/2014/main" id="{F2004F14-1FF1-2A40-9E18-F5FE572FEA23}"/>
              </a:ext>
            </a:extLst>
          </p:cNvPr>
          <p:cNvSpPr>
            <a:spLocks noGrp="1"/>
          </p:cNvSpPr>
          <p:nvPr>
            <p:ph type="sldNum" sz="quarter" idx="12"/>
          </p:nvPr>
        </p:nvSpPr>
        <p:spPr/>
        <p:txBody>
          <a:bodyPr/>
          <a:lstStyle/>
          <a:p>
            <a:fld id="{3D165440-4880-415F-9146-4793BDD623F8}" type="slidenum">
              <a:rPr lang="en-GB" smtClean="0"/>
              <a:t>11</a:t>
            </a:fld>
            <a:endParaRPr lang="en-GB"/>
          </a:p>
        </p:txBody>
      </p:sp>
      <p:grpSp>
        <p:nvGrpSpPr>
          <p:cNvPr id="5" name="Group 3">
            <a:extLst>
              <a:ext uri="{FF2B5EF4-FFF2-40B4-BE49-F238E27FC236}">
                <a16:creationId xmlns:a16="http://schemas.microsoft.com/office/drawing/2014/main" id="{1B2BD4D8-C1AB-9542-85C1-B905846D73B5}"/>
              </a:ext>
            </a:extLst>
          </p:cNvPr>
          <p:cNvGrpSpPr>
            <a:grpSpLocks/>
          </p:cNvGrpSpPr>
          <p:nvPr/>
        </p:nvGrpSpPr>
        <p:grpSpPr bwMode="auto">
          <a:xfrm>
            <a:off x="2025879" y="2182817"/>
            <a:ext cx="7199765" cy="3466872"/>
            <a:chOff x="1142976" y="3145982"/>
            <a:chExt cx="7286676" cy="2871902"/>
          </a:xfrm>
        </p:grpSpPr>
        <p:sp>
          <p:nvSpPr>
            <p:cNvPr id="6" name="Isosceles Triangle 4">
              <a:extLst>
                <a:ext uri="{FF2B5EF4-FFF2-40B4-BE49-F238E27FC236}">
                  <a16:creationId xmlns:a16="http://schemas.microsoft.com/office/drawing/2014/main" id="{AC2B3200-1501-674C-BFD1-3C95BB9DF751}"/>
                </a:ext>
              </a:extLst>
            </p:cNvPr>
            <p:cNvSpPr/>
            <p:nvPr/>
          </p:nvSpPr>
          <p:spPr>
            <a:xfrm>
              <a:off x="1142976" y="3500419"/>
              <a:ext cx="4785827" cy="2072981"/>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TextBox 10">
              <a:extLst>
                <a:ext uri="{FF2B5EF4-FFF2-40B4-BE49-F238E27FC236}">
                  <a16:creationId xmlns:a16="http://schemas.microsoft.com/office/drawing/2014/main" id="{638FAAED-8CA9-C641-837F-EC7D7F9B2CC0}"/>
                </a:ext>
              </a:extLst>
            </p:cNvPr>
            <p:cNvSpPr txBox="1">
              <a:spLocks noChangeArrowheads="1"/>
            </p:cNvSpPr>
            <p:nvPr/>
          </p:nvSpPr>
          <p:spPr bwMode="auto">
            <a:xfrm>
              <a:off x="4422155" y="3145982"/>
              <a:ext cx="845714"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Cost</a:t>
              </a:r>
              <a:endParaRPr lang="en-US" altLang="en-US" sz="1800">
                <a:solidFill>
                  <a:srgbClr val="000000"/>
                </a:solidFill>
                <a:latin typeface="Arial" panose="020B0604020202020204" pitchFamily="34" charset="0"/>
                <a:cs typeface="Arial" panose="020B0604020202020204" pitchFamily="34" charset="0"/>
              </a:endParaRPr>
            </a:p>
          </p:txBody>
        </p:sp>
        <p:sp>
          <p:nvSpPr>
            <p:cNvPr id="8" name="TextBox 11">
              <a:extLst>
                <a:ext uri="{FF2B5EF4-FFF2-40B4-BE49-F238E27FC236}">
                  <a16:creationId xmlns:a16="http://schemas.microsoft.com/office/drawing/2014/main" id="{79619C7A-B917-2D40-8A23-97C248A8EDA8}"/>
                </a:ext>
              </a:extLst>
            </p:cNvPr>
            <p:cNvSpPr txBox="1">
              <a:spLocks noChangeArrowheads="1"/>
            </p:cNvSpPr>
            <p:nvPr/>
          </p:nvSpPr>
          <p:spPr bwMode="auto">
            <a:xfrm>
              <a:off x="1142976" y="5572140"/>
              <a:ext cx="884051"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Time</a:t>
              </a:r>
              <a:endParaRPr lang="en-US" altLang="en-US" sz="1800">
                <a:solidFill>
                  <a:srgbClr val="000000"/>
                </a:solidFill>
                <a:latin typeface="Arial" panose="020B0604020202020204" pitchFamily="34" charset="0"/>
                <a:cs typeface="Arial" panose="020B0604020202020204" pitchFamily="34" charset="0"/>
              </a:endParaRPr>
            </a:p>
          </p:txBody>
        </p:sp>
        <p:sp>
          <p:nvSpPr>
            <p:cNvPr id="9" name="TextBox 12">
              <a:extLst>
                <a:ext uri="{FF2B5EF4-FFF2-40B4-BE49-F238E27FC236}">
                  <a16:creationId xmlns:a16="http://schemas.microsoft.com/office/drawing/2014/main" id="{4EE04B91-7DC4-2140-86E6-21815E9EF400}"/>
                </a:ext>
              </a:extLst>
            </p:cNvPr>
            <p:cNvSpPr txBox="1">
              <a:spLocks noChangeArrowheads="1"/>
            </p:cNvSpPr>
            <p:nvPr/>
          </p:nvSpPr>
          <p:spPr bwMode="auto">
            <a:xfrm>
              <a:off x="5000628" y="5572140"/>
              <a:ext cx="1158332" cy="445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800">
                  <a:solidFill>
                    <a:srgbClr val="000000"/>
                  </a:solidFill>
                  <a:latin typeface="Arial" panose="020B0604020202020204" pitchFamily="34" charset="0"/>
                  <a:cs typeface="Arial" panose="020B0604020202020204" pitchFamily="34" charset="0"/>
                </a:rPr>
                <a:t>Quality</a:t>
              </a:r>
              <a:endParaRPr lang="en-US" altLang="en-US" sz="1800">
                <a:solidFill>
                  <a:srgbClr val="000000"/>
                </a:solidFill>
                <a:latin typeface="Arial" panose="020B0604020202020204" pitchFamily="34" charset="0"/>
                <a:cs typeface="Arial" panose="020B0604020202020204" pitchFamily="34" charset="0"/>
              </a:endParaRPr>
            </a:p>
          </p:txBody>
        </p:sp>
        <p:sp>
          <p:nvSpPr>
            <p:cNvPr id="10" name="Isosceles Triangle 8">
              <a:extLst>
                <a:ext uri="{FF2B5EF4-FFF2-40B4-BE49-F238E27FC236}">
                  <a16:creationId xmlns:a16="http://schemas.microsoft.com/office/drawing/2014/main" id="{74891113-7268-0B4A-A2CD-CEF1C320C88C}"/>
                </a:ext>
              </a:extLst>
            </p:cNvPr>
            <p:cNvSpPr/>
            <p:nvPr/>
          </p:nvSpPr>
          <p:spPr>
            <a:xfrm>
              <a:off x="7429719" y="3429532"/>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Isosceles Triangle 9">
              <a:extLst>
                <a:ext uri="{FF2B5EF4-FFF2-40B4-BE49-F238E27FC236}">
                  <a16:creationId xmlns:a16="http://schemas.microsoft.com/office/drawing/2014/main" id="{19B90450-CB80-5441-8147-CA1922380D2F}"/>
                </a:ext>
              </a:extLst>
            </p:cNvPr>
            <p:cNvSpPr/>
            <p:nvPr/>
          </p:nvSpPr>
          <p:spPr>
            <a:xfrm>
              <a:off x="7429719" y="4573311"/>
              <a:ext cx="999933" cy="9272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cxnSp>
          <p:nvCxnSpPr>
            <p:cNvPr id="12" name="Straight Arrow Connector 11">
              <a:extLst>
                <a:ext uri="{FF2B5EF4-FFF2-40B4-BE49-F238E27FC236}">
                  <a16:creationId xmlns:a16="http://schemas.microsoft.com/office/drawing/2014/main" id="{1A92AC9A-38C6-A943-99C9-C8A4436800FC}"/>
                </a:ext>
              </a:extLst>
            </p:cNvPr>
            <p:cNvCxnSpPr/>
            <p:nvPr/>
          </p:nvCxnSpPr>
          <p:spPr>
            <a:xfrm rot="5400000" flipH="1" flipV="1">
              <a:off x="6287443" y="3786844"/>
              <a:ext cx="42724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E58154F-A6A5-1F4F-BF35-D5CF3938CE72}"/>
                </a:ext>
              </a:extLst>
            </p:cNvPr>
            <p:cNvCxnSpPr/>
            <p:nvPr/>
          </p:nvCxnSpPr>
          <p:spPr>
            <a:xfrm rot="10800000">
              <a:off x="5714967" y="5073356"/>
              <a:ext cx="429707"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0">
              <a:extLst>
                <a:ext uri="{FF2B5EF4-FFF2-40B4-BE49-F238E27FC236}">
                  <a16:creationId xmlns:a16="http://schemas.microsoft.com/office/drawing/2014/main" id="{E121F470-3100-2645-800A-8F4CCE2A90C8}"/>
                </a:ext>
              </a:extLst>
            </p:cNvPr>
            <p:cNvSpPr txBox="1">
              <a:spLocks noChangeArrowheads="1"/>
            </p:cNvSpPr>
            <p:nvPr/>
          </p:nvSpPr>
          <p:spPr bwMode="auto">
            <a:xfrm>
              <a:off x="5572132" y="3929066"/>
              <a:ext cx="2108527" cy="39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a:solidFill>
                    <a:srgbClr val="000000"/>
                  </a:solidFill>
                  <a:latin typeface="Arial" panose="020B0604020202020204" pitchFamily="34" charset="0"/>
                </a:rPr>
                <a:t>Increase Cost  = </a:t>
              </a:r>
              <a:endParaRPr lang="en-US" altLang="en-US" sz="1500">
                <a:solidFill>
                  <a:srgbClr val="000000"/>
                </a:solidFill>
                <a:latin typeface="Arial" panose="020B0604020202020204" pitchFamily="34" charset="0"/>
              </a:endParaRPr>
            </a:p>
          </p:txBody>
        </p:sp>
        <p:sp>
          <p:nvSpPr>
            <p:cNvPr id="15" name="TextBox 10">
              <a:extLst>
                <a:ext uri="{FF2B5EF4-FFF2-40B4-BE49-F238E27FC236}">
                  <a16:creationId xmlns:a16="http://schemas.microsoft.com/office/drawing/2014/main" id="{EBD8937E-4FF1-6945-BA2D-74FEC335B7DF}"/>
                </a:ext>
              </a:extLst>
            </p:cNvPr>
            <p:cNvSpPr txBox="1">
              <a:spLocks noChangeArrowheads="1"/>
            </p:cNvSpPr>
            <p:nvPr/>
          </p:nvSpPr>
          <p:spPr bwMode="auto">
            <a:xfrm>
              <a:off x="6143636" y="4714884"/>
              <a:ext cx="1643074" cy="668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500" dirty="0">
                  <a:solidFill>
                    <a:srgbClr val="000000"/>
                  </a:solidFill>
                  <a:latin typeface="Arial" panose="020B0604020202020204" pitchFamily="34" charset="0"/>
                  <a:cs typeface="Arial" panose="020B0604020202020204" pitchFamily="34" charset="0"/>
                </a:rPr>
                <a:t>Decrease Quality    = </a:t>
              </a:r>
              <a:endParaRPr lang="en-US" altLang="en-US" sz="1500" dirty="0">
                <a:solidFill>
                  <a:srgbClr val="000000"/>
                </a:solidFill>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4940B1F5-490C-5540-8ECD-1EA9BA18977D}"/>
              </a:ext>
            </a:extLst>
          </p:cNvPr>
          <p:cNvSpPr/>
          <p:nvPr/>
        </p:nvSpPr>
        <p:spPr>
          <a:xfrm>
            <a:off x="697120" y="1045157"/>
            <a:ext cx="10885279" cy="830997"/>
          </a:xfrm>
          <a:prstGeom prst="rect">
            <a:avLst/>
          </a:prstGeom>
        </p:spPr>
        <p:txBody>
          <a:bodyPr wrap="square">
            <a:spAutoFit/>
          </a:bodyPr>
          <a:lstStyle/>
          <a:p>
            <a:r>
              <a:rPr lang="en-GB" altLang="en-US" sz="2400" dirty="0">
                <a:latin typeface="Arial" panose="020B0604020202020204" pitchFamily="34" charset="0"/>
                <a:cs typeface="Arial" panose="020B0604020202020204" pitchFamily="34" charset="0"/>
              </a:rPr>
              <a:t>If the project takes longer than expected, but must still be delivered on time, options are usually limited …</a:t>
            </a:r>
          </a:p>
        </p:txBody>
      </p:sp>
    </p:spTree>
    <p:extLst>
      <p:ext uri="{BB962C8B-B14F-4D97-AF65-F5344CB8AC3E}">
        <p14:creationId xmlns:p14="http://schemas.microsoft.com/office/powerpoint/2010/main" val="1294535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US" altLang="en-US"/>
              <a:t>Scope Creep</a:t>
            </a:r>
          </a:p>
        </p:txBody>
      </p:sp>
      <p:sp>
        <p:nvSpPr>
          <p:cNvPr id="93187" name="Rectangle 3"/>
          <p:cNvSpPr>
            <a:spLocks noGrp="1" noChangeArrowheads="1"/>
          </p:cNvSpPr>
          <p:nvPr>
            <p:ph type="body" idx="1"/>
          </p:nvPr>
        </p:nvSpPr>
        <p:spPr>
          <a:xfrm>
            <a:off x="838200" y="1253331"/>
            <a:ext cx="10515600" cy="4351338"/>
          </a:xfrm>
        </p:spPr>
        <p:txBody>
          <a:bodyPr/>
          <a:lstStyle/>
          <a:p>
            <a:r>
              <a:rPr lang="en-US" altLang="en-US" sz="3200" dirty="0"/>
              <a:t>Coping with changes frequently cited by PMs as the single most important problem</a:t>
            </a:r>
          </a:p>
          <a:p>
            <a:r>
              <a:rPr lang="en-US" altLang="en-US" sz="3200" dirty="0"/>
              <a:t>Common Reasons for Change Requests</a:t>
            </a:r>
          </a:p>
          <a:p>
            <a:pPr lvl="1"/>
            <a:r>
              <a:rPr lang="en-US" altLang="en-US" sz="2800" dirty="0"/>
              <a:t>Client</a:t>
            </a:r>
          </a:p>
          <a:p>
            <a:pPr lvl="1"/>
            <a:r>
              <a:rPr lang="en-US" altLang="en-US" sz="2800" dirty="0"/>
              <a:t>Availability of new technologies and materials</a:t>
            </a:r>
          </a:p>
          <a:p>
            <a:pPr lvl="1"/>
            <a:endParaRPr lang="en-US" altLang="en-US" dirty="0"/>
          </a:p>
        </p:txBody>
      </p:sp>
    </p:spTree>
    <p:extLst>
      <p:ext uri="{BB962C8B-B14F-4D97-AF65-F5344CB8AC3E}">
        <p14:creationId xmlns:p14="http://schemas.microsoft.com/office/powerpoint/2010/main" val="2364028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altLang="en-US"/>
              <a:t>Purpose of Change Control System</a:t>
            </a:r>
          </a:p>
        </p:txBody>
      </p:sp>
      <p:sp>
        <p:nvSpPr>
          <p:cNvPr id="94211" name="Rectangle 3"/>
          <p:cNvSpPr>
            <a:spLocks noGrp="1" noChangeArrowheads="1"/>
          </p:cNvSpPr>
          <p:nvPr>
            <p:ph type="body" idx="1"/>
          </p:nvPr>
        </p:nvSpPr>
        <p:spPr>
          <a:xfrm>
            <a:off x="838200" y="1421925"/>
            <a:ext cx="10515600" cy="3439162"/>
          </a:xfrm>
        </p:spPr>
        <p:txBody>
          <a:bodyPr/>
          <a:lstStyle/>
          <a:p>
            <a:r>
              <a:rPr lang="en-US" altLang="en-US" sz="3200" dirty="0"/>
              <a:t>Review all requested changes</a:t>
            </a:r>
          </a:p>
          <a:p>
            <a:r>
              <a:rPr lang="en-US" altLang="en-US" sz="3200" dirty="0"/>
              <a:t>Identify impact of change</a:t>
            </a:r>
          </a:p>
          <a:p>
            <a:r>
              <a:rPr lang="en-US" altLang="en-US" sz="3200" dirty="0"/>
              <a:t>Evaluate advantages and disadvantages of requested change</a:t>
            </a:r>
          </a:p>
          <a:p>
            <a:r>
              <a:rPr lang="en-US" altLang="en-US" sz="3200" dirty="0"/>
              <a:t>Install process so that individual with authority may accept or reject changes</a:t>
            </a:r>
          </a:p>
          <a:p>
            <a:endParaRPr lang="en-US" altLang="en-US" dirty="0"/>
          </a:p>
        </p:txBody>
      </p:sp>
    </p:spTree>
    <p:extLst>
      <p:ext uri="{BB962C8B-B14F-4D97-AF65-F5344CB8AC3E}">
        <p14:creationId xmlns:p14="http://schemas.microsoft.com/office/powerpoint/2010/main" val="2102880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altLang="en-US"/>
              <a:t>Purpose of Change Control System </a:t>
            </a:r>
            <a:r>
              <a:rPr lang="en-US" altLang="en-US" sz="3600" i="1"/>
              <a:t>continued</a:t>
            </a:r>
            <a:endParaRPr lang="en-US" altLang="en-US"/>
          </a:p>
        </p:txBody>
      </p:sp>
      <p:sp>
        <p:nvSpPr>
          <p:cNvPr id="95235" name="Rectangle 3"/>
          <p:cNvSpPr>
            <a:spLocks noGrp="1" noChangeArrowheads="1"/>
          </p:cNvSpPr>
          <p:nvPr>
            <p:ph type="body" idx="1"/>
          </p:nvPr>
        </p:nvSpPr>
        <p:spPr>
          <a:xfrm>
            <a:off x="838200" y="1690689"/>
            <a:ext cx="10515600" cy="3031213"/>
          </a:xfrm>
        </p:spPr>
        <p:txBody>
          <a:bodyPr/>
          <a:lstStyle/>
          <a:p>
            <a:r>
              <a:rPr lang="en-US" altLang="en-US" sz="3200" dirty="0"/>
              <a:t>Communicate change to concerned parties</a:t>
            </a:r>
          </a:p>
          <a:p>
            <a:r>
              <a:rPr lang="en-US" altLang="en-US" sz="3200" dirty="0"/>
              <a:t>Ensure changes implemented properly</a:t>
            </a:r>
          </a:p>
          <a:p>
            <a:r>
              <a:rPr lang="en-US" altLang="en-US" sz="3200" dirty="0"/>
              <a:t>Prepare reports that summarize changes made to date and their impact</a:t>
            </a:r>
          </a:p>
        </p:txBody>
      </p:sp>
    </p:spTree>
    <p:extLst>
      <p:ext uri="{BB962C8B-B14F-4D97-AF65-F5344CB8AC3E}">
        <p14:creationId xmlns:p14="http://schemas.microsoft.com/office/powerpoint/2010/main" val="2996761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altLang="en-US"/>
              <a:t>Rules for Controlling Scope Creep</a:t>
            </a:r>
          </a:p>
        </p:txBody>
      </p:sp>
      <p:sp>
        <p:nvSpPr>
          <p:cNvPr id="96259" name="Rectangle 3"/>
          <p:cNvSpPr>
            <a:spLocks noGrp="1" noChangeArrowheads="1"/>
          </p:cNvSpPr>
          <p:nvPr>
            <p:ph type="body" idx="1"/>
          </p:nvPr>
        </p:nvSpPr>
        <p:spPr>
          <a:xfrm>
            <a:off x="838200" y="1372667"/>
            <a:ext cx="10149590" cy="4449762"/>
          </a:xfrm>
        </p:spPr>
        <p:txBody>
          <a:bodyPr/>
          <a:lstStyle/>
          <a:p>
            <a:r>
              <a:rPr lang="en-US" altLang="en-US" dirty="0"/>
              <a:t>Include change control system in the contract </a:t>
            </a:r>
          </a:p>
          <a:p>
            <a:r>
              <a:rPr lang="en-US" altLang="en-US" dirty="0"/>
              <a:t>Require all changes be introduced by a Change Request</a:t>
            </a:r>
          </a:p>
          <a:p>
            <a:r>
              <a:rPr lang="en-US" altLang="en-US" dirty="0"/>
              <a:t>Require approval in writing by the client’s agent and senior management</a:t>
            </a:r>
          </a:p>
          <a:p>
            <a:r>
              <a:rPr lang="en-US" altLang="en-US" dirty="0"/>
              <a:t>Consult with PM prior to preparation of Change Request</a:t>
            </a:r>
          </a:p>
          <a:p>
            <a:r>
              <a:rPr lang="en-US" altLang="en-US" dirty="0"/>
              <a:t>Amend master plan to reflect changes</a:t>
            </a:r>
          </a:p>
        </p:txBody>
      </p:sp>
    </p:spTree>
    <p:extLst>
      <p:ext uri="{BB962C8B-B14F-4D97-AF65-F5344CB8AC3E}">
        <p14:creationId xmlns:p14="http://schemas.microsoft.com/office/powerpoint/2010/main" val="3094012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Project Closeout Process</a:t>
            </a:r>
            <a:endParaRPr lang="en-IN" dirty="0"/>
          </a:p>
        </p:txBody>
      </p:sp>
      <p:sp>
        <p:nvSpPr>
          <p:cNvPr id="5" name="Text Placeholder 4"/>
          <p:cNvSpPr>
            <a:spLocks noGrp="1"/>
          </p:cNvSpPr>
          <p:nvPr>
            <p:ph type="body" idx="1"/>
          </p:nvPr>
        </p:nvSpPr>
        <p:spPr>
          <a:xfrm>
            <a:off x="838200" y="1027907"/>
            <a:ext cx="10515600" cy="4351338"/>
          </a:xfrm>
        </p:spPr>
        <p:txBody>
          <a:bodyPr/>
          <a:lstStyle/>
          <a:p>
            <a:pPr>
              <a:lnSpc>
                <a:spcPct val="150000"/>
              </a:lnSpc>
            </a:pPr>
            <a:r>
              <a:rPr lang="en-US" altLang="en-US" sz="3200" dirty="0"/>
              <a:t>Finishing the Work</a:t>
            </a:r>
          </a:p>
          <a:p>
            <a:pPr>
              <a:lnSpc>
                <a:spcPct val="150000"/>
              </a:lnSpc>
            </a:pPr>
            <a:r>
              <a:rPr lang="en-US" altLang="en-US" sz="3200" dirty="0"/>
              <a:t>Handing Over the Project </a:t>
            </a:r>
            <a:r>
              <a:rPr lang="en-US" altLang="en-US" sz="3200" i="1" dirty="0"/>
              <a:t>(incl Documents)</a:t>
            </a:r>
          </a:p>
          <a:p>
            <a:pPr>
              <a:lnSpc>
                <a:spcPct val="150000"/>
              </a:lnSpc>
            </a:pPr>
            <a:r>
              <a:rPr lang="en-US" altLang="en-US" sz="3200" dirty="0"/>
              <a:t>Gaining Acceptance for the Project</a:t>
            </a:r>
          </a:p>
          <a:p>
            <a:pPr>
              <a:lnSpc>
                <a:spcPct val="150000"/>
              </a:lnSpc>
            </a:pPr>
            <a:r>
              <a:rPr lang="en-US" altLang="en-US" sz="3200" dirty="0"/>
              <a:t>Evaluate the Benefits</a:t>
            </a:r>
          </a:p>
          <a:p>
            <a:pPr>
              <a:lnSpc>
                <a:spcPct val="150000"/>
              </a:lnSpc>
            </a:pPr>
            <a:r>
              <a:rPr lang="en-US" altLang="en-US" sz="3200" dirty="0"/>
              <a:t>Reviewing How It Went – Lessons Learnt</a:t>
            </a:r>
            <a:endParaRPr lang="en-IN" sz="3200" dirty="0"/>
          </a:p>
        </p:txBody>
      </p:sp>
    </p:spTree>
    <p:extLst>
      <p:ext uri="{BB962C8B-B14F-4D97-AF65-F5344CB8AC3E}">
        <p14:creationId xmlns:p14="http://schemas.microsoft.com/office/powerpoint/2010/main" val="1818061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2243" y="244658"/>
            <a:ext cx="8229600" cy="778098"/>
          </a:xfrm>
        </p:spPr>
        <p:txBody>
          <a:bodyPr/>
          <a:lstStyle/>
          <a:p>
            <a:pPr algn="l"/>
            <a:r>
              <a:rPr lang="en-US" sz="3600" b="1" dirty="0"/>
              <a:t>What Prevents Effective Project Closeouts?</a:t>
            </a:r>
            <a:endParaRPr lang="en-IN" sz="4800" b="1" dirty="0"/>
          </a:p>
        </p:txBody>
      </p:sp>
      <p:sp>
        <p:nvSpPr>
          <p:cNvPr id="5" name="Text Placeholder 4"/>
          <p:cNvSpPr>
            <a:spLocks noGrp="1"/>
          </p:cNvSpPr>
          <p:nvPr>
            <p:ph type="body" idx="1"/>
          </p:nvPr>
        </p:nvSpPr>
        <p:spPr>
          <a:xfrm>
            <a:off x="392242" y="1151781"/>
            <a:ext cx="11509947" cy="3917032"/>
          </a:xfrm>
        </p:spPr>
        <p:txBody>
          <a:bodyPr/>
          <a:lstStyle/>
          <a:p>
            <a:pPr eaLnBrk="1" hangingPunct="1">
              <a:lnSpc>
                <a:spcPct val="150000"/>
              </a:lnSpc>
              <a:spcBef>
                <a:spcPts val="0"/>
              </a:spcBef>
              <a:spcAft>
                <a:spcPts val="600"/>
              </a:spcAft>
            </a:pPr>
            <a:r>
              <a:rPr lang="en-US" altLang="en-US" sz="3200" b="1" dirty="0"/>
              <a:t>Project sign off </a:t>
            </a:r>
            <a:r>
              <a:rPr lang="en-US" altLang="en-US" sz="3200" dirty="0"/>
              <a:t>discourages other closeout activities.</a:t>
            </a:r>
          </a:p>
          <a:p>
            <a:pPr eaLnBrk="1" hangingPunct="1">
              <a:lnSpc>
                <a:spcPct val="150000"/>
              </a:lnSpc>
              <a:spcBef>
                <a:spcPts val="0"/>
              </a:spcBef>
              <a:spcAft>
                <a:spcPts val="600"/>
              </a:spcAft>
            </a:pPr>
            <a:r>
              <a:rPr lang="en-US" altLang="en-US" sz="3200" b="1" dirty="0"/>
              <a:t>Urgency of all project pressures</a:t>
            </a:r>
            <a:r>
              <a:rPr lang="en-US" altLang="en-US" sz="3200" dirty="0"/>
              <a:t> cause shortcuts on back-end.</a:t>
            </a:r>
          </a:p>
          <a:p>
            <a:pPr eaLnBrk="1" hangingPunct="1">
              <a:lnSpc>
                <a:spcPct val="150000"/>
              </a:lnSpc>
              <a:spcBef>
                <a:spcPts val="0"/>
              </a:spcBef>
              <a:spcAft>
                <a:spcPts val="600"/>
              </a:spcAft>
            </a:pPr>
            <a:r>
              <a:rPr lang="en-US" altLang="en-US" sz="3200" b="1" dirty="0"/>
              <a:t>Low priority</a:t>
            </a:r>
            <a:r>
              <a:rPr lang="en-US" altLang="en-US" sz="3200" dirty="0"/>
              <a:t> given to closeout activities.</a:t>
            </a:r>
          </a:p>
          <a:p>
            <a:pPr eaLnBrk="1" hangingPunct="1">
              <a:lnSpc>
                <a:spcPct val="150000"/>
              </a:lnSpc>
              <a:spcBef>
                <a:spcPts val="0"/>
              </a:spcBef>
              <a:spcAft>
                <a:spcPts val="600"/>
              </a:spcAft>
            </a:pPr>
            <a:r>
              <a:rPr lang="en-US" altLang="en-US" sz="3200" dirty="0"/>
              <a:t>Lessons learned analysis seen as </a:t>
            </a:r>
            <a:r>
              <a:rPr lang="en-US" altLang="en-US" sz="3200" b="1" dirty="0"/>
              <a:t>bookkeeping</a:t>
            </a:r>
            <a:r>
              <a:rPr lang="en-US" altLang="en-US" sz="3200" dirty="0"/>
              <a:t>.</a:t>
            </a:r>
          </a:p>
        </p:txBody>
      </p:sp>
    </p:spTree>
    <p:extLst>
      <p:ext uri="{BB962C8B-B14F-4D97-AF65-F5344CB8AC3E}">
        <p14:creationId xmlns:p14="http://schemas.microsoft.com/office/powerpoint/2010/main" val="2855817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25741676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1478</Words>
  <Application>Microsoft Office PowerPoint</Application>
  <PresentationFormat>Widescreen</PresentationFormat>
  <Paragraphs>167</Paragraphs>
  <Slides>18</Slides>
  <Notes>8</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18</vt:i4>
      </vt:variant>
    </vt:vector>
  </HeadingPairs>
  <TitlesOfParts>
    <vt:vector size="27" baseType="lpstr">
      <vt:lpstr>-apple-system</vt:lpstr>
      <vt:lpstr>Aharoni</vt:lpstr>
      <vt:lpstr>Arial</vt:lpstr>
      <vt:lpstr>Calibri</vt:lpstr>
      <vt:lpstr>Calibri Light</vt:lpstr>
      <vt:lpstr>Wingdings</vt:lpstr>
      <vt:lpstr>Custom Design</vt:lpstr>
      <vt:lpstr>Title Slide 1</vt:lpstr>
      <vt:lpstr>ALAMO22</vt:lpstr>
      <vt:lpstr>BA Applied Leadership and Management in the Workplace    Module: BMSK5014 Managing Projects    </vt:lpstr>
      <vt:lpstr>PowerPoint Presentation</vt:lpstr>
      <vt:lpstr>Session 8</vt:lpstr>
      <vt:lpstr>BMSK5004 – Managing Projects in the Organisation</vt:lpstr>
      <vt:lpstr>Project Management Life Cycle</vt:lpstr>
      <vt:lpstr>Monitoring the Project</vt:lpstr>
      <vt:lpstr>The Iron Triangle</vt:lpstr>
      <vt:lpstr>The Balancing Act</vt:lpstr>
      <vt:lpstr>Project Objectives Triangle</vt:lpstr>
      <vt:lpstr>Project ‘Direct’ Objectives</vt:lpstr>
      <vt:lpstr>Maintaining Equilibrium</vt:lpstr>
      <vt:lpstr>Scope Creep</vt:lpstr>
      <vt:lpstr>Purpose of Change Control System</vt:lpstr>
      <vt:lpstr>Purpose of Change Control System continued</vt:lpstr>
      <vt:lpstr>Rules for Controlling Scope Creep</vt:lpstr>
      <vt:lpstr>Project Closeout Process</vt:lpstr>
      <vt:lpstr>What Prevents Effective Project Closeouts?</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Christian Felices</cp:lastModifiedBy>
  <cp:revision>112</cp:revision>
  <dcterms:created xsi:type="dcterms:W3CDTF">2020-06-08T16:11:31Z</dcterms:created>
  <dcterms:modified xsi:type="dcterms:W3CDTF">2024-06-25T12:15:17Z</dcterms:modified>
</cp:coreProperties>
</file>