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877" r:id="rId1"/>
  </p:sldMasterIdLst>
  <p:notesMasterIdLst>
    <p:notesMasterId r:id="rId14"/>
  </p:notesMasterIdLst>
  <p:sldIdLst>
    <p:sldId id="277" r:id="rId2"/>
    <p:sldId id="256" r:id="rId3"/>
    <p:sldId id="259" r:id="rId4"/>
    <p:sldId id="257" r:id="rId5"/>
    <p:sldId id="263" r:id="rId6"/>
    <p:sldId id="265" r:id="rId7"/>
    <p:sldId id="266" r:id="rId8"/>
    <p:sldId id="268" r:id="rId9"/>
    <p:sldId id="270" r:id="rId10"/>
    <p:sldId id="272" r:id="rId11"/>
    <p:sldId id="274" r:id="rId12"/>
    <p:sldId id="276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8FEFE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20B4C1E-51A0-4848-9C80-760F475D8F1B}" v="2" dt="2025-12-05T21:19:24.66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367"/>
    <p:restoredTop sz="94340"/>
  </p:normalViewPr>
  <p:slideViewPr>
    <p:cSldViewPr snapToGrid="0">
      <p:cViewPr varScale="1">
        <p:scale>
          <a:sx n="78" d="100"/>
          <a:sy n="78" d="100"/>
        </p:scale>
        <p:origin x="773" y="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Ivanna Purtova" userId="376f661af660a8d5" providerId="LiveId" clId="{2C1574FF-5E9F-457D-B81E-218C024F4FB1}"/>
    <pc:docChg chg="custSel modSld">
      <pc:chgData name="Ivanna Purtova" userId="376f661af660a8d5" providerId="LiveId" clId="{2C1574FF-5E9F-457D-B81E-218C024F4FB1}" dt="2025-12-05T21:24:09.058" v="105" actId="113"/>
      <pc:docMkLst>
        <pc:docMk/>
      </pc:docMkLst>
      <pc:sldChg chg="modSp mod">
        <pc:chgData name="Ivanna Purtova" userId="376f661af660a8d5" providerId="LiveId" clId="{2C1574FF-5E9F-457D-B81E-218C024F4FB1}" dt="2025-12-05T21:24:09.058" v="105" actId="113"/>
        <pc:sldMkLst>
          <pc:docMk/>
          <pc:sldMk cId="1220782403" sldId="277"/>
        </pc:sldMkLst>
        <pc:spChg chg="mod">
          <ac:chgData name="Ivanna Purtova" userId="376f661af660a8d5" providerId="LiveId" clId="{2C1574FF-5E9F-457D-B81E-218C024F4FB1}" dt="2025-12-05T21:24:09.058" v="105" actId="113"/>
          <ac:spMkLst>
            <pc:docMk/>
            <pc:sldMk cId="1220782403" sldId="277"/>
            <ac:spMk id="7" creationId="{F934DA3A-4026-B7AB-F87B-1D26F845A2F5}"/>
          </ac:spMkLst>
        </pc:spChg>
        <pc:spChg chg="mod">
          <ac:chgData name="Ivanna Purtova" userId="376f661af660a8d5" providerId="LiveId" clId="{2C1574FF-5E9F-457D-B81E-218C024F4FB1}" dt="2025-12-05T21:19:50.770" v="31" actId="20577"/>
          <ac:spMkLst>
            <pc:docMk/>
            <pc:sldMk cId="1220782403" sldId="277"/>
            <ac:spMk id="8" creationId="{92E8F0BA-6CBD-88EA-D98E-4A62C94182D2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30CD63A-EFF1-B643-9D8E-C41FBCBD1686}" type="datetimeFigureOut">
              <a:rPr lang="en-US" smtClean="0"/>
              <a:t>12/3/2025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653D58F-CA43-8243-8ADA-6852F6C6C18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68948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653D58F-CA43-8243-8ADA-6852F6C6C187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7809226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653D58F-CA43-8243-8ADA-6852F6C6C187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2196264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: Shape 6">
            <a:extLst>
              <a:ext uri="{FF2B5EF4-FFF2-40B4-BE49-F238E27FC236}">
                <a16:creationId xmlns:a16="http://schemas.microsoft.com/office/drawing/2014/main" id="{EA67E988-5919-57BB-C7DE-D3EAD38A30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17870" y="6209925"/>
            <a:ext cx="11155680" cy="45719"/>
          </a:xfrm>
          <a:custGeom>
            <a:avLst/>
            <a:gdLst>
              <a:gd name="connsiteX0" fmla="*/ 0 w 8715708"/>
              <a:gd name="connsiteY0" fmla="*/ 0 h 45719"/>
              <a:gd name="connsiteX1" fmla="*/ 3694525 w 8715708"/>
              <a:gd name="connsiteY1" fmla="*/ 0 h 45719"/>
              <a:gd name="connsiteX2" fmla="*/ 5021183 w 8715708"/>
              <a:gd name="connsiteY2" fmla="*/ 0 h 45719"/>
              <a:gd name="connsiteX3" fmla="*/ 8715708 w 8715708"/>
              <a:gd name="connsiteY3" fmla="*/ 0 h 45719"/>
              <a:gd name="connsiteX4" fmla="*/ 8715708 w 8715708"/>
              <a:gd name="connsiteY4" fmla="*/ 45719 h 45719"/>
              <a:gd name="connsiteX5" fmla="*/ 5021183 w 8715708"/>
              <a:gd name="connsiteY5" fmla="*/ 45719 h 45719"/>
              <a:gd name="connsiteX6" fmla="*/ 3694525 w 8715708"/>
              <a:gd name="connsiteY6" fmla="*/ 45719 h 45719"/>
              <a:gd name="connsiteX7" fmla="*/ 0 w 8715708"/>
              <a:gd name="connsiteY7" fmla="*/ 45719 h 457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715708" h="45719">
                <a:moveTo>
                  <a:pt x="0" y="0"/>
                </a:moveTo>
                <a:lnTo>
                  <a:pt x="3694525" y="0"/>
                </a:lnTo>
                <a:lnTo>
                  <a:pt x="5021183" y="0"/>
                </a:lnTo>
                <a:lnTo>
                  <a:pt x="8715708" y="0"/>
                </a:lnTo>
                <a:lnTo>
                  <a:pt x="8715708" y="45719"/>
                </a:lnTo>
                <a:lnTo>
                  <a:pt x="5021183" y="45719"/>
                </a:lnTo>
                <a:lnTo>
                  <a:pt x="3694525" y="45719"/>
                </a:lnTo>
                <a:lnTo>
                  <a:pt x="0" y="4571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B2327B2-BA4B-2C04-0751-5CB63D4AA42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21208" y="978408"/>
            <a:ext cx="11155680" cy="3429000"/>
          </a:xfrm>
        </p:spPr>
        <p:txBody>
          <a:bodyPr anchor="t">
            <a:normAutofit/>
          </a:bodyPr>
          <a:lstStyle>
            <a:lvl1pPr algn="l">
              <a:defRPr sz="7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7201176-DC7A-4C3D-3D8F-352526DA7B5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21208" y="4480560"/>
            <a:ext cx="7104888" cy="1399032"/>
          </a:xfrm>
        </p:spPr>
        <p:txBody>
          <a:bodyPr anchor="b">
            <a:normAutofit/>
          </a:bodyPr>
          <a:lstStyle>
            <a:lvl1pPr marL="0" indent="0" algn="l">
              <a:buNone/>
              <a:defRPr sz="2200" i="1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67DC221-9A2E-7459-102F-C3CFB27CC3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12/3/2025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020671-6F7D-3A03-EEC1-661A87F96F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453D3A-E0F9-8386-2A6C-96671FBB15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712432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A26D03-149A-DAB3-4B2A-E9B74F2E25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C1E73D-41A7-9934-0990-9208B952329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BB2A3F-E719-673C-5D56-F663712D0E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12/3/2025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4AE594A-52F5-D85E-343C-ADFEE3C72E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07D5C9C-B2E2-FC26-E459-9E880EF975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813012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29D51F-B2D5-2804-4F7C-C99850FBD0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5020056" cy="4288536"/>
          </a:xfrm>
        </p:spPr>
        <p:txBody>
          <a:bodyPr anchor="t">
            <a:normAutofit/>
          </a:bodyPr>
          <a:lstStyle>
            <a:lvl1pPr>
              <a:defRPr sz="5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5FE5516-03B6-C488-EB4A-68AE681EDFB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21208" y="5266944"/>
            <a:ext cx="5020056" cy="1088136"/>
          </a:xfrm>
        </p:spPr>
        <p:txBody>
          <a:bodyPr anchor="b">
            <a:normAutofit/>
          </a:bodyPr>
          <a:lstStyle>
            <a:lvl1pPr marL="0" indent="0">
              <a:buNone/>
              <a:defRPr sz="2200" i="1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0ECB4D7-49A7-D050-70B9-11A1E2D445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12/3/2025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A9A913F-AD00-C1EE-B01A-8590671C01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14FC386-B2AF-6FAD-D053-E22D48CD72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4E1E1B67-3BFF-F04B-52F4-7E724FB3B24D}"/>
              </a:ext>
            </a:extLst>
          </p:cNvPr>
          <p:cNvSpPr/>
          <p:nvPr/>
        </p:nvSpPr>
        <p:spPr>
          <a:xfrm>
            <a:off x="517870" y="508090"/>
            <a:ext cx="5021183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3732673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CE3B21-CF4D-1B01-0F4E-D32C1B218B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B39FF2-6858-B514-B695-58442557D0C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21208" y="2578608"/>
            <a:ext cx="5166360" cy="376732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FA30130-974D-B91D-5B93-EC52AABDB5B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519672" y="2578608"/>
            <a:ext cx="5166360" cy="376732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15BED99-6FD7-9C6B-1152-A6E42715BB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12/3/2025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A253AAC-5967-2565-A715-82D3505ABF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4B51313-69FB-E016-3CC1-62CA476ED2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6195839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B3DF9D-B849-CE37-97E4-AD37F88067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11164824" cy="1216152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9D4C626-4008-960A-E601-6AA9F4BB8D8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21208" y="2340864"/>
            <a:ext cx="5166360" cy="658368"/>
          </a:xfrm>
        </p:spPr>
        <p:txBody>
          <a:bodyPr anchor="b">
            <a:normAutofit/>
          </a:bodyPr>
          <a:lstStyle>
            <a:lvl1pPr marL="0" indent="0">
              <a:buNone/>
              <a:defRPr sz="22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06E8D6C-AC07-ED6B-2EA8-9C40A5AEA74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21208" y="3035808"/>
            <a:ext cx="5166360" cy="331012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C52617E-C6D9-246B-E7B7-8159DF17C0A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519672" y="2340864"/>
            <a:ext cx="5166360" cy="658368"/>
          </a:xfrm>
        </p:spPr>
        <p:txBody>
          <a:bodyPr anchor="b">
            <a:normAutofit/>
          </a:bodyPr>
          <a:lstStyle>
            <a:lvl1pPr marL="0" indent="0">
              <a:buNone/>
              <a:defRPr sz="22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BC2094-7EBC-02C5-5AB5-233E63080A9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519672" y="3035808"/>
            <a:ext cx="5166360" cy="331012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3010BD2-59B4-FD2E-3C5E-C83AE60039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12/3/2025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72B35C4-A654-7759-BDA0-94D9D1A216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55F4347-2EC0-CA6E-2637-8048456D7E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9306356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34716D-52F2-C7FB-83B1-2DA1AD375E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6F4A371-AC27-6A28-32E6-74A28371BF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12/3/2025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155941A-A24E-885D-E894-0326F4C400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9D5E5B4-971F-FF6A-1B07-A5C8537055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5766434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99F431F-E6DC-4137-3092-A30A0A3628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12/3/2025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6AC814B-67B4-C70F-FA51-6205D5E2CB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1EAA9C9-D895-DD20-1089-EA75EA4289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486718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B50562-884C-9053-70C1-3B72A0B45E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5020056" cy="2459736"/>
          </a:xfrm>
        </p:spPr>
        <p:txBody>
          <a:bodyPr anchor="t">
            <a:noAutofit/>
          </a:bodyPr>
          <a:lstStyle>
            <a:lvl1pPr>
              <a:defRPr sz="4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18F509-68F0-39D5-1A8B-CE246715AE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19672" y="987424"/>
            <a:ext cx="5166360" cy="535838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158E37C-27CE-3A84-FC74-BDCCD8A9A3E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21208" y="3575304"/>
            <a:ext cx="5020056" cy="2770632"/>
          </a:xfrm>
        </p:spPr>
        <p:txBody>
          <a:bodyPr>
            <a:normAutofit/>
          </a:bodyPr>
          <a:lstStyle>
            <a:lvl1pPr marL="0" indent="0">
              <a:buNone/>
              <a:defRPr sz="2200" i="1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2A95F79-E23E-11D2-40BF-66ED340195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12/3/2025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457F7FC-06F3-3D89-5D1A-4EC4B1D735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554ACD5-6E0B-5713-DC9A-41E9D62AB1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940661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5B2D45-7CDB-D38C-2AAE-273F797674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5020056" cy="2459736"/>
          </a:xfrm>
        </p:spPr>
        <p:txBody>
          <a:bodyPr anchor="t">
            <a:noAutofit/>
          </a:bodyPr>
          <a:lstStyle>
            <a:lvl1pPr>
              <a:defRPr sz="4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CBF0855-1744-56E4-B115-3A3C5EA7834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519672" y="987424"/>
            <a:ext cx="5166360" cy="5358384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85E8A1D-28AE-4A19-BD96-401D4822A53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21208" y="3575304"/>
            <a:ext cx="5020056" cy="2770632"/>
          </a:xfrm>
        </p:spPr>
        <p:txBody>
          <a:bodyPr>
            <a:normAutofit/>
          </a:bodyPr>
          <a:lstStyle>
            <a:lvl1pPr marL="0" indent="0">
              <a:buNone/>
              <a:defRPr sz="2200" i="1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7327DDB-CE95-4C89-DFC5-7DDBFC24E8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12/3/2025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522C835-F3B5-943C-FFC4-D5BA9666AF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8709891-6E3C-ADED-01DD-15FCED37AF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6796972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C36771-E72D-FAD8-771E-3E196DD2E1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B5BB827-257D-60D9-792F-E6959004297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CE5D2E7-C856-F78A-E88C-375474982A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12/3/2025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DAB289-9591-51C9-9E3C-B6F2ACC6A6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FE037C-790D-7442-8E43-D2740B3952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0700417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2635151-A38B-3766-6A32-FF1DF7687D9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659368" y="978408"/>
            <a:ext cx="2551176" cy="5367528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3D132D1-640C-FB9A-AD6F-D845738349F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521208" y="978408"/>
            <a:ext cx="8010144" cy="5367528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955F80A-4BA7-8ED8-9A62-B921942726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12/3/2025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5E38113-D55A-A1A0-D1FE-53C95860FB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919DDB-F89D-4B2D-21A2-82AF1D1023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262572D8-D485-1DB1-34B1-C35C61C89940}"/>
              </a:ext>
            </a:extLst>
          </p:cNvPr>
          <p:cNvSpPr/>
          <p:nvPr/>
        </p:nvSpPr>
        <p:spPr>
          <a:xfrm rot="5400000">
            <a:off x="8936623" y="3585018"/>
            <a:ext cx="5325734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856732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31A28D7-6581-4956-AAE3-9104804DF5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11155680" cy="146304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3CFCCA4-57A4-08A1-FC45-D2BBA66FABF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21208" y="2578608"/>
            <a:ext cx="11155680" cy="37673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FAA0F4-2442-8D45-3C3D-1B8F55C8683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521208" y="6419088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E80C50CD-E178-4744-9B35-B2F624D6C5E9}" type="datetimeFigureOut">
              <a:rPr lang="en-US" smtClean="0"/>
              <a:pPr/>
              <a:t>12/3/2025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03785E-FB42-1D54-92AC-D0A61A8FABD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521208" y="100584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C9CF34-1274-DB45-4809-90E5D244A9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457432" y="6419088"/>
            <a:ext cx="64008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148CC95F-0247-41B6-91CF-DC97C76A7088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774A975B-A886-5202-0489-6965514A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17869" y="508090"/>
            <a:ext cx="11153214" cy="149279"/>
          </a:xfrm>
          <a:custGeom>
            <a:avLst/>
            <a:gdLst>
              <a:gd name="connsiteX0" fmla="*/ 0 w 8085002"/>
              <a:gd name="connsiteY0" fmla="*/ 0 h 149279"/>
              <a:gd name="connsiteX1" fmla="*/ 8085002 w 8085002"/>
              <a:gd name="connsiteY1" fmla="*/ 0 h 149279"/>
              <a:gd name="connsiteX2" fmla="*/ 8085002 w 8085002"/>
              <a:gd name="connsiteY2" fmla="*/ 149279 h 149279"/>
              <a:gd name="connsiteX3" fmla="*/ 0 w 8085002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85002" h="149279">
                <a:moveTo>
                  <a:pt x="0" y="0"/>
                </a:moveTo>
                <a:lnTo>
                  <a:pt x="8085002" y="0"/>
                </a:lnTo>
                <a:lnTo>
                  <a:pt x="8085002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811251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66" r:id="rId1"/>
    <p:sldLayoutId id="2147483867" r:id="rId2"/>
    <p:sldLayoutId id="2147483868" r:id="rId3"/>
    <p:sldLayoutId id="2147483869" r:id="rId4"/>
    <p:sldLayoutId id="2147483870" r:id="rId5"/>
    <p:sldLayoutId id="2147483876" r:id="rId6"/>
    <p:sldLayoutId id="2147483871" r:id="rId7"/>
    <p:sldLayoutId id="2147483872" r:id="rId8"/>
    <p:sldLayoutId id="2147483873" r:id="rId9"/>
    <p:sldLayoutId id="2147483875" r:id="rId10"/>
    <p:sldLayoutId id="2147483874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4FEA11-4F26-90B2-CD4A-EC4D2CBC32CD}"/>
              </a:ext>
            </a:extLst>
          </p:cNvPr>
          <p:cNvSpPr txBox="1">
            <a:spLocks/>
          </p:cNvSpPr>
          <p:nvPr/>
        </p:nvSpPr>
        <p:spPr>
          <a:xfrm>
            <a:off x="205154" y="222269"/>
            <a:ext cx="11781692" cy="1399032"/>
          </a:xfrm>
          <a:prstGeom prst="rect">
            <a:avLst/>
          </a:prstGeo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sz="4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3600">
                <a:latin typeface="Times New Roman" panose="02020603050405020304" pitchFamily="18" charset="0"/>
                <a:cs typeface="Times New Roman" panose="02020603050405020304" pitchFamily="18" charset="0"/>
              </a:rPr>
              <a:t>Communication Barriers and Solutions at Flight Foods Ltd</a:t>
            </a:r>
            <a:endParaRPr lang="en-US" sz="3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3" name="Picture 2" descr="Overcoming Communication Barriers">
            <a:extLst>
              <a:ext uri="{FF2B5EF4-FFF2-40B4-BE49-F238E27FC236}">
                <a16:creationId xmlns:a16="http://schemas.microsoft.com/office/drawing/2014/main" id="{FDBE53A3-770E-DC3A-25F3-E7E106E670D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31687" y="1057573"/>
            <a:ext cx="7770495" cy="32243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Subtitle 2">
            <a:extLst>
              <a:ext uri="{FF2B5EF4-FFF2-40B4-BE49-F238E27FC236}">
                <a16:creationId xmlns:a16="http://schemas.microsoft.com/office/drawing/2014/main" id="{AA63BED6-73CA-D5D7-65BE-878F219A0D64}"/>
              </a:ext>
            </a:extLst>
          </p:cNvPr>
          <p:cNvSpPr txBox="1">
            <a:spLocks/>
          </p:cNvSpPr>
          <p:nvPr/>
        </p:nvSpPr>
        <p:spPr>
          <a:xfrm>
            <a:off x="2637692" y="4479576"/>
            <a:ext cx="7904106" cy="847531"/>
          </a:xfrm>
          <a:prstGeom prst="rect">
            <a:avLst/>
          </a:prstGeom>
        </p:spPr>
        <p:txBody>
          <a:bodyPr>
            <a:noAutofit/>
          </a:bodyPr>
          <a:lstStyle>
            <a:lvl1pPr marL="228600" indent="-228600" algn="l" defTabSz="914400" rtl="0" eaLnBrk="1" latinLnBrk="0" hangingPunct="1"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1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1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1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1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US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Module: 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Effective Teamwork and Communication</a:t>
            </a:r>
            <a:b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Module Code: 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LCLM4003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934DA3A-4026-B7AB-F87B-1D26F845A2F5}"/>
              </a:ext>
            </a:extLst>
          </p:cNvPr>
          <p:cNvSpPr txBox="1"/>
          <p:nvPr/>
        </p:nvSpPr>
        <p:spPr>
          <a:xfrm>
            <a:off x="574429" y="5722386"/>
            <a:ext cx="552157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Module Leader: 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Lloyd Beharry</a:t>
            </a:r>
            <a:endParaRPr lang="ru-RU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r>
              <a:rPr lang="en-GB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Tutor`s Name:</a:t>
            </a: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Nadeem Mirza</a:t>
            </a:r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2E8F0BA-6CBD-88EA-D98E-4A62C94182D2}"/>
              </a:ext>
            </a:extLst>
          </p:cNvPr>
          <p:cNvSpPr txBox="1"/>
          <p:nvPr/>
        </p:nvSpPr>
        <p:spPr>
          <a:xfrm>
            <a:off x="7467600" y="5658426"/>
            <a:ext cx="439615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Students: 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Ivanna Purtova – 2430786</a:t>
            </a:r>
            <a:endParaRPr lang="ru-RU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r>
              <a:rPr lang="ru-RU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              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Ivan Nemtsov - 1814012</a:t>
            </a:r>
          </a:p>
        </p:txBody>
      </p:sp>
    </p:spTree>
    <p:extLst>
      <p:ext uri="{BB962C8B-B14F-4D97-AF65-F5344CB8AC3E}">
        <p14:creationId xmlns:p14="http://schemas.microsoft.com/office/powerpoint/2010/main" val="122078240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" name="Freeform: Shape 1047">
            <a:extLst>
              <a:ext uri="{FF2B5EF4-FFF2-40B4-BE49-F238E27FC236}">
                <a16:creationId xmlns:a16="http://schemas.microsoft.com/office/drawing/2014/main" id="{774A975B-A886-5202-0489-6965514A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69" y="508090"/>
            <a:ext cx="11153214" cy="149279"/>
          </a:xfrm>
          <a:custGeom>
            <a:avLst/>
            <a:gdLst>
              <a:gd name="connsiteX0" fmla="*/ 0 w 8085002"/>
              <a:gd name="connsiteY0" fmla="*/ 0 h 149279"/>
              <a:gd name="connsiteX1" fmla="*/ 8085002 w 8085002"/>
              <a:gd name="connsiteY1" fmla="*/ 0 h 149279"/>
              <a:gd name="connsiteX2" fmla="*/ 8085002 w 8085002"/>
              <a:gd name="connsiteY2" fmla="*/ 149279 h 149279"/>
              <a:gd name="connsiteX3" fmla="*/ 0 w 8085002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85002" h="149279">
                <a:moveTo>
                  <a:pt x="0" y="0"/>
                </a:moveTo>
                <a:lnTo>
                  <a:pt x="8085002" y="0"/>
                </a:lnTo>
                <a:lnTo>
                  <a:pt x="8085002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1050" name="Rectangle 1049">
            <a:extLst>
              <a:ext uri="{FF2B5EF4-FFF2-40B4-BE49-F238E27FC236}">
                <a16:creationId xmlns:a16="http://schemas.microsoft.com/office/drawing/2014/main" id="{34C0330F-1D4F-4552-B799-615DD237B6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ierstadt"/>
              <a:ea typeface="+mn-ea"/>
              <a:cs typeface="+mn-cs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924E5B9-8D21-C54A-39A4-46C19C170322}"/>
              </a:ext>
            </a:extLst>
          </p:cNvPr>
          <p:cNvSpPr txBox="1"/>
          <p:nvPr/>
        </p:nvSpPr>
        <p:spPr>
          <a:xfrm>
            <a:off x="521208" y="978408"/>
            <a:ext cx="5277164" cy="146304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600" b="1" kern="1200" spc="100" baseline="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Presentation Overview</a:t>
            </a: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4400" b="1" kern="1200" spc="100" baseline="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1052" name="Rectangle 1051">
            <a:extLst>
              <a:ext uri="{FF2B5EF4-FFF2-40B4-BE49-F238E27FC236}">
                <a16:creationId xmlns:a16="http://schemas.microsoft.com/office/drawing/2014/main" id="{92BE0106-0C20-465B-A1BE-0BAC2737B1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1" y="508090"/>
            <a:ext cx="4672966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ierstadt"/>
              <a:ea typeface="+mn-ea"/>
              <a:cs typeface="+mn-cs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C5E7392-B3FA-ACFC-FD09-AA0EF3EC7617}"/>
              </a:ext>
            </a:extLst>
          </p:cNvPr>
          <p:cNvSpPr txBox="1"/>
          <p:nvPr/>
        </p:nvSpPr>
        <p:spPr>
          <a:xfrm>
            <a:off x="524256" y="1976179"/>
            <a:ext cx="4672584" cy="3767328"/>
          </a:xfrm>
          <a:prstGeom prst="rect">
            <a:avLst/>
          </a:prstGeom>
        </p:spPr>
        <p:txBody>
          <a:bodyPr vert="horz" lIns="91440" tIns="45720" rIns="91440" bIns="45720" rtlCol="0">
            <a:normAutofit fontScale="77500" lnSpcReduction="20000"/>
          </a:bodyPr>
          <a:lstStyle/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500" b="1" spc="50" dirty="0"/>
              <a:t>Case Study Background</a:t>
            </a:r>
            <a:br>
              <a:rPr lang="en-US" sz="1500" b="1" spc="50" dirty="0"/>
            </a:br>
            <a:endParaRPr lang="en-US" sz="1500" b="1" spc="50" dirty="0"/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500" b="1" spc="50" dirty="0"/>
              <a:t>Barrier 1: Language Barriers</a:t>
            </a:r>
            <a:br>
              <a:rPr lang="en-US" sz="1500" b="1" spc="50" dirty="0"/>
            </a:br>
            <a:endParaRPr lang="en-US" sz="1500" b="1" spc="50" dirty="0"/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500" b="1" spc="50" dirty="0"/>
              <a:t>Barrier 2: Cultural Differences</a:t>
            </a:r>
            <a:br>
              <a:rPr lang="en-US" sz="1500" b="1" spc="50" dirty="0"/>
            </a:br>
            <a:endParaRPr lang="en-US" sz="1500" b="1" spc="50" dirty="0"/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500" b="1" spc="50" dirty="0"/>
              <a:t>Barrier 3: Lack of Formal Training</a:t>
            </a:r>
            <a:br>
              <a:rPr lang="en-US" sz="1500" b="1" spc="50" dirty="0"/>
            </a:br>
            <a:endParaRPr lang="en-US" sz="1500" b="1" spc="50" dirty="0"/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500" b="1" spc="50" dirty="0"/>
              <a:t>Barrier 4: Physical Noise</a:t>
            </a:r>
            <a:br>
              <a:rPr lang="en-US" sz="1500" b="1" spc="50" dirty="0"/>
            </a:br>
            <a:endParaRPr lang="en-US" sz="1500" b="1" spc="50" dirty="0"/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500" b="1" spc="50" dirty="0"/>
              <a:t>Summary of Barriers</a:t>
            </a:r>
            <a:br>
              <a:rPr lang="en-US" sz="1500" b="1" spc="50" dirty="0"/>
            </a:br>
            <a:endParaRPr lang="en-US" sz="1500" b="1" spc="50" dirty="0"/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500" b="1" spc="50" dirty="0"/>
              <a:t>Solution: Improving Communication</a:t>
            </a:r>
            <a:br>
              <a:rPr lang="en-US" sz="1500" b="1" spc="50" dirty="0"/>
            </a:br>
            <a:endParaRPr lang="en-US" sz="1500" b="1" spc="50" dirty="0"/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500" b="1" spc="50" dirty="0"/>
              <a:t>Solution: Improving Training &amp; Leadership</a:t>
            </a:r>
            <a:br>
              <a:rPr lang="en-US" sz="1500" b="1" spc="50" dirty="0"/>
            </a:br>
            <a:endParaRPr lang="en-US" sz="1500" b="1" spc="50" dirty="0"/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500" b="1" spc="50" dirty="0"/>
              <a:t>Conclusion</a:t>
            </a:r>
            <a:br>
              <a:rPr lang="en-US" sz="1500" b="1" spc="50" dirty="0"/>
            </a:br>
            <a:endParaRPr lang="en-US" sz="1500" b="1" spc="50" dirty="0"/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500" b="1" spc="50" dirty="0"/>
              <a:t>Reference</a:t>
            </a:r>
          </a:p>
        </p:txBody>
      </p:sp>
      <p:pic>
        <p:nvPicPr>
          <p:cNvPr id="1028" name="Picture 4" descr="Tried and True Methods To Improve Communication in Your Team">
            <a:extLst>
              <a:ext uri="{FF2B5EF4-FFF2-40B4-BE49-F238E27FC236}">
                <a16:creationId xmlns:a16="http://schemas.microsoft.com/office/drawing/2014/main" id="{EE6C52D7-8825-E956-A5BE-D4342A1BBF9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269" r="16139" b="-2"/>
          <a:stretch>
            <a:fillRect/>
          </a:stretch>
        </p:blipFill>
        <p:spPr bwMode="auto">
          <a:xfrm>
            <a:off x="5958018" y="508090"/>
            <a:ext cx="5709726" cy="58469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2880732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yellow and orange sign with text&#10;&#10;AI-generated content may be incorrect.">
            <a:extLst>
              <a:ext uri="{FF2B5EF4-FFF2-40B4-BE49-F238E27FC236}">
                <a16:creationId xmlns:a16="http://schemas.microsoft.com/office/drawing/2014/main" id="{543A99D6-C4EF-69B0-7132-F7A69263FF9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9852608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2F1DE72A-E47F-60E8-43D6-316F1BCE019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81867" y="821843"/>
            <a:ext cx="6510866" cy="6036157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B4C3D46B-35B9-F607-DAF8-4EFB7C523122}"/>
              </a:ext>
            </a:extLst>
          </p:cNvPr>
          <p:cNvSpPr txBox="1"/>
          <p:nvPr/>
        </p:nvSpPr>
        <p:spPr>
          <a:xfrm>
            <a:off x="3636433" y="237068"/>
            <a:ext cx="540173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/>
              <a:t>Barrier 1: Language Barriers</a:t>
            </a:r>
            <a:endParaRPr lang="en-US" sz="3200" b="1" dirty="0"/>
          </a:p>
        </p:txBody>
      </p:sp>
    </p:spTree>
    <p:extLst>
      <p:ext uri="{BB962C8B-B14F-4D97-AF65-F5344CB8AC3E}">
        <p14:creationId xmlns:p14="http://schemas.microsoft.com/office/powerpoint/2010/main" val="95011930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ece of paper with text&#10;&#10;AI-generated content may be incorrect.">
            <a:extLst>
              <a:ext uri="{FF2B5EF4-FFF2-40B4-BE49-F238E27FC236}">
                <a16:creationId xmlns:a16="http://schemas.microsoft.com/office/drawing/2014/main" id="{61114EFA-E8E8-7714-25BC-A86AF5AE620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" y="8106"/>
            <a:ext cx="12192001" cy="68498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9322524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E20BB609-EF92-42DB-836C-0699A590B5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3" name="Picture 2" descr="A diagram of a training&#10;&#10;AI-generated content may be incorrect.">
            <a:extLst>
              <a:ext uri="{FF2B5EF4-FFF2-40B4-BE49-F238E27FC236}">
                <a16:creationId xmlns:a16="http://schemas.microsoft.com/office/drawing/2014/main" id="{D05EB864-3F55-23E5-EFEA-E53A4176C9C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469"/>
          <a:stretch>
            <a:fillRect/>
          </a:stretch>
        </p:blipFill>
        <p:spPr>
          <a:xfrm>
            <a:off x="20" y="10"/>
            <a:ext cx="12188932" cy="6857990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B2C335F7-F61C-4EB4-80F2-4B1438FE66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6200631"/>
            <a:ext cx="5021183" cy="149279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263122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diagram of a diagram&#10;&#10;AI-generated content may be incorrect.">
            <a:extLst>
              <a:ext uri="{FF2B5EF4-FFF2-40B4-BE49-F238E27FC236}">
                <a16:creationId xmlns:a16="http://schemas.microsoft.com/office/drawing/2014/main" id="{DDB6A296-B528-5C33-77AE-61650E15563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8410267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E20BB609-EF92-42DB-836C-0699A590B5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3" name="Picture 2" descr="A close-up of a document&#10;&#10;AI-generated content may be incorrect.">
            <a:extLst>
              <a:ext uri="{FF2B5EF4-FFF2-40B4-BE49-F238E27FC236}">
                <a16:creationId xmlns:a16="http://schemas.microsoft.com/office/drawing/2014/main" id="{669D0DB8-7815-96D3-FCFC-636626B940D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1359"/>
          <a:stretch>
            <a:fillRect/>
          </a:stretch>
        </p:blipFill>
        <p:spPr>
          <a:xfrm>
            <a:off x="20" y="10"/>
            <a:ext cx="12188932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2663591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E20BB609-EF92-42DB-836C-0699A590B5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3" name="Picture 2" descr="A yellow tag with text and black text&#10;&#10;AI-generated content may be incorrect.">
            <a:extLst>
              <a:ext uri="{FF2B5EF4-FFF2-40B4-BE49-F238E27FC236}">
                <a16:creationId xmlns:a16="http://schemas.microsoft.com/office/drawing/2014/main" id="{3A660051-71F6-B4B4-0476-45BAA5A70F47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r="25"/>
          <a:stretch>
            <a:fillRect/>
          </a:stretch>
        </p:blipFill>
        <p:spPr>
          <a:xfrm>
            <a:off x="20" y="10"/>
            <a:ext cx="12188932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0620608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E20BB609-EF92-42DB-836C-0699A590B5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3" name="Picture 2" descr="A white card with black text&#10;&#10;AI-generated content may be incorrect.">
            <a:extLst>
              <a:ext uri="{FF2B5EF4-FFF2-40B4-BE49-F238E27FC236}">
                <a16:creationId xmlns:a16="http://schemas.microsoft.com/office/drawing/2014/main" id="{112EEFE2-031A-5EF6-6EDE-E9D45A3E263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-1" b="416"/>
          <a:stretch>
            <a:fillRect/>
          </a:stretch>
        </p:blipFill>
        <p:spPr>
          <a:xfrm>
            <a:off x="20" y="10"/>
            <a:ext cx="12188932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2674945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close-up of a presentation&#10;&#10;AI-generated content may be incorrect.">
            <a:extLst>
              <a:ext uri="{FF2B5EF4-FFF2-40B4-BE49-F238E27FC236}">
                <a16:creationId xmlns:a16="http://schemas.microsoft.com/office/drawing/2014/main" id="{CFADDD10-6EDF-DFF2-3855-3CA8E7AE6C1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773660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E20BB609-EF92-42DB-836C-0699A590B5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3" name="Picture 2" descr="A close-up of a reference card&#10;&#10;AI-generated content may be incorrect.">
            <a:extLst>
              <a:ext uri="{FF2B5EF4-FFF2-40B4-BE49-F238E27FC236}">
                <a16:creationId xmlns:a16="http://schemas.microsoft.com/office/drawing/2014/main" id="{459AFC19-6A39-50EE-B10F-8FA506C9794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5"/>
          <a:stretch>
            <a:fillRect/>
          </a:stretch>
        </p:blipFill>
        <p:spPr>
          <a:xfrm>
            <a:off x="20" y="10"/>
            <a:ext cx="12188932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24951206"/>
      </p:ext>
    </p:extLst>
  </p:cSld>
  <p:clrMapOvr>
    <a:masterClrMapping/>
  </p:clrMapOvr>
</p:sld>
</file>

<file path=ppt/theme/theme1.xml><?xml version="1.0" encoding="utf-8"?>
<a:theme xmlns:a="http://schemas.openxmlformats.org/drawingml/2006/main" name="GestaltVTI">
  <a:themeElements>
    <a:clrScheme name="Gestalt">
      <a:dk1>
        <a:srgbClr val="000000"/>
      </a:dk1>
      <a:lt1>
        <a:sysClr val="window" lastClr="FFFFFF"/>
      </a:lt1>
      <a:dk2>
        <a:srgbClr val="262626"/>
      </a:dk2>
      <a:lt2>
        <a:srgbClr val="F7F7F7"/>
      </a:lt2>
      <a:accent1>
        <a:srgbClr val="EBA000"/>
      </a:accent1>
      <a:accent2>
        <a:srgbClr val="00BAC8"/>
      </a:accent2>
      <a:accent3>
        <a:srgbClr val="E64823"/>
      </a:accent3>
      <a:accent4>
        <a:srgbClr val="4D5AFF"/>
      </a:accent4>
      <a:accent5>
        <a:srgbClr val="FE5D21"/>
      </a:accent5>
      <a:accent6>
        <a:srgbClr val="00C777"/>
      </a:accent6>
      <a:hlink>
        <a:srgbClr val="2998E3"/>
      </a:hlink>
      <a:folHlink>
        <a:srgbClr val="939393"/>
      </a:folHlink>
    </a:clrScheme>
    <a:fontScheme name="Gestalt">
      <a:majorFont>
        <a:latin typeface="Bierstadt"/>
        <a:ea typeface=""/>
        <a:cs typeface=""/>
      </a:majorFont>
      <a:minorFont>
        <a:latin typeface="Bierstad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GestaltVTI" id="{4F87C71D-53D1-4B71-BF97-FD0EA4B25665}" vid="{A110AFC4-8D8A-4C02-8885-7BA370B379B5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2925</TotalTime>
  <Words>100</Words>
  <Application>Microsoft Office PowerPoint</Application>
  <PresentationFormat>Widescreen</PresentationFormat>
  <Paragraphs>20</Paragraphs>
  <Slides>12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Aptos</vt:lpstr>
      <vt:lpstr>Arial</vt:lpstr>
      <vt:lpstr>Bierstadt</vt:lpstr>
      <vt:lpstr>Times New Roman</vt:lpstr>
      <vt:lpstr>GestaltVTI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Manager>Ivanna Purtova (student)</Manager>
  <Company>UWTSD - London</Company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PPP</dc:title>
  <dc:subject>LCLM4003</dc:subject>
  <dc:creator>Ivan Nemtsov(Student)</dc:creator>
  <cp:keywords/>
  <dc:description/>
  <cp:lastModifiedBy>Ivanna Purtova</cp:lastModifiedBy>
  <cp:revision>21</cp:revision>
  <dcterms:created xsi:type="dcterms:W3CDTF">2025-12-01T17:11:11Z</dcterms:created>
  <dcterms:modified xsi:type="dcterms:W3CDTF">2025-12-05T21:24:09Z</dcterms:modified>
  <cp:category/>
</cp:coreProperties>
</file>