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95" r:id="rId3"/>
    <p:sldId id="293" r:id="rId4"/>
    <p:sldId id="294" r:id="rId5"/>
    <p:sldId id="296" r:id="rId6"/>
    <p:sldId id="297" r:id="rId7"/>
    <p:sldId id="304" r:id="rId8"/>
    <p:sldId id="302" r:id="rId9"/>
    <p:sldId id="303" r:id="rId10"/>
    <p:sldId id="298" r:id="rId11"/>
    <p:sldId id="301" r:id="rId12"/>
    <p:sldId id="300" r:id="rId13"/>
    <p:sldId id="306" r:id="rId14"/>
    <p:sldId id="307" r:id="rId15"/>
    <p:sldId id="308" r:id="rId16"/>
    <p:sldId id="299" r:id="rId17"/>
    <p:sldId id="309" r:id="rId18"/>
    <p:sldId id="310" r:id="rId19"/>
    <p:sldId id="311" r:id="rId20"/>
    <p:sldId id="312" r:id="rId21"/>
    <p:sldId id="313" r:id="rId22"/>
    <p:sldId id="314" r:id="rId23"/>
  </p:sldIdLst>
  <p:sldSz cx="9144000" cy="6858000" type="screen4x3"/>
  <p:notesSz cx="6797675" cy="9926638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an Ferriz-Papi" initials="JF" lastIdx="1" clrIdx="0">
    <p:extLst>
      <p:ext uri="{19B8F6BF-5375-455C-9EA6-DF929625EA0E}">
        <p15:presenceInfo xmlns:p15="http://schemas.microsoft.com/office/powerpoint/2012/main" userId="S-1-5-21-809251214-2178901256-4152538893-2664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19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0B840-0D73-41E2-9CA8-DB43313511CD}" type="datetimeFigureOut">
              <a:rPr lang="es-ES" smtClean="0"/>
              <a:pPr/>
              <a:t>26/03/2020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A2E2BE-EEAC-4E94-A867-786D320CB668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1382837" y="3424205"/>
            <a:ext cx="6301469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TESTING TO </a:t>
            </a:r>
          </a:p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COMPRESSION STRENGTH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3233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MIX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0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MIX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05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MIX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18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CONCRETE MIX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1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SLUMP TEST. BS EN 12350-2:2009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987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SLUMP TEST. BS EN 12350-2:2009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42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SAMPLE MOULDS. BS EN 12390-2:2009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914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DEMOULDING. BS EN 12390-2:2009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36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DEMOULDING. BS EN 12390-2:2009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3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78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DEMOULDING. BS EN 12390-2:2009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91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CURING. BS EN 12390-2:2009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03294"/>
            <a:ext cx="9144000" cy="5154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747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340768"/>
            <a:ext cx="3069611" cy="54452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340768"/>
            <a:ext cx="3069612" cy="5445224"/>
          </a:xfrm>
          <a:prstGeom prst="rect">
            <a:avLst/>
          </a:prstGeom>
        </p:spPr>
      </p:pic>
      <p:sp>
        <p:nvSpPr>
          <p:cNvPr id="13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350641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8" name="Picture 4" descr="Resultado de imagen de HOW A CUBIC CONCRETE SAMPLE BREAK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285961"/>
            <a:ext cx="4969768" cy="5347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sultado de imagen de HOW A CUBIC CONCRETE SAMPLE BREAK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28575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88182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" y="1702095"/>
            <a:ext cx="9144000" cy="5154706"/>
          </a:xfrm>
          <a:prstGeom prst="rect">
            <a:avLst/>
          </a:prstGeom>
        </p:spPr>
      </p:pic>
      <p:sp>
        <p:nvSpPr>
          <p:cNvPr id="11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32278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1547664" y="3140968"/>
            <a:ext cx="1584176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Down Arrow 2"/>
          <p:cNvSpPr/>
          <p:nvPr/>
        </p:nvSpPr>
        <p:spPr>
          <a:xfrm>
            <a:off x="2195736" y="1988840"/>
            <a:ext cx="288032" cy="1152128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 flipV="1">
            <a:off x="2200017" y="4743300"/>
            <a:ext cx="288032" cy="1152128"/>
          </a:xfrm>
          <a:prstGeom prst="down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4355976" y="170080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Maximum load</a:t>
            </a:r>
            <a:endParaRPr lang="en-GB" sz="2400" b="1" dirty="0"/>
          </a:p>
        </p:txBody>
      </p:sp>
      <p:cxnSp>
        <p:nvCxnSpPr>
          <p:cNvPr id="13" name="Straight Connector 12"/>
          <p:cNvCxnSpPr>
            <a:stCxn id="4" idx="1"/>
          </p:cNvCxnSpPr>
          <p:nvPr/>
        </p:nvCxnSpPr>
        <p:spPr>
          <a:xfrm flipH="1">
            <a:off x="2411760" y="1931641"/>
            <a:ext cx="1944216" cy="5612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4355976" y="271300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Maximum strength</a:t>
            </a:r>
            <a:endParaRPr lang="en-GB" sz="24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Rectangle 15"/>
              <p:cNvSpPr/>
              <p:nvPr/>
            </p:nvSpPr>
            <p:spPr>
              <a:xfrm>
                <a:off x="4859887" y="3694343"/>
                <a:ext cx="1793824" cy="89915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e>
                            <m:sub>
                              <m:r>
                                <a:rPr lang="en-GB" sz="2800" b="0" i="1" smtClean="0">
                                  <a:latin typeface="Cambria Math" panose="02040503050406030204" pitchFamily="18" charset="0"/>
                                </a:rPr>
                                <m:t>𝑚𝑎𝑥</m:t>
                              </m:r>
                            </m:sub>
                          </m:sSub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9887" y="3694343"/>
                <a:ext cx="1793824" cy="899157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Box 16"/>
          <p:cNvSpPr txBox="1"/>
          <p:nvPr/>
        </p:nvSpPr>
        <p:spPr>
          <a:xfrm>
            <a:off x="4875528" y="5013176"/>
            <a:ext cx="35283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</a:t>
            </a:r>
            <a:r>
              <a:rPr lang="en-GB" baseline="-25000" dirty="0" smtClean="0"/>
              <a:t>c</a:t>
            </a:r>
            <a:r>
              <a:rPr lang="en-GB" dirty="0" smtClean="0"/>
              <a:t>: Maximum compression strength</a:t>
            </a:r>
          </a:p>
          <a:p>
            <a:r>
              <a:rPr lang="en-GB" dirty="0" err="1" smtClean="0"/>
              <a:t>L</a:t>
            </a:r>
            <a:r>
              <a:rPr lang="en-GB" baseline="-25000" dirty="0" err="1" smtClean="0"/>
              <a:t>max</a:t>
            </a:r>
            <a:r>
              <a:rPr lang="en-GB" dirty="0" smtClean="0"/>
              <a:t>: Maximum load (N)</a:t>
            </a:r>
          </a:p>
          <a:p>
            <a:r>
              <a:rPr lang="en-GB" dirty="0" smtClean="0"/>
              <a:t>S: Surface in contact (mm</a:t>
            </a:r>
            <a:r>
              <a:rPr lang="en-GB" baseline="30000" dirty="0" smtClean="0"/>
              <a:t>2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9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245949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EXAMPLE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220486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results obtained at 28 days compression strength are as follows: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41286"/>
              </p:ext>
            </p:extLst>
          </p:nvPr>
        </p:nvGraphicFramePr>
        <p:xfrm>
          <a:off x="2195736" y="3140968"/>
          <a:ext cx="4392488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244">
                  <a:extLst>
                    <a:ext uri="{9D8B030D-6E8A-4147-A177-3AD203B41FA5}">
                      <a16:colId xmlns:a16="http://schemas.microsoft.com/office/drawing/2014/main" val="3321519609"/>
                    </a:ext>
                  </a:extLst>
                </a:gridCol>
                <a:gridCol w="2196244">
                  <a:extLst>
                    <a:ext uri="{9D8B030D-6E8A-4147-A177-3AD203B41FA5}">
                      <a16:colId xmlns:a16="http://schemas.microsoft.com/office/drawing/2014/main" val="351495128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Sample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Max load (</a:t>
                      </a:r>
                      <a:r>
                        <a:rPr lang="en-GB" dirty="0" err="1" smtClean="0"/>
                        <a:t>kN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36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324.03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200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310.64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0186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276.39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4935417"/>
                  </a:ext>
                </a:extLst>
              </a:tr>
            </a:tbl>
          </a:graphicData>
        </a:graphic>
      </p:graphicFrame>
      <p:sp>
        <p:nvSpPr>
          <p:cNvPr id="14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48616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EXAMPLE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220486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1. Calculate max compression strength for all samples</a:t>
            </a:r>
            <a:endParaRPr lang="en-GB" b="1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829578"/>
              </p:ext>
            </p:extLst>
          </p:nvPr>
        </p:nvGraphicFramePr>
        <p:xfrm>
          <a:off x="971600" y="3068960"/>
          <a:ext cx="6336704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>
                  <a:extLst>
                    <a:ext uri="{9D8B030D-6E8A-4147-A177-3AD203B41FA5}">
                      <a16:colId xmlns:a16="http://schemas.microsoft.com/office/drawing/2014/main" val="3321519609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3514951281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4785759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Sample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Max load (</a:t>
                      </a:r>
                      <a:r>
                        <a:rPr lang="en-GB" dirty="0" err="1" smtClean="0"/>
                        <a:t>kN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Max</a:t>
                      </a:r>
                      <a:r>
                        <a:rPr lang="en-GB" baseline="0" dirty="0" smtClean="0"/>
                        <a:t> Compression strength (MPa)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36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324.03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200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310.64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0186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276.39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27.6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4935417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5004048" y="5445224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Expressed to the nearest 0.1MPa</a:t>
            </a:r>
            <a:endParaRPr lang="en-GB" dirty="0"/>
          </a:p>
        </p:txBody>
      </p:sp>
      <p:cxnSp>
        <p:nvCxnSpPr>
          <p:cNvPr id="13" name="Straight Arrow Connector 12"/>
          <p:cNvCxnSpPr/>
          <p:nvPr/>
        </p:nvCxnSpPr>
        <p:spPr>
          <a:xfrm flipH="1" flipV="1">
            <a:off x="6156176" y="4941168"/>
            <a:ext cx="144016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9318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EXAMPLE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11560" y="2204864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2. Calculate average compression strength</a:t>
            </a:r>
            <a:endParaRPr lang="en-GB" b="1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1308105"/>
              </p:ext>
            </p:extLst>
          </p:nvPr>
        </p:nvGraphicFramePr>
        <p:xfrm>
          <a:off x="971600" y="3068960"/>
          <a:ext cx="6336704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>
                  <a:extLst>
                    <a:ext uri="{9D8B030D-6E8A-4147-A177-3AD203B41FA5}">
                      <a16:colId xmlns:a16="http://schemas.microsoft.com/office/drawing/2014/main" val="3321519609"/>
                    </a:ext>
                  </a:extLst>
                </a:gridCol>
                <a:gridCol w="1944216">
                  <a:extLst>
                    <a:ext uri="{9D8B030D-6E8A-4147-A177-3AD203B41FA5}">
                      <a16:colId xmlns:a16="http://schemas.microsoft.com/office/drawing/2014/main" val="3514951281"/>
                    </a:ext>
                  </a:extLst>
                </a:gridCol>
                <a:gridCol w="2520280">
                  <a:extLst>
                    <a:ext uri="{9D8B030D-6E8A-4147-A177-3AD203B41FA5}">
                      <a16:colId xmlns:a16="http://schemas.microsoft.com/office/drawing/2014/main" val="47857597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Sample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Max load (</a:t>
                      </a:r>
                      <a:r>
                        <a:rPr lang="en-GB" dirty="0" err="1" smtClean="0"/>
                        <a:t>kN</a:t>
                      </a:r>
                      <a:r>
                        <a:rPr lang="en-GB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Max</a:t>
                      </a:r>
                      <a:r>
                        <a:rPr lang="en-GB" baseline="0" dirty="0" smtClean="0"/>
                        <a:t> Compression strength (MPa)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36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324.03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32.4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200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310.64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31.1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0186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276.39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27.6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4935417"/>
                  </a:ext>
                </a:extLst>
              </a:tr>
            </a:tbl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5652120" y="531632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30.3MPa</a:t>
            </a:r>
            <a:endParaRPr lang="en-GB" dirty="0"/>
          </a:p>
        </p:txBody>
      </p:sp>
      <p:sp>
        <p:nvSpPr>
          <p:cNvPr id="13" name="Down Arrow 12"/>
          <p:cNvSpPr/>
          <p:nvPr/>
        </p:nvSpPr>
        <p:spPr>
          <a:xfrm>
            <a:off x="5940152" y="4941168"/>
            <a:ext cx="288032" cy="3751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54787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EXAMPLE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67744" y="1433101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3. Test repeatability and </a:t>
            </a:r>
            <a:r>
              <a:rPr lang="en-GB" b="1" dirty="0" err="1" smtClean="0"/>
              <a:t>reproduceability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02433"/>
            <a:ext cx="7920880" cy="4919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428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EXAMPLE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67744" y="1433101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3. Test repeatability and reproducibility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11560" y="2348880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 your exercise, you will only test repeatability (with one operator)</a:t>
            </a:r>
          </a:p>
          <a:p>
            <a:endParaRPr lang="en-GB" dirty="0"/>
          </a:p>
          <a:p>
            <a:r>
              <a:rPr lang="en-GB" dirty="0" smtClean="0"/>
              <a:t>You calculate the difference between samples, and this difference should not be bigger than 9% of the average result obtained in step 2.</a:t>
            </a:r>
            <a:endParaRPr lang="en-GB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6500323"/>
              </p:ext>
            </p:extLst>
          </p:nvPr>
        </p:nvGraphicFramePr>
        <p:xfrm>
          <a:off x="1259632" y="3974955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161964691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78651153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606540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Samples compared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Difference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02254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1-2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1.3MPa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4.3%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0855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2-3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3.5MPa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11.5%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57545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1-3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4.8MPa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15.9%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3381776"/>
                  </a:ext>
                </a:extLst>
              </a:tr>
            </a:tbl>
          </a:graphicData>
        </a:graphic>
      </p:graphicFrame>
      <p:sp>
        <p:nvSpPr>
          <p:cNvPr id="13" name="TextBox 12"/>
          <p:cNvSpPr txBox="1"/>
          <p:nvPr/>
        </p:nvSpPr>
        <p:spPr>
          <a:xfrm>
            <a:off x="1575123" y="5805264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 this case, the results for this test are not acceptable</a:t>
            </a:r>
            <a:endParaRPr lang="en-GB" dirty="0"/>
          </a:p>
        </p:txBody>
      </p:sp>
      <p:sp>
        <p:nvSpPr>
          <p:cNvPr id="14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1244160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TESTING TO COMPRESSION STRENGTH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539552" y="134076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70C0"/>
                </a:solidFill>
              </a:rPr>
              <a:t>EXAMPLE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998" y="2238041"/>
            <a:ext cx="6264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4. Comparison to characteristic compression strength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11560" y="3176340"/>
            <a:ext cx="77048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Considering the results are not acceptable, we should repeat this test.</a:t>
            </a:r>
          </a:p>
          <a:p>
            <a:endParaRPr lang="en-GB" dirty="0"/>
          </a:p>
          <a:p>
            <a:r>
              <a:rPr lang="en-GB" dirty="0" smtClean="0"/>
              <a:t>If they were correct to repeatability (all differences less than 9%), and we are working a quality control test on site, then you would compare the total average (step 2) to the characteristic compression strength.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1560" y="5347237"/>
            <a:ext cx="7488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 that case, the average result (30.3MPa) would comply with an </a:t>
            </a:r>
            <a:r>
              <a:rPr lang="en-GB" b="1" dirty="0" smtClean="0"/>
              <a:t>RC25/30</a:t>
            </a:r>
            <a:endParaRPr lang="en-GB" b="1" dirty="0"/>
          </a:p>
        </p:txBody>
      </p:sp>
      <p:sp>
        <p:nvSpPr>
          <p:cNvPr id="14" name="3 CuadroTexto"/>
          <p:cNvSpPr txBox="1"/>
          <p:nvPr/>
        </p:nvSpPr>
        <p:spPr>
          <a:xfrm>
            <a:off x="539552" y="764704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 TEST. BS EN 12390-3:2009</a:t>
            </a:r>
            <a:endParaRPr lang="es-ES" sz="2400" b="1" dirty="0"/>
          </a:p>
        </p:txBody>
      </p:sp>
    </p:spTree>
    <p:extLst>
      <p:ext uri="{BB962C8B-B14F-4D97-AF65-F5344CB8AC3E}">
        <p14:creationId xmlns:p14="http://schemas.microsoft.com/office/powerpoint/2010/main" val="293490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955</TotalTime>
  <Words>493</Words>
  <Application>Microsoft Office PowerPoint</Application>
  <PresentationFormat>On-screen Show (4:3)</PresentationFormat>
  <Paragraphs>119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Cambria Math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24</cp:revision>
  <cp:lastPrinted>2015-11-17T11:14:53Z</cp:lastPrinted>
  <dcterms:created xsi:type="dcterms:W3CDTF">2015-03-14T15:29:20Z</dcterms:created>
  <dcterms:modified xsi:type="dcterms:W3CDTF">2020-03-26T08:55:08Z</dcterms:modified>
</cp:coreProperties>
</file>