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7" r:id="rId2"/>
    <p:sldId id="262" r:id="rId3"/>
    <p:sldId id="305" r:id="rId4"/>
    <p:sldId id="263" r:id="rId5"/>
    <p:sldId id="258" r:id="rId6"/>
    <p:sldId id="294" r:id="rId7"/>
    <p:sldId id="272" r:id="rId8"/>
    <p:sldId id="284" r:id="rId9"/>
    <p:sldId id="286" r:id="rId10"/>
    <p:sldId id="285" r:id="rId11"/>
    <p:sldId id="278" r:id="rId12"/>
    <p:sldId id="298" r:id="rId13"/>
    <p:sldId id="297" r:id="rId14"/>
    <p:sldId id="288" r:id="rId15"/>
    <p:sldId id="290" r:id="rId16"/>
    <p:sldId id="302" r:id="rId17"/>
    <p:sldId id="303" r:id="rId18"/>
    <p:sldId id="304" r:id="rId19"/>
    <p:sldId id="299" r:id="rId20"/>
    <p:sldId id="260" r:id="rId21"/>
    <p:sldId id="301" r:id="rId22"/>
    <p:sldId id="300" r:id="rId23"/>
    <p:sldId id="292"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87E917-3D43-4D92-80FE-155A7303C6B3}" v="101" dt="2022-12-01T14:12:55.528"/>
    <p1510:client id="{35852B62-4393-63FE-7035-AB3D7B9B6860}" v="51" dt="2022-11-29T14:54:44.492"/>
    <p1510:client id="{9554F957-F058-1788-0D91-FDF252540ADD}" v="61" dt="2022-12-04T08:20:45.351"/>
    <p1510:client id="{95E9D49E-1C9A-9E7E-4315-CD9395558648}" v="8" dt="2022-11-29T15:53:03.307"/>
    <p1510:client id="{BE2048EF-5F96-CD00-0D45-86789C5EDA14}" v="66" dt="2022-12-01T10:29:47.780"/>
    <p1510:client id="{D0F2D55A-3857-41AC-BC0E-B52A3C3FAF74}" v="8" dt="2022-11-29T15:01:56.025"/>
    <p1510:client id="{D90EBAEA-9DE7-7A1D-8B9F-7BF6721D4759}" v="30" dt="2022-12-04T08:53:02.155"/>
    <p1510:client id="{E39B26E0-FDDB-A243-B932-0786DB7D6610}" v="7" dt="2022-12-07T18:42:26.647"/>
    <p1510:client id="{EB72DEFB-ABAC-A4AA-6E3B-F747BA7D4C06}" v="157" dt="2022-12-04T07:54:34.907"/>
    <p1510:client id="{F4671C09-61FF-8262-6151-E11504A52882}" v="1" dt="2022-12-05T09:01:42.8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AAF76E-25E2-41CB-958C-60C515E5725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BF91CCC-0900-477B-8E72-CB57668B01F5}">
      <dgm:prSet/>
      <dgm:spPr/>
      <dgm:t>
        <a:bodyPr/>
        <a:lstStyle/>
        <a:p>
          <a:r>
            <a:rPr lang="en-GB" b="1" u="sng" dirty="0"/>
            <a:t>What is a miscarriage of justice?</a:t>
          </a:r>
          <a:endParaRPr lang="en-US" dirty="0"/>
        </a:p>
      </dgm:t>
    </dgm:pt>
    <dgm:pt modelId="{46A5D816-CE27-4F07-BBA4-CA3344AF862A}" type="parTrans" cxnId="{4C3D1688-6827-460C-B022-A2B4B58DE25A}">
      <dgm:prSet/>
      <dgm:spPr/>
      <dgm:t>
        <a:bodyPr/>
        <a:lstStyle/>
        <a:p>
          <a:endParaRPr lang="en-US"/>
        </a:p>
      </dgm:t>
    </dgm:pt>
    <dgm:pt modelId="{A12E3B28-6D40-4888-921F-3BCFC1E71714}" type="sibTrans" cxnId="{4C3D1688-6827-460C-B022-A2B4B58DE25A}">
      <dgm:prSet/>
      <dgm:spPr/>
      <dgm:t>
        <a:bodyPr/>
        <a:lstStyle/>
        <a:p>
          <a:endParaRPr lang="en-US"/>
        </a:p>
      </dgm:t>
    </dgm:pt>
    <dgm:pt modelId="{EA985FD2-1DE2-4089-BCE8-A874062ED00F}">
      <dgm:prSet/>
      <dgm:spPr/>
      <dgm:t>
        <a:bodyPr/>
        <a:lstStyle/>
        <a:p>
          <a:r>
            <a:rPr lang="en-GB" dirty="0"/>
            <a:t>Main factors contributing towards miscarriages of justice:-</a:t>
          </a:r>
          <a:endParaRPr lang="en-US" dirty="0"/>
        </a:p>
      </dgm:t>
    </dgm:pt>
    <dgm:pt modelId="{8BB359A5-E917-4773-8514-3F438657B124}" type="parTrans" cxnId="{812ABEBD-7447-4E8D-9259-163185AFEDE1}">
      <dgm:prSet/>
      <dgm:spPr/>
      <dgm:t>
        <a:bodyPr/>
        <a:lstStyle/>
        <a:p>
          <a:endParaRPr lang="en-US"/>
        </a:p>
      </dgm:t>
    </dgm:pt>
    <dgm:pt modelId="{4D211AA2-D02E-4839-9A0A-1080CF18D666}" type="sibTrans" cxnId="{812ABEBD-7447-4E8D-9259-163185AFEDE1}">
      <dgm:prSet/>
      <dgm:spPr/>
      <dgm:t>
        <a:bodyPr/>
        <a:lstStyle/>
        <a:p>
          <a:endParaRPr lang="en-US"/>
        </a:p>
      </dgm:t>
    </dgm:pt>
    <dgm:pt modelId="{61CD2BC0-1FA1-45CB-B88C-F78156ABD91D}">
      <dgm:prSet/>
      <dgm:spPr/>
      <dgm:t>
        <a:bodyPr/>
        <a:lstStyle/>
        <a:p>
          <a:r>
            <a:rPr lang="en-GB" dirty="0"/>
            <a:t>Inaccurate witness accounts</a:t>
          </a:r>
          <a:endParaRPr lang="en-US" dirty="0"/>
        </a:p>
      </dgm:t>
    </dgm:pt>
    <dgm:pt modelId="{FFEA3B5F-3FE4-4371-9764-F53AB682C31D}" type="parTrans" cxnId="{042AE6A8-27D4-4FC1-824C-CDDD70491FE5}">
      <dgm:prSet/>
      <dgm:spPr/>
      <dgm:t>
        <a:bodyPr/>
        <a:lstStyle/>
        <a:p>
          <a:endParaRPr lang="en-US"/>
        </a:p>
      </dgm:t>
    </dgm:pt>
    <dgm:pt modelId="{EF7D80E2-8E23-4D6A-9661-4C1718CCCB1C}" type="sibTrans" cxnId="{042AE6A8-27D4-4FC1-824C-CDDD70491FE5}">
      <dgm:prSet/>
      <dgm:spPr/>
      <dgm:t>
        <a:bodyPr/>
        <a:lstStyle/>
        <a:p>
          <a:endParaRPr lang="en-US"/>
        </a:p>
      </dgm:t>
    </dgm:pt>
    <dgm:pt modelId="{8CC56E20-6A6F-4D59-B771-F6A8493F729C}">
      <dgm:prSet/>
      <dgm:spPr/>
      <dgm:t>
        <a:bodyPr/>
        <a:lstStyle/>
        <a:p>
          <a:pPr rtl="0"/>
          <a:r>
            <a:rPr lang="en-GB" dirty="0">
              <a:latin typeface="Calibri Light" panose="020F0302020204030204"/>
            </a:rPr>
            <a:t>Unreliable forensic</a:t>
          </a:r>
          <a:r>
            <a:rPr lang="en-GB" dirty="0"/>
            <a:t> analysis </a:t>
          </a:r>
          <a:endParaRPr lang="en-US" dirty="0"/>
        </a:p>
      </dgm:t>
    </dgm:pt>
    <dgm:pt modelId="{7EFCE2D1-5399-432F-80B7-B2B603F26FDD}" type="parTrans" cxnId="{9DC2E4B3-501E-41A2-8C75-46DDEE26F39C}">
      <dgm:prSet/>
      <dgm:spPr/>
      <dgm:t>
        <a:bodyPr/>
        <a:lstStyle/>
        <a:p>
          <a:endParaRPr lang="en-US"/>
        </a:p>
      </dgm:t>
    </dgm:pt>
    <dgm:pt modelId="{10914291-E669-4A6B-81A6-D4C1B9276F56}" type="sibTrans" cxnId="{9DC2E4B3-501E-41A2-8C75-46DDEE26F39C}">
      <dgm:prSet/>
      <dgm:spPr/>
      <dgm:t>
        <a:bodyPr/>
        <a:lstStyle/>
        <a:p>
          <a:endParaRPr lang="en-US"/>
        </a:p>
      </dgm:t>
    </dgm:pt>
    <dgm:pt modelId="{6F7EDFBC-8F31-485B-ABC9-9AC01C29E693}">
      <dgm:prSet/>
      <dgm:spPr/>
      <dgm:t>
        <a:bodyPr/>
        <a:lstStyle/>
        <a:p>
          <a:r>
            <a:rPr lang="en-GB" dirty="0"/>
            <a:t>Misconduct by police</a:t>
          </a:r>
          <a:endParaRPr lang="en-US" dirty="0"/>
        </a:p>
      </dgm:t>
    </dgm:pt>
    <dgm:pt modelId="{6D8E93A6-9C38-461E-9C38-FFDE5D96E2C7}" type="parTrans" cxnId="{A2CFF0B7-5389-4CE7-A8E2-919021565316}">
      <dgm:prSet/>
      <dgm:spPr/>
      <dgm:t>
        <a:bodyPr/>
        <a:lstStyle/>
        <a:p>
          <a:endParaRPr lang="en-US"/>
        </a:p>
      </dgm:t>
    </dgm:pt>
    <dgm:pt modelId="{9B8D79B9-FF24-4B4D-801A-2C7AFC116104}" type="sibTrans" cxnId="{A2CFF0B7-5389-4CE7-A8E2-919021565316}">
      <dgm:prSet/>
      <dgm:spPr/>
      <dgm:t>
        <a:bodyPr/>
        <a:lstStyle/>
        <a:p>
          <a:endParaRPr lang="en-US"/>
        </a:p>
      </dgm:t>
    </dgm:pt>
    <dgm:pt modelId="{3C019F2A-AA8F-4A3C-8D26-7ABE43D2DFF4}">
      <dgm:prSet/>
      <dgm:spPr/>
      <dgm:t>
        <a:bodyPr/>
        <a:lstStyle/>
        <a:p>
          <a:r>
            <a:rPr lang="en-GB" dirty="0"/>
            <a:t>Vulnerable suspects</a:t>
          </a:r>
          <a:endParaRPr lang="en-US" dirty="0"/>
        </a:p>
      </dgm:t>
    </dgm:pt>
    <dgm:pt modelId="{E935E9C0-2314-43AB-964F-AEDA9E7A98B0}" type="parTrans" cxnId="{1C4B83D5-5001-4991-AECE-1C39A5D4FF84}">
      <dgm:prSet/>
      <dgm:spPr/>
      <dgm:t>
        <a:bodyPr/>
        <a:lstStyle/>
        <a:p>
          <a:endParaRPr lang="en-US"/>
        </a:p>
      </dgm:t>
    </dgm:pt>
    <dgm:pt modelId="{B02AD976-8145-4DF5-82E1-C9F35A07D892}" type="sibTrans" cxnId="{1C4B83D5-5001-4991-AECE-1C39A5D4FF84}">
      <dgm:prSet/>
      <dgm:spPr/>
      <dgm:t>
        <a:bodyPr/>
        <a:lstStyle/>
        <a:p>
          <a:endParaRPr lang="en-US"/>
        </a:p>
      </dgm:t>
    </dgm:pt>
    <dgm:pt modelId="{F190260C-C186-4B7F-B105-DDAB19747F83}">
      <dgm:prSet phldr="0"/>
      <dgm:spPr/>
      <dgm:t>
        <a:bodyPr/>
        <a:lstStyle/>
        <a:p>
          <a:pPr rtl="0"/>
          <a:r>
            <a:rPr lang="en-GB" dirty="0">
              <a:latin typeface="Calibri Light" panose="020F0302020204030204"/>
            </a:rPr>
            <a:t>Public pressure to solve a crime</a:t>
          </a:r>
        </a:p>
      </dgm:t>
    </dgm:pt>
    <dgm:pt modelId="{0FA037B8-3851-44A9-B99C-616BA37A2EDC}" type="parTrans" cxnId="{AA03BDA2-0E99-4ADE-B28B-3824F8833E07}">
      <dgm:prSet/>
      <dgm:spPr/>
    </dgm:pt>
    <dgm:pt modelId="{4FC8DF20-3A68-47DE-924B-57974526D876}" type="sibTrans" cxnId="{AA03BDA2-0E99-4ADE-B28B-3824F8833E07}">
      <dgm:prSet/>
      <dgm:spPr/>
    </dgm:pt>
    <dgm:pt modelId="{8AEBD556-3411-4C4D-8EF1-76833B82D998}" type="pres">
      <dgm:prSet presAssocID="{79AAF76E-25E2-41CB-958C-60C515E57258}" presName="linear" presStyleCnt="0">
        <dgm:presLayoutVars>
          <dgm:animLvl val="lvl"/>
          <dgm:resizeHandles val="exact"/>
        </dgm:presLayoutVars>
      </dgm:prSet>
      <dgm:spPr/>
    </dgm:pt>
    <dgm:pt modelId="{1B9862A5-79C5-4093-8322-BD459901085C}" type="pres">
      <dgm:prSet presAssocID="{2BF91CCC-0900-477B-8E72-CB57668B01F5}" presName="parentText" presStyleLbl="node1" presStyleIdx="0" presStyleCnt="7">
        <dgm:presLayoutVars>
          <dgm:chMax val="0"/>
          <dgm:bulletEnabled val="1"/>
        </dgm:presLayoutVars>
      </dgm:prSet>
      <dgm:spPr/>
    </dgm:pt>
    <dgm:pt modelId="{DB8E0999-9B90-4E50-83B0-39C8F86FA0B5}" type="pres">
      <dgm:prSet presAssocID="{A12E3B28-6D40-4888-921F-3BCFC1E71714}" presName="spacer" presStyleCnt="0"/>
      <dgm:spPr/>
    </dgm:pt>
    <dgm:pt modelId="{56368AF9-841C-403F-98DC-7D2B8AFD25E3}" type="pres">
      <dgm:prSet presAssocID="{EA985FD2-1DE2-4089-BCE8-A874062ED00F}" presName="parentText" presStyleLbl="node1" presStyleIdx="1" presStyleCnt="7">
        <dgm:presLayoutVars>
          <dgm:chMax val="0"/>
          <dgm:bulletEnabled val="1"/>
        </dgm:presLayoutVars>
      </dgm:prSet>
      <dgm:spPr/>
    </dgm:pt>
    <dgm:pt modelId="{BBDD9B7D-D699-4A1B-AEC7-DBEE2160366C}" type="pres">
      <dgm:prSet presAssocID="{4D211AA2-D02E-4839-9A0A-1080CF18D666}" presName="spacer" presStyleCnt="0"/>
      <dgm:spPr/>
    </dgm:pt>
    <dgm:pt modelId="{AAA152D9-B5D6-4153-8A4A-961E2937D59E}" type="pres">
      <dgm:prSet presAssocID="{61CD2BC0-1FA1-45CB-B88C-F78156ABD91D}" presName="parentText" presStyleLbl="node1" presStyleIdx="2" presStyleCnt="7">
        <dgm:presLayoutVars>
          <dgm:chMax val="0"/>
          <dgm:bulletEnabled val="1"/>
        </dgm:presLayoutVars>
      </dgm:prSet>
      <dgm:spPr/>
    </dgm:pt>
    <dgm:pt modelId="{3C172472-C309-4CB1-8856-8DD1A46EBBEC}" type="pres">
      <dgm:prSet presAssocID="{EF7D80E2-8E23-4D6A-9661-4C1718CCCB1C}" presName="spacer" presStyleCnt="0"/>
      <dgm:spPr/>
    </dgm:pt>
    <dgm:pt modelId="{3429D2E6-F02A-42C9-8C83-DB6461E7F5A2}" type="pres">
      <dgm:prSet presAssocID="{8CC56E20-6A6F-4D59-B771-F6A8493F729C}" presName="parentText" presStyleLbl="node1" presStyleIdx="3" presStyleCnt="7">
        <dgm:presLayoutVars>
          <dgm:chMax val="0"/>
          <dgm:bulletEnabled val="1"/>
        </dgm:presLayoutVars>
      </dgm:prSet>
      <dgm:spPr/>
    </dgm:pt>
    <dgm:pt modelId="{D21D7E74-E461-444D-943B-129BC9FC8C60}" type="pres">
      <dgm:prSet presAssocID="{10914291-E669-4A6B-81A6-D4C1B9276F56}" presName="spacer" presStyleCnt="0"/>
      <dgm:spPr/>
    </dgm:pt>
    <dgm:pt modelId="{27E0AA52-BB4A-4A81-BF5C-73141F209BEF}" type="pres">
      <dgm:prSet presAssocID="{6F7EDFBC-8F31-485B-ABC9-9AC01C29E693}" presName="parentText" presStyleLbl="node1" presStyleIdx="4" presStyleCnt="7">
        <dgm:presLayoutVars>
          <dgm:chMax val="0"/>
          <dgm:bulletEnabled val="1"/>
        </dgm:presLayoutVars>
      </dgm:prSet>
      <dgm:spPr/>
    </dgm:pt>
    <dgm:pt modelId="{2538148F-85A1-42DD-A868-C5C719CE177A}" type="pres">
      <dgm:prSet presAssocID="{9B8D79B9-FF24-4B4D-801A-2C7AFC116104}" presName="spacer" presStyleCnt="0"/>
      <dgm:spPr/>
    </dgm:pt>
    <dgm:pt modelId="{7CCBBD21-EF9A-4DB2-ADA0-73435F9D2BF2}" type="pres">
      <dgm:prSet presAssocID="{3C019F2A-AA8F-4A3C-8D26-7ABE43D2DFF4}" presName="parentText" presStyleLbl="node1" presStyleIdx="5" presStyleCnt="7">
        <dgm:presLayoutVars>
          <dgm:chMax val="0"/>
          <dgm:bulletEnabled val="1"/>
        </dgm:presLayoutVars>
      </dgm:prSet>
      <dgm:spPr/>
    </dgm:pt>
    <dgm:pt modelId="{0159EA5E-2F3C-4561-896A-18EBC1D56F5D}" type="pres">
      <dgm:prSet presAssocID="{B02AD976-8145-4DF5-82E1-C9F35A07D892}" presName="spacer" presStyleCnt="0"/>
      <dgm:spPr/>
    </dgm:pt>
    <dgm:pt modelId="{B96A034E-93DB-4D9E-B39C-CE3FA132745E}" type="pres">
      <dgm:prSet presAssocID="{F190260C-C186-4B7F-B105-DDAB19747F83}" presName="parentText" presStyleLbl="node1" presStyleIdx="6" presStyleCnt="7">
        <dgm:presLayoutVars>
          <dgm:chMax val="0"/>
          <dgm:bulletEnabled val="1"/>
        </dgm:presLayoutVars>
      </dgm:prSet>
      <dgm:spPr/>
    </dgm:pt>
  </dgm:ptLst>
  <dgm:cxnLst>
    <dgm:cxn modelId="{7B2AFB30-8D5B-4F80-91B7-0DD75A734B96}" type="presOf" srcId="{EA985FD2-1DE2-4089-BCE8-A874062ED00F}" destId="{56368AF9-841C-403F-98DC-7D2B8AFD25E3}" srcOrd="0" destOrd="0" presId="urn:microsoft.com/office/officeart/2005/8/layout/vList2"/>
    <dgm:cxn modelId="{5C98D83C-CC51-419F-9790-A5E6E135CD94}" type="presOf" srcId="{8CC56E20-6A6F-4D59-B771-F6A8493F729C}" destId="{3429D2E6-F02A-42C9-8C83-DB6461E7F5A2}" srcOrd="0" destOrd="0" presId="urn:microsoft.com/office/officeart/2005/8/layout/vList2"/>
    <dgm:cxn modelId="{71B6D66A-B2CA-43FD-8E55-3DAAE6C61675}" type="presOf" srcId="{2BF91CCC-0900-477B-8E72-CB57668B01F5}" destId="{1B9862A5-79C5-4093-8322-BD459901085C}" srcOrd="0" destOrd="0" presId="urn:microsoft.com/office/officeart/2005/8/layout/vList2"/>
    <dgm:cxn modelId="{7EEAA36B-3203-4DE6-9AD4-E7C521525DF6}" type="presOf" srcId="{79AAF76E-25E2-41CB-958C-60C515E57258}" destId="{8AEBD556-3411-4C4D-8EF1-76833B82D998}" srcOrd="0" destOrd="0" presId="urn:microsoft.com/office/officeart/2005/8/layout/vList2"/>
    <dgm:cxn modelId="{4C3D1688-6827-460C-B022-A2B4B58DE25A}" srcId="{79AAF76E-25E2-41CB-958C-60C515E57258}" destId="{2BF91CCC-0900-477B-8E72-CB57668B01F5}" srcOrd="0" destOrd="0" parTransId="{46A5D816-CE27-4F07-BBA4-CA3344AF862A}" sibTransId="{A12E3B28-6D40-4888-921F-3BCFC1E71714}"/>
    <dgm:cxn modelId="{A6145A9C-4BFD-4FB7-ADF8-D5640DA3D29E}" type="presOf" srcId="{6F7EDFBC-8F31-485B-ABC9-9AC01C29E693}" destId="{27E0AA52-BB4A-4A81-BF5C-73141F209BEF}" srcOrd="0" destOrd="0" presId="urn:microsoft.com/office/officeart/2005/8/layout/vList2"/>
    <dgm:cxn modelId="{AA03BDA2-0E99-4ADE-B28B-3824F8833E07}" srcId="{79AAF76E-25E2-41CB-958C-60C515E57258}" destId="{F190260C-C186-4B7F-B105-DDAB19747F83}" srcOrd="6" destOrd="0" parTransId="{0FA037B8-3851-44A9-B99C-616BA37A2EDC}" sibTransId="{4FC8DF20-3A68-47DE-924B-57974526D876}"/>
    <dgm:cxn modelId="{042AE6A8-27D4-4FC1-824C-CDDD70491FE5}" srcId="{79AAF76E-25E2-41CB-958C-60C515E57258}" destId="{61CD2BC0-1FA1-45CB-B88C-F78156ABD91D}" srcOrd="2" destOrd="0" parTransId="{FFEA3B5F-3FE4-4371-9764-F53AB682C31D}" sibTransId="{EF7D80E2-8E23-4D6A-9661-4C1718CCCB1C}"/>
    <dgm:cxn modelId="{9DC2E4B3-501E-41A2-8C75-46DDEE26F39C}" srcId="{79AAF76E-25E2-41CB-958C-60C515E57258}" destId="{8CC56E20-6A6F-4D59-B771-F6A8493F729C}" srcOrd="3" destOrd="0" parTransId="{7EFCE2D1-5399-432F-80B7-B2B603F26FDD}" sibTransId="{10914291-E669-4A6B-81A6-D4C1B9276F56}"/>
    <dgm:cxn modelId="{A2CFF0B7-5389-4CE7-A8E2-919021565316}" srcId="{79AAF76E-25E2-41CB-958C-60C515E57258}" destId="{6F7EDFBC-8F31-485B-ABC9-9AC01C29E693}" srcOrd="4" destOrd="0" parTransId="{6D8E93A6-9C38-461E-9C38-FFDE5D96E2C7}" sibTransId="{9B8D79B9-FF24-4B4D-801A-2C7AFC116104}"/>
    <dgm:cxn modelId="{812ABEBD-7447-4E8D-9259-163185AFEDE1}" srcId="{79AAF76E-25E2-41CB-958C-60C515E57258}" destId="{EA985FD2-1DE2-4089-BCE8-A874062ED00F}" srcOrd="1" destOrd="0" parTransId="{8BB359A5-E917-4773-8514-3F438657B124}" sibTransId="{4D211AA2-D02E-4839-9A0A-1080CF18D666}"/>
    <dgm:cxn modelId="{3A7677CA-3D27-4587-BDD8-82A28AE9A331}" type="presOf" srcId="{3C019F2A-AA8F-4A3C-8D26-7ABE43D2DFF4}" destId="{7CCBBD21-EF9A-4DB2-ADA0-73435F9D2BF2}" srcOrd="0" destOrd="0" presId="urn:microsoft.com/office/officeart/2005/8/layout/vList2"/>
    <dgm:cxn modelId="{1C4B83D5-5001-4991-AECE-1C39A5D4FF84}" srcId="{79AAF76E-25E2-41CB-958C-60C515E57258}" destId="{3C019F2A-AA8F-4A3C-8D26-7ABE43D2DFF4}" srcOrd="5" destOrd="0" parTransId="{E935E9C0-2314-43AB-964F-AEDA9E7A98B0}" sibTransId="{B02AD976-8145-4DF5-82E1-C9F35A07D892}"/>
    <dgm:cxn modelId="{4BB850F6-137F-4D31-B4C6-7A7916614F98}" type="presOf" srcId="{F190260C-C186-4B7F-B105-DDAB19747F83}" destId="{B96A034E-93DB-4D9E-B39C-CE3FA132745E}" srcOrd="0" destOrd="0" presId="urn:microsoft.com/office/officeart/2005/8/layout/vList2"/>
    <dgm:cxn modelId="{1F0565FB-7C5C-4AA3-AD48-B9BD6BBED610}" type="presOf" srcId="{61CD2BC0-1FA1-45CB-B88C-F78156ABD91D}" destId="{AAA152D9-B5D6-4153-8A4A-961E2937D59E}" srcOrd="0" destOrd="0" presId="urn:microsoft.com/office/officeart/2005/8/layout/vList2"/>
    <dgm:cxn modelId="{512BFDE3-5654-48A7-9328-09D6092D3E79}" type="presParOf" srcId="{8AEBD556-3411-4C4D-8EF1-76833B82D998}" destId="{1B9862A5-79C5-4093-8322-BD459901085C}" srcOrd="0" destOrd="0" presId="urn:microsoft.com/office/officeart/2005/8/layout/vList2"/>
    <dgm:cxn modelId="{D47BEDA4-CD73-4D0B-8DB3-8ADA91CEF7DB}" type="presParOf" srcId="{8AEBD556-3411-4C4D-8EF1-76833B82D998}" destId="{DB8E0999-9B90-4E50-83B0-39C8F86FA0B5}" srcOrd="1" destOrd="0" presId="urn:microsoft.com/office/officeart/2005/8/layout/vList2"/>
    <dgm:cxn modelId="{8D555136-50A9-456E-979A-94A6B15FB069}" type="presParOf" srcId="{8AEBD556-3411-4C4D-8EF1-76833B82D998}" destId="{56368AF9-841C-403F-98DC-7D2B8AFD25E3}" srcOrd="2" destOrd="0" presId="urn:microsoft.com/office/officeart/2005/8/layout/vList2"/>
    <dgm:cxn modelId="{9B37767D-E5A5-4670-851E-E36A4517CBC9}" type="presParOf" srcId="{8AEBD556-3411-4C4D-8EF1-76833B82D998}" destId="{BBDD9B7D-D699-4A1B-AEC7-DBEE2160366C}" srcOrd="3" destOrd="0" presId="urn:microsoft.com/office/officeart/2005/8/layout/vList2"/>
    <dgm:cxn modelId="{0A7DC785-3D67-4F00-82D6-D627BC7F4955}" type="presParOf" srcId="{8AEBD556-3411-4C4D-8EF1-76833B82D998}" destId="{AAA152D9-B5D6-4153-8A4A-961E2937D59E}" srcOrd="4" destOrd="0" presId="urn:microsoft.com/office/officeart/2005/8/layout/vList2"/>
    <dgm:cxn modelId="{598D457B-BAF5-4FB6-BE54-718E5D1DB702}" type="presParOf" srcId="{8AEBD556-3411-4C4D-8EF1-76833B82D998}" destId="{3C172472-C309-4CB1-8856-8DD1A46EBBEC}" srcOrd="5" destOrd="0" presId="urn:microsoft.com/office/officeart/2005/8/layout/vList2"/>
    <dgm:cxn modelId="{D81EFF10-9419-45B2-8F53-819776506BDF}" type="presParOf" srcId="{8AEBD556-3411-4C4D-8EF1-76833B82D998}" destId="{3429D2E6-F02A-42C9-8C83-DB6461E7F5A2}" srcOrd="6" destOrd="0" presId="urn:microsoft.com/office/officeart/2005/8/layout/vList2"/>
    <dgm:cxn modelId="{626F2148-26B6-4F88-8F9D-34C037B841CB}" type="presParOf" srcId="{8AEBD556-3411-4C4D-8EF1-76833B82D998}" destId="{D21D7E74-E461-444D-943B-129BC9FC8C60}" srcOrd="7" destOrd="0" presId="urn:microsoft.com/office/officeart/2005/8/layout/vList2"/>
    <dgm:cxn modelId="{F7F7F444-0692-4C78-BAD3-765553C7A0DF}" type="presParOf" srcId="{8AEBD556-3411-4C4D-8EF1-76833B82D998}" destId="{27E0AA52-BB4A-4A81-BF5C-73141F209BEF}" srcOrd="8" destOrd="0" presId="urn:microsoft.com/office/officeart/2005/8/layout/vList2"/>
    <dgm:cxn modelId="{FA3CDC88-E3E8-4308-AADB-7B216634110E}" type="presParOf" srcId="{8AEBD556-3411-4C4D-8EF1-76833B82D998}" destId="{2538148F-85A1-42DD-A868-C5C719CE177A}" srcOrd="9" destOrd="0" presId="urn:microsoft.com/office/officeart/2005/8/layout/vList2"/>
    <dgm:cxn modelId="{343511F3-DABF-4289-B19C-A1589D71649C}" type="presParOf" srcId="{8AEBD556-3411-4C4D-8EF1-76833B82D998}" destId="{7CCBBD21-EF9A-4DB2-ADA0-73435F9D2BF2}" srcOrd="10" destOrd="0" presId="urn:microsoft.com/office/officeart/2005/8/layout/vList2"/>
    <dgm:cxn modelId="{7A4D2C16-9720-497D-9C4B-73990A392608}" type="presParOf" srcId="{8AEBD556-3411-4C4D-8EF1-76833B82D998}" destId="{0159EA5E-2F3C-4561-896A-18EBC1D56F5D}" srcOrd="11" destOrd="0" presId="urn:microsoft.com/office/officeart/2005/8/layout/vList2"/>
    <dgm:cxn modelId="{F1C07921-E28A-4AF1-9F52-F6E3D0CB65AB}" type="presParOf" srcId="{8AEBD556-3411-4C4D-8EF1-76833B82D998}" destId="{B96A034E-93DB-4D9E-B39C-CE3FA132745E}"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88C655-1EDE-459C-9F4A-49CC3A5DEF03}"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11CD6473-524A-4C22-A9B1-64CBCB7F9C01}">
      <dgm:prSet/>
      <dgm:spPr/>
      <dgm:t>
        <a:bodyPr/>
        <a:lstStyle/>
        <a:p>
          <a:r>
            <a:rPr lang="en-GB" dirty="0"/>
            <a:t>Drones</a:t>
          </a:r>
          <a:endParaRPr lang="en-US" dirty="0"/>
        </a:p>
      </dgm:t>
    </dgm:pt>
    <dgm:pt modelId="{8A2ADE17-61BD-4FC6-9237-30CE28B0AE9D}" type="parTrans" cxnId="{ECBCB011-01B9-4108-8AF4-C4313736AB02}">
      <dgm:prSet/>
      <dgm:spPr/>
      <dgm:t>
        <a:bodyPr/>
        <a:lstStyle/>
        <a:p>
          <a:endParaRPr lang="en-US"/>
        </a:p>
      </dgm:t>
    </dgm:pt>
    <dgm:pt modelId="{DCC243A3-C487-405D-8F72-D681D507B703}" type="sibTrans" cxnId="{ECBCB011-01B9-4108-8AF4-C4313736AB02}">
      <dgm:prSet/>
      <dgm:spPr/>
      <dgm:t>
        <a:bodyPr/>
        <a:lstStyle/>
        <a:p>
          <a:endParaRPr lang="en-US"/>
        </a:p>
      </dgm:t>
    </dgm:pt>
    <dgm:pt modelId="{DE137E6F-3A3E-4EEC-B519-9BEB64078701}">
      <dgm:prSet/>
      <dgm:spPr/>
      <dgm:t>
        <a:bodyPr/>
        <a:lstStyle/>
        <a:p>
          <a:r>
            <a:rPr lang="en-GB" dirty="0"/>
            <a:t>Robots and advances camera's</a:t>
          </a:r>
          <a:endParaRPr lang="en-US" dirty="0"/>
        </a:p>
      </dgm:t>
    </dgm:pt>
    <dgm:pt modelId="{C70D773C-6124-4AE1-8EB6-CCD217678235}" type="parTrans" cxnId="{59944675-F6BF-4C29-8FEB-31B518878D3E}">
      <dgm:prSet/>
      <dgm:spPr/>
      <dgm:t>
        <a:bodyPr/>
        <a:lstStyle/>
        <a:p>
          <a:endParaRPr lang="en-US"/>
        </a:p>
      </dgm:t>
    </dgm:pt>
    <dgm:pt modelId="{993B1E31-78F5-4E42-97C5-7DBAAB88D59F}" type="sibTrans" cxnId="{59944675-F6BF-4C29-8FEB-31B518878D3E}">
      <dgm:prSet/>
      <dgm:spPr/>
      <dgm:t>
        <a:bodyPr/>
        <a:lstStyle/>
        <a:p>
          <a:endParaRPr lang="en-US"/>
        </a:p>
      </dgm:t>
    </dgm:pt>
    <dgm:pt modelId="{286090AC-6A83-4AAC-91B1-2565FD8416FC}">
      <dgm:prSet/>
      <dgm:spPr/>
      <dgm:t>
        <a:bodyPr/>
        <a:lstStyle/>
        <a:p>
          <a:pPr rtl="0"/>
          <a:r>
            <a:rPr lang="en-GB" dirty="0"/>
            <a:t>Rapid ID</a:t>
          </a:r>
          <a:r>
            <a:rPr lang="en-GB" dirty="0">
              <a:latin typeface="Calibri Light" panose="020F0302020204030204"/>
            </a:rPr>
            <a:t> – facial recognition</a:t>
          </a:r>
          <a:endParaRPr lang="en-US" dirty="0"/>
        </a:p>
      </dgm:t>
    </dgm:pt>
    <dgm:pt modelId="{98B276DD-AA22-46C9-B83B-41D57748ED2B}" type="parTrans" cxnId="{86101A24-9592-4558-8E46-E0275E027AA8}">
      <dgm:prSet/>
      <dgm:spPr/>
      <dgm:t>
        <a:bodyPr/>
        <a:lstStyle/>
        <a:p>
          <a:endParaRPr lang="en-US"/>
        </a:p>
      </dgm:t>
    </dgm:pt>
    <dgm:pt modelId="{0B196A53-C0A9-4A27-8BB8-E3896CFD072A}" type="sibTrans" cxnId="{86101A24-9592-4558-8E46-E0275E027AA8}">
      <dgm:prSet/>
      <dgm:spPr/>
      <dgm:t>
        <a:bodyPr/>
        <a:lstStyle/>
        <a:p>
          <a:endParaRPr lang="en-US"/>
        </a:p>
      </dgm:t>
    </dgm:pt>
    <dgm:pt modelId="{F50CB000-BA1D-4F6D-945E-7E2A5A758BD0}">
      <dgm:prSet/>
      <dgm:spPr/>
      <dgm:t>
        <a:bodyPr/>
        <a:lstStyle/>
        <a:p>
          <a:r>
            <a:rPr lang="en-GB" dirty="0"/>
            <a:t>3D imaging of crime scenes</a:t>
          </a:r>
          <a:endParaRPr lang="en-US" dirty="0"/>
        </a:p>
      </dgm:t>
    </dgm:pt>
    <dgm:pt modelId="{3101A9FF-B005-483C-9758-4BA2A2BAB7E1}" type="parTrans" cxnId="{2F274457-4900-4D5D-B2CD-52DF3B658754}">
      <dgm:prSet/>
      <dgm:spPr/>
      <dgm:t>
        <a:bodyPr/>
        <a:lstStyle/>
        <a:p>
          <a:endParaRPr lang="en-US"/>
        </a:p>
      </dgm:t>
    </dgm:pt>
    <dgm:pt modelId="{C44F0ED0-D031-4A3D-A296-38499AE7D2E8}" type="sibTrans" cxnId="{2F274457-4900-4D5D-B2CD-52DF3B658754}">
      <dgm:prSet/>
      <dgm:spPr/>
      <dgm:t>
        <a:bodyPr/>
        <a:lstStyle/>
        <a:p>
          <a:endParaRPr lang="en-US"/>
        </a:p>
      </dgm:t>
    </dgm:pt>
    <dgm:pt modelId="{BCBFB3DE-3F03-43C2-9DAC-4DC68B0D53CD}">
      <dgm:prSet/>
      <dgm:spPr/>
      <dgm:t>
        <a:bodyPr/>
        <a:lstStyle/>
        <a:p>
          <a:r>
            <a:rPr lang="en-GB" dirty="0"/>
            <a:t>Database and information exchange </a:t>
          </a:r>
          <a:endParaRPr lang="en-US" dirty="0"/>
        </a:p>
      </dgm:t>
    </dgm:pt>
    <dgm:pt modelId="{ECCFF759-3A2A-4ED5-98E6-66393DE54825}" type="parTrans" cxnId="{0EADEAE3-7E95-45D8-A8CE-375EFC43BB66}">
      <dgm:prSet/>
      <dgm:spPr/>
      <dgm:t>
        <a:bodyPr/>
        <a:lstStyle/>
        <a:p>
          <a:endParaRPr lang="en-US"/>
        </a:p>
      </dgm:t>
    </dgm:pt>
    <dgm:pt modelId="{65ACB74E-8E36-4A7A-8509-9AA32EEF3152}" type="sibTrans" cxnId="{0EADEAE3-7E95-45D8-A8CE-375EFC43BB66}">
      <dgm:prSet/>
      <dgm:spPr/>
      <dgm:t>
        <a:bodyPr/>
        <a:lstStyle/>
        <a:p>
          <a:endParaRPr lang="en-US"/>
        </a:p>
      </dgm:t>
    </dgm:pt>
    <dgm:pt modelId="{90A9F586-C34F-4F5E-90AB-EE03146C74D2}" type="pres">
      <dgm:prSet presAssocID="{F388C655-1EDE-459C-9F4A-49CC3A5DEF03}" presName="linear" presStyleCnt="0">
        <dgm:presLayoutVars>
          <dgm:animLvl val="lvl"/>
          <dgm:resizeHandles val="exact"/>
        </dgm:presLayoutVars>
      </dgm:prSet>
      <dgm:spPr/>
    </dgm:pt>
    <dgm:pt modelId="{9EB9B3A2-0678-4957-9CCF-0EDF9EC3692F}" type="pres">
      <dgm:prSet presAssocID="{11CD6473-524A-4C22-A9B1-64CBCB7F9C01}" presName="parentText" presStyleLbl="node1" presStyleIdx="0" presStyleCnt="5">
        <dgm:presLayoutVars>
          <dgm:chMax val="0"/>
          <dgm:bulletEnabled val="1"/>
        </dgm:presLayoutVars>
      </dgm:prSet>
      <dgm:spPr/>
    </dgm:pt>
    <dgm:pt modelId="{369C5D5C-45BA-4ED5-BD20-CC7748E6029E}" type="pres">
      <dgm:prSet presAssocID="{DCC243A3-C487-405D-8F72-D681D507B703}" presName="spacer" presStyleCnt="0"/>
      <dgm:spPr/>
    </dgm:pt>
    <dgm:pt modelId="{72F2DD55-228B-4CE8-9153-EB0A6BAE91EC}" type="pres">
      <dgm:prSet presAssocID="{DE137E6F-3A3E-4EEC-B519-9BEB64078701}" presName="parentText" presStyleLbl="node1" presStyleIdx="1" presStyleCnt="5">
        <dgm:presLayoutVars>
          <dgm:chMax val="0"/>
          <dgm:bulletEnabled val="1"/>
        </dgm:presLayoutVars>
      </dgm:prSet>
      <dgm:spPr/>
    </dgm:pt>
    <dgm:pt modelId="{59634BA6-C67A-49B9-B6D0-7925913F547F}" type="pres">
      <dgm:prSet presAssocID="{993B1E31-78F5-4E42-97C5-7DBAAB88D59F}" presName="spacer" presStyleCnt="0"/>
      <dgm:spPr/>
    </dgm:pt>
    <dgm:pt modelId="{8CA44B52-D57C-435A-8667-EE4294911BF3}" type="pres">
      <dgm:prSet presAssocID="{286090AC-6A83-4AAC-91B1-2565FD8416FC}" presName="parentText" presStyleLbl="node1" presStyleIdx="2" presStyleCnt="5">
        <dgm:presLayoutVars>
          <dgm:chMax val="0"/>
          <dgm:bulletEnabled val="1"/>
        </dgm:presLayoutVars>
      </dgm:prSet>
      <dgm:spPr/>
    </dgm:pt>
    <dgm:pt modelId="{3A52946B-23F6-4BCA-BFF1-1E97412A0C3A}" type="pres">
      <dgm:prSet presAssocID="{0B196A53-C0A9-4A27-8BB8-E3896CFD072A}" presName="spacer" presStyleCnt="0"/>
      <dgm:spPr/>
    </dgm:pt>
    <dgm:pt modelId="{8E4073F0-523C-4493-84C2-16402F67E784}" type="pres">
      <dgm:prSet presAssocID="{F50CB000-BA1D-4F6D-945E-7E2A5A758BD0}" presName="parentText" presStyleLbl="node1" presStyleIdx="3" presStyleCnt="5">
        <dgm:presLayoutVars>
          <dgm:chMax val="0"/>
          <dgm:bulletEnabled val="1"/>
        </dgm:presLayoutVars>
      </dgm:prSet>
      <dgm:spPr/>
    </dgm:pt>
    <dgm:pt modelId="{0A411305-8D62-4F7F-8EB6-D25D1D88B168}" type="pres">
      <dgm:prSet presAssocID="{C44F0ED0-D031-4A3D-A296-38499AE7D2E8}" presName="spacer" presStyleCnt="0"/>
      <dgm:spPr/>
    </dgm:pt>
    <dgm:pt modelId="{A46C74D9-F618-413D-AE5A-6DDC0968473C}" type="pres">
      <dgm:prSet presAssocID="{BCBFB3DE-3F03-43C2-9DAC-4DC68B0D53CD}" presName="parentText" presStyleLbl="node1" presStyleIdx="4" presStyleCnt="5">
        <dgm:presLayoutVars>
          <dgm:chMax val="0"/>
          <dgm:bulletEnabled val="1"/>
        </dgm:presLayoutVars>
      </dgm:prSet>
      <dgm:spPr/>
    </dgm:pt>
  </dgm:ptLst>
  <dgm:cxnLst>
    <dgm:cxn modelId="{ECBCB011-01B9-4108-8AF4-C4313736AB02}" srcId="{F388C655-1EDE-459C-9F4A-49CC3A5DEF03}" destId="{11CD6473-524A-4C22-A9B1-64CBCB7F9C01}" srcOrd="0" destOrd="0" parTransId="{8A2ADE17-61BD-4FC6-9237-30CE28B0AE9D}" sibTransId="{DCC243A3-C487-405D-8F72-D681D507B703}"/>
    <dgm:cxn modelId="{86101A24-9592-4558-8E46-E0275E027AA8}" srcId="{F388C655-1EDE-459C-9F4A-49CC3A5DEF03}" destId="{286090AC-6A83-4AAC-91B1-2565FD8416FC}" srcOrd="2" destOrd="0" parTransId="{98B276DD-AA22-46C9-B83B-41D57748ED2B}" sibTransId="{0B196A53-C0A9-4A27-8BB8-E3896CFD072A}"/>
    <dgm:cxn modelId="{8008A137-7CA1-4285-8C6C-CF29E576C1C0}" type="presOf" srcId="{BCBFB3DE-3F03-43C2-9DAC-4DC68B0D53CD}" destId="{A46C74D9-F618-413D-AE5A-6DDC0968473C}" srcOrd="0" destOrd="0" presId="urn:microsoft.com/office/officeart/2005/8/layout/vList2"/>
    <dgm:cxn modelId="{4EBDBE3B-006A-4E86-92D0-AB9EC839FCC8}" type="presOf" srcId="{F50CB000-BA1D-4F6D-945E-7E2A5A758BD0}" destId="{8E4073F0-523C-4493-84C2-16402F67E784}" srcOrd="0" destOrd="0" presId="urn:microsoft.com/office/officeart/2005/8/layout/vList2"/>
    <dgm:cxn modelId="{59944675-F6BF-4C29-8FEB-31B518878D3E}" srcId="{F388C655-1EDE-459C-9F4A-49CC3A5DEF03}" destId="{DE137E6F-3A3E-4EEC-B519-9BEB64078701}" srcOrd="1" destOrd="0" parTransId="{C70D773C-6124-4AE1-8EB6-CCD217678235}" sibTransId="{993B1E31-78F5-4E42-97C5-7DBAAB88D59F}"/>
    <dgm:cxn modelId="{2F274457-4900-4D5D-B2CD-52DF3B658754}" srcId="{F388C655-1EDE-459C-9F4A-49CC3A5DEF03}" destId="{F50CB000-BA1D-4F6D-945E-7E2A5A758BD0}" srcOrd="3" destOrd="0" parTransId="{3101A9FF-B005-483C-9758-4BA2A2BAB7E1}" sibTransId="{C44F0ED0-D031-4A3D-A296-38499AE7D2E8}"/>
    <dgm:cxn modelId="{E26DDD7C-02F6-42C7-9BAA-AA22483BFD8D}" type="presOf" srcId="{286090AC-6A83-4AAC-91B1-2565FD8416FC}" destId="{8CA44B52-D57C-435A-8667-EE4294911BF3}" srcOrd="0" destOrd="0" presId="urn:microsoft.com/office/officeart/2005/8/layout/vList2"/>
    <dgm:cxn modelId="{26BB5090-ACB2-4D62-A79C-D0D99DA2F87B}" type="presOf" srcId="{F388C655-1EDE-459C-9F4A-49CC3A5DEF03}" destId="{90A9F586-C34F-4F5E-90AB-EE03146C74D2}" srcOrd="0" destOrd="0" presId="urn:microsoft.com/office/officeart/2005/8/layout/vList2"/>
    <dgm:cxn modelId="{6AFE3EAA-7E00-4331-BF07-469B2D1BC036}" type="presOf" srcId="{DE137E6F-3A3E-4EEC-B519-9BEB64078701}" destId="{72F2DD55-228B-4CE8-9153-EB0A6BAE91EC}" srcOrd="0" destOrd="0" presId="urn:microsoft.com/office/officeart/2005/8/layout/vList2"/>
    <dgm:cxn modelId="{75A528D8-68D5-467C-98BC-A4A30D90FEE8}" type="presOf" srcId="{11CD6473-524A-4C22-A9B1-64CBCB7F9C01}" destId="{9EB9B3A2-0678-4957-9CCF-0EDF9EC3692F}" srcOrd="0" destOrd="0" presId="urn:microsoft.com/office/officeart/2005/8/layout/vList2"/>
    <dgm:cxn modelId="{0EADEAE3-7E95-45D8-A8CE-375EFC43BB66}" srcId="{F388C655-1EDE-459C-9F4A-49CC3A5DEF03}" destId="{BCBFB3DE-3F03-43C2-9DAC-4DC68B0D53CD}" srcOrd="4" destOrd="0" parTransId="{ECCFF759-3A2A-4ED5-98E6-66393DE54825}" sibTransId="{65ACB74E-8E36-4A7A-8509-9AA32EEF3152}"/>
    <dgm:cxn modelId="{1153A7A4-F3DB-4799-A448-EF50DE78381E}" type="presParOf" srcId="{90A9F586-C34F-4F5E-90AB-EE03146C74D2}" destId="{9EB9B3A2-0678-4957-9CCF-0EDF9EC3692F}" srcOrd="0" destOrd="0" presId="urn:microsoft.com/office/officeart/2005/8/layout/vList2"/>
    <dgm:cxn modelId="{323C5D5D-0991-45CC-BD0B-FCEEC2B73A31}" type="presParOf" srcId="{90A9F586-C34F-4F5E-90AB-EE03146C74D2}" destId="{369C5D5C-45BA-4ED5-BD20-CC7748E6029E}" srcOrd="1" destOrd="0" presId="urn:microsoft.com/office/officeart/2005/8/layout/vList2"/>
    <dgm:cxn modelId="{5C2B8A0B-25E7-4A05-BF76-777EBACA1600}" type="presParOf" srcId="{90A9F586-C34F-4F5E-90AB-EE03146C74D2}" destId="{72F2DD55-228B-4CE8-9153-EB0A6BAE91EC}" srcOrd="2" destOrd="0" presId="urn:microsoft.com/office/officeart/2005/8/layout/vList2"/>
    <dgm:cxn modelId="{82C1041C-5AF9-42D3-9D28-5CB4B0D04315}" type="presParOf" srcId="{90A9F586-C34F-4F5E-90AB-EE03146C74D2}" destId="{59634BA6-C67A-49B9-B6D0-7925913F547F}" srcOrd="3" destOrd="0" presId="urn:microsoft.com/office/officeart/2005/8/layout/vList2"/>
    <dgm:cxn modelId="{39C582CF-D561-499A-86BC-1C3A1EB22CD7}" type="presParOf" srcId="{90A9F586-C34F-4F5E-90AB-EE03146C74D2}" destId="{8CA44B52-D57C-435A-8667-EE4294911BF3}" srcOrd="4" destOrd="0" presId="urn:microsoft.com/office/officeart/2005/8/layout/vList2"/>
    <dgm:cxn modelId="{78CF7E14-AC49-475B-8DF6-FF75F9623A74}" type="presParOf" srcId="{90A9F586-C34F-4F5E-90AB-EE03146C74D2}" destId="{3A52946B-23F6-4BCA-BFF1-1E97412A0C3A}" srcOrd="5" destOrd="0" presId="urn:microsoft.com/office/officeart/2005/8/layout/vList2"/>
    <dgm:cxn modelId="{890AB3C4-2CF4-45EB-AD8C-14DCD0279F25}" type="presParOf" srcId="{90A9F586-C34F-4F5E-90AB-EE03146C74D2}" destId="{8E4073F0-523C-4493-84C2-16402F67E784}" srcOrd="6" destOrd="0" presId="urn:microsoft.com/office/officeart/2005/8/layout/vList2"/>
    <dgm:cxn modelId="{8CF36D14-8E18-4836-B6E8-94ADD3BB4CCA}" type="presParOf" srcId="{90A9F586-C34F-4F5E-90AB-EE03146C74D2}" destId="{0A411305-8D62-4F7F-8EB6-D25D1D88B168}" srcOrd="7" destOrd="0" presId="urn:microsoft.com/office/officeart/2005/8/layout/vList2"/>
    <dgm:cxn modelId="{508212AD-2EA9-4E61-865C-6E7F098F06C7}" type="presParOf" srcId="{90A9F586-C34F-4F5E-90AB-EE03146C74D2}" destId="{A46C74D9-F618-413D-AE5A-6DDC0968473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9862A5-79C5-4093-8322-BD459901085C}">
      <dsp:nvSpPr>
        <dsp:cNvPr id="0" name=""/>
        <dsp:cNvSpPr/>
      </dsp:nvSpPr>
      <dsp:spPr>
        <a:xfrm>
          <a:off x="0" y="947637"/>
          <a:ext cx="5961345" cy="45571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u="sng" kern="1200" dirty="0"/>
            <a:t>What is a miscarriage of justice?</a:t>
          </a:r>
          <a:endParaRPr lang="en-US" sz="1900" kern="1200" dirty="0"/>
        </a:p>
      </dsp:txBody>
      <dsp:txXfrm>
        <a:off x="22246" y="969883"/>
        <a:ext cx="5916853" cy="411223"/>
      </dsp:txXfrm>
    </dsp:sp>
    <dsp:sp modelId="{56368AF9-841C-403F-98DC-7D2B8AFD25E3}">
      <dsp:nvSpPr>
        <dsp:cNvPr id="0" name=""/>
        <dsp:cNvSpPr/>
      </dsp:nvSpPr>
      <dsp:spPr>
        <a:xfrm>
          <a:off x="0" y="1458072"/>
          <a:ext cx="5961345" cy="455715"/>
        </a:xfrm>
        <a:prstGeom prst="round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Main factors contributing towards miscarriages of justice:-</a:t>
          </a:r>
          <a:endParaRPr lang="en-US" sz="1900" kern="1200" dirty="0"/>
        </a:p>
      </dsp:txBody>
      <dsp:txXfrm>
        <a:off x="22246" y="1480318"/>
        <a:ext cx="5916853" cy="411223"/>
      </dsp:txXfrm>
    </dsp:sp>
    <dsp:sp modelId="{AAA152D9-B5D6-4153-8A4A-961E2937D59E}">
      <dsp:nvSpPr>
        <dsp:cNvPr id="0" name=""/>
        <dsp:cNvSpPr/>
      </dsp:nvSpPr>
      <dsp:spPr>
        <a:xfrm>
          <a:off x="0" y="1968507"/>
          <a:ext cx="5961345" cy="455715"/>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Inaccurate witness accounts</a:t>
          </a:r>
          <a:endParaRPr lang="en-US" sz="1900" kern="1200" dirty="0"/>
        </a:p>
      </dsp:txBody>
      <dsp:txXfrm>
        <a:off x="22246" y="1990753"/>
        <a:ext cx="5916853" cy="411223"/>
      </dsp:txXfrm>
    </dsp:sp>
    <dsp:sp modelId="{3429D2E6-F02A-42C9-8C83-DB6461E7F5A2}">
      <dsp:nvSpPr>
        <dsp:cNvPr id="0" name=""/>
        <dsp:cNvSpPr/>
      </dsp:nvSpPr>
      <dsp:spPr>
        <a:xfrm>
          <a:off x="0" y="2478942"/>
          <a:ext cx="5961345" cy="455715"/>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latin typeface="Calibri Light" panose="020F0302020204030204"/>
            </a:rPr>
            <a:t>Unreliable forensic</a:t>
          </a:r>
          <a:r>
            <a:rPr lang="en-GB" sz="1900" kern="1200" dirty="0"/>
            <a:t> analysis </a:t>
          </a:r>
          <a:endParaRPr lang="en-US" sz="1900" kern="1200" dirty="0"/>
        </a:p>
      </dsp:txBody>
      <dsp:txXfrm>
        <a:off x="22246" y="2501188"/>
        <a:ext cx="5916853" cy="411223"/>
      </dsp:txXfrm>
    </dsp:sp>
    <dsp:sp modelId="{27E0AA52-BB4A-4A81-BF5C-73141F209BEF}">
      <dsp:nvSpPr>
        <dsp:cNvPr id="0" name=""/>
        <dsp:cNvSpPr/>
      </dsp:nvSpPr>
      <dsp:spPr>
        <a:xfrm>
          <a:off x="0" y="2989377"/>
          <a:ext cx="5961345" cy="455715"/>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Misconduct by police</a:t>
          </a:r>
          <a:endParaRPr lang="en-US" sz="1900" kern="1200" dirty="0"/>
        </a:p>
      </dsp:txBody>
      <dsp:txXfrm>
        <a:off x="22246" y="3011623"/>
        <a:ext cx="5916853" cy="411223"/>
      </dsp:txXfrm>
    </dsp:sp>
    <dsp:sp modelId="{7CCBBD21-EF9A-4DB2-ADA0-73435F9D2BF2}">
      <dsp:nvSpPr>
        <dsp:cNvPr id="0" name=""/>
        <dsp:cNvSpPr/>
      </dsp:nvSpPr>
      <dsp:spPr>
        <a:xfrm>
          <a:off x="0" y="3499812"/>
          <a:ext cx="5961345" cy="455715"/>
        </a:xfrm>
        <a:prstGeom prst="round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Vulnerable suspects</a:t>
          </a:r>
          <a:endParaRPr lang="en-US" sz="1900" kern="1200" dirty="0"/>
        </a:p>
      </dsp:txBody>
      <dsp:txXfrm>
        <a:off x="22246" y="3522058"/>
        <a:ext cx="5916853" cy="411223"/>
      </dsp:txXfrm>
    </dsp:sp>
    <dsp:sp modelId="{B96A034E-93DB-4D9E-B39C-CE3FA132745E}">
      <dsp:nvSpPr>
        <dsp:cNvPr id="0" name=""/>
        <dsp:cNvSpPr/>
      </dsp:nvSpPr>
      <dsp:spPr>
        <a:xfrm>
          <a:off x="0" y="4010247"/>
          <a:ext cx="5961345" cy="45571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latin typeface="Calibri Light" panose="020F0302020204030204"/>
            </a:rPr>
            <a:t>Public pressure to solve a crime</a:t>
          </a:r>
        </a:p>
      </dsp:txBody>
      <dsp:txXfrm>
        <a:off x="22246" y="4032493"/>
        <a:ext cx="5916853" cy="4112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B9B3A2-0678-4957-9CCF-0EDF9EC3692F}">
      <dsp:nvSpPr>
        <dsp:cNvPr id="0" name=""/>
        <dsp:cNvSpPr/>
      </dsp:nvSpPr>
      <dsp:spPr>
        <a:xfrm>
          <a:off x="0" y="714946"/>
          <a:ext cx="6263640" cy="74353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Drones</a:t>
          </a:r>
          <a:endParaRPr lang="en-US" sz="3100" kern="1200" dirty="0"/>
        </a:p>
      </dsp:txBody>
      <dsp:txXfrm>
        <a:off x="36296" y="751242"/>
        <a:ext cx="6191048" cy="670943"/>
      </dsp:txXfrm>
    </dsp:sp>
    <dsp:sp modelId="{72F2DD55-228B-4CE8-9153-EB0A6BAE91EC}">
      <dsp:nvSpPr>
        <dsp:cNvPr id="0" name=""/>
        <dsp:cNvSpPr/>
      </dsp:nvSpPr>
      <dsp:spPr>
        <a:xfrm>
          <a:off x="0" y="1547761"/>
          <a:ext cx="6263640" cy="743535"/>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Robots and advances camera's</a:t>
          </a:r>
          <a:endParaRPr lang="en-US" sz="3100" kern="1200" dirty="0"/>
        </a:p>
      </dsp:txBody>
      <dsp:txXfrm>
        <a:off x="36296" y="1584057"/>
        <a:ext cx="6191048" cy="670943"/>
      </dsp:txXfrm>
    </dsp:sp>
    <dsp:sp modelId="{8CA44B52-D57C-435A-8667-EE4294911BF3}">
      <dsp:nvSpPr>
        <dsp:cNvPr id="0" name=""/>
        <dsp:cNvSpPr/>
      </dsp:nvSpPr>
      <dsp:spPr>
        <a:xfrm>
          <a:off x="0" y="2380576"/>
          <a:ext cx="6263640" cy="74353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dirty="0"/>
            <a:t>Rapid ID</a:t>
          </a:r>
          <a:r>
            <a:rPr lang="en-GB" sz="3100" kern="1200" dirty="0">
              <a:latin typeface="Calibri Light" panose="020F0302020204030204"/>
            </a:rPr>
            <a:t> – facial recognition</a:t>
          </a:r>
          <a:endParaRPr lang="en-US" sz="3100" kern="1200" dirty="0"/>
        </a:p>
      </dsp:txBody>
      <dsp:txXfrm>
        <a:off x="36296" y="2416872"/>
        <a:ext cx="6191048" cy="670943"/>
      </dsp:txXfrm>
    </dsp:sp>
    <dsp:sp modelId="{8E4073F0-523C-4493-84C2-16402F67E784}">
      <dsp:nvSpPr>
        <dsp:cNvPr id="0" name=""/>
        <dsp:cNvSpPr/>
      </dsp:nvSpPr>
      <dsp:spPr>
        <a:xfrm>
          <a:off x="0" y="3213391"/>
          <a:ext cx="6263640" cy="743535"/>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3D imaging of crime scenes</a:t>
          </a:r>
          <a:endParaRPr lang="en-US" sz="3100" kern="1200" dirty="0"/>
        </a:p>
      </dsp:txBody>
      <dsp:txXfrm>
        <a:off x="36296" y="3249687"/>
        <a:ext cx="6191048" cy="670943"/>
      </dsp:txXfrm>
    </dsp:sp>
    <dsp:sp modelId="{A46C74D9-F618-413D-AE5A-6DDC0968473C}">
      <dsp:nvSpPr>
        <dsp:cNvPr id="0" name=""/>
        <dsp:cNvSpPr/>
      </dsp:nvSpPr>
      <dsp:spPr>
        <a:xfrm>
          <a:off x="0" y="4046206"/>
          <a:ext cx="6263640" cy="74353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Database and information exchange </a:t>
          </a:r>
          <a:endParaRPr lang="en-US" sz="3100" kern="1200" dirty="0"/>
        </a:p>
      </dsp:txBody>
      <dsp:txXfrm>
        <a:off x="36296" y="4082502"/>
        <a:ext cx="6191048" cy="67094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1-29T14:50:44.92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489 6,'62'0,"585"26,-143 19,-206-13,31 1,574-30,-461-6,5308 3,-5565-5,-1-8,288-57,-342 48,236-10,135 34,-192 2,1325-4,-1543 4,138 25,-141-16,965 78,-651-92,-397 1,-1 1,1-1,0 1,-1 0,1 0,-1 0,1 0,-1 1,0 0,0 0,0 0,0 0,0 1,0 0,4 3,-2 0,0 0,-1 1,1 0,-1 0,-1 0,1 1,5 12,1 9,-2 1,0 0,6 45,-14-70,8 55,-3 0,-2 0,-3 0,-3 0,-15 98,13-119,0 52,2-18,2-70,-1 0,1-1,0 1,-1 0,0-1,1 1,-1-1,0 1,0-1,0 0,-1 1,1-1,-1 0,1 0,-1 0,0 0,1 0,-1 0,0-1,0 1,-1 0,1-1,0 0,0 1,-1-1,1 0,-1 0,1 0,-1-1,1 1,-1-1,1 1,-1-1,-3 0,-10 0,0 0,0-1,-1-1,-23-6,20 4,-98-17,-1 4,-201-1,-50 53,243-18,-158 2,-1278-21,902 2,416 13,5-1,-121 0,-316 21,-572-33,1136-7,1-4,-152-35,93 14,-352-69,469 91,-79-17,-2 7,-173-4,-733 27,677 21,135-3,-98 13,-38 2,261-30,-415 11,-841-18,1173 10,-187 32,290-29,-340 51,319-47,-4 2,-216 7,92-24,-131-4,309-3,-93-21,83 13,60 13,-1 0,1 0,0 0,-1-1,1 0,0 0,0-1,0 1,0-1,1 0,-1 0,1-1,0 1,0-1,-7-8,8 6,0 0,0 0,0 0,1 0,0-1,0 1,1-1,-1 0,2 1,-1-1,1 0,0-11,1-13,0 0,2 1,1-1,2 1,1 0,14-40,-3 19,-2 0,-3-1,-1-1,-4 0,-1 0,-3-1,-2-55,-2 89,2 0,7-31,-5 29,-1 1,1-25,-4 42,0 0,0 0,0 0,0 0,1 0,0 0,-1 1,2-1,-1 0,0 0,1 0,0 1,-1-1,4-4,-1 6,-1-1,0 0,1 1,-1 0,1 0,0 0,0 0,-1 1,1-1,0 1,0 0,1 0,-1 1,5-1,15-1,1 1,0 1,0 1,0 1,0 1,-1 1,1 1,-1 2,30 11,-23-5,0 0,0 3,-1 0,-1 2,-1 1,34 29,-51-38,1 1,-2 0,1 1,-2 0,0 0,0 1,-1 1,0-1,-2 1,11 29,-14-31,0-1,-1 1,-1 0,0 0,-1-1,0 1,-1 0,0 0,0-1,-2 1,1 0,-2-1,1 0,-11 21,7-17,0 0,-1-1,-1 0,0-1,-1 0,0 0,-1-1,-1 0,-19 15,30-26,0-1,0 1,0-1,1 1,-1-1,0 0,0 1,0-1,0 0,0 0,0 1,0-1,0 0,1 0,-1 0,0 0,0 0,0 0,0-1,0 1,0 0,0 0,0-1,0 1,1 0,-1-1,0 1,0-1,0 1,1-1,-2-1,0 0,0-1,1 1,-1-1,1 0,0 1,-1-1,1 0,1 0,-1 0,0-3,-2-11,2 1,0-29,3 16,1 0,1 1,13-42,-12 52,0 1,2-1,0 1,1 1,1-1,16-21,-20 33,-8 14,-11 15,-4 0,-2-2,0 0,-1-1,-1-1,-1-1,-30 19,51-36,-1-1,1 0,0 0,-1 0,1 0,0 0,-1 0,1 0,-1-1,1 0,-1 1,-4-1,7 0,-1 0,0 0,0-1,1 1,-1 0,0 0,1-1,-1 1,0-1,1 1,-1 0,0-1,1 1,-1-1,1 1,-1-1,1 0,-1 1,1-1,-1 0,1 1,-1-1,1 0,0 1,0-1,-1-1,1-1,0-1,-1 1,2-1,-1 1,0 0,1-1,0 1,-1 0,1 0,1-1,-1 1,0 0,1 0,0 0,-1 1,1-1,3-4,11-10,0 1,1 0,0 2,1-1,1 2,0 1,1 0,25-10,7-1,1 3,62-16,-37 17,-133 26,19-3,-42 8,54-5,-1-2,0-1,-37 2,56-4,0 0,0 0,0 0,0 1,0 0,1 0,-1 1,1 0,0 0,0 0,0 0,1 1,-8 9,-10 8,-69 54,-3-3,-124 72,211-138,15-8,35-10,-8 1,355-80,-33 19,114-8,116 2,2598-143,-2859 213,-128 10,-186-3,0 1,-1 0,1 1,-1 0,19 6,-29-7,-1-1,1 0,-1 0,1 0,-1 1,1-1,-1 0,1 1,-1-1,1 1,-1-1,0 0,1 1,-1-1,1 1,-1-1,0 1,0-1,1 1,-1-1,0 1,0-1,0 1,0 0,1-1,-1 1,0-1,0 1,0-1,0 1,0 0,0-1,-1 1,1-1,0 1,0-1,0 1,0-1,-1 1,1-1,0 1,-1-1,1 1,0-1,-1 1,1-1,0 1,-1-1,1 0,-1 1,1-1,-1 0,1 1,-1-1,1 0,-1 0,1 1,-1-1,0 0,-22 12,1 0,-2-2,1-1,-1 0,-30 5,19-4,-860 193,-22-95,325-88,925-25,-710-24,-51-3,-624 0,1247 34,796 41,-425-13,-480-26,221 12,-210-3,-73-5,-24-8,1 0,-1 0,0 0,0 1,1-1,-1 0,0 0,0 0,0 0,1 0,-1 0,0 1,0-1,0 0,0 0,1 0,-1 1,0-1,0 0,0 0,0 0,0 1,0-1,0 0,0 0,0 1,1-1,-1 0,0 0,0 1,0-1,0 0,0 0,0 0,-1 1,1-1,0 0,0 0,0 1,-2 1,-1-1,0 1,1-1,-1 0,0 1,1-1,-1 0,0-1,0 1,-6 0,-126 18,-241 0,266-16,-1364 6,992-11,434 3,29 0,-1 0,1-2,0 0,-1-1,1-1,-24-7,41 10,0-1,0 1,0-1,1 0,-1 0,0 0,0 0,1 0,-1 0,1 0,-1-1,-2-2,4 4,0-1,-1 1,1-1,0 1,0-1,0 1,0 0,0-1,0 1,0-1,0 1,0-1,0 1,0-1,0 1,0-1,1 1,-1-1,0 1,0 0,0-1,1 1,-1-1,0 1,0 0,1-1,-1 1,0 0,1-1,-1 1,0 0,1 0,0-1,3-2,1 1,0 0,0 0,-1 0,1 0,1 1,-1 0,10-1,496-11,-342 15,-18-3,263 13,-399-11,-9-1,-1 0,1 1,-1-1,1 1,-1 0,1 1,-1-1,0 1,1 0,-1 0,0 1,8 5,-12-7,-1-1,0 1,0 0,1-1,-1 1,0-1,0 1,0 0,0-1,0 1,0-1,0 1,0 0,0-1,0 1,0-1,0 1,0 0,-1-1,1 1,0-1,0 1,-1 0,1-1,0 1,-1-1,1 1,0-1,-1 1,1-1,-1 0,1 1,-1-1,1 0,-1 1,1-1,-1 0,1 1,-1-1,0 0,-29 15,27-14,-36 13,-1-2,0-1,-62 8,-126 3,51-7,286-14,427-12,-46-2,150-1,116 1,3119-10,-3373 27,-132 2,-338-5,320 20,-307-10,-45-11,0 0,1 0,-1 0,0 0,0 0,1 0,-1 1,0-1,0 0,1 0,-1 0,0 0,0 0,0 1,1-1,-1 0,0 0,0 0,0 1,0-1,1 0,-1 0,0 0,0 1,0-1,0 0,0 0,0 1,0-1,0 0,0 1,0-1,0 0,0 0,0 1,0-1,0 0,0 0,0 1,0-1,0 0,0 0,0 1,0-1,0 0,0 0,-1 1,1-1,0 0,0 0,0 0,0 1,-1-1,1 0,0 0,-1 0,-6 4,0-1,0 0,-1-1,0 1,1-1,-10 0,-476 52,-7-42,430-11,31-1,-813 0,823-1,14 2,0-1,0-1,0-1,-27-6,42 8,0 0,-1 0,1 0,0 0,-1 0,1 0,0 0,-1 0,1 0,0 0,0 0,-1 0,1 0,0-1,-1 1,1 0,0 0,0 0,0 0,-1-1,1 1,0 0,0 0,0-1,-1 1,1 0,0 0,0-1,0 1,0 0,0 0,-1-1,1 1,0 0,0-1,0 1,0 0,0-1,0 1,0 0,0 0,0-1,0 1,0 0,1-1,-1 1,0 0,0-1,0 1,0 0,0 0,1-1,-1 1,0 0,0 0,0 0,1-1,-1 1,8-5,0 1,0-1,0 2,1-1,-1 1,1 1,0 0,0 0,15-1,-14 1,385-40,8 30,-351 11,1176-2,-1416 14,-1348 28,-9-40,633-1,883 4,1 1,0 2,0 1,0 1,1 1,-33 15,-33 9,-300 62,371-87,18 0,6-5,0 0,0-1,1 1,-1-1,0 0,1 0,-1 0,1 0,-1 0,1-1,-1 1,5 0,82 11,0-4,121-5,-44-1,1292 15,-1346-17,43 12,-21-1,-82-13,-40 1,0-1,1 2,-1 0,1 1,-1 0,1 0,-1 2,0-1,21 9,-32-11,-1 0,1 0,-1 1,1-1,-1 0,1 0,-1 1,0-1,1 0,-1 1,1-1,-1 0,0 1,1-1,-1 1,0-1,0 1,1-1,-1 0,0 1,0-1,0 1,0-1,1 1,-1-1,0 1,0-1,0 1,0 0,0-1,0 1,0-1,0 1,-1-1,1 1,0 0,-18 15,-31 4,-8-8,-1-3,-1-2,-78-2,22 0,-879 8,625-15,-145 2,477-4,24-1,26 0,42-2,0 3,84 4,-47 1,86-2,1254-30,33-75,87-105,-943 115,535-93,-1108 182,91-19,247-18,-69 42,150-7,365-2,-504 13,-223-3,105 3,-186 0,-1 0,0 1,1 1,-1 0,-1 0,1 1,16 11,-13-8,0-1,1 0,21 7,64 5,-71-15,0 1,44 15,-70-20,0 2,-1-1,0 0,1 0,-1 1,0-1,1 1,-1 0,0-1,0 1,-1 0,1 0,0 1,-1-1,1 0,-1 0,1 1,-1-1,1 4,-1-1,1 1,-1-1,-1 1,1-1,-1 0,0 1,0-1,-1 1,-1 6,-1 2,0 0,-2-1,1 1,-2-1,0 0,-12 19,8-19,0 0,-2-1,1 0,-1-1,-1 0,0-1,-1 0,0-1,0-1,-1 0,0-1,0-1,-26 8,-3-2,0-2,-1-2,-81 4,-646-6,432-10,-1458 4,1796 0,0 0,0 1,0-1,-1 0,1 0,0-1,0 1,0 0,0-1,0 1,0-1,0 0,0 1,1-1,-1 0,-2-1,4 1,0 0,0 0,0 1,0-1,1 0,-1 0,0 1,0-1,0 0,1 1,-1-1,0 0,1 1,-1-1,0 0,1 1,-1-1,1 1,-1-1,1 1,-1-1,1 1,0-1,-1 1,1 0,0-1,-1 1,2-1,12-7,0 0,30-11,107-32,227-46,168 0,-490 88,55-9,473-63,-496 77,-1 3,0 4,1 4,128 26,-176-18,-39-14,-1-1,0 0,0 0,1 0,-1 1,0-1,1 0,-1 0,0 0,0 1,0-1,1 0,-1 1,0-1,0 0,0 1,1-1,-1 0,0 1,0-1,0 0,0 1,0-1,0 0,0 1,0-1,0 0,0 1,0-1,0 0,0 1,0-1,0 0,-1 1,-20 10,-22-3,1-1,-1-3,-78-2,23 0,-651 14,0-57,-208-9,628 53,-444-6,765 3,0 0,0-1,0 0,0 0,0 0,0-1,-10-4,18 6,-1-1,1 1,0 0,0 0,-1 0,1 0,0 0,0 0,-1 0,1-1,0 1,0 0,-1 0,1 0,0-1,0 1,0 0,0 0,-1-1,1 1,0 0,0 0,0-1,0 1,0 0,0 0,-1-1,1 1,0 0,0-1,0 1,0 0,0 0,0-1,0 1,0 0,1-1,-1 1,0 0,0 0,0-1,0 1,0 0,0 0,0-1,1 1,-1 0,0-1,19-10,30-5,80-5,260-10,-272 26,866-39,420-24,21 37,-1393 30,34-1,-62 2,0 0,0 0,1 1,-1-1,0 1,0 0,1 0,-1 0,0 0,0 0,0 1,-1 0,1-1,3 3,-6-4,0 1,1-1,-1 1,0-1,0 0,0 1,1-1,-1 0,0 1,0-1,0 1,0-1,0 1,0-1,1 0,-1 1,0-1,0 1,0-1,-1 1,1-1,0 0,0 1,0-1,0 1,0-1,0 0,-1 1,1-1,0 1,0-1,-1 0,1 1,-1-1,-17 15,-24 4,-11-3,0-1,-1-3,-104 9,-171-8,277-12,-1495 1,716-6,720 10,-210 38,126-12,-605 27,-5-58,347-5,-2098 4,2525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64A866-01C4-463B-BEB0-9F1EEC7CCB54}" type="datetimeFigureOut">
              <a:t>12/7/2022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62ECAB-8AA3-466E-A5F4-3195EB6B9FAE}" type="slidenum">
              <a:t>‹#›</a:t>
            </a:fld>
            <a:endParaRPr lang="en-GB"/>
          </a:p>
        </p:txBody>
      </p:sp>
    </p:spTree>
    <p:extLst>
      <p:ext uri="{BB962C8B-B14F-4D97-AF65-F5344CB8AC3E}">
        <p14:creationId xmlns:p14="http://schemas.microsoft.com/office/powerpoint/2010/main" val="954667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SM was also a large tool in catching the Boston Marathon bomber</a:t>
            </a:r>
          </a:p>
          <a:p>
            <a:r>
              <a:rPr lang="en-US">
                <a:cs typeface="Calibri"/>
              </a:rPr>
              <a:t>Although SM is good within investigation, when high profile cases go viral- the amount of data put forward can be overloading and so consumes a lot of time and resources.</a:t>
            </a:r>
            <a:endParaRPr lang="en-US"/>
          </a:p>
          <a:p>
            <a:r>
              <a:rPr lang="en-US">
                <a:cs typeface="Calibri"/>
              </a:rPr>
              <a:t>How reliable is the source?</a:t>
            </a:r>
          </a:p>
          <a:p>
            <a:r>
              <a:rPr lang="en-US">
                <a:cs typeface="Calibri"/>
              </a:rPr>
              <a:t>A lot of misinformation</a:t>
            </a:r>
          </a:p>
          <a:p>
            <a:r>
              <a:rPr lang="en-US">
                <a:cs typeface="Calibri"/>
              </a:rPr>
              <a:t>Information that should be private, goes public leading to good information becoming corrupted </a:t>
            </a:r>
          </a:p>
        </p:txBody>
      </p:sp>
      <p:sp>
        <p:nvSpPr>
          <p:cNvPr id="4" name="Slide Number Placeholder 3"/>
          <p:cNvSpPr>
            <a:spLocks noGrp="1"/>
          </p:cNvSpPr>
          <p:nvPr>
            <p:ph type="sldNum" sz="quarter" idx="5"/>
          </p:nvPr>
        </p:nvSpPr>
        <p:spPr/>
        <p:txBody>
          <a:bodyPr/>
          <a:lstStyle/>
          <a:p>
            <a:fld id="{FB62ECAB-8AA3-466E-A5F4-3195EB6B9FAE}" type="slidenum">
              <a:t>15</a:t>
            </a:fld>
            <a:endParaRPr lang="en-GB"/>
          </a:p>
        </p:txBody>
      </p:sp>
    </p:spTree>
    <p:extLst>
      <p:ext uri="{BB962C8B-B14F-4D97-AF65-F5344CB8AC3E}">
        <p14:creationId xmlns:p14="http://schemas.microsoft.com/office/powerpoint/2010/main" val="8827427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07/12/2022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07/12/2022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07/12/2022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hyperlink" Target="mailto:s.france@uwtsd.ac.uk"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metro.co.uk/2022/06/10/cctv-shows-ex-soldier-scaling-neighbours-fence-before-stabbing-them-to-death-16807356/"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www.bbc.co.uk/iplayer/episode/m00129qq/forensics-the-real-csi-series-2-7-killer-in-the-car-park" TargetMode="Externa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p:cNvSpPr>
            <a:spLocks noGrp="1"/>
          </p:cNvSpPr>
          <p:nvPr>
            <p:ph type="subTitle" idx="1"/>
          </p:nvPr>
        </p:nvSpPr>
        <p:spPr>
          <a:xfrm>
            <a:off x="4439633" y="4518923"/>
            <a:ext cx="3312734" cy="1141851"/>
          </a:xfrm>
          <a:noFill/>
        </p:spPr>
        <p:txBody>
          <a:bodyPr vert="horz" lIns="91440" tIns="45720" rIns="91440" bIns="45720" rtlCol="0">
            <a:normAutofit/>
          </a:bodyPr>
          <a:lstStyle/>
          <a:p>
            <a:r>
              <a:rPr lang="en-GB" sz="2000">
                <a:solidFill>
                  <a:srgbClr val="080808"/>
                </a:solidFill>
                <a:cs typeface="Calibri"/>
              </a:rPr>
              <a:t>BMPS5011</a:t>
            </a:r>
          </a:p>
          <a:p>
            <a:r>
              <a:rPr lang="en-GB" sz="2000">
                <a:solidFill>
                  <a:srgbClr val="080808"/>
                </a:solidFill>
                <a:cs typeface="Calibri"/>
              </a:rPr>
              <a:t>SADIE FRANCE</a:t>
            </a:r>
          </a:p>
        </p:txBody>
      </p:sp>
      <p:sp>
        <p:nvSpPr>
          <p:cNvPr id="2" name="Title 1"/>
          <p:cNvSpPr>
            <a:spLocks noGrp="1"/>
          </p:cNvSpPr>
          <p:nvPr>
            <p:ph type="ctrTitle"/>
          </p:nvPr>
        </p:nvSpPr>
        <p:spPr>
          <a:xfrm>
            <a:off x="3204642" y="2353641"/>
            <a:ext cx="5782716" cy="2150719"/>
          </a:xfrm>
          <a:noFill/>
        </p:spPr>
        <p:txBody>
          <a:bodyPr anchor="ctr">
            <a:normAutofit/>
          </a:bodyPr>
          <a:lstStyle/>
          <a:p>
            <a:r>
              <a:rPr lang="en-GB" sz="3600">
                <a:solidFill>
                  <a:srgbClr val="080808"/>
                </a:solidFill>
                <a:cs typeface="Calibri Light"/>
              </a:rPr>
              <a:t>Changemakers: Creativity and value creation</a:t>
            </a:r>
            <a:endParaRPr lang="en-GB" sz="3600">
              <a:solidFill>
                <a:srgbClr val="080808"/>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91189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5ED948-E0B2-B26B-B89A-1480087818C1}"/>
              </a:ext>
            </a:extLst>
          </p:cNvPr>
          <p:cNvSpPr>
            <a:spLocks noGrp="1"/>
          </p:cNvSpPr>
          <p:nvPr>
            <p:ph type="title"/>
          </p:nvPr>
        </p:nvSpPr>
        <p:spPr>
          <a:xfrm>
            <a:off x="589560" y="856180"/>
            <a:ext cx="4560584" cy="1128068"/>
          </a:xfrm>
        </p:spPr>
        <p:txBody>
          <a:bodyPr anchor="ctr">
            <a:normAutofit/>
          </a:bodyPr>
          <a:lstStyle/>
          <a:p>
            <a:r>
              <a:rPr lang="en-GB" sz="4000">
                <a:cs typeface="Calibri Light"/>
              </a:rPr>
              <a:t>Scheme of work</a:t>
            </a:r>
            <a:endParaRPr lang="en-GB" sz="4000"/>
          </a:p>
        </p:txBody>
      </p:sp>
      <p:grpSp>
        <p:nvGrpSpPr>
          <p:cNvPr id="7"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ntent Placeholder 7">
            <a:extLst>
              <a:ext uri="{FF2B5EF4-FFF2-40B4-BE49-F238E27FC236}">
                <a16:creationId xmlns:a16="http://schemas.microsoft.com/office/drawing/2014/main" id="{07A749BF-740F-14EF-8479-9C8A2F10F7F5}"/>
              </a:ext>
            </a:extLst>
          </p:cNvPr>
          <p:cNvSpPr>
            <a:spLocks noGrp="1"/>
          </p:cNvSpPr>
          <p:nvPr>
            <p:ph idx="1"/>
          </p:nvPr>
        </p:nvSpPr>
        <p:spPr>
          <a:xfrm>
            <a:off x="590719" y="2330505"/>
            <a:ext cx="4559425" cy="3979585"/>
          </a:xfrm>
        </p:spPr>
        <p:txBody>
          <a:bodyPr anchor="ctr">
            <a:normAutofit/>
          </a:bodyPr>
          <a:lstStyle/>
          <a:p>
            <a:endParaRPr lang="en-US" sz="2000"/>
          </a:p>
        </p:txBody>
      </p:sp>
      <p:sp>
        <p:nvSpPr>
          <p:cNvPr id="16"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able&#10;&#10;Description automatically generated">
            <a:extLst>
              <a:ext uri="{FF2B5EF4-FFF2-40B4-BE49-F238E27FC236}">
                <a16:creationId xmlns:a16="http://schemas.microsoft.com/office/drawing/2014/main" id="{FAE2F1D2-320A-1DE4-51F3-F4F60429F944}"/>
              </a:ext>
            </a:extLst>
          </p:cNvPr>
          <p:cNvPicPr>
            <a:picLocks noChangeAspect="1"/>
          </p:cNvPicPr>
          <p:nvPr/>
        </p:nvPicPr>
        <p:blipFill rotWithShape="1">
          <a:blip r:embed="rId2"/>
          <a:srcRect l="2970" r="7283" b="1"/>
          <a:stretch/>
        </p:blipFill>
        <p:spPr>
          <a:xfrm>
            <a:off x="5977788" y="799352"/>
            <a:ext cx="5425410" cy="5259296"/>
          </a:xfrm>
          <a:prstGeom prst="rect">
            <a:avLst/>
          </a:prstGeom>
        </p:spPr>
      </p:pic>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94164E40-0C29-AB52-4AA1-7368913824EA}"/>
                  </a:ext>
                </a:extLst>
              </p14:cNvPr>
              <p14:cNvContentPartPr/>
              <p14:nvPr/>
            </p14:nvContentPartPr>
            <p14:xfrm>
              <a:off x="5928159" y="4891203"/>
              <a:ext cx="5491080" cy="447840"/>
            </p14:xfrm>
          </p:contentPart>
        </mc:Choice>
        <mc:Fallback xmlns="">
          <p:pic>
            <p:nvPicPr>
              <p:cNvPr id="5" name="Ink 4">
                <a:extLst>
                  <a:ext uri="{FF2B5EF4-FFF2-40B4-BE49-F238E27FC236}">
                    <a16:creationId xmlns:a16="http://schemas.microsoft.com/office/drawing/2014/main" id="{94164E40-0C29-AB52-4AA1-7368913824EA}"/>
                  </a:ext>
                </a:extLst>
              </p:cNvPr>
              <p:cNvPicPr/>
              <p:nvPr/>
            </p:nvPicPr>
            <p:blipFill>
              <a:blip r:embed="rId4"/>
              <a:stretch>
                <a:fillRect/>
              </a:stretch>
            </p:blipFill>
            <p:spPr>
              <a:xfrm>
                <a:off x="5874159" y="4783203"/>
                <a:ext cx="5598720" cy="663480"/>
              </a:xfrm>
              <a:prstGeom prst="rect">
                <a:avLst/>
              </a:prstGeom>
            </p:spPr>
          </p:pic>
        </mc:Fallback>
      </mc:AlternateContent>
    </p:spTree>
    <p:extLst>
      <p:ext uri="{BB962C8B-B14F-4D97-AF65-F5344CB8AC3E}">
        <p14:creationId xmlns:p14="http://schemas.microsoft.com/office/powerpoint/2010/main" val="2959731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F57C29-7564-DA57-5CBC-873C553F356B}"/>
              </a:ext>
            </a:extLst>
          </p:cNvPr>
          <p:cNvSpPr>
            <a:spLocks noGrp="1"/>
          </p:cNvSpPr>
          <p:nvPr>
            <p:ph type="title"/>
          </p:nvPr>
        </p:nvSpPr>
        <p:spPr>
          <a:xfrm>
            <a:off x="1075767" y="1188637"/>
            <a:ext cx="2988234" cy="4480726"/>
          </a:xfrm>
        </p:spPr>
        <p:txBody>
          <a:bodyPr>
            <a:normAutofit/>
          </a:bodyPr>
          <a:lstStyle/>
          <a:p>
            <a:pPr algn="r"/>
            <a:r>
              <a:rPr lang="en-GB" sz="4600">
                <a:cs typeface="Calibri Light"/>
              </a:rPr>
              <a:t>Assignment 1 video</a:t>
            </a:r>
            <a:endParaRPr lang="en-GB" sz="460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104A41A-0533-0D4C-3FC8-A1B50B2CE1FD}"/>
              </a:ext>
            </a:extLst>
          </p:cNvPr>
          <p:cNvSpPr>
            <a:spLocks noGrp="1"/>
          </p:cNvSpPr>
          <p:nvPr>
            <p:ph idx="1"/>
          </p:nvPr>
        </p:nvSpPr>
        <p:spPr>
          <a:xfrm>
            <a:off x="5255260" y="1648870"/>
            <a:ext cx="5549514" cy="3560260"/>
          </a:xfrm>
        </p:spPr>
        <p:txBody>
          <a:bodyPr vert="horz" lIns="91440" tIns="45720" rIns="91440" bIns="45720" rtlCol="0" anchor="ctr">
            <a:normAutofit/>
          </a:bodyPr>
          <a:lstStyle/>
          <a:p>
            <a:r>
              <a:rPr lang="en-GB" sz="2400" dirty="0">
                <a:cs typeface="Calibri"/>
              </a:rPr>
              <a:t>Please send me your video's!!!</a:t>
            </a:r>
          </a:p>
          <a:p>
            <a:endParaRPr lang="en-GB" sz="2400">
              <a:cs typeface="Calibri"/>
            </a:endParaRPr>
          </a:p>
          <a:p>
            <a:endParaRPr lang="en-GB" sz="2400">
              <a:cs typeface="Calibri"/>
            </a:endParaRPr>
          </a:p>
          <a:p>
            <a:endParaRPr lang="en-GB" sz="2400">
              <a:cs typeface="Calibri"/>
            </a:endParaRPr>
          </a:p>
          <a:p>
            <a:pPr marL="0" indent="0">
              <a:buNone/>
            </a:pPr>
            <a:r>
              <a:rPr lang="en-GB" sz="4000" dirty="0">
                <a:cs typeface="Calibri"/>
                <a:hlinkClick r:id="rId2"/>
              </a:rPr>
              <a:t>s.france@uwtsd.ac.uk</a:t>
            </a:r>
            <a:r>
              <a:rPr lang="en-GB" sz="4000" dirty="0">
                <a:cs typeface="Calibri"/>
              </a:rPr>
              <a:t> </a:t>
            </a:r>
          </a:p>
        </p:txBody>
      </p:sp>
    </p:spTree>
    <p:extLst>
      <p:ext uri="{BB962C8B-B14F-4D97-AF65-F5344CB8AC3E}">
        <p14:creationId xmlns:p14="http://schemas.microsoft.com/office/powerpoint/2010/main" val="7485549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A0D1D3-BF54-D1A0-C84B-1C79AF6DD3F7}"/>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Aims for today's session...</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D43D7C-CD76-55A0-0AC7-A9180C2AFE26}"/>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cs typeface="Calibri"/>
              </a:rPr>
              <a:t>Discuss assignment 2</a:t>
            </a:r>
          </a:p>
          <a:p>
            <a:r>
              <a:rPr lang="en-GB" dirty="0">
                <a:cs typeface="Calibri"/>
              </a:rPr>
              <a:t>How innovation has aided criminal investigations</a:t>
            </a:r>
          </a:p>
          <a:p>
            <a:r>
              <a:rPr lang="en-GB" dirty="0">
                <a:cs typeface="Calibri"/>
              </a:rPr>
              <a:t>Miscarriages of justice</a:t>
            </a:r>
          </a:p>
        </p:txBody>
      </p:sp>
    </p:spTree>
    <p:extLst>
      <p:ext uri="{BB962C8B-B14F-4D97-AF65-F5344CB8AC3E}">
        <p14:creationId xmlns:p14="http://schemas.microsoft.com/office/powerpoint/2010/main" val="20934551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CF668F-5AE6-928C-D14C-E48973418113}"/>
              </a:ext>
            </a:extLst>
          </p:cNvPr>
          <p:cNvSpPr>
            <a:spLocks noGrp="1"/>
          </p:cNvSpPr>
          <p:nvPr>
            <p:ph type="title"/>
          </p:nvPr>
        </p:nvSpPr>
        <p:spPr>
          <a:xfrm>
            <a:off x="645065" y="1463040"/>
            <a:ext cx="3796306" cy="2690949"/>
          </a:xfrm>
        </p:spPr>
        <p:txBody>
          <a:bodyPr anchor="t">
            <a:normAutofit/>
          </a:bodyPr>
          <a:lstStyle/>
          <a:p>
            <a:r>
              <a:rPr lang="en-GB" sz="4800">
                <a:cs typeface="Calibri Light"/>
              </a:rPr>
              <a:t>Assignment 2</a:t>
            </a:r>
            <a:endParaRPr lang="en-GB" sz="480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ECC7EE3-96D2-D08C-632A-5AEF75C68360}"/>
              </a:ext>
            </a:extLst>
          </p:cNvPr>
          <p:cNvSpPr>
            <a:spLocks noGrp="1"/>
          </p:cNvSpPr>
          <p:nvPr>
            <p:ph idx="1"/>
          </p:nvPr>
        </p:nvSpPr>
        <p:spPr>
          <a:xfrm>
            <a:off x="5656218" y="1463039"/>
            <a:ext cx="5542387" cy="4300447"/>
          </a:xfrm>
        </p:spPr>
        <p:txBody>
          <a:bodyPr vert="horz" lIns="91440" tIns="45720" rIns="91440" bIns="45720" rtlCol="0" anchor="t">
            <a:normAutofit/>
          </a:bodyPr>
          <a:lstStyle/>
          <a:p>
            <a:r>
              <a:rPr lang="en-GB" sz="2200">
                <a:ea typeface="+mn-lt"/>
                <a:cs typeface="+mn-lt"/>
              </a:rPr>
              <a:t> </a:t>
            </a:r>
            <a:r>
              <a:rPr lang="en-GB" sz="2200" b="1">
                <a:ea typeface="+mn-lt"/>
                <a:cs typeface="+mn-lt"/>
              </a:rPr>
              <a:t>Essay- </a:t>
            </a:r>
            <a:r>
              <a:rPr lang="en-GB" sz="2200">
                <a:ea typeface="+mn-lt"/>
                <a:cs typeface="+mn-lt"/>
              </a:rPr>
              <a:t> </a:t>
            </a:r>
            <a:r>
              <a:rPr lang="en-GB" sz="2200" b="1">
                <a:ea typeface="+mn-lt"/>
                <a:cs typeface="+mn-lt"/>
              </a:rPr>
              <a:t>2,000 Words (+/- 10%)</a:t>
            </a:r>
            <a:endParaRPr lang="en-GB" sz="2200" b="1">
              <a:cs typeface="Calibri"/>
            </a:endParaRPr>
          </a:p>
          <a:p>
            <a:endParaRPr lang="en-GB" sz="2200">
              <a:cs typeface="Calibri"/>
            </a:endParaRPr>
          </a:p>
          <a:p>
            <a:pPr algn="ctr"/>
            <a:r>
              <a:rPr lang="en-GB" sz="2200" b="1">
                <a:ea typeface="+mn-lt"/>
                <a:cs typeface="+mn-lt"/>
              </a:rPr>
              <a:t>Evaluate the impact of innovation on criminal investigations. Use your discussion to analyse the benefits and drawbacks of these innovations.</a:t>
            </a:r>
            <a:r>
              <a:rPr lang="en-GB" sz="2200">
                <a:ea typeface="+mn-lt"/>
                <a:cs typeface="+mn-lt"/>
              </a:rPr>
              <a:t> </a:t>
            </a:r>
          </a:p>
          <a:p>
            <a:endParaRPr lang="en-GB" sz="2200">
              <a:cs typeface="Calibri" panose="020F0502020204030204"/>
            </a:endParaRPr>
          </a:p>
          <a:p>
            <a:r>
              <a:rPr lang="en-GB" sz="2200">
                <a:cs typeface="Calibri" panose="020F0502020204030204"/>
              </a:rPr>
              <a:t>Due- </a:t>
            </a:r>
            <a:r>
              <a:rPr lang="en-GB" sz="2200" b="1">
                <a:cs typeface="Calibri" panose="020F0502020204030204"/>
              </a:rPr>
              <a:t>13th January 2023 </a:t>
            </a:r>
            <a:r>
              <a:rPr lang="en-GB" sz="2200" b="1">
                <a:ea typeface="+mn-lt"/>
                <a:cs typeface="+mn-lt"/>
              </a:rPr>
              <a:t>11:59pm</a:t>
            </a:r>
            <a:endParaRPr lang="en-GB" sz="2200" b="1">
              <a:cs typeface="Calibri" panose="020F0502020204030204"/>
            </a:endParaRPr>
          </a:p>
          <a:p>
            <a:endParaRPr lang="en-GB" sz="2200">
              <a:cs typeface="Calibri" panose="020F0502020204030204"/>
            </a:endParaRPr>
          </a:p>
        </p:txBody>
      </p:sp>
    </p:spTree>
    <p:extLst>
      <p:ext uri="{BB962C8B-B14F-4D97-AF65-F5344CB8AC3E}">
        <p14:creationId xmlns:p14="http://schemas.microsoft.com/office/powerpoint/2010/main" val="28205222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052C2-E389-CEFE-62EF-454052C5A3A2}"/>
              </a:ext>
            </a:extLst>
          </p:cNvPr>
          <p:cNvSpPr>
            <a:spLocks noGrp="1"/>
          </p:cNvSpPr>
          <p:nvPr>
            <p:ph type="title"/>
          </p:nvPr>
        </p:nvSpPr>
        <p:spPr/>
        <p:txBody>
          <a:bodyPr/>
          <a:lstStyle/>
          <a:p>
            <a:r>
              <a:rPr lang="en-GB">
                <a:cs typeface="Calibri Light"/>
              </a:rPr>
              <a:t>Surveillance </a:t>
            </a:r>
            <a:endParaRPr lang="en-GB"/>
          </a:p>
        </p:txBody>
      </p:sp>
      <p:sp>
        <p:nvSpPr>
          <p:cNvPr id="6" name="Content Placeholder 5">
            <a:extLst>
              <a:ext uri="{FF2B5EF4-FFF2-40B4-BE49-F238E27FC236}">
                <a16:creationId xmlns:a16="http://schemas.microsoft.com/office/drawing/2014/main" id="{A8773220-4446-7F9C-2B43-5E54A2F845E0}"/>
              </a:ext>
            </a:extLst>
          </p:cNvPr>
          <p:cNvSpPr>
            <a:spLocks noGrp="1"/>
          </p:cNvSpPr>
          <p:nvPr>
            <p:ph idx="1"/>
          </p:nvPr>
        </p:nvSpPr>
        <p:spPr/>
        <p:txBody>
          <a:bodyPr vert="horz" lIns="91440" tIns="45720" rIns="91440" bIns="45720" rtlCol="0" anchor="t">
            <a:normAutofit/>
          </a:bodyPr>
          <a:lstStyle/>
          <a:p>
            <a:r>
              <a:rPr lang="en-GB">
                <a:cs typeface="Calibri"/>
              </a:rPr>
              <a:t>Uk- one of the highest users of CCTV in the world</a:t>
            </a:r>
          </a:p>
          <a:p>
            <a:r>
              <a:rPr lang="en-GB">
                <a:cs typeface="Calibri"/>
              </a:rPr>
              <a:t>How many camera's does the Uk have?</a:t>
            </a:r>
          </a:p>
          <a:p>
            <a:r>
              <a:rPr lang="en-GB">
                <a:cs typeface="Calibri"/>
              </a:rPr>
              <a:t>Area's with CCTV seen a reduction in crime by 13%</a:t>
            </a:r>
          </a:p>
          <a:p>
            <a:r>
              <a:rPr lang="en-GB">
                <a:cs typeface="Calibri"/>
              </a:rPr>
              <a:t>Used a lot to solve murders:- </a:t>
            </a:r>
          </a:p>
        </p:txBody>
      </p:sp>
      <p:sp>
        <p:nvSpPr>
          <p:cNvPr id="7" name="TextBox 6">
            <a:extLst>
              <a:ext uri="{FF2B5EF4-FFF2-40B4-BE49-F238E27FC236}">
                <a16:creationId xmlns:a16="http://schemas.microsoft.com/office/drawing/2014/main" id="{BE1A9C8D-EB1B-E3D6-15D3-F37B44CE17A3}"/>
              </a:ext>
            </a:extLst>
          </p:cNvPr>
          <p:cNvSpPr txBox="1"/>
          <p:nvPr/>
        </p:nvSpPr>
        <p:spPr>
          <a:xfrm>
            <a:off x="6801556" y="2295407"/>
            <a:ext cx="306681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solidFill>
                  <a:srgbClr val="FF0000"/>
                </a:solidFill>
                <a:cs typeface="Calibri"/>
              </a:rPr>
              <a:t>5.2 Million</a:t>
            </a:r>
            <a:endParaRPr lang="en-GB" sz="2800">
              <a:solidFill>
                <a:srgbClr val="FF0000"/>
              </a:solidFill>
            </a:endParaRPr>
          </a:p>
        </p:txBody>
      </p:sp>
      <p:sp>
        <p:nvSpPr>
          <p:cNvPr id="8" name="TextBox 7">
            <a:extLst>
              <a:ext uri="{FF2B5EF4-FFF2-40B4-BE49-F238E27FC236}">
                <a16:creationId xmlns:a16="http://schemas.microsoft.com/office/drawing/2014/main" id="{01277A66-FF24-DA23-E435-AB2F1323196B}"/>
              </a:ext>
            </a:extLst>
          </p:cNvPr>
          <p:cNvSpPr txBox="1"/>
          <p:nvPr/>
        </p:nvSpPr>
        <p:spPr>
          <a:xfrm>
            <a:off x="1222962" y="4073407"/>
            <a:ext cx="834437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rgbClr val="FF0000"/>
                </a:solidFill>
                <a:latin typeface="Calibri"/>
              </a:rPr>
              <a:t>Out</a:t>
            </a:r>
            <a:r>
              <a:rPr lang="en-GB" sz="2400" b="0" i="0" u="none" strike="noStrike">
                <a:solidFill>
                  <a:srgbClr val="FF0000"/>
                </a:solidFill>
                <a:latin typeface="Calibri"/>
              </a:rPr>
              <a:t> of 90 murders in Scotland, 86 used CCTV, 65 were solved because the</a:t>
            </a:r>
            <a:r>
              <a:rPr lang="en-GB" sz="2400">
                <a:solidFill>
                  <a:srgbClr val="FF0000"/>
                </a:solidFill>
                <a:latin typeface="Calibri"/>
              </a:rPr>
              <a:t> suspect was seen on CCTV.</a:t>
            </a:r>
            <a:endParaRPr lang="en-GB" sz="2400">
              <a:solidFill>
                <a:srgbClr val="FF0000"/>
              </a:solidFill>
            </a:endParaRPr>
          </a:p>
        </p:txBody>
      </p:sp>
      <p:pic>
        <p:nvPicPr>
          <p:cNvPr id="9" name="Picture 9">
            <a:extLst>
              <a:ext uri="{FF2B5EF4-FFF2-40B4-BE49-F238E27FC236}">
                <a16:creationId xmlns:a16="http://schemas.microsoft.com/office/drawing/2014/main" id="{65E2C1B0-1C53-233C-DD61-DF9B8B12CF54}"/>
              </a:ext>
            </a:extLst>
          </p:cNvPr>
          <p:cNvPicPr>
            <a:picLocks noChangeAspect="1"/>
          </p:cNvPicPr>
          <p:nvPr/>
        </p:nvPicPr>
        <p:blipFill>
          <a:blip r:embed="rId2"/>
          <a:stretch>
            <a:fillRect/>
          </a:stretch>
        </p:blipFill>
        <p:spPr>
          <a:xfrm>
            <a:off x="8506178" y="-3763"/>
            <a:ext cx="3646311" cy="2519303"/>
          </a:xfrm>
          <a:prstGeom prst="rect">
            <a:avLst/>
          </a:prstGeom>
        </p:spPr>
      </p:pic>
    </p:spTree>
    <p:extLst>
      <p:ext uri="{BB962C8B-B14F-4D97-AF65-F5344CB8AC3E}">
        <p14:creationId xmlns:p14="http://schemas.microsoft.com/office/powerpoint/2010/main" val="2631850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ED874C-F495-6580-3A76-FE9C8974A3E0}"/>
              </a:ext>
            </a:extLst>
          </p:cNvPr>
          <p:cNvSpPr>
            <a:spLocks noGrp="1"/>
          </p:cNvSpPr>
          <p:nvPr>
            <p:ph type="title"/>
          </p:nvPr>
        </p:nvSpPr>
        <p:spPr>
          <a:xfrm>
            <a:off x="411480" y="987552"/>
            <a:ext cx="4485861" cy="1088136"/>
          </a:xfrm>
        </p:spPr>
        <p:txBody>
          <a:bodyPr anchor="b">
            <a:normAutofit/>
          </a:bodyPr>
          <a:lstStyle/>
          <a:p>
            <a:r>
              <a:rPr lang="en-GB" sz="3400">
                <a:cs typeface="Calibri Light"/>
              </a:rPr>
              <a:t>Body Worn Camera's</a:t>
            </a:r>
            <a:endParaRPr lang="en-GB" sz="3400"/>
          </a:p>
        </p:txBody>
      </p:sp>
      <p:sp>
        <p:nvSpPr>
          <p:cNvPr id="17"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9841895F-F858-9B56-B079-71427C666021}"/>
              </a:ext>
            </a:extLst>
          </p:cNvPr>
          <p:cNvSpPr>
            <a:spLocks noGrp="1"/>
          </p:cNvSpPr>
          <p:nvPr>
            <p:ph idx="1"/>
          </p:nvPr>
        </p:nvSpPr>
        <p:spPr>
          <a:xfrm>
            <a:off x="411479" y="2688336"/>
            <a:ext cx="4498848" cy="3584448"/>
          </a:xfrm>
        </p:spPr>
        <p:txBody>
          <a:bodyPr vert="horz" lIns="91440" tIns="45720" rIns="91440" bIns="45720" rtlCol="0" anchor="t">
            <a:normAutofit/>
          </a:bodyPr>
          <a:lstStyle/>
          <a:p>
            <a:pPr marL="0" indent="0">
              <a:buNone/>
            </a:pPr>
            <a:r>
              <a:rPr lang="en-GB" sz="1400" b="1" u="sng">
                <a:cs typeface="Calibri"/>
              </a:rPr>
              <a:t>Pro's</a:t>
            </a:r>
          </a:p>
          <a:p>
            <a:r>
              <a:rPr lang="en-GB" sz="1400">
                <a:cs typeface="Calibri"/>
              </a:rPr>
              <a:t>Can record evidence.</a:t>
            </a:r>
          </a:p>
          <a:p>
            <a:r>
              <a:rPr lang="en-GB" sz="1400">
                <a:cs typeface="Calibri"/>
              </a:rPr>
              <a:t>Reduced criminal justice costs- </a:t>
            </a:r>
            <a:r>
              <a:rPr lang="en-GB" sz="1400">
                <a:ea typeface="+mn-lt"/>
                <a:cs typeface="+mn-lt"/>
              </a:rPr>
              <a:t> 90% increase in early guilty plea's</a:t>
            </a:r>
          </a:p>
          <a:p>
            <a:r>
              <a:rPr lang="en-GB" sz="1400">
                <a:ea typeface="+mn-lt"/>
                <a:cs typeface="+mn-lt"/>
              </a:rPr>
              <a:t>Reduces number of complaints brought about officers</a:t>
            </a:r>
          </a:p>
          <a:p>
            <a:r>
              <a:rPr lang="en-GB" sz="1400">
                <a:ea typeface="+mn-lt"/>
                <a:cs typeface="+mn-lt"/>
              </a:rPr>
              <a:t>Effective in DV cases</a:t>
            </a:r>
          </a:p>
          <a:p>
            <a:pPr marL="0" indent="0">
              <a:buNone/>
            </a:pPr>
            <a:r>
              <a:rPr lang="en-GB" sz="1400" b="1" u="sng">
                <a:ea typeface="+mn-lt"/>
                <a:cs typeface="+mn-lt"/>
              </a:rPr>
              <a:t>Con's</a:t>
            </a:r>
          </a:p>
          <a:p>
            <a:r>
              <a:rPr lang="en-GB" sz="1400">
                <a:ea typeface="+mn-lt"/>
                <a:cs typeface="+mn-lt"/>
              </a:rPr>
              <a:t>Extremely expensive</a:t>
            </a:r>
          </a:p>
          <a:p>
            <a:r>
              <a:rPr lang="en-GB" sz="1400">
                <a:ea typeface="+mn-lt"/>
                <a:cs typeface="+mn-lt"/>
              </a:rPr>
              <a:t>Insufficient battery life to last all shift</a:t>
            </a:r>
          </a:p>
          <a:p>
            <a:r>
              <a:rPr lang="en-GB" sz="1400">
                <a:ea typeface="+mn-lt"/>
                <a:cs typeface="+mn-lt"/>
              </a:rPr>
              <a:t>Invade privacy</a:t>
            </a:r>
          </a:p>
          <a:p>
            <a:r>
              <a:rPr lang="en-GB" sz="1400">
                <a:ea typeface="+mn-lt"/>
                <a:cs typeface="+mn-lt"/>
              </a:rPr>
              <a:t>Assaults on officers have increased by 14% since the introduction of BWC</a:t>
            </a:r>
          </a:p>
        </p:txBody>
      </p:sp>
      <p:pic>
        <p:nvPicPr>
          <p:cNvPr id="4" name="Picture 4">
            <a:extLst>
              <a:ext uri="{FF2B5EF4-FFF2-40B4-BE49-F238E27FC236}">
                <a16:creationId xmlns:a16="http://schemas.microsoft.com/office/drawing/2014/main" id="{75A94042-80F9-EE0F-FC54-603F4A9A808F}"/>
              </a:ext>
            </a:extLst>
          </p:cNvPr>
          <p:cNvPicPr>
            <a:picLocks noChangeAspect="1"/>
          </p:cNvPicPr>
          <p:nvPr/>
        </p:nvPicPr>
        <p:blipFill rotWithShape="1">
          <a:blip r:embed="rId2"/>
          <a:srcRect l="17545" r="15452"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1943295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5B5D34">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56CD270-DE56-51F7-8523-780807D2ED98}"/>
              </a:ext>
            </a:extLst>
          </p:cNvPr>
          <p:cNvSpPr>
            <a:spLocks noGrp="1"/>
          </p:cNvSpPr>
          <p:nvPr>
            <p:ph type="title"/>
          </p:nvPr>
        </p:nvSpPr>
        <p:spPr>
          <a:xfrm>
            <a:off x="524256" y="491260"/>
            <a:ext cx="6594189" cy="1625210"/>
          </a:xfrm>
        </p:spPr>
        <p:txBody>
          <a:bodyPr>
            <a:normAutofit/>
          </a:bodyPr>
          <a:lstStyle/>
          <a:p>
            <a:r>
              <a:rPr lang="en-GB">
                <a:solidFill>
                  <a:srgbClr val="FFFFFF"/>
                </a:solidFill>
                <a:cs typeface="Calibri Light"/>
              </a:rPr>
              <a:t>ANPR</a:t>
            </a:r>
            <a:endParaRPr lang="en-GB">
              <a:solidFill>
                <a:srgbClr val="FFFFFF"/>
              </a:solidFill>
            </a:endParaRPr>
          </a:p>
        </p:txBody>
      </p:sp>
      <p:pic>
        <p:nvPicPr>
          <p:cNvPr id="4" name="Picture 4" descr="A picture containing way, scene, road, outdoor&#10;&#10;Description automatically generated">
            <a:extLst>
              <a:ext uri="{FF2B5EF4-FFF2-40B4-BE49-F238E27FC236}">
                <a16:creationId xmlns:a16="http://schemas.microsoft.com/office/drawing/2014/main" id="{7DD2D3E1-6234-D2F4-9978-8A9B38AEA208}"/>
              </a:ext>
            </a:extLst>
          </p:cNvPr>
          <p:cNvPicPr>
            <a:picLocks noChangeAspect="1"/>
          </p:cNvPicPr>
          <p:nvPr/>
        </p:nvPicPr>
        <p:blipFill rotWithShape="1">
          <a:blip r:embed="rId2"/>
          <a:srcRect r="1" b="9322"/>
          <a:stretch/>
        </p:blipFill>
        <p:spPr>
          <a:xfrm>
            <a:off x="327547" y="2454903"/>
            <a:ext cx="7058306" cy="4080254"/>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C7BCC44-A4BB-6AC3-4293-8D62B3747E8E}"/>
              </a:ext>
            </a:extLst>
          </p:cNvPr>
          <p:cNvSpPr>
            <a:spLocks noGrp="1"/>
          </p:cNvSpPr>
          <p:nvPr>
            <p:ph idx="1"/>
          </p:nvPr>
        </p:nvSpPr>
        <p:spPr>
          <a:xfrm>
            <a:off x="8029319" y="917725"/>
            <a:ext cx="3424739" cy="4852362"/>
          </a:xfrm>
        </p:spPr>
        <p:txBody>
          <a:bodyPr vert="horz" lIns="91440" tIns="45720" rIns="91440" bIns="45720" rtlCol="0" anchor="ctr">
            <a:normAutofit/>
          </a:bodyPr>
          <a:lstStyle/>
          <a:p>
            <a:pPr marL="0" indent="0">
              <a:buNone/>
            </a:pPr>
            <a:r>
              <a:rPr lang="en-GB" sz="1700" b="1" u="sng">
                <a:solidFill>
                  <a:srgbClr val="FFFFFF"/>
                </a:solidFill>
                <a:cs typeface="Calibri"/>
              </a:rPr>
              <a:t>Pro's</a:t>
            </a:r>
            <a:endParaRPr lang="en-US" sz="1700" b="1" u="sng">
              <a:solidFill>
                <a:srgbClr val="FFFFFF"/>
              </a:solidFill>
            </a:endParaRPr>
          </a:p>
          <a:p>
            <a:r>
              <a:rPr lang="en-GB" sz="1700">
                <a:solidFill>
                  <a:srgbClr val="FFFFFF"/>
                </a:solidFill>
                <a:cs typeface="Calibri"/>
              </a:rPr>
              <a:t>Real time surveillance – detect, deter and disrupt criminality </a:t>
            </a:r>
          </a:p>
          <a:p>
            <a:r>
              <a:rPr lang="en-GB" sz="1700">
                <a:solidFill>
                  <a:srgbClr val="FFFFFF"/>
                </a:solidFill>
                <a:cs typeface="Calibri"/>
              </a:rPr>
              <a:t>Still and video footage</a:t>
            </a:r>
          </a:p>
          <a:p>
            <a:r>
              <a:rPr lang="en-GB" sz="1700">
                <a:solidFill>
                  <a:srgbClr val="FFFFFF"/>
                </a:solidFill>
                <a:cs typeface="Calibri"/>
              </a:rPr>
              <a:t>Targets serious crime such as sexual assaults, drug trafficking, county lines, murder, counter terrorism</a:t>
            </a:r>
          </a:p>
          <a:p>
            <a:r>
              <a:rPr lang="en-GB" sz="1700">
                <a:solidFill>
                  <a:srgbClr val="FFFFFF"/>
                </a:solidFill>
                <a:cs typeface="Calibri"/>
              </a:rPr>
              <a:t>Saves resources such as time and money</a:t>
            </a:r>
          </a:p>
          <a:p>
            <a:pPr marL="0" indent="0">
              <a:buNone/>
            </a:pPr>
            <a:r>
              <a:rPr lang="en-GB" sz="1700" b="1" u="sng">
                <a:solidFill>
                  <a:srgbClr val="FFFFFF"/>
                </a:solidFill>
                <a:cs typeface="Calibri"/>
              </a:rPr>
              <a:t>Con's</a:t>
            </a:r>
          </a:p>
          <a:p>
            <a:r>
              <a:rPr lang="en-GB" sz="1700">
                <a:solidFill>
                  <a:srgbClr val="FFFFFF"/>
                </a:solidFill>
                <a:cs typeface="Calibri"/>
              </a:rPr>
              <a:t>Not managed properly</a:t>
            </a:r>
          </a:p>
          <a:p>
            <a:r>
              <a:rPr lang="en-GB" sz="1700">
                <a:solidFill>
                  <a:srgbClr val="FFFFFF"/>
                </a:solidFill>
                <a:cs typeface="Calibri"/>
              </a:rPr>
              <a:t>Invasion of privacy </a:t>
            </a:r>
          </a:p>
          <a:p>
            <a:r>
              <a:rPr lang="en-GB" sz="1700">
                <a:solidFill>
                  <a:srgbClr val="FFFFFF"/>
                </a:solidFill>
                <a:cs typeface="Calibri"/>
              </a:rPr>
              <a:t>How securely is the data stored?</a:t>
            </a:r>
          </a:p>
          <a:p>
            <a:endParaRPr lang="en-GB" sz="1700">
              <a:solidFill>
                <a:srgbClr val="FFFFFF"/>
              </a:solidFill>
              <a:cs typeface="Calibri"/>
            </a:endParaRPr>
          </a:p>
        </p:txBody>
      </p:sp>
    </p:spTree>
    <p:extLst>
      <p:ext uri="{BB962C8B-B14F-4D97-AF65-F5344CB8AC3E}">
        <p14:creationId xmlns:p14="http://schemas.microsoft.com/office/powerpoint/2010/main" val="28918372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Graphical user interface, application&#10;&#10;Description automatically generated">
            <a:extLst>
              <a:ext uri="{FF2B5EF4-FFF2-40B4-BE49-F238E27FC236}">
                <a16:creationId xmlns:a16="http://schemas.microsoft.com/office/drawing/2014/main" id="{C8AE7EB7-B5F1-2974-6864-77B0BFA66898}"/>
              </a:ext>
            </a:extLst>
          </p:cNvPr>
          <p:cNvPicPr>
            <a:picLocks noGrp="1" noChangeAspect="1"/>
          </p:cNvPicPr>
          <p:nvPr>
            <p:ph idx="1"/>
          </p:nvPr>
        </p:nvPicPr>
        <p:blipFill rotWithShape="1">
          <a:blip r:embed="rId2"/>
          <a:srcRect b="13809"/>
          <a:stretch/>
        </p:blipFill>
        <p:spPr>
          <a:xfrm>
            <a:off x="20" y="1282"/>
            <a:ext cx="12191980" cy="6856718"/>
          </a:xfrm>
          <a:prstGeom prst="rect">
            <a:avLst/>
          </a:prstGeom>
        </p:spPr>
      </p:pic>
    </p:spTree>
    <p:extLst>
      <p:ext uri="{BB962C8B-B14F-4D97-AF65-F5344CB8AC3E}">
        <p14:creationId xmlns:p14="http://schemas.microsoft.com/office/powerpoint/2010/main" val="38494590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032B1E8-BC40-4380-97A6-14C0320AE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2BEABD9-E1ED-49C7-8734-5494C88E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4782312"/>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99392AE-047D-B689-9E55-4642BAC5E60A}"/>
              </a:ext>
            </a:extLst>
          </p:cNvPr>
          <p:cNvSpPr>
            <a:spLocks noGrp="1"/>
          </p:cNvSpPr>
          <p:nvPr>
            <p:ph type="title"/>
          </p:nvPr>
        </p:nvSpPr>
        <p:spPr>
          <a:xfrm>
            <a:off x="841248" y="5010912"/>
            <a:ext cx="2889504" cy="1344168"/>
          </a:xfrm>
        </p:spPr>
        <p:txBody>
          <a:bodyPr anchor="ctr">
            <a:normAutofit/>
          </a:bodyPr>
          <a:lstStyle/>
          <a:p>
            <a:r>
              <a:rPr lang="en-GB" sz="2600">
                <a:solidFill>
                  <a:schemeClr val="bg1"/>
                </a:solidFill>
                <a:cs typeface="Calibri Light"/>
              </a:rPr>
              <a:t>Paul Chapman</a:t>
            </a:r>
            <a:endParaRPr lang="en-GB" sz="2600">
              <a:solidFill>
                <a:schemeClr val="bg1"/>
              </a:solidFill>
            </a:endParaRPr>
          </a:p>
        </p:txBody>
      </p:sp>
      <p:pic>
        <p:nvPicPr>
          <p:cNvPr id="5" name="Picture 5">
            <a:extLst>
              <a:ext uri="{FF2B5EF4-FFF2-40B4-BE49-F238E27FC236}">
                <a16:creationId xmlns:a16="http://schemas.microsoft.com/office/drawing/2014/main" id="{C3E4B6C7-04ED-178F-8AC6-1F14600819DE}"/>
              </a:ext>
            </a:extLst>
          </p:cNvPr>
          <p:cNvPicPr>
            <a:picLocks noChangeAspect="1"/>
          </p:cNvPicPr>
          <p:nvPr/>
        </p:nvPicPr>
        <p:blipFill>
          <a:blip r:embed="rId2"/>
          <a:stretch>
            <a:fillRect/>
          </a:stretch>
        </p:blipFill>
        <p:spPr>
          <a:xfrm>
            <a:off x="1392145" y="424328"/>
            <a:ext cx="3695760" cy="3973936"/>
          </a:xfrm>
          <a:prstGeom prst="rect">
            <a:avLst/>
          </a:prstGeom>
        </p:spPr>
      </p:pic>
      <p:pic>
        <p:nvPicPr>
          <p:cNvPr id="4" name="Picture 4" descr="A picture containing text, person, person, screenshot&#10;&#10;Description automatically generated">
            <a:extLst>
              <a:ext uri="{FF2B5EF4-FFF2-40B4-BE49-F238E27FC236}">
                <a16:creationId xmlns:a16="http://schemas.microsoft.com/office/drawing/2014/main" id="{8C0FE9BC-9568-C6F3-6F94-37CF1840CE8E}"/>
              </a:ext>
            </a:extLst>
          </p:cNvPr>
          <p:cNvPicPr>
            <a:picLocks noChangeAspect="1"/>
          </p:cNvPicPr>
          <p:nvPr/>
        </p:nvPicPr>
        <p:blipFill>
          <a:blip r:embed="rId3"/>
          <a:stretch>
            <a:fillRect/>
          </a:stretch>
        </p:blipFill>
        <p:spPr>
          <a:xfrm>
            <a:off x="6371497" y="424328"/>
            <a:ext cx="5160956" cy="3973936"/>
          </a:xfrm>
          <a:prstGeom prst="rect">
            <a:avLst/>
          </a:prstGeom>
        </p:spPr>
      </p:pic>
      <p:cxnSp>
        <p:nvCxnSpPr>
          <p:cNvPr id="16" name="Straight Connector 15">
            <a:extLst>
              <a:ext uri="{FF2B5EF4-FFF2-40B4-BE49-F238E27FC236}">
                <a16:creationId xmlns:a16="http://schemas.microsoft.com/office/drawing/2014/main" id="{17341211-05E5-4FDD-98B1-F551CD0EAE1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5239512"/>
            <a:ext cx="0" cy="914400"/>
          </a:xfrm>
          <a:prstGeom prst="line">
            <a:avLst/>
          </a:prstGeom>
          <a:ln w="19050">
            <a:solidFill>
              <a:schemeClr val="bg1">
                <a:alpha val="7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D4420EF5-65B2-3330-3F62-5784FC42CF8E}"/>
              </a:ext>
            </a:extLst>
          </p:cNvPr>
          <p:cNvSpPr>
            <a:spLocks noGrp="1"/>
          </p:cNvSpPr>
          <p:nvPr>
            <p:ph idx="1"/>
          </p:nvPr>
        </p:nvSpPr>
        <p:spPr>
          <a:xfrm>
            <a:off x="4379976" y="5010912"/>
            <a:ext cx="6976872" cy="1344168"/>
          </a:xfrm>
        </p:spPr>
        <p:txBody>
          <a:bodyPr anchor="ctr">
            <a:normAutofit/>
          </a:bodyPr>
          <a:lstStyle/>
          <a:p>
            <a:r>
              <a:rPr lang="en-US" sz="1700">
                <a:solidFill>
                  <a:schemeClr val="bg1"/>
                </a:solidFill>
                <a:cs typeface="Calibri"/>
              </a:rPr>
              <a:t>Murdered Ashleigh Hall, 17 year old who he met online</a:t>
            </a:r>
          </a:p>
          <a:p>
            <a:r>
              <a:rPr lang="en-US" sz="1700">
                <a:solidFill>
                  <a:schemeClr val="bg1"/>
                </a:solidFill>
                <a:cs typeface="Calibri"/>
              </a:rPr>
              <a:t>Picked up on ANPR 16 times before being arrested</a:t>
            </a:r>
          </a:p>
        </p:txBody>
      </p:sp>
    </p:spTree>
    <p:extLst>
      <p:ext uri="{BB962C8B-B14F-4D97-AF65-F5344CB8AC3E}">
        <p14:creationId xmlns:p14="http://schemas.microsoft.com/office/powerpoint/2010/main" val="727914946"/>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E94962-7835-49F5-4B11-718C5F1B4866}"/>
              </a:ext>
            </a:extLst>
          </p:cNvPr>
          <p:cNvSpPr>
            <a:spLocks noGrp="1"/>
          </p:cNvSpPr>
          <p:nvPr>
            <p:ph type="title"/>
          </p:nvPr>
        </p:nvSpPr>
        <p:spPr>
          <a:xfrm>
            <a:off x="640080" y="325369"/>
            <a:ext cx="4368602" cy="1956841"/>
          </a:xfrm>
        </p:spPr>
        <p:txBody>
          <a:bodyPr anchor="b">
            <a:normAutofit/>
          </a:bodyPr>
          <a:lstStyle/>
          <a:p>
            <a:r>
              <a:rPr lang="en-GB" sz="4600">
                <a:cs typeface="Calibri Light"/>
              </a:rPr>
              <a:t>Doorbell footage/ Dash cams</a:t>
            </a:r>
            <a:endParaRPr lang="en-GB" sz="46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656305-D16C-95D2-E683-5DFA35303FEF}"/>
              </a:ext>
            </a:extLst>
          </p:cNvPr>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GB" sz="1500" b="1" u="sng">
                <a:cs typeface="Calibri"/>
              </a:rPr>
              <a:t>Pro's-</a:t>
            </a:r>
          </a:p>
          <a:p>
            <a:r>
              <a:rPr lang="en-GB" sz="1500">
                <a:cs typeface="Calibri"/>
              </a:rPr>
              <a:t>Can be used as evidence (Visual and audio)</a:t>
            </a:r>
          </a:p>
          <a:p>
            <a:pPr marL="0" indent="0">
              <a:buNone/>
            </a:pPr>
            <a:r>
              <a:rPr lang="en-GB" sz="1500">
                <a:cs typeface="Calibri"/>
              </a:rPr>
              <a:t>Collin Reaves- Murdered husband and wife over car parking space in Somerset in 2021 </a:t>
            </a:r>
            <a:r>
              <a:rPr lang="en-GB" sz="1500">
                <a:ea typeface="+mn-lt"/>
                <a:cs typeface="+mn-lt"/>
              </a:rPr>
              <a:t> </a:t>
            </a:r>
          </a:p>
          <a:p>
            <a:r>
              <a:rPr lang="en-GB" sz="1500">
                <a:ea typeface="+mn-lt"/>
                <a:cs typeface="+mn-lt"/>
                <a:hlinkClick r:id="rId2"/>
              </a:rPr>
              <a:t>https://metro.co.uk/2022/06/10/cctv-shows-ex-soldier-scaling-neighbours-fence-before-stabbing-them-to-death-16807356/</a:t>
            </a:r>
            <a:r>
              <a:rPr lang="en-GB" sz="1500">
                <a:ea typeface="+mn-lt"/>
                <a:cs typeface="+mn-lt"/>
              </a:rPr>
              <a:t> </a:t>
            </a:r>
          </a:p>
          <a:p>
            <a:pPr marL="0" indent="0">
              <a:buNone/>
            </a:pPr>
            <a:r>
              <a:rPr lang="en-GB" sz="1500" b="1" u="sng">
                <a:cs typeface="Calibri"/>
              </a:rPr>
              <a:t>Con's-</a:t>
            </a:r>
          </a:p>
          <a:p>
            <a:r>
              <a:rPr lang="en-GB" sz="1500">
                <a:cs typeface="Calibri"/>
              </a:rPr>
              <a:t>Evidence is in the hands of citizens which can interfere with criminal investigations</a:t>
            </a:r>
          </a:p>
          <a:p>
            <a:r>
              <a:rPr lang="en-GB" sz="1500">
                <a:cs typeface="Calibri"/>
              </a:rPr>
              <a:t>Sharing on social media can lead to vigilantism</a:t>
            </a:r>
          </a:p>
        </p:txBody>
      </p:sp>
      <p:pic>
        <p:nvPicPr>
          <p:cNvPr id="4" name="Picture 4" descr="A picture containing building, outdoor, meter, parking&#10;&#10;Description automatically generated">
            <a:extLst>
              <a:ext uri="{FF2B5EF4-FFF2-40B4-BE49-F238E27FC236}">
                <a16:creationId xmlns:a16="http://schemas.microsoft.com/office/drawing/2014/main" id="{88ECAABE-D91D-0603-7DC1-AFBB4BD335B1}"/>
              </a:ext>
            </a:extLst>
          </p:cNvPr>
          <p:cNvPicPr>
            <a:picLocks noChangeAspect="1"/>
          </p:cNvPicPr>
          <p:nvPr/>
        </p:nvPicPr>
        <p:blipFill rotWithShape="1">
          <a:blip r:embed="rId3"/>
          <a:srcRect b="30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659055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AF0E62-7934-D679-0C66-4AAD9D8FD648}"/>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Pro's and con's to surveillance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E0BDFC6-32F8-71B1-F73D-8251859CF404}"/>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b="1" u="sng" dirty="0">
                <a:cs typeface="Calibri"/>
              </a:rPr>
              <a:t>Pro's</a:t>
            </a:r>
            <a:endParaRPr lang="en-US">
              <a:cs typeface="Calibri" panose="020F0502020204030204"/>
            </a:endParaRPr>
          </a:p>
          <a:p>
            <a:r>
              <a:rPr lang="en-GB" dirty="0">
                <a:cs typeface="Calibri"/>
              </a:rPr>
              <a:t>Deters crime</a:t>
            </a:r>
          </a:p>
          <a:p>
            <a:r>
              <a:rPr lang="en-GB" dirty="0">
                <a:cs typeface="Calibri"/>
              </a:rPr>
              <a:t>Ensures safety in communities</a:t>
            </a:r>
          </a:p>
          <a:p>
            <a:r>
              <a:rPr lang="en-GB" dirty="0">
                <a:cs typeface="Calibri"/>
              </a:rPr>
              <a:t>Used as evidence</a:t>
            </a:r>
          </a:p>
          <a:p>
            <a:r>
              <a:rPr lang="en-GB" dirty="0">
                <a:cs typeface="Calibri"/>
              </a:rPr>
              <a:t>Shortens the length and cost of police investigations</a:t>
            </a:r>
          </a:p>
          <a:p>
            <a:pPr marL="0" indent="0">
              <a:buNone/>
            </a:pPr>
            <a:r>
              <a:rPr lang="en-GB" b="1" u="sng" dirty="0">
                <a:cs typeface="Calibri"/>
              </a:rPr>
              <a:t>Con's</a:t>
            </a:r>
            <a:endParaRPr lang="en-GB" dirty="0">
              <a:cs typeface="Calibri"/>
            </a:endParaRPr>
          </a:p>
          <a:p>
            <a:r>
              <a:rPr lang="en-GB" dirty="0">
                <a:cs typeface="Calibri"/>
              </a:rPr>
              <a:t>Invades privacy</a:t>
            </a:r>
            <a:endParaRPr lang="en-GB" b="1" u="sng" dirty="0">
              <a:cs typeface="Calibri"/>
            </a:endParaRPr>
          </a:p>
          <a:p>
            <a:r>
              <a:rPr lang="en-GB" dirty="0">
                <a:cs typeface="Calibri"/>
              </a:rPr>
              <a:t>Replace footfall of police officers</a:t>
            </a:r>
          </a:p>
          <a:p>
            <a:r>
              <a:rPr lang="en-GB" dirty="0">
                <a:cs typeface="Calibri"/>
              </a:rPr>
              <a:t>Needs to be managed properly</a:t>
            </a:r>
          </a:p>
          <a:p>
            <a:endParaRPr lang="en-GB" dirty="0">
              <a:cs typeface="Calibri"/>
            </a:endParaRPr>
          </a:p>
          <a:p>
            <a:endParaRPr lang="en-GB" dirty="0">
              <a:cs typeface="Calibri"/>
            </a:endParaRPr>
          </a:p>
        </p:txBody>
      </p:sp>
    </p:spTree>
    <p:extLst>
      <p:ext uri="{BB962C8B-B14F-4D97-AF65-F5344CB8AC3E}">
        <p14:creationId xmlns:p14="http://schemas.microsoft.com/office/powerpoint/2010/main" val="565381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A543F-5996-7522-2C30-35F0AAC5C0F1}"/>
              </a:ext>
            </a:extLst>
          </p:cNvPr>
          <p:cNvSpPr>
            <a:spLocks noGrp="1"/>
          </p:cNvSpPr>
          <p:nvPr>
            <p:ph type="title"/>
          </p:nvPr>
        </p:nvSpPr>
        <p:spPr/>
        <p:txBody>
          <a:bodyPr/>
          <a:lstStyle/>
          <a:p>
            <a:r>
              <a:rPr lang="en-GB"/>
              <a:t>China</a:t>
            </a:r>
          </a:p>
        </p:txBody>
      </p:sp>
      <p:pic>
        <p:nvPicPr>
          <p:cNvPr id="9" name="Content Placeholder 8">
            <a:extLst>
              <a:ext uri="{FF2B5EF4-FFF2-40B4-BE49-F238E27FC236}">
                <a16:creationId xmlns:a16="http://schemas.microsoft.com/office/drawing/2014/main" id="{844BE8F5-4D94-81E8-0D99-A6D2261CF78A}"/>
              </a:ext>
            </a:extLst>
          </p:cNvPr>
          <p:cNvPicPr>
            <a:picLocks noGrp="1" noChangeAspect="1"/>
          </p:cNvPicPr>
          <p:nvPr>
            <p:ph idx="1"/>
          </p:nvPr>
        </p:nvPicPr>
        <p:blipFill>
          <a:blip r:embed="rId2"/>
          <a:stretch>
            <a:fillRect/>
          </a:stretch>
        </p:blipFill>
        <p:spPr>
          <a:xfrm>
            <a:off x="1744662" y="1825625"/>
            <a:ext cx="8702676" cy="4351338"/>
          </a:xfrm>
        </p:spPr>
      </p:pic>
    </p:spTree>
    <p:extLst>
      <p:ext uri="{BB962C8B-B14F-4D97-AF65-F5344CB8AC3E}">
        <p14:creationId xmlns:p14="http://schemas.microsoft.com/office/powerpoint/2010/main" val="22439083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4EE17C6-37CF-FA33-C564-164F073F0580}"/>
              </a:ext>
            </a:extLst>
          </p:cNvPr>
          <p:cNvSpPr>
            <a:spLocks noGrp="1"/>
          </p:cNvSpPr>
          <p:nvPr>
            <p:ph type="title"/>
          </p:nvPr>
        </p:nvSpPr>
        <p:spPr>
          <a:xfrm>
            <a:off x="4384039" y="365125"/>
            <a:ext cx="7164493" cy="1325563"/>
          </a:xfrm>
        </p:spPr>
        <p:txBody>
          <a:bodyPr>
            <a:normAutofit/>
          </a:bodyPr>
          <a:lstStyle/>
          <a:p>
            <a:r>
              <a:rPr lang="en-GB">
                <a:cs typeface="Calibri Light"/>
              </a:rPr>
              <a:t>Digital evidence</a:t>
            </a:r>
            <a:endParaRPr lang="en-GB"/>
          </a:p>
        </p:txBody>
      </p:sp>
      <p:pic>
        <p:nvPicPr>
          <p:cNvPr id="4" name="Picture 4" descr="A picture containing text, electronics, computer&#10;&#10;Description automatically generated">
            <a:extLst>
              <a:ext uri="{FF2B5EF4-FFF2-40B4-BE49-F238E27FC236}">
                <a16:creationId xmlns:a16="http://schemas.microsoft.com/office/drawing/2014/main" id="{756148F9-B751-78A5-338F-0C696F76F0C8}"/>
              </a:ext>
            </a:extLst>
          </p:cNvPr>
          <p:cNvPicPr>
            <a:picLocks noChangeAspect="1"/>
          </p:cNvPicPr>
          <p:nvPr/>
        </p:nvPicPr>
        <p:blipFill rotWithShape="1">
          <a:blip r:embed="rId2"/>
          <a:srcRect l="22642" r="6216" b="-2"/>
          <a:stretch/>
        </p:blipFill>
        <p:spPr>
          <a:xfrm>
            <a:off x="480060" y="1648222"/>
            <a:ext cx="3425957" cy="3561075"/>
          </a:xfrm>
          <a:prstGeom prst="rect">
            <a:avLst/>
          </a:prstGeom>
        </p:spPr>
      </p:pic>
      <p:sp>
        <p:nvSpPr>
          <p:cNvPr id="3" name="Content Placeholder 2">
            <a:extLst>
              <a:ext uri="{FF2B5EF4-FFF2-40B4-BE49-F238E27FC236}">
                <a16:creationId xmlns:a16="http://schemas.microsoft.com/office/drawing/2014/main" id="{7EED5A37-7EC2-98B6-8E06-9A3C8F4F1872}"/>
              </a:ext>
            </a:extLst>
          </p:cNvPr>
          <p:cNvSpPr>
            <a:spLocks noGrp="1"/>
          </p:cNvSpPr>
          <p:nvPr>
            <p:ph idx="1"/>
          </p:nvPr>
        </p:nvSpPr>
        <p:spPr>
          <a:xfrm>
            <a:off x="4387515" y="2022601"/>
            <a:ext cx="7161017" cy="4154361"/>
          </a:xfrm>
        </p:spPr>
        <p:txBody>
          <a:bodyPr vert="horz" lIns="91440" tIns="45720" rIns="91440" bIns="45720" rtlCol="0" anchor="t">
            <a:normAutofit/>
          </a:bodyPr>
          <a:lstStyle/>
          <a:p>
            <a:r>
              <a:rPr lang="en-GB" sz="1700" b="1" u="sng">
                <a:cs typeface="Calibri"/>
              </a:rPr>
              <a:t>Mobile phones-</a:t>
            </a:r>
            <a:endParaRPr lang="en-US"/>
          </a:p>
          <a:p>
            <a:r>
              <a:rPr lang="en-GB" sz="1700">
                <a:cs typeface="Calibri"/>
              </a:rPr>
              <a:t>Video footage- London Bombings 2005</a:t>
            </a:r>
            <a:endParaRPr lang="en-GB"/>
          </a:p>
          <a:p>
            <a:r>
              <a:rPr lang="en-GB" sz="1700">
                <a:cs typeface="Calibri"/>
              </a:rPr>
              <a:t>Messages/ voice notes</a:t>
            </a:r>
          </a:p>
          <a:p>
            <a:r>
              <a:rPr lang="en-GB" sz="1700">
                <a:cs typeface="Calibri"/>
              </a:rPr>
              <a:t>Track whereabouts- Cell towers and GPS</a:t>
            </a:r>
          </a:p>
          <a:p>
            <a:r>
              <a:rPr lang="en-GB" sz="1700">
                <a:cs typeface="Calibri"/>
              </a:rPr>
              <a:t>Good source for fingerprints</a:t>
            </a:r>
          </a:p>
          <a:p>
            <a:r>
              <a:rPr lang="en-GB" sz="1700">
                <a:cs typeface="Calibri"/>
              </a:rPr>
              <a:t>Gather intelligence- Browser history, conversations, financials, associates</a:t>
            </a:r>
          </a:p>
          <a:p>
            <a:r>
              <a:rPr lang="en-GB" sz="1700" b="1" u="sng">
                <a:cs typeface="Calibri"/>
              </a:rPr>
              <a:t>Computers/ devices-</a:t>
            </a:r>
          </a:p>
          <a:p>
            <a:r>
              <a:rPr lang="en-GB" sz="1700">
                <a:cs typeface="Calibri"/>
              </a:rPr>
              <a:t>Storage of pictures, videos and documents</a:t>
            </a:r>
          </a:p>
          <a:p>
            <a:r>
              <a:rPr lang="en-GB" sz="1700">
                <a:cs typeface="Calibri"/>
              </a:rPr>
              <a:t>Gather intelligence- Browser history, conversations, financials, associates</a:t>
            </a:r>
          </a:p>
          <a:p>
            <a:r>
              <a:rPr lang="en-GB" sz="1700" b="1" u="sng">
                <a:cs typeface="Calibri"/>
              </a:rPr>
              <a:t>Smart watches- Location data</a:t>
            </a:r>
            <a:endParaRPr lang="en-GB" sz="1700" u="sng">
              <a:cs typeface="Calibri"/>
            </a:endParaRPr>
          </a:p>
        </p:txBody>
      </p:sp>
    </p:spTree>
    <p:extLst>
      <p:ext uri="{BB962C8B-B14F-4D97-AF65-F5344CB8AC3E}">
        <p14:creationId xmlns:p14="http://schemas.microsoft.com/office/powerpoint/2010/main" val="1063712566"/>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96D0B8-4230-F811-0890-0257B73A7CE8}"/>
              </a:ext>
            </a:extLst>
          </p:cNvPr>
          <p:cNvSpPr>
            <a:spLocks noGrp="1"/>
          </p:cNvSpPr>
          <p:nvPr>
            <p:ph type="title"/>
          </p:nvPr>
        </p:nvSpPr>
        <p:spPr>
          <a:xfrm>
            <a:off x="572493" y="238539"/>
            <a:ext cx="11018520" cy="1434415"/>
          </a:xfrm>
        </p:spPr>
        <p:txBody>
          <a:bodyPr anchor="b">
            <a:normAutofit/>
          </a:bodyPr>
          <a:lstStyle/>
          <a:p>
            <a:r>
              <a:rPr lang="en-GB" sz="5400">
                <a:cs typeface="Calibri Light"/>
              </a:rPr>
              <a:t>Social Media</a:t>
            </a:r>
            <a:endParaRPr lang="en-GB" sz="5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10DA6AB-50EC-7DBD-1968-9EDF3AEBEF8B}"/>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1500" dirty="0">
                <a:ea typeface="+mn-lt"/>
                <a:cs typeface="+mn-lt"/>
              </a:rPr>
              <a:t>Durham Constabulary issued a CCTV image of a man they wanted to speak to following a burglary in which two high value Range Rovers were stolen. Within a day of the appeal being posted on social media, the offender’s mother rang in to say it was her son in the picture and he was arrested.</a:t>
            </a:r>
            <a:endParaRPr lang="en-GB" sz="1500" dirty="0">
              <a:cs typeface="Calibri" panose="020F0502020204030204"/>
            </a:endParaRPr>
          </a:p>
          <a:p>
            <a:r>
              <a:rPr lang="en-GB" sz="1500" dirty="0">
                <a:ea typeface="+mn-lt"/>
                <a:cs typeface="+mn-lt"/>
              </a:rPr>
              <a:t>A man sadly died after being pulled from the sea in Scarborough. North Yorkshire Police did not have any information about his identity. Following a Facebook appeal they identified him within 24 hours.</a:t>
            </a:r>
            <a:endParaRPr lang="en-GB" sz="1500" dirty="0"/>
          </a:p>
          <a:p>
            <a:r>
              <a:rPr lang="en-GB" sz="1500" dirty="0">
                <a:ea typeface="+mn-lt"/>
                <a:cs typeface="+mn-lt"/>
              </a:rPr>
              <a:t>Dyfed Powys Police issued an appeal for information about a man wanted for murder. A member of the public saw the appeal, recognised the man on a public beach and reported him. He was arrested, charged and subsequently jailed.</a:t>
            </a:r>
            <a:endParaRPr lang="en-GB" sz="1500" dirty="0"/>
          </a:p>
          <a:p>
            <a:r>
              <a:rPr lang="en-GB" sz="1500" dirty="0">
                <a:ea typeface="+mn-lt"/>
                <a:cs typeface="+mn-lt"/>
              </a:rPr>
              <a:t>In Surrey, during a series of burglaries the force used Facebook to warn people in postcodes where the offences were taking place and give them crime prevention advice. Officers said this helped reach people who may not have been in when they were making house calls and sped up the process.</a:t>
            </a:r>
            <a:endParaRPr lang="en-GB" sz="1500" dirty="0"/>
          </a:p>
          <a:p>
            <a:r>
              <a:rPr lang="en-GB" sz="1500" dirty="0">
                <a:ea typeface="+mn-lt"/>
                <a:cs typeface="+mn-lt"/>
              </a:rPr>
              <a:t>The Metropolitan Police Service launched a campaign that celebrated 100 years of female police officers in the force with social media playing a key part. The campaign led to a significant increase in applications from women.</a:t>
            </a:r>
            <a:endParaRPr lang="en-GB" sz="1500" dirty="0"/>
          </a:p>
          <a:p>
            <a:endParaRPr lang="en-GB" sz="1500" dirty="0">
              <a:cs typeface="Calibri"/>
            </a:endParaRPr>
          </a:p>
          <a:p>
            <a:endParaRPr lang="en-GB" sz="1500">
              <a:cs typeface="Calibri"/>
            </a:endParaRPr>
          </a:p>
        </p:txBody>
      </p:sp>
      <p:pic>
        <p:nvPicPr>
          <p:cNvPr id="4" name="Picture 4" descr="Icon&#10;&#10;Description automatically generated">
            <a:extLst>
              <a:ext uri="{FF2B5EF4-FFF2-40B4-BE49-F238E27FC236}">
                <a16:creationId xmlns:a16="http://schemas.microsoft.com/office/drawing/2014/main" id="{26CD4AFB-E775-915D-5A8A-B9B6219FD1D6}"/>
              </a:ext>
            </a:extLst>
          </p:cNvPr>
          <p:cNvPicPr>
            <a:picLocks noChangeAspect="1"/>
          </p:cNvPicPr>
          <p:nvPr/>
        </p:nvPicPr>
        <p:blipFill rotWithShape="1">
          <a:blip r:embed="rId3"/>
          <a:srcRect l="4802" r="5005"/>
          <a:stretch/>
        </p:blipFill>
        <p:spPr>
          <a:xfrm>
            <a:off x="7675658" y="2093976"/>
            <a:ext cx="3941064" cy="4096512"/>
          </a:xfrm>
          <a:prstGeom prst="rect">
            <a:avLst/>
          </a:prstGeom>
        </p:spPr>
      </p:pic>
    </p:spTree>
    <p:extLst>
      <p:ext uri="{BB962C8B-B14F-4D97-AF65-F5344CB8AC3E}">
        <p14:creationId xmlns:p14="http://schemas.microsoft.com/office/powerpoint/2010/main" val="26947105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65945"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43B78C-108D-F6A4-BC3D-781CAD5A8359}"/>
              </a:ext>
            </a:extLst>
          </p:cNvPr>
          <p:cNvSpPr>
            <a:spLocks noGrp="1"/>
          </p:cNvSpPr>
          <p:nvPr>
            <p:ph type="title"/>
          </p:nvPr>
        </p:nvSpPr>
        <p:spPr>
          <a:xfrm>
            <a:off x="838201" y="624568"/>
            <a:ext cx="3351755" cy="5412920"/>
          </a:xfrm>
        </p:spPr>
        <p:txBody>
          <a:bodyPr>
            <a:normAutofit/>
          </a:bodyPr>
          <a:lstStyle/>
          <a:p>
            <a:r>
              <a:rPr lang="en-GB" sz="4000">
                <a:solidFill>
                  <a:schemeClr val="bg1"/>
                </a:solidFill>
                <a:cs typeface="Calibri Light"/>
              </a:rPr>
              <a:t>Miscarriages of justice</a:t>
            </a:r>
            <a:endParaRPr lang="en-GB" sz="4000">
              <a:solidFill>
                <a:schemeClr val="bg1"/>
              </a:solidFill>
            </a:endParaRPr>
          </a:p>
        </p:txBody>
      </p:sp>
      <p:sp>
        <p:nvSpPr>
          <p:cNvPr id="4" name="TextBox 3">
            <a:extLst>
              <a:ext uri="{FF2B5EF4-FFF2-40B4-BE49-F238E27FC236}">
                <a16:creationId xmlns:a16="http://schemas.microsoft.com/office/drawing/2014/main" id="{661AEAF0-865F-9332-E91A-F3DC3C63E3F6}"/>
              </a:ext>
            </a:extLst>
          </p:cNvPr>
          <p:cNvSpPr txBox="1"/>
          <p:nvPr/>
        </p:nvSpPr>
        <p:spPr>
          <a:xfrm>
            <a:off x="1059366" y="2899317"/>
            <a:ext cx="9292" cy="15054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E8F692AD-3E2B-FF33-A67C-E1E397EE6E5E}"/>
              </a:ext>
            </a:extLst>
          </p:cNvPr>
          <p:cNvSpPr txBox="1"/>
          <p:nvPr/>
        </p:nvSpPr>
        <p:spPr>
          <a:xfrm>
            <a:off x="845634" y="2806389"/>
            <a:ext cx="5194609" cy="21651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graphicFrame>
        <p:nvGraphicFramePr>
          <p:cNvPr id="7" name="Content Placeholder 2">
            <a:extLst>
              <a:ext uri="{FF2B5EF4-FFF2-40B4-BE49-F238E27FC236}">
                <a16:creationId xmlns:a16="http://schemas.microsoft.com/office/drawing/2014/main" id="{CB9B4679-1961-B788-6F3C-8B5FEF6A0AD4}"/>
              </a:ext>
            </a:extLst>
          </p:cNvPr>
          <p:cNvGraphicFramePr>
            <a:graphicFrameLocks noGrp="1"/>
          </p:cNvGraphicFramePr>
          <p:nvPr>
            <p:ph idx="1"/>
            <p:extLst>
              <p:ext uri="{D42A27DB-BD31-4B8C-83A1-F6EECF244321}">
                <p14:modId xmlns:p14="http://schemas.microsoft.com/office/powerpoint/2010/main" val="827938972"/>
              </p:ext>
            </p:extLst>
          </p:nvPr>
        </p:nvGraphicFramePr>
        <p:xfrm>
          <a:off x="5392455" y="623888"/>
          <a:ext cx="5961345" cy="541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0982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Graphic spid="7"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0"/>
            <a:ext cx="4654286"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FFAB25-AC43-DAF7-8659-B4F82A209D8A}"/>
              </a:ext>
            </a:extLst>
          </p:cNvPr>
          <p:cNvSpPr>
            <a:spLocks noGrp="1"/>
          </p:cNvSpPr>
          <p:nvPr>
            <p:ph type="title"/>
          </p:nvPr>
        </p:nvSpPr>
        <p:spPr>
          <a:xfrm>
            <a:off x="1155559" y="637762"/>
            <a:ext cx="2899568" cy="5576770"/>
          </a:xfrm>
        </p:spPr>
        <p:txBody>
          <a:bodyPr vert="horz" lIns="91440" tIns="45720" rIns="91440" bIns="45720" rtlCol="0" anchor="ctr">
            <a:normAutofit/>
          </a:bodyPr>
          <a:lstStyle/>
          <a:p>
            <a:r>
              <a:rPr lang="en-US" sz="4800" kern="1200">
                <a:solidFill>
                  <a:schemeClr val="bg1"/>
                </a:solidFill>
                <a:latin typeface="+mj-lt"/>
                <a:ea typeface="+mj-ea"/>
                <a:cs typeface="+mj-cs"/>
              </a:rPr>
              <a:t>Task....</a:t>
            </a:r>
          </a:p>
        </p:txBody>
      </p:sp>
      <p:sp>
        <p:nvSpPr>
          <p:cNvPr id="10" name="Rectangle 9">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79D9E40-71F1-F9DD-768E-1156CCBD0223}"/>
              </a:ext>
            </a:extLst>
          </p:cNvPr>
          <p:cNvSpPr>
            <a:spLocks noGrp="1"/>
          </p:cNvSpPr>
          <p:nvPr>
            <p:ph idx="1"/>
          </p:nvPr>
        </p:nvSpPr>
        <p:spPr>
          <a:xfrm>
            <a:off x="5444775" y="637762"/>
            <a:ext cx="5600580" cy="5576770"/>
          </a:xfrm>
        </p:spPr>
        <p:txBody>
          <a:bodyPr vert="horz" lIns="91440" tIns="45720" rIns="91440" bIns="45720" rtlCol="0" anchor="ctr">
            <a:normAutofit/>
          </a:bodyPr>
          <a:lstStyle/>
          <a:p>
            <a:pPr marL="0" indent="0">
              <a:buNone/>
            </a:pPr>
            <a:r>
              <a:rPr lang="en-US" sz="3200" kern="1200" dirty="0">
                <a:latin typeface="+mn-lt"/>
                <a:ea typeface="+mn-ea"/>
                <a:cs typeface="+mn-cs"/>
              </a:rPr>
              <a:t>Research into miscarriages of justice </a:t>
            </a:r>
            <a:r>
              <a:rPr lang="en-US" sz="3200" dirty="0"/>
              <a:t>brought about by unreliable forensic evidence and</a:t>
            </a:r>
            <a:r>
              <a:rPr lang="en-US" sz="3200" kern="1200" dirty="0">
                <a:latin typeface="+mn-lt"/>
                <a:ea typeface="+mn-ea"/>
                <a:cs typeface="+mn-cs"/>
              </a:rPr>
              <a:t> provide a case to discuss</a:t>
            </a:r>
            <a:r>
              <a:rPr lang="en-US" sz="3200" dirty="0"/>
              <a:t>.</a:t>
            </a:r>
            <a:endParaRPr lang="en-US" sz="3200" kern="1200" dirty="0">
              <a:latin typeface="+mn-lt"/>
              <a:ea typeface="+mn-ea"/>
              <a:cs typeface="+mn-cs"/>
            </a:endParaRPr>
          </a:p>
        </p:txBody>
      </p:sp>
    </p:spTree>
    <p:extLst>
      <p:ext uri="{BB962C8B-B14F-4D97-AF65-F5344CB8AC3E}">
        <p14:creationId xmlns:p14="http://schemas.microsoft.com/office/powerpoint/2010/main" val="10786729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B71D5D-72E8-8862-98BF-4C99BCEB4CFA}"/>
              </a:ext>
            </a:extLst>
          </p:cNvPr>
          <p:cNvSpPr>
            <a:spLocks noGrp="1"/>
          </p:cNvSpPr>
          <p:nvPr>
            <p:ph type="title"/>
          </p:nvPr>
        </p:nvSpPr>
        <p:spPr>
          <a:xfrm>
            <a:off x="686834" y="1153572"/>
            <a:ext cx="3200400" cy="4461163"/>
          </a:xfrm>
        </p:spPr>
        <p:txBody>
          <a:bodyPr>
            <a:normAutofit/>
          </a:bodyPr>
          <a:lstStyle/>
          <a:p>
            <a:r>
              <a:rPr lang="en-GB" sz="3100">
                <a:solidFill>
                  <a:srgbClr val="FFFFFF"/>
                </a:solidFill>
                <a:cs typeface="Calibri Light"/>
              </a:rPr>
              <a:t>Misinterpretation of forensic science</a:t>
            </a:r>
            <a:endParaRPr lang="en-GB" sz="3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6A185F4-E448-9212-7F38-F109C08804B9}"/>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ea typeface="+mn-lt"/>
                <a:cs typeface="+mn-lt"/>
              </a:rPr>
              <a:t>https://www.ucl.ac.uk/made-at-ucl/stories/forensic-science-dangers-misinterpreted-evidence</a:t>
            </a:r>
            <a:endParaRPr lang="en-GB"/>
          </a:p>
        </p:txBody>
      </p:sp>
    </p:spTree>
    <p:extLst>
      <p:ext uri="{BB962C8B-B14F-4D97-AF65-F5344CB8AC3E}">
        <p14:creationId xmlns:p14="http://schemas.microsoft.com/office/powerpoint/2010/main" val="841512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FB8925-B510-F96C-F8C7-10354C1684D4}"/>
              </a:ext>
            </a:extLst>
          </p:cNvPr>
          <p:cNvSpPr>
            <a:spLocks noGrp="1"/>
          </p:cNvSpPr>
          <p:nvPr>
            <p:ph type="title"/>
          </p:nvPr>
        </p:nvSpPr>
        <p:spPr>
          <a:xfrm>
            <a:off x="589560" y="856180"/>
            <a:ext cx="5279408" cy="1128068"/>
          </a:xfrm>
        </p:spPr>
        <p:txBody>
          <a:bodyPr anchor="ctr">
            <a:normAutofit/>
          </a:bodyPr>
          <a:lstStyle/>
          <a:p>
            <a:r>
              <a:rPr lang="en-GB" sz="4000">
                <a:cs typeface="Calibri Light"/>
              </a:rPr>
              <a:t>Forensic science</a:t>
            </a:r>
            <a:endParaRPr lang="en-GB" sz="4000"/>
          </a:p>
        </p:txBody>
      </p:sp>
      <p:grpSp>
        <p:nvGrpSpPr>
          <p:cNvPr id="21" name="Group 2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2" name="Rectangle 2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096539-51D8-4DF7-1DF1-6A4E22D577A4}"/>
              </a:ext>
            </a:extLst>
          </p:cNvPr>
          <p:cNvSpPr>
            <a:spLocks noGrp="1"/>
          </p:cNvSpPr>
          <p:nvPr>
            <p:ph idx="1"/>
          </p:nvPr>
        </p:nvSpPr>
        <p:spPr>
          <a:xfrm>
            <a:off x="590719" y="2330505"/>
            <a:ext cx="5278066" cy="3979585"/>
          </a:xfrm>
        </p:spPr>
        <p:txBody>
          <a:bodyPr vert="horz" lIns="91440" tIns="45720" rIns="91440" bIns="45720" rtlCol="0" anchor="ctr">
            <a:normAutofit lnSpcReduction="10000"/>
          </a:bodyPr>
          <a:lstStyle/>
          <a:p>
            <a:pPr marL="0" indent="0">
              <a:buNone/>
            </a:pPr>
            <a:r>
              <a:rPr lang="en-GB" sz="2000" dirty="0">
                <a:cs typeface="Calibri"/>
              </a:rPr>
              <a:t>Analysing evidence from crime scenes to include:-</a:t>
            </a:r>
            <a:endParaRPr lang="en-US" sz="2000" dirty="0">
              <a:cs typeface="Calibri" panose="020F0502020204030204"/>
            </a:endParaRPr>
          </a:p>
          <a:p>
            <a:r>
              <a:rPr lang="en-GB" sz="2000" dirty="0">
                <a:cs typeface="Calibri"/>
              </a:rPr>
              <a:t>DNA</a:t>
            </a:r>
            <a:endParaRPr lang="en-GB" sz="2000" dirty="0"/>
          </a:p>
          <a:p>
            <a:r>
              <a:rPr lang="en-GB" sz="2000" dirty="0">
                <a:cs typeface="Calibri"/>
              </a:rPr>
              <a:t>GSR</a:t>
            </a:r>
          </a:p>
          <a:p>
            <a:r>
              <a:rPr lang="en-GB" sz="2000" dirty="0">
                <a:cs typeface="Calibri"/>
              </a:rPr>
              <a:t>FINGERPRINTS/ BOOTPRINTS</a:t>
            </a:r>
          </a:p>
          <a:p>
            <a:r>
              <a:rPr lang="en-GB" sz="2000" dirty="0">
                <a:cs typeface="Calibri"/>
              </a:rPr>
              <a:t>BALLISTICS</a:t>
            </a:r>
          </a:p>
          <a:p>
            <a:r>
              <a:rPr lang="en-GB" sz="2000" dirty="0">
                <a:cs typeface="Calibri"/>
              </a:rPr>
              <a:t>TOXICOLOGY</a:t>
            </a:r>
          </a:p>
          <a:p>
            <a:r>
              <a:rPr lang="en-GB" sz="2000" dirty="0">
                <a:cs typeface="Calibri"/>
              </a:rPr>
              <a:t>BLOOD SPATTER ANALYSIS</a:t>
            </a:r>
          </a:p>
          <a:p>
            <a:r>
              <a:rPr lang="en-GB" sz="2000" dirty="0">
                <a:ea typeface="+mn-lt"/>
                <a:cs typeface="+mn-lt"/>
              </a:rPr>
              <a:t>BITEMARK ANALYSIS</a:t>
            </a:r>
          </a:p>
          <a:p>
            <a:pPr marL="0" indent="0">
              <a:buNone/>
            </a:pPr>
            <a:r>
              <a:rPr lang="en-GB" sz="2000" dirty="0">
                <a:ea typeface="+mn-lt"/>
                <a:cs typeface="+mn-lt"/>
                <a:hlinkClick r:id="rId2"/>
              </a:rPr>
              <a:t>BBC iPlayer - Forensics: The Real CSI - Series 2: 7. Killer in the Car Park</a:t>
            </a:r>
            <a:endParaRPr lang="en-GB"/>
          </a:p>
          <a:p>
            <a:endParaRPr lang="en-GB" sz="2000">
              <a:cs typeface="Calibri"/>
            </a:endParaRPr>
          </a:p>
        </p:txBody>
      </p:sp>
      <p:sp>
        <p:nvSpPr>
          <p:cNvPr id="27" name="Rectangle 2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Blood cells with one infected cell">
            <a:extLst>
              <a:ext uri="{FF2B5EF4-FFF2-40B4-BE49-F238E27FC236}">
                <a16:creationId xmlns:a16="http://schemas.microsoft.com/office/drawing/2014/main" id="{9D24BF16-33BD-A582-3768-427607C6BFB4}"/>
              </a:ext>
            </a:extLst>
          </p:cNvPr>
          <p:cNvPicPr>
            <a:picLocks noChangeAspect="1"/>
          </p:cNvPicPr>
          <p:nvPr/>
        </p:nvPicPr>
        <p:blipFill rotWithShape="1">
          <a:blip r:embed="rId3"/>
          <a:srcRect r="1790" b="-4"/>
          <a:stretch/>
        </p:blipFill>
        <p:spPr>
          <a:xfrm>
            <a:off x="7083423" y="581892"/>
            <a:ext cx="4397433" cy="2518756"/>
          </a:xfrm>
          <a:prstGeom prst="rect">
            <a:avLst/>
          </a:prstGeom>
        </p:spPr>
      </p:pic>
      <p:sp>
        <p:nvSpPr>
          <p:cNvPr id="31" name="Rectangle 30">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Serious chemist using microscope at laboratory">
            <a:extLst>
              <a:ext uri="{FF2B5EF4-FFF2-40B4-BE49-F238E27FC236}">
                <a16:creationId xmlns:a16="http://schemas.microsoft.com/office/drawing/2014/main" id="{F653BE0A-A0A7-11A4-852B-216A7D6781DC}"/>
              </a:ext>
            </a:extLst>
          </p:cNvPr>
          <p:cNvPicPr>
            <a:picLocks noChangeAspect="1"/>
          </p:cNvPicPr>
          <p:nvPr/>
        </p:nvPicPr>
        <p:blipFill rotWithShape="1">
          <a:blip r:embed="rId4"/>
          <a:srcRect t="9285" r="1" b="4870"/>
          <a:stretch/>
        </p:blipFill>
        <p:spPr>
          <a:xfrm>
            <a:off x="7083423" y="3707894"/>
            <a:ext cx="4395569" cy="2518756"/>
          </a:xfrm>
          <a:prstGeom prst="rect">
            <a:avLst/>
          </a:prstGeom>
        </p:spPr>
      </p:pic>
    </p:spTree>
    <p:extLst>
      <p:ext uri="{BB962C8B-B14F-4D97-AF65-F5344CB8AC3E}">
        <p14:creationId xmlns:p14="http://schemas.microsoft.com/office/powerpoint/2010/main" val="31839014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68A18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C5F2990-068B-CB9F-C720-F13D174FE5EE}"/>
              </a:ext>
            </a:extLst>
          </p:cNvPr>
          <p:cNvSpPr>
            <a:spLocks noGrp="1"/>
          </p:cNvSpPr>
          <p:nvPr>
            <p:ph type="title"/>
          </p:nvPr>
        </p:nvSpPr>
        <p:spPr>
          <a:xfrm>
            <a:off x="524256" y="491260"/>
            <a:ext cx="6594189" cy="1625210"/>
          </a:xfrm>
        </p:spPr>
        <p:txBody>
          <a:bodyPr>
            <a:normAutofit/>
          </a:bodyPr>
          <a:lstStyle/>
          <a:p>
            <a:r>
              <a:rPr lang="en-GB" sz="3700" b="1">
                <a:solidFill>
                  <a:srgbClr val="FFFFFF"/>
                </a:solidFill>
                <a:cs typeface="Calibri Light"/>
              </a:rPr>
              <a:t>Technology-GPS/GIS</a:t>
            </a:r>
            <a:r>
              <a:rPr lang="en-GB" sz="3700">
                <a:solidFill>
                  <a:srgbClr val="FFFFFF"/>
                </a:solidFill>
                <a:cs typeface="Calibri Light"/>
              </a:rPr>
              <a:t> </a:t>
            </a:r>
            <a:br>
              <a:rPr lang="en-GB" sz="3700">
                <a:solidFill>
                  <a:srgbClr val="FFFFFF"/>
                </a:solidFill>
                <a:cs typeface="Calibri Light"/>
              </a:rPr>
            </a:br>
            <a:r>
              <a:rPr lang="en-GB" sz="3700">
                <a:solidFill>
                  <a:srgbClr val="FFFFFF"/>
                </a:solidFill>
                <a:cs typeface="Calibri Light"/>
              </a:rPr>
              <a:t>(Global positioning system/ Geographic Information System)</a:t>
            </a:r>
          </a:p>
        </p:txBody>
      </p:sp>
      <p:pic>
        <p:nvPicPr>
          <p:cNvPr id="5" name="Picture 5">
            <a:extLst>
              <a:ext uri="{FF2B5EF4-FFF2-40B4-BE49-F238E27FC236}">
                <a16:creationId xmlns:a16="http://schemas.microsoft.com/office/drawing/2014/main" id="{6FBCDD84-0E0C-0D74-B4F6-A6E9A99D118F}"/>
              </a:ext>
            </a:extLst>
          </p:cNvPr>
          <p:cNvPicPr>
            <a:picLocks noChangeAspect="1"/>
          </p:cNvPicPr>
          <p:nvPr/>
        </p:nvPicPr>
        <p:blipFill rotWithShape="1">
          <a:blip r:embed="rId2"/>
          <a:srcRect l="23617" r="20061" b="1"/>
          <a:stretch/>
        </p:blipFill>
        <p:spPr>
          <a:xfrm>
            <a:off x="327549" y="2454903"/>
            <a:ext cx="3442801" cy="4080254"/>
          </a:xfrm>
          <a:prstGeom prst="rect">
            <a:avLst/>
          </a:prstGeom>
        </p:spPr>
      </p:pic>
      <p:pic>
        <p:nvPicPr>
          <p:cNvPr id="6" name="Picture 6" descr="Diagram&#10;&#10;Description automatically generated">
            <a:extLst>
              <a:ext uri="{FF2B5EF4-FFF2-40B4-BE49-F238E27FC236}">
                <a16:creationId xmlns:a16="http://schemas.microsoft.com/office/drawing/2014/main" id="{050DD448-F121-2FD2-21FD-92FCD5C7FCDD}"/>
              </a:ext>
            </a:extLst>
          </p:cNvPr>
          <p:cNvPicPr>
            <a:picLocks noChangeAspect="1"/>
          </p:cNvPicPr>
          <p:nvPr/>
        </p:nvPicPr>
        <p:blipFill rotWithShape="1">
          <a:blip r:embed="rId3"/>
          <a:srcRect t="18386" b="5777"/>
          <a:stretch/>
        </p:blipFill>
        <p:spPr>
          <a:xfrm>
            <a:off x="3942260" y="2454902"/>
            <a:ext cx="3442803" cy="1958184"/>
          </a:xfrm>
          <a:prstGeom prst="rect">
            <a:avLst/>
          </a:prstGeom>
        </p:spPr>
      </p:pic>
      <p:pic>
        <p:nvPicPr>
          <p:cNvPr id="4" name="Picture 4" descr="A picture containing outdoor, road, weapon&#10;&#10;Description automatically generated">
            <a:extLst>
              <a:ext uri="{FF2B5EF4-FFF2-40B4-BE49-F238E27FC236}">
                <a16:creationId xmlns:a16="http://schemas.microsoft.com/office/drawing/2014/main" id="{1991AAED-A5F6-9F42-C048-9576E4564144}"/>
              </a:ext>
            </a:extLst>
          </p:cNvPr>
          <p:cNvPicPr>
            <a:picLocks noChangeAspect="1"/>
          </p:cNvPicPr>
          <p:nvPr/>
        </p:nvPicPr>
        <p:blipFill rotWithShape="1">
          <a:blip r:embed="rId4"/>
          <a:srcRect t="7761" r="-3" b="7197"/>
          <a:stretch/>
        </p:blipFill>
        <p:spPr>
          <a:xfrm>
            <a:off x="3941061" y="4572285"/>
            <a:ext cx="3447288" cy="1956816"/>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C8EF8AE-1E91-B23C-6A3D-603CE6A5DD77}"/>
              </a:ext>
            </a:extLst>
          </p:cNvPr>
          <p:cNvSpPr>
            <a:spLocks noGrp="1"/>
          </p:cNvSpPr>
          <p:nvPr>
            <p:ph idx="1"/>
          </p:nvPr>
        </p:nvSpPr>
        <p:spPr>
          <a:xfrm>
            <a:off x="7957973" y="763523"/>
            <a:ext cx="3511296" cy="5330952"/>
          </a:xfrm>
        </p:spPr>
        <p:txBody>
          <a:bodyPr vert="horz" lIns="91440" tIns="45720" rIns="91440" bIns="45720" rtlCol="0" anchor="ctr">
            <a:normAutofit/>
          </a:bodyPr>
          <a:lstStyle/>
          <a:p>
            <a:r>
              <a:rPr lang="en-GB" sz="2200">
                <a:solidFill>
                  <a:srgbClr val="FFFFFF"/>
                </a:solidFill>
                <a:cs typeface="Calibri"/>
              </a:rPr>
              <a:t>GPS Trackers- easy way to surveillance suspects</a:t>
            </a:r>
          </a:p>
          <a:p>
            <a:r>
              <a:rPr lang="en-GB" sz="2200">
                <a:solidFill>
                  <a:srgbClr val="FFFFFF"/>
                </a:solidFill>
                <a:cs typeface="Calibri"/>
              </a:rPr>
              <a:t>Geofencing- alerts the police of when suspects cross certain perimeters </a:t>
            </a:r>
          </a:p>
        </p:txBody>
      </p:sp>
    </p:spTree>
    <p:extLst>
      <p:ext uri="{BB962C8B-B14F-4D97-AF65-F5344CB8AC3E}">
        <p14:creationId xmlns:p14="http://schemas.microsoft.com/office/powerpoint/2010/main" val="39804944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AC4CA51-DCCC-34DB-B3D5-D1A859A4BF8A}"/>
              </a:ext>
            </a:extLst>
          </p:cNvPr>
          <p:cNvSpPr>
            <a:spLocks noGrp="1"/>
          </p:cNvSpPr>
          <p:nvPr>
            <p:ph type="title"/>
          </p:nvPr>
        </p:nvSpPr>
        <p:spPr>
          <a:xfrm>
            <a:off x="524741" y="620392"/>
            <a:ext cx="3808268" cy="5504688"/>
          </a:xfrm>
        </p:spPr>
        <p:txBody>
          <a:bodyPr>
            <a:normAutofit/>
          </a:bodyPr>
          <a:lstStyle/>
          <a:p>
            <a:r>
              <a:rPr lang="en-GB" sz="6000">
                <a:solidFill>
                  <a:schemeClr val="bg1"/>
                </a:solidFill>
                <a:cs typeface="Calibri Light"/>
              </a:rPr>
              <a:t>Other innovations</a:t>
            </a:r>
            <a:endParaRPr lang="en-GB" sz="6000">
              <a:solidFill>
                <a:schemeClr val="bg1"/>
              </a:solidFill>
            </a:endParaRPr>
          </a:p>
        </p:txBody>
      </p:sp>
      <p:graphicFrame>
        <p:nvGraphicFramePr>
          <p:cNvPr id="5" name="Content Placeholder 2">
            <a:extLst>
              <a:ext uri="{FF2B5EF4-FFF2-40B4-BE49-F238E27FC236}">
                <a16:creationId xmlns:a16="http://schemas.microsoft.com/office/drawing/2014/main" id="{55C2093F-657F-7DBA-8EBA-C2D57F5F4D51}"/>
              </a:ext>
            </a:extLst>
          </p:cNvPr>
          <p:cNvGraphicFramePr>
            <a:graphicFrameLocks noGrp="1"/>
          </p:cNvGraphicFramePr>
          <p:nvPr>
            <p:ph idx="1"/>
            <p:extLst>
              <p:ext uri="{D42A27DB-BD31-4B8C-83A1-F6EECF244321}">
                <p14:modId xmlns:p14="http://schemas.microsoft.com/office/powerpoint/2010/main" val="2584816962"/>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12311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Close-up of holiday decorations, including baubles, pinecones, and pine needles">
            <a:extLst>
              <a:ext uri="{FF2B5EF4-FFF2-40B4-BE49-F238E27FC236}">
                <a16:creationId xmlns:a16="http://schemas.microsoft.com/office/drawing/2014/main" id="{4DC7F3B8-2720-2543-089A-7D497BD4710E}"/>
              </a:ext>
            </a:extLst>
          </p:cNvPr>
          <p:cNvPicPr>
            <a:picLocks noGrp="1" noChangeAspect="1"/>
          </p:cNvPicPr>
          <p:nvPr>
            <p:ph idx="1"/>
          </p:nvPr>
        </p:nvPicPr>
        <p:blipFill rotWithShape="1">
          <a:blip r:embed="rId2"/>
          <a:srcRect t="15730"/>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85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AA790C-5830-3455-C704-D8DDE1B7AC0D}"/>
              </a:ext>
            </a:extLst>
          </p:cNvPr>
          <p:cNvSpPr>
            <a:spLocks noGrp="1"/>
          </p:cNvSpPr>
          <p:nvPr>
            <p:ph type="title"/>
          </p:nvPr>
        </p:nvSpPr>
        <p:spPr>
          <a:xfrm>
            <a:off x="523875" y="42595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Christmas quiz</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35069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24356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80042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7B5CC-14AF-5598-2767-14ABF52CA830}"/>
              </a:ext>
            </a:extLst>
          </p:cNvPr>
          <p:cNvSpPr>
            <a:spLocks noGrp="1"/>
          </p:cNvSpPr>
          <p:nvPr>
            <p:ph type="title"/>
          </p:nvPr>
        </p:nvSpPr>
        <p:spPr>
          <a:xfrm>
            <a:off x="640080" y="2074363"/>
            <a:ext cx="2752354" cy="2709275"/>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ormAutofit/>
          </a:bodyPr>
          <a:lstStyle/>
          <a:p>
            <a:pPr algn="ctr"/>
            <a:r>
              <a:rPr lang="en-US" sz="2600" kern="1200">
                <a:solidFill>
                  <a:schemeClr val="bg1"/>
                </a:solidFill>
                <a:latin typeface="+mj-lt"/>
                <a:ea typeface="+mj-ea"/>
                <a:cs typeface="+mj-cs"/>
              </a:rPr>
              <a:t>Module feedback form</a:t>
            </a:r>
          </a:p>
        </p:txBody>
      </p:sp>
      <p:pic>
        <p:nvPicPr>
          <p:cNvPr id="4" name="Picture 4" descr="Graphical user interface, text, application&#10;&#10;Description automatically generated">
            <a:extLst>
              <a:ext uri="{FF2B5EF4-FFF2-40B4-BE49-F238E27FC236}">
                <a16:creationId xmlns:a16="http://schemas.microsoft.com/office/drawing/2014/main" id="{E3A59250-DCCD-0AC0-125C-A3A48D8787DF}"/>
              </a:ext>
            </a:extLst>
          </p:cNvPr>
          <p:cNvPicPr>
            <a:picLocks noGrp="1" noChangeAspect="1"/>
          </p:cNvPicPr>
          <p:nvPr>
            <p:ph idx="1"/>
          </p:nvPr>
        </p:nvPicPr>
        <p:blipFill>
          <a:blip r:embed="rId2"/>
          <a:stretch>
            <a:fillRect/>
          </a:stretch>
        </p:blipFill>
        <p:spPr>
          <a:xfrm>
            <a:off x="4038600" y="2582692"/>
            <a:ext cx="7188199" cy="1689226"/>
          </a:xfrm>
          <a:prstGeom prst="rect">
            <a:avLst/>
          </a:prstGeom>
        </p:spPr>
      </p:pic>
    </p:spTree>
    <p:extLst>
      <p:ext uri="{BB962C8B-B14F-4D97-AF65-F5344CB8AC3E}">
        <p14:creationId xmlns:p14="http://schemas.microsoft.com/office/powerpoint/2010/main" val="348380691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23</Slides>
  <Notes>1</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Changemakers: Creativity and value creation</vt:lpstr>
      <vt:lpstr>Scheme of work</vt:lpstr>
      <vt:lpstr>Assignment 1 video</vt:lpstr>
      <vt:lpstr>Aims for today's session...</vt:lpstr>
      <vt:lpstr>Assignment 2</vt:lpstr>
      <vt:lpstr>Surveillance </vt:lpstr>
      <vt:lpstr>Body Worn Camera's</vt:lpstr>
      <vt:lpstr>ANPR</vt:lpstr>
      <vt:lpstr>PowerPoint Presentation</vt:lpstr>
      <vt:lpstr>Paul Chapman</vt:lpstr>
      <vt:lpstr>Doorbell footage/ Dash cams</vt:lpstr>
      <vt:lpstr>Pro's and con's to surveillance </vt:lpstr>
      <vt:lpstr>China</vt:lpstr>
      <vt:lpstr>Digital evidence</vt:lpstr>
      <vt:lpstr>Social Media</vt:lpstr>
      <vt:lpstr>Miscarriages of justice</vt:lpstr>
      <vt:lpstr>Task....</vt:lpstr>
      <vt:lpstr>Misinterpretation of forensic science</vt:lpstr>
      <vt:lpstr>Forensic science</vt:lpstr>
      <vt:lpstr>Technology-GPS/GIS  (Global positioning system/ Geographic Information System)</vt:lpstr>
      <vt:lpstr>Other innovations</vt:lpstr>
      <vt:lpstr>Christmas quiz</vt:lpstr>
      <vt:lpstr>Module feedback form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136</cp:revision>
  <dcterms:created xsi:type="dcterms:W3CDTF">2022-11-11T17:17:20Z</dcterms:created>
  <dcterms:modified xsi:type="dcterms:W3CDTF">2022-12-07T18:42:34Z</dcterms:modified>
</cp:coreProperties>
</file>