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79" r:id="rId2"/>
    <p:sldId id="312" r:id="rId3"/>
    <p:sldId id="313" r:id="rId4"/>
    <p:sldId id="314" r:id="rId5"/>
    <p:sldId id="315" r:id="rId6"/>
    <p:sldId id="317" r:id="rId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4" d="100"/>
          <a:sy n="64" d="100"/>
        </p:scale>
        <p:origin x="125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1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1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47CCAF1-0DA8-4D6E-800D-7483A662BC6C}" type="slidenum">
              <a:rPr lang="en-US" altLang="en-US" sz="1300"/>
              <a:pPr/>
              <a:t>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534958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2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2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73AB141-EAA6-4FDD-9548-1840890452BB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309915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2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2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73AB141-EAA6-4FDD-9548-1840890452BB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09935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3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3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216461C-7B3E-4F5F-9FE5-5F2CE530F6AD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588951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73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73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CC787F2-DF4E-4ADF-8F40-74D1CB195D54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193689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38" y="1392594"/>
            <a:ext cx="82296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 userDrawn="1"/>
        </p:nvSpPr>
        <p:spPr bwMode="auto">
          <a:xfrm>
            <a:off x="-12071" y="1"/>
            <a:ext cx="5269871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IN" altLang="en-US" sz="800" dirty="0" smtClean="0"/>
              <a:t>Berk, </a:t>
            </a:r>
            <a:r>
              <a:rPr lang="en-IN" altLang="en-US" sz="800" dirty="0" err="1" smtClean="0"/>
              <a:t>DeMarzo</a:t>
            </a:r>
            <a:r>
              <a:rPr lang="en-IN" altLang="en-US" sz="800" dirty="0" smtClean="0"/>
              <a:t> &amp; </a:t>
            </a:r>
            <a:r>
              <a:rPr lang="en-IN" altLang="en-US" sz="800" dirty="0" err="1" smtClean="0"/>
              <a:t>Harfod</a:t>
            </a:r>
            <a:r>
              <a:rPr lang="en-IN" altLang="en-US" sz="800" dirty="0" smtClean="0"/>
              <a:t>, Fundamentals of </a:t>
            </a:r>
            <a:r>
              <a:rPr lang="en-US" altLang="en-US" sz="800" i="1" dirty="0" smtClean="0"/>
              <a:t>Corporate Finance</a:t>
            </a:r>
            <a:r>
              <a:rPr lang="en-US" altLang="en-US" sz="800" dirty="0" smtClean="0"/>
              <a:t>, 3rd  Edition © Pearson Education Limited 2015</a:t>
            </a:r>
            <a:endParaRPr lang="en-GB" altLang="en-US" sz="800" dirty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MBA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 smtClean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smtClean="0">
                <a:solidFill>
                  <a:schemeClr val="accent2"/>
                </a:solidFill>
              </a:rPr>
              <a:t>Week </a:t>
            </a:r>
            <a:r>
              <a:rPr lang="en-GB" altLang="en-US" dirty="0">
                <a:solidFill>
                  <a:schemeClr val="accent2"/>
                </a:solidFill>
              </a:rPr>
              <a:t>6</a:t>
            </a:r>
            <a:endParaRPr lang="en-GB" altLang="en-US" dirty="0" smtClean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 smtClean="0">
                <a:solidFill>
                  <a:schemeClr val="accent2"/>
                </a:solidFill>
              </a:rPr>
              <a:t>Income Statement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2.3 The Income Statement</a:t>
            </a:r>
          </a:p>
        </p:txBody>
      </p:sp>
      <p:sp>
        <p:nvSpPr>
          <p:cNvPr id="55299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>
            <a:normAutofit fontScale="92500"/>
          </a:bodyPr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The income statement lists the firm’s revenues and expenses over a period of time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Sometimes called the profit and loss statement, or “P&amp;L”</a:t>
            </a:r>
          </a:p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The  last or “bottom” line of the income statement shows net income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A measure of its profitability  during the period 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Also referred to as the firm’s earnings  </a:t>
            </a:r>
          </a:p>
        </p:txBody>
      </p:sp>
    </p:spTree>
    <p:extLst>
      <p:ext uri="{BB962C8B-B14F-4D97-AF65-F5344CB8AC3E}">
        <p14:creationId xmlns:p14="http://schemas.microsoft.com/office/powerpoint/2010/main" val="120853038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2.3 The Income Statement</a:t>
            </a:r>
          </a:p>
        </p:txBody>
      </p:sp>
      <p:sp>
        <p:nvSpPr>
          <p:cNvPr id="56323" name="Rectangle 24"/>
          <p:cNvSpPr>
            <a:spLocks noGrp="1" noChangeArrowheads="1"/>
          </p:cNvSpPr>
          <p:nvPr>
            <p:ph idx="1"/>
          </p:nvPr>
        </p:nvSpPr>
        <p:spPr>
          <a:xfrm>
            <a:off x="395536" y="1196752"/>
            <a:ext cx="8424936" cy="5184576"/>
          </a:xfrm>
        </p:spPr>
        <p:txBody>
          <a:bodyPr rIns="91440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 smtClean="0">
                <a:ea typeface="ヒラギノ角ゴ Pro W3" pitchFamily="-65" charset="-128"/>
              </a:rPr>
              <a:t>Earnings Calculations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 smtClean="0">
                <a:ea typeface="ヒラギノ角ゴ Pro W3" pitchFamily="-65" charset="-128"/>
              </a:rPr>
              <a:t>Gross Profit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 smtClean="0">
                <a:ea typeface="ＭＳ Ｐゴシック" panose="020B0600070205080204" pitchFamily="34" charset="-128"/>
              </a:rPr>
              <a:t>Revenues (Net Sales) - Cost of Sales = Gross Profit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 smtClean="0">
                <a:ea typeface="ヒラギノ角ゴ Pro W3" pitchFamily="-65" charset="-128"/>
              </a:rPr>
              <a:t>Operating </a:t>
            </a:r>
            <a:r>
              <a:rPr lang="en-US" altLang="en-US" b="1" dirty="0">
                <a:ea typeface="ヒラギノ角ゴ Pro W3" pitchFamily="-65" charset="-128"/>
              </a:rPr>
              <a:t>P</a:t>
            </a:r>
            <a:r>
              <a:rPr lang="en-US" altLang="en-US" b="1" dirty="0" smtClean="0">
                <a:ea typeface="ヒラギノ角ゴ Pro W3" pitchFamily="-65" charset="-128"/>
              </a:rPr>
              <a:t>rofit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 smtClean="0">
                <a:ea typeface="ＭＳ Ｐゴシック" panose="020B0600070205080204" pitchFamily="34" charset="-128"/>
              </a:rPr>
              <a:t>Gross Profit – Operating Expenses = Operating Profit (Operating Income)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 smtClean="0">
                <a:ea typeface="ヒラギノ角ゴ Pro W3" pitchFamily="-65" charset="-128"/>
              </a:rPr>
              <a:t>Net Profit</a:t>
            </a:r>
            <a:endParaRPr lang="en-US" altLang="en-US" b="1" dirty="0">
              <a:ea typeface="ヒラギノ角ゴ Pro W3" pitchFamily="-65" charset="-128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 smtClean="0">
                <a:ea typeface="ＭＳ Ｐゴシック" panose="020B0600070205080204" pitchFamily="34" charset="-128"/>
              </a:rPr>
              <a:t>Operating Income </a:t>
            </a:r>
            <a:r>
              <a:rPr lang="en-US" altLang="en-US" dirty="0">
                <a:ea typeface="ＭＳ Ｐゴシック" panose="020B0600070205080204" pitchFamily="34" charset="-128"/>
              </a:rPr>
              <a:t>–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Interest - Taxes </a:t>
            </a:r>
            <a:r>
              <a:rPr lang="en-US" altLang="en-US" dirty="0">
                <a:ea typeface="ＭＳ Ｐゴシック" panose="020B0600070205080204" pitchFamily="34" charset="-128"/>
              </a:rPr>
              <a:t>= Net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Income (net profit, earnings)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dirty="0" smtClean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 </a:t>
            </a:r>
          </a:p>
        </p:txBody>
      </p:sp>
      <p:sp>
        <p:nvSpPr>
          <p:cNvPr id="56324" name="Rectangle 18"/>
          <p:cNvSpPr>
            <a:spLocks noChangeArrowheads="1"/>
          </p:cNvSpPr>
          <p:nvPr/>
        </p:nvSpPr>
        <p:spPr bwMode="auto">
          <a:xfrm>
            <a:off x="7162800" y="3729038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742283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2.3 The Income Statement</a:t>
            </a:r>
          </a:p>
        </p:txBody>
      </p:sp>
      <p:sp>
        <p:nvSpPr>
          <p:cNvPr id="56323" name="Rectangle 24"/>
          <p:cNvSpPr>
            <a:spLocks noGrp="1" noChangeArrowheads="1"/>
          </p:cNvSpPr>
          <p:nvPr>
            <p:ph idx="1"/>
          </p:nvPr>
        </p:nvSpPr>
        <p:spPr/>
        <p:txBody>
          <a:bodyPr rIns="91440"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 smtClean="0">
                <a:ea typeface="ヒラギノ角ゴ Pro W3" pitchFamily="-65" charset="-128"/>
              </a:rPr>
              <a:t>Earnings per share Calculations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>
                <a:ea typeface="ヒラギノ角ゴ Pro W3" pitchFamily="-65" charset="-128"/>
              </a:rPr>
              <a:t>Earnings per share (EPS) is the portion of a company’s profit that is allocated to each outstanding share of common </a:t>
            </a:r>
            <a:r>
              <a:rPr lang="en-GB" altLang="en-US" dirty="0" smtClean="0">
                <a:ea typeface="ヒラギノ角ゴ Pro W3" pitchFamily="-65" charset="-128"/>
              </a:rPr>
              <a:t>stock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>
                <a:ea typeface="ヒラギノ角ゴ Pro W3" pitchFamily="-65" charset="-128"/>
              </a:rPr>
              <a:t>EPS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EPS = net income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/ (number of shares outstanding)</a:t>
            </a:r>
            <a:endParaRPr lang="en-US" altLang="en-US" dirty="0" smtClean="0">
              <a:ea typeface="ヒラギノ角ゴ Pro W3" pitchFamily="-65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>
                <a:ea typeface="ヒラギノ角ゴ Pro W3" pitchFamily="-65" charset="-128"/>
              </a:rPr>
              <a:t> Diluted EPS </a:t>
            </a:r>
            <a:endParaRPr lang="en-US" altLang="en-US" dirty="0">
              <a:ea typeface="ヒラギノ角ゴ Pro W3" pitchFamily="-65" charset="-128"/>
            </a:endParaRPr>
          </a:p>
          <a:p>
            <a:pPr lvl="2" eaLnBrk="1" hangingPunct="1">
              <a:lnSpc>
                <a:spcPct val="90000"/>
              </a:lnSpc>
            </a:pPr>
            <a:r>
              <a:rPr lang="en-GB" altLang="en-US" dirty="0" smtClean="0">
                <a:ea typeface="ＭＳ Ｐゴシック" panose="020B0600070205080204" pitchFamily="34" charset="-128"/>
              </a:rPr>
              <a:t>Diluted </a:t>
            </a:r>
            <a:r>
              <a:rPr lang="en-GB" altLang="en-US" dirty="0">
                <a:ea typeface="ＭＳ Ｐゴシック" panose="020B0600070205080204" pitchFamily="34" charset="-128"/>
              </a:rPr>
              <a:t>EPS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= net </a:t>
            </a:r>
            <a:r>
              <a:rPr lang="en-GB" altLang="en-US" dirty="0">
                <a:ea typeface="ＭＳ Ｐゴシック" panose="020B0600070205080204" pitchFamily="34" charset="-128"/>
              </a:rPr>
              <a:t>income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/(number of </a:t>
            </a:r>
            <a:r>
              <a:rPr lang="en-GB" altLang="en-US" dirty="0">
                <a:ea typeface="ＭＳ Ｐゴシック" panose="020B0600070205080204" pitchFamily="34" charset="-128"/>
              </a:rPr>
              <a:t>shares outstanding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+ the </a:t>
            </a:r>
            <a:r>
              <a:rPr lang="en-GB" altLang="en-US" dirty="0">
                <a:ea typeface="ＭＳ Ｐゴシック" panose="020B0600070205080204" pitchFamily="34" charset="-128"/>
              </a:rPr>
              <a:t>impact of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stock options</a:t>
            </a:r>
            <a:r>
              <a:rPr lang="en-GB" altLang="en-US" dirty="0">
                <a:ea typeface="ＭＳ Ｐゴシック" panose="020B0600070205080204" pitchFamily="34" charset="-128"/>
              </a:rPr>
              <a:t>, warrants, and other dilutive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securities)</a:t>
            </a:r>
            <a:endParaRPr lang="en-US" altLang="en-US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dirty="0" smtClean="0">
              <a:ea typeface="ヒラギノ角ゴ Pro W3" pitchFamily="-65" charset="-128"/>
            </a:endParaRPr>
          </a:p>
        </p:txBody>
      </p:sp>
      <p:sp>
        <p:nvSpPr>
          <p:cNvPr id="56324" name="Rectangle 18"/>
          <p:cNvSpPr>
            <a:spLocks noChangeArrowheads="1"/>
          </p:cNvSpPr>
          <p:nvPr/>
        </p:nvSpPr>
        <p:spPr bwMode="auto">
          <a:xfrm>
            <a:off x="7162800" y="3729038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04126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z="2800" smtClean="0">
                <a:ea typeface="ヒラギノ角ゴ Pro W3" pitchFamily="-65" charset="-128"/>
              </a:rPr>
              <a:t>Table 2.2  </a:t>
            </a:r>
            <a:r>
              <a:rPr lang="en-US" altLang="en-US" sz="2800" b="0" smtClean="0">
                <a:ea typeface="ヒラギノ角ゴ Pro W3" pitchFamily="-65" charset="-128"/>
              </a:rPr>
              <a:t>Vodafone Group plc’s Income Statement Sheet for 2013 and 2012 in £m</a:t>
            </a:r>
          </a:p>
        </p:txBody>
      </p:sp>
      <p:pic>
        <p:nvPicPr>
          <p:cNvPr id="57347" name="Picture 3" descr="tbl02_02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838" y="1600200"/>
            <a:ext cx="5792787" cy="444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44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2.6 The Statement of Cash Flows</a:t>
            </a:r>
          </a:p>
        </p:txBody>
      </p:sp>
      <p:sp>
        <p:nvSpPr>
          <p:cNvPr id="61443" name="Rectangle 12"/>
          <p:cNvSpPr>
            <a:spLocks noGrp="1" noChangeArrowheads="1"/>
          </p:cNvSpPr>
          <p:nvPr>
            <p:ph idx="1"/>
          </p:nvPr>
        </p:nvSpPr>
        <p:spPr>
          <a:xfrm>
            <a:off x="475049" y="1700808"/>
            <a:ext cx="8229600" cy="3917032"/>
          </a:xfrm>
        </p:spPr>
        <p:txBody>
          <a:bodyPr rIns="91440"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The firm’s statement of cash flows uses the information from the income statement and balance sheet to determine: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How much cash the firm has generated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How that cash has been allocated during a set period</a:t>
            </a:r>
          </a:p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Cash is important because it is needed to pay bills and maintain operations and is the source of any return of investment for investors</a:t>
            </a:r>
          </a:p>
        </p:txBody>
      </p:sp>
    </p:spTree>
    <p:extLst>
      <p:ext uri="{BB962C8B-B14F-4D97-AF65-F5344CB8AC3E}">
        <p14:creationId xmlns:p14="http://schemas.microsoft.com/office/powerpoint/2010/main" val="179133105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2253</TotalTime>
  <Words>278</Words>
  <Application>Microsoft Office PowerPoint</Application>
  <PresentationFormat>On-screen Show (4:3)</PresentationFormat>
  <Paragraphs>40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ＭＳ Ｐゴシック</vt:lpstr>
      <vt:lpstr>Myriad Pro</vt:lpstr>
      <vt:lpstr>ヒラギノ角ゴ Pro W3</vt:lpstr>
      <vt:lpstr>Arial</vt:lpstr>
      <vt:lpstr>Verdana</vt:lpstr>
      <vt:lpstr>20140311PresentationUWTSDTemplate</vt:lpstr>
      <vt:lpstr>MBA</vt:lpstr>
      <vt:lpstr>2.3 The Income Statement</vt:lpstr>
      <vt:lpstr>2.3 The Income Statement</vt:lpstr>
      <vt:lpstr>2.3 The Income Statement</vt:lpstr>
      <vt:lpstr>Table 2.2  Vodafone Group plc’s Income Statement Sheet for 2013 and 2012 in £m</vt:lpstr>
      <vt:lpstr>2.6 The Statement of Cash Flows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Miao, Jia</cp:lastModifiedBy>
  <cp:revision>137</cp:revision>
  <cp:lastPrinted>2018-07-09T15:27:01Z</cp:lastPrinted>
  <dcterms:created xsi:type="dcterms:W3CDTF">2002-10-07T19:43:58Z</dcterms:created>
  <dcterms:modified xsi:type="dcterms:W3CDTF">2020-07-23T11:59:34Z</dcterms:modified>
</cp:coreProperties>
</file>