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56" r:id="rId2"/>
    <p:sldId id="269" r:id="rId3"/>
    <p:sldId id="268" r:id="rId4"/>
    <p:sldId id="263" r:id="rId5"/>
    <p:sldId id="272" r:id="rId6"/>
    <p:sldId id="267" r:id="rId7"/>
    <p:sldId id="258" r:id="rId8"/>
    <p:sldId id="257" r:id="rId9"/>
    <p:sldId id="260" r:id="rId10"/>
    <p:sldId id="278" r:id="rId11"/>
    <p:sldId id="276" r:id="rId12"/>
    <p:sldId id="262" r:id="rId13"/>
    <p:sldId id="266" r:id="rId14"/>
    <p:sldId id="273" r:id="rId15"/>
    <p:sldId id="264" r:id="rId16"/>
    <p:sldId id="274" r:id="rId17"/>
    <p:sldId id="265" r:id="rId18"/>
    <p:sldId id="275" r:id="rId19"/>
    <p:sldId id="277" r:id="rId20"/>
    <p:sldId id="271" r:id="rId21"/>
    <p:sldId id="27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56AD1CA-8A0A-4795-96EF-38ECC14781C4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3A2161-51AA-4563-AE39-1EB1D6F6A04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3A2161-51AA-4563-AE39-1EB1D6F6A048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15C24A0-A2AB-4172-A882-0185F4990175}" type="datetimeFigureOut">
              <a:rPr lang="en-US" smtClean="0"/>
              <a:pPr/>
              <a:t>3/9/2021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2FC84F0-1C7B-45EB-8F88-8AF699288D2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8728" y="571480"/>
            <a:ext cx="6400800" cy="1214446"/>
          </a:xfrm>
        </p:spPr>
        <p:txBody>
          <a:bodyPr/>
          <a:lstStyle/>
          <a:p>
            <a:pPr algn="ctr"/>
            <a:r>
              <a:rPr lang="en-GB" b="1" u="sng" dirty="0" smtClean="0">
                <a:solidFill>
                  <a:schemeClr val="tx1"/>
                </a:solidFill>
              </a:rPr>
              <a:t>Economical Outlets for Waste Foundry Slag </a:t>
            </a:r>
            <a:endParaRPr lang="en-GB" b="1" u="sng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28860" y="1714488"/>
            <a:ext cx="4500594" cy="32843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3"/>
          <p:cNvSpPr txBox="1"/>
          <p:nvPr/>
        </p:nvSpPr>
        <p:spPr>
          <a:xfrm>
            <a:off x="5429256" y="5934670"/>
            <a:ext cx="35719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J.Francis</a:t>
            </a:r>
            <a:r>
              <a:rPr lang="en-GB" dirty="0" smtClean="0"/>
              <a:t> P144082</a:t>
            </a:r>
          </a:p>
          <a:p>
            <a:r>
              <a:rPr lang="en-GB" dirty="0" err="1" smtClean="0"/>
              <a:t>Msc</a:t>
            </a:r>
            <a:r>
              <a:rPr lang="en-GB" dirty="0" smtClean="0"/>
              <a:t> Lean &amp; Agile Operations</a:t>
            </a:r>
          </a:p>
          <a:p>
            <a:r>
              <a:rPr lang="en-GB" dirty="0" smtClean="0"/>
              <a:t>Research Proposal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Background Information</a:t>
            </a:r>
          </a:p>
          <a:p>
            <a:r>
              <a:rPr lang="en-GB" dirty="0" smtClean="0"/>
              <a:t>Manufacturing Process</a:t>
            </a:r>
          </a:p>
          <a:p>
            <a:r>
              <a:rPr lang="en-GB" dirty="0" smtClean="0"/>
              <a:t>The Issue</a:t>
            </a:r>
          </a:p>
          <a:p>
            <a:r>
              <a:rPr lang="en-GB" dirty="0" smtClean="0"/>
              <a:t>Aims</a:t>
            </a:r>
          </a:p>
          <a:p>
            <a:r>
              <a:rPr lang="en-GB" dirty="0" smtClean="0"/>
              <a:t>Methodology</a:t>
            </a:r>
          </a:p>
          <a:p>
            <a:r>
              <a:rPr lang="en-GB" dirty="0" smtClean="0"/>
              <a:t>Current </a:t>
            </a:r>
            <a:r>
              <a:rPr lang="en-GB" dirty="0" smtClean="0"/>
              <a:t>Literature</a:t>
            </a:r>
          </a:p>
          <a:p>
            <a:r>
              <a:rPr lang="en-GB" dirty="0" smtClean="0"/>
              <a:t>Q&amp;A</a:t>
            </a:r>
            <a:endParaRPr lang="en-GB" dirty="0" smtClean="0"/>
          </a:p>
          <a:p>
            <a:endParaRPr lang="en-GB" dirty="0" smtClean="0"/>
          </a:p>
          <a:p>
            <a:pPr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Powdered Fe, Ni, Co based super alloys using Gas / Water Atomisation process</a:t>
            </a:r>
          </a:p>
          <a:p>
            <a:pPr>
              <a:buNone/>
            </a:pPr>
            <a:endParaRPr lang="en-GB" sz="2000" dirty="0" smtClean="0"/>
          </a:p>
          <a:p>
            <a:r>
              <a:rPr lang="en-GB" sz="2000" dirty="0" smtClean="0"/>
              <a:t>Applications – Hard face coatings, corrosion resistance, chemical protection, Brazing filler pastes, MIM, addictive manufacturing</a:t>
            </a:r>
            <a:r>
              <a:rPr lang="en-GB" sz="2400" dirty="0" smtClean="0"/>
              <a:t>. </a:t>
            </a:r>
          </a:p>
          <a:p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92002" y="3714753"/>
            <a:ext cx="3794311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5357818" y="3929066"/>
            <a:ext cx="342902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Chemistry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Particle Size Distribution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Morphology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57818" y="3571876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Key characteristics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 smtClean="0"/>
              <a:t>Works on Magnetic forces. Heats on Resistivity</a:t>
            </a:r>
          </a:p>
          <a:p>
            <a:r>
              <a:rPr lang="en-GB" sz="2000" dirty="0" smtClean="0"/>
              <a:t>Faradays Law</a:t>
            </a:r>
          </a:p>
          <a:p>
            <a:r>
              <a:rPr lang="en-GB" sz="2000" dirty="0" smtClean="0"/>
              <a:t>Creates a stir effect – Good for alloying</a:t>
            </a:r>
          </a:p>
          <a:p>
            <a:r>
              <a:rPr lang="en-GB" sz="2000" dirty="0" smtClean="0"/>
              <a:t>Melted in Oxidising environment – No Vacuum equipment</a:t>
            </a:r>
          </a:p>
          <a:p>
            <a:r>
              <a:rPr lang="en-GB" sz="2000" dirty="0" smtClean="0"/>
              <a:t>Slag rises to the top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1. Induction Melting</a:t>
            </a:r>
            <a:endParaRPr lang="en-GB" dirty="0"/>
          </a:p>
        </p:txBody>
      </p:sp>
      <p:pic>
        <p:nvPicPr>
          <p:cNvPr id="4" name="Picture 3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3000372"/>
            <a:ext cx="4143404" cy="3429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3643314"/>
            <a:ext cx="2500330" cy="24498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-65881" y="1357299"/>
            <a:ext cx="6066641" cy="3093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Induction Stirring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5008" y="1285860"/>
            <a:ext cx="3071802" cy="34374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/>
          <p:cNvSpPr txBox="1"/>
          <p:nvPr/>
        </p:nvSpPr>
        <p:spPr>
          <a:xfrm>
            <a:off x="714348" y="5072074"/>
            <a:ext cx="7429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EMF on molten pool create a stir effect. Good for homogenous alloying, detrimental to furnace life.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Low density slag rises to the top when stirring is </a:t>
            </a:r>
            <a:r>
              <a:rPr lang="en-GB" i="1" dirty="0" smtClean="0"/>
              <a:t>off</a:t>
            </a:r>
            <a:endParaRPr lang="en-GB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Manually removed by operators</a:t>
            </a:r>
          </a:p>
          <a:p>
            <a:endParaRPr lang="en-GB" sz="2400" dirty="0" smtClean="0"/>
          </a:p>
          <a:p>
            <a:r>
              <a:rPr lang="en-GB" sz="2400" dirty="0" smtClean="0"/>
              <a:t>Critical to manufacturing process </a:t>
            </a:r>
            <a:r>
              <a:rPr lang="en-GB" sz="2400" dirty="0" smtClean="0"/>
              <a:t>–&amp; </a:t>
            </a:r>
            <a:r>
              <a:rPr lang="en-GB" sz="2400" dirty="0" smtClean="0"/>
              <a:t>end product 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2. De-Slag &amp; Pour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94" y="2928934"/>
            <a:ext cx="2357454" cy="33397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71604" y="3000372"/>
            <a:ext cx="2571768" cy="3180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it removed</a:t>
            </a:r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2285992"/>
            <a:ext cx="3429024" cy="36225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ectangle 5"/>
          <p:cNvSpPr/>
          <p:nvPr/>
        </p:nvSpPr>
        <p:spPr>
          <a:xfrm>
            <a:off x="357158" y="6143644"/>
            <a:ext cx="428628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 smtClean="0"/>
              <a:t>https://www.amt-advanced-materials-technology.com/processing/gas-atomization/</a:t>
            </a:r>
            <a:endParaRPr lang="en-GB" sz="11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80626" y="3214686"/>
            <a:ext cx="3737284" cy="25261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Rectangle 7"/>
          <p:cNvSpPr/>
          <p:nvPr/>
        </p:nvSpPr>
        <p:spPr>
          <a:xfrm>
            <a:off x="4572000" y="6143644"/>
            <a:ext cx="4572000" cy="26161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100" dirty="0" smtClean="0"/>
              <a:t>https://www.tocalo.co.jp/english/technical/powderflame.html</a:t>
            </a:r>
            <a:endParaRPr lang="en-GB" sz="1100" dirty="0"/>
          </a:p>
        </p:txBody>
      </p:sp>
      <p:sp>
        <p:nvSpPr>
          <p:cNvPr id="10" name="TextBox 9"/>
          <p:cNvSpPr txBox="1"/>
          <p:nvPr/>
        </p:nvSpPr>
        <p:spPr>
          <a:xfrm>
            <a:off x="357158" y="1142984"/>
            <a:ext cx="378621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smtClean="0"/>
              <a:t>Process </a:t>
            </a:r>
          </a:p>
          <a:p>
            <a:pPr algn="ctr"/>
            <a:endParaRPr lang="en-GB" sz="1600" b="1" u="sng" dirty="0" smtClean="0"/>
          </a:p>
          <a:p>
            <a:pPr algn="ctr"/>
            <a:endParaRPr lang="en-GB" sz="1600" dirty="0" smtClean="0"/>
          </a:p>
          <a:p>
            <a:pPr algn="ctr"/>
            <a:r>
              <a:rPr lang="en-GB" sz="1600" dirty="0" smtClean="0"/>
              <a:t>Will clog atomising nozzle when poured.  </a:t>
            </a:r>
            <a:endParaRPr lang="en-GB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4786314" y="1285860"/>
            <a:ext cx="407196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u="sng" dirty="0" smtClean="0"/>
              <a:t>Application</a:t>
            </a:r>
          </a:p>
          <a:p>
            <a:pPr algn="ctr"/>
            <a:endParaRPr lang="en-GB" b="1" u="sng" dirty="0" smtClean="0"/>
          </a:p>
          <a:p>
            <a:pPr algn="ctr"/>
            <a:r>
              <a:rPr lang="en-GB" sz="1600" dirty="0" smtClean="0"/>
              <a:t>Will alter melting characteristic when sprayed. Nozzle build up and back pressure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Slag?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428596" y="1571612"/>
            <a:ext cx="821537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dirty="0" smtClean="0"/>
              <a:t>Impurities from within the metals</a:t>
            </a:r>
          </a:p>
          <a:p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Metal Oxides </a:t>
            </a:r>
          </a:p>
          <a:p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Worn Refractory lining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/>
          </a:p>
          <a:p>
            <a:pPr>
              <a:buFont typeface="Arial" pitchFamily="34" charset="0"/>
              <a:buChar char="•"/>
            </a:pPr>
            <a:endParaRPr lang="en-GB" sz="2000" dirty="0" smtClean="0"/>
          </a:p>
          <a:p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Unwanted by-product of the process</a:t>
            </a:r>
          </a:p>
          <a:p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Can contain valuable metals </a:t>
            </a:r>
          </a:p>
          <a:p>
            <a:r>
              <a:rPr lang="en-GB" sz="2000" dirty="0" smtClean="0"/>
              <a:t>  due to manual removal</a:t>
            </a:r>
            <a:endParaRPr lang="en-GB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86380" y="1500174"/>
            <a:ext cx="3500462" cy="46615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525963"/>
          </a:xfrm>
        </p:spPr>
        <p:txBody>
          <a:bodyPr>
            <a:normAutofit/>
          </a:bodyPr>
          <a:lstStyle/>
          <a:p>
            <a:r>
              <a:rPr lang="en-GB" sz="1800" dirty="0" smtClean="0"/>
              <a:t>Takes up space until disposed</a:t>
            </a:r>
          </a:p>
          <a:p>
            <a:r>
              <a:rPr lang="en-GB" sz="1800" dirty="0" smtClean="0"/>
              <a:t>Requires manual labour to fill skips</a:t>
            </a:r>
          </a:p>
          <a:p>
            <a:r>
              <a:rPr lang="en-GB" sz="1800" dirty="0" smtClean="0"/>
              <a:t>All </a:t>
            </a:r>
            <a:r>
              <a:rPr lang="en-GB" sz="1800" u="sng" dirty="0" smtClean="0"/>
              <a:t>MIXED</a:t>
            </a:r>
            <a:r>
              <a:rPr lang="en-GB" sz="1800" dirty="0" smtClean="0"/>
              <a:t> foundry waste emptied into generic ceramics skip ( Slag, consumables, furnace linings)</a:t>
            </a:r>
          </a:p>
          <a:p>
            <a:r>
              <a:rPr lang="en-GB" sz="1800" dirty="0" smtClean="0"/>
              <a:t>Skip collection every 2 weeks at a charge of £200 plus a sorting fee of </a:t>
            </a:r>
            <a:r>
              <a:rPr lang="en-GB" sz="1800" u="sng" dirty="0" smtClean="0"/>
              <a:t>£1000 </a:t>
            </a:r>
            <a:r>
              <a:rPr lang="en-GB" sz="1800" dirty="0" smtClean="0"/>
              <a:t>per load </a:t>
            </a:r>
          </a:p>
          <a:p>
            <a:r>
              <a:rPr lang="en-GB" sz="1800" b="1" u="sng" dirty="0" smtClean="0"/>
              <a:t>Paying to dispose of metal containing material</a:t>
            </a:r>
            <a:endParaRPr lang="en-GB" sz="1800" b="1" u="sng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4" y="3429000"/>
            <a:ext cx="4522391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4282" y="214290"/>
            <a:ext cx="8229600" cy="1143000"/>
          </a:xfrm>
        </p:spPr>
        <p:txBody>
          <a:bodyPr/>
          <a:lstStyle/>
          <a:p>
            <a:r>
              <a:rPr lang="en-GB" dirty="0" smtClean="0"/>
              <a:t>Value involved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285860"/>
            <a:ext cx="4429124" cy="36679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Box 6"/>
          <p:cNvSpPr txBox="1"/>
          <p:nvPr/>
        </p:nvSpPr>
        <p:spPr>
          <a:xfrm>
            <a:off x="714348" y="5143512"/>
            <a:ext cx="38576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Jan – March 2021</a:t>
            </a:r>
          </a:p>
          <a:p>
            <a:pPr algn="ctr"/>
            <a:r>
              <a:rPr lang="en-GB" dirty="0" smtClean="0"/>
              <a:t>$17,000 – $19,500</a:t>
            </a:r>
            <a:endParaRPr lang="en-GB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500562" y="1357298"/>
            <a:ext cx="4643438" cy="364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Box 8"/>
          <p:cNvSpPr txBox="1"/>
          <p:nvPr/>
        </p:nvSpPr>
        <p:spPr>
          <a:xfrm>
            <a:off x="4786314" y="5143512"/>
            <a:ext cx="38576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Jan – March 2021</a:t>
            </a:r>
          </a:p>
          <a:p>
            <a:pPr algn="ctr"/>
            <a:r>
              <a:rPr lang="en-GB" dirty="0" smtClean="0"/>
              <a:t>$33,000 – $52,000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Generate income from waste stream.</a:t>
            </a:r>
          </a:p>
          <a:p>
            <a:r>
              <a:rPr lang="en-GB" dirty="0" smtClean="0"/>
              <a:t>Eliminate environmental penalties.</a:t>
            </a:r>
          </a:p>
          <a:p>
            <a:r>
              <a:rPr lang="en-GB" dirty="0" smtClean="0"/>
              <a:t>Sort &amp; extract valuable metals to be used internally.</a:t>
            </a:r>
          </a:p>
          <a:p>
            <a:r>
              <a:rPr lang="en-GB" dirty="0" smtClean="0"/>
              <a:t>Optimise a process for regular implementation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Sort slag from other waste stream  –  explore sale to construction industries. Eliminate external sorting costs &amp; generate low level income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Re-melt in house to recover metals- Induction melt</a:t>
            </a:r>
          </a:p>
          <a:p>
            <a:pPr marL="457200" indent="-457200">
              <a:buFont typeface="+mj-lt"/>
              <a:buAutoNum type="arabicPeriod"/>
            </a:pPr>
            <a:endParaRPr lang="en-GB" sz="2400" dirty="0" smtClean="0"/>
          </a:p>
          <a:p>
            <a:pPr marL="457200" indent="-457200">
              <a:buFont typeface="+mj-lt"/>
              <a:buAutoNum type="arabicPeriod"/>
            </a:pPr>
            <a:r>
              <a:rPr lang="en-GB" sz="2400" dirty="0" smtClean="0"/>
              <a:t>External metal recovery. EAF melt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Proposed Solutions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  </a:t>
            </a:r>
            <a:r>
              <a:rPr lang="en-GB" sz="2800" dirty="0" smtClean="0"/>
              <a:t>Sort &amp; Sell Option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28596" y="1500174"/>
            <a:ext cx="4071966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000" dirty="0" smtClean="0"/>
              <a:t>Research how construction industry utilise  foundry slag.</a:t>
            </a:r>
          </a:p>
          <a:p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Assess the process involved of converting our waste into a saleable state.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Search for industrial collaboration for outlets.</a:t>
            </a:r>
          </a:p>
          <a:p>
            <a:pPr>
              <a:buFont typeface="Arial" pitchFamily="34" charset="0"/>
              <a:buChar char="•"/>
            </a:pPr>
            <a:endParaRPr lang="en-GB" sz="2000" dirty="0" smtClean="0"/>
          </a:p>
          <a:p>
            <a:pPr>
              <a:buFont typeface="Arial" pitchFamily="34" charset="0"/>
              <a:buChar char="•"/>
            </a:pPr>
            <a:r>
              <a:rPr lang="en-GB" sz="2000" dirty="0" smtClean="0"/>
              <a:t>Can a cost saving be made from simply eliminating environmental charges ?  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Early findings -  </a:t>
            </a:r>
            <a:r>
              <a:rPr lang="en-GB" sz="2800" dirty="0" smtClean="0"/>
              <a:t>Sort &amp; Sell Option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500034" y="1643050"/>
            <a:ext cx="81439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Much literature around steel making.- Much less on non ferrous materials.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Heavily focused on iron extraction to re-use in blast furnace rather than re-sell options.</a:t>
            </a:r>
          </a:p>
          <a:p>
            <a:r>
              <a:rPr lang="en-GB" sz="2400" dirty="0" smtClean="0"/>
              <a:t>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Previous work undertaken on chemical/physical properties of the slag vs. end use in cement – less available on processing as in industrial IP. </a:t>
            </a:r>
          </a:p>
          <a:p>
            <a:pPr>
              <a:buFont typeface="Arial" pitchFamily="34" charset="0"/>
              <a:buChar char="•"/>
            </a:pPr>
            <a:endParaRPr lang="en-GB" sz="2400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Typically processed to a fine powder of a specified PSD for cement additive</a:t>
            </a:r>
          </a:p>
          <a:p>
            <a:endParaRPr lang="en-GB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Segregate ‘x’ Tonne  of a given</a:t>
            </a:r>
            <a:r>
              <a:rPr lang="en-GB" sz="2400" u="sng" dirty="0" smtClean="0"/>
              <a:t> alloy group </a:t>
            </a:r>
            <a:r>
              <a:rPr lang="en-GB" sz="2400" dirty="0" smtClean="0"/>
              <a:t>to retain any value.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Induction melt 800kg and de slag. </a:t>
            </a:r>
          </a:p>
          <a:p>
            <a:endParaRPr lang="en-GB" sz="2400" dirty="0" smtClean="0"/>
          </a:p>
          <a:p>
            <a:r>
              <a:rPr lang="en-GB" sz="2400" dirty="0" smtClean="0"/>
              <a:t>Assess metals yield and chemistry value via ICP. Optimise yield with process parameter DOE.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Production capacity will be lost. Price of downtime, labour, nitrogen, power ect</a:t>
            </a:r>
          </a:p>
          <a:p>
            <a:endParaRPr lang="en-GB" sz="2400" dirty="0" smtClean="0"/>
          </a:p>
          <a:p>
            <a:r>
              <a:rPr lang="en-GB" sz="2400" b="1" dirty="0" smtClean="0"/>
              <a:t>Value of end product highly dependent of sorting function.</a:t>
            </a:r>
          </a:p>
          <a:p>
            <a:endParaRPr lang="en-GB" sz="2400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Methodology - </a:t>
            </a:r>
            <a:r>
              <a:rPr lang="en-GB" sz="4000" dirty="0" smtClean="0"/>
              <a:t>Internal Recovery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 smtClean="0"/>
              <a:t>Re-melting to extract metal via induction not well explored.</a:t>
            </a:r>
          </a:p>
          <a:p>
            <a:endParaRPr lang="en-GB" sz="2400" dirty="0" smtClean="0"/>
          </a:p>
          <a:p>
            <a:r>
              <a:rPr lang="en-GB" sz="2400" dirty="0" smtClean="0"/>
              <a:t>Small furnace trial carried out – some slag lumps did not melt and could cause furnace bridge. Metal yield approx 50% of charge ( &lt;500um)  – chemistry only good for scrap value as sorting was poor.</a:t>
            </a:r>
          </a:p>
          <a:p>
            <a:endParaRPr lang="en-GB" sz="2400" dirty="0" smtClean="0"/>
          </a:p>
          <a:p>
            <a:r>
              <a:rPr lang="en-GB" sz="2400" dirty="0" smtClean="0"/>
              <a:t>Much literature on atomising parameters such as temperatures, gas volume, velocity, pressures, nozzle diameters </a:t>
            </a:r>
            <a:r>
              <a:rPr lang="en-GB" sz="2400" dirty="0" err="1" smtClean="0"/>
              <a:t>ect</a:t>
            </a:r>
            <a:r>
              <a:rPr lang="en-GB" sz="2400" dirty="0" smtClean="0"/>
              <a:t>.</a:t>
            </a:r>
          </a:p>
          <a:p>
            <a:endParaRPr lang="en-GB" sz="2400" dirty="0" smtClean="0"/>
          </a:p>
          <a:p>
            <a:r>
              <a:rPr lang="en-GB" sz="2400" dirty="0" smtClean="0"/>
              <a:t>Higher level of sorting required to gain value.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Early Findings -</a:t>
            </a:r>
            <a:r>
              <a:rPr lang="en-GB" sz="4000" dirty="0" smtClean="0"/>
              <a:t>Internal Recovery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Source external foundry to melt slag</a:t>
            </a:r>
          </a:p>
          <a:p>
            <a:r>
              <a:rPr lang="en-GB" dirty="0" smtClean="0"/>
              <a:t>Compare cost of out-sourcing to internal processing.</a:t>
            </a:r>
          </a:p>
          <a:p>
            <a:r>
              <a:rPr lang="en-GB" dirty="0" smtClean="0"/>
              <a:t>Assess lead-times, capacity and approx metals yield.</a:t>
            </a:r>
          </a:p>
          <a:p>
            <a:r>
              <a:rPr lang="en-GB" dirty="0" smtClean="0"/>
              <a:t>Are the returns useable or saleable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Methodology - External Recovery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400" dirty="0" smtClean="0"/>
              <a:t>Industrial partner quoted for work approx £10,000 per melt</a:t>
            </a:r>
          </a:p>
          <a:p>
            <a:endParaRPr lang="en-GB" sz="2400" dirty="0" smtClean="0"/>
          </a:p>
          <a:p>
            <a:r>
              <a:rPr lang="en-GB" sz="2400" dirty="0" smtClean="0"/>
              <a:t>10Tonne minimum load in EAF furnace – induction not recommended</a:t>
            </a:r>
          </a:p>
          <a:p>
            <a:endParaRPr lang="en-GB" sz="2400" dirty="0" smtClean="0"/>
          </a:p>
          <a:p>
            <a:r>
              <a:rPr lang="en-GB" sz="2400" dirty="0" smtClean="0"/>
              <a:t>Can return metals in ingot format to be easily handled when re-used.</a:t>
            </a:r>
          </a:p>
          <a:p>
            <a:pPr>
              <a:buNone/>
            </a:pPr>
            <a:endParaRPr lang="en-GB" sz="2400" dirty="0" smtClean="0"/>
          </a:p>
          <a:p>
            <a:r>
              <a:rPr lang="en-GB" sz="2400" dirty="0" smtClean="0"/>
              <a:t>Require minimum of 50% metals to strike an arc. </a:t>
            </a:r>
          </a:p>
          <a:p>
            <a:pPr>
              <a:buNone/>
            </a:pPr>
            <a:r>
              <a:rPr lang="en-GB" sz="2400" i="1" dirty="0" smtClean="0"/>
              <a:t>   </a:t>
            </a:r>
            <a:r>
              <a:rPr lang="en-GB" sz="2200" i="1" dirty="0" smtClean="0"/>
              <a:t>Adding metal is counter productive to project aims</a:t>
            </a:r>
            <a:endParaRPr lang="en-GB" sz="2400" i="1" dirty="0" smtClean="0"/>
          </a:p>
          <a:p>
            <a:endParaRPr lang="en-GB" sz="2400" dirty="0" smtClean="0"/>
          </a:p>
          <a:p>
            <a:r>
              <a:rPr lang="en-GB" sz="2400" dirty="0" smtClean="0"/>
              <a:t>Value is extremely dependant on good internal sorting of different alloys as large batch quantity.</a:t>
            </a:r>
            <a:endParaRPr lang="en-GB" sz="240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External Recovery – Early finding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Design a system for foundry operators to keep separate alloy slag's apart &amp; keep stock of kg’s. –</a:t>
            </a:r>
            <a:r>
              <a:rPr lang="en-GB" sz="2400" dirty="0" smtClean="0"/>
              <a:t> Quantify rate of slag production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Liaise with planning dept to book in a trial melt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Research what formats are applicable to construction industry- Size, chemistry, physical properties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Next Steps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en-GB" sz="2500" dirty="0" smtClean="0"/>
              <a:t>Dietz, S. (2014). </a:t>
            </a:r>
            <a:r>
              <a:rPr lang="en-GB" sz="2500" i="1" dirty="0" smtClean="0"/>
              <a:t>Slag: From By-product to Valuable Construction Material.</a:t>
            </a:r>
            <a:r>
              <a:rPr lang="en-GB" sz="2500" dirty="0" smtClean="0"/>
              <a:t> </a:t>
            </a:r>
            <a:r>
              <a:rPr lang="en-GB" sz="2500" dirty="0" err="1" smtClean="0"/>
              <a:t>ThermoFisher</a:t>
            </a:r>
            <a:r>
              <a:rPr lang="en-GB" sz="2500" dirty="0" smtClean="0"/>
              <a:t>.</a:t>
            </a:r>
          </a:p>
          <a:p>
            <a:pPr>
              <a:buNone/>
            </a:pPr>
            <a:endParaRPr lang="en-GB" sz="2500" dirty="0" smtClean="0"/>
          </a:p>
          <a:p>
            <a:r>
              <a:rPr lang="en-GB" sz="2500" dirty="0" err="1" smtClean="0"/>
              <a:t>Ettler</a:t>
            </a:r>
            <a:r>
              <a:rPr lang="en-GB" sz="2500" dirty="0" smtClean="0"/>
              <a:t>, V. (2004). </a:t>
            </a:r>
            <a:r>
              <a:rPr lang="en-GB" sz="2500" i="1" dirty="0" smtClean="0"/>
              <a:t>Leaching of lead metallurgical slag in citric solutions--implications for disposal and weathering in soil environments.</a:t>
            </a:r>
            <a:r>
              <a:rPr lang="en-GB" sz="2500" dirty="0" smtClean="0"/>
              <a:t> Chemosphere.</a:t>
            </a:r>
          </a:p>
          <a:p>
            <a:pPr>
              <a:buNone/>
            </a:pPr>
            <a:endParaRPr lang="en-GB" sz="2500" dirty="0" smtClean="0"/>
          </a:p>
          <a:p>
            <a:r>
              <a:rPr lang="en-GB" sz="2500" dirty="0" err="1" smtClean="0"/>
              <a:t>Inductotherm</a:t>
            </a:r>
            <a:r>
              <a:rPr lang="en-GB" sz="2500" dirty="0" smtClean="0"/>
              <a:t>. (2021). </a:t>
            </a:r>
            <a:r>
              <a:rPr lang="en-GB" sz="2500" i="1" dirty="0" smtClean="0"/>
              <a:t>What is Induction?</a:t>
            </a:r>
            <a:r>
              <a:rPr lang="en-GB" sz="2500" dirty="0" smtClean="0"/>
              <a:t> Retrieved </a:t>
            </a:r>
            <a:r>
              <a:rPr lang="en-GB" sz="2500" dirty="0" err="1" smtClean="0"/>
              <a:t>Febuary</a:t>
            </a:r>
            <a:r>
              <a:rPr lang="en-GB" sz="2500" dirty="0" smtClean="0"/>
              <a:t> 01, 2021, from </a:t>
            </a:r>
            <a:r>
              <a:rPr lang="en-GB" sz="2500" dirty="0" err="1" smtClean="0"/>
              <a:t>Inductotherm</a:t>
            </a:r>
            <a:r>
              <a:rPr lang="en-GB" sz="2500" dirty="0" smtClean="0"/>
              <a:t> Group: https://inductotherm.co.uk/what-is-induction/</a:t>
            </a:r>
          </a:p>
          <a:p>
            <a:pPr>
              <a:buNone/>
            </a:pPr>
            <a:endParaRPr lang="en-GB" sz="2500" dirty="0" smtClean="0"/>
          </a:p>
          <a:p>
            <a:r>
              <a:rPr lang="en-GB" sz="2500" dirty="0" err="1" smtClean="0"/>
              <a:t>Keshecki</a:t>
            </a:r>
            <a:r>
              <a:rPr lang="en-GB" sz="2500" dirty="0" smtClean="0"/>
              <a:t>, R. (2010). Better Productivity, Metal Quality with Natural Induction Stirring. </a:t>
            </a:r>
            <a:r>
              <a:rPr lang="en-GB" sz="2500" i="1" dirty="0" err="1" smtClean="0"/>
              <a:t>Foundy</a:t>
            </a:r>
            <a:r>
              <a:rPr lang="en-GB" sz="2500" i="1" dirty="0" smtClean="0"/>
              <a:t> Management &amp; Technology</a:t>
            </a:r>
            <a:r>
              <a:rPr lang="en-GB" sz="2500" dirty="0" smtClean="0"/>
              <a:t> , 12-13.</a:t>
            </a:r>
          </a:p>
          <a:p>
            <a:pPr>
              <a:buNone/>
            </a:pPr>
            <a:endParaRPr lang="en-GB" sz="2500" dirty="0" smtClean="0"/>
          </a:p>
          <a:p>
            <a:r>
              <a:rPr lang="en-GB" sz="2500" dirty="0" err="1" smtClean="0"/>
              <a:t>Ozbay</a:t>
            </a:r>
            <a:r>
              <a:rPr lang="en-GB" sz="2500" dirty="0" smtClean="0"/>
              <a:t>, E. (2016). Utilization and efficiency of ground granulated blast furnace slag on concrete properties – A review. </a:t>
            </a:r>
            <a:r>
              <a:rPr lang="en-GB" sz="2500" i="1" dirty="0" smtClean="0"/>
              <a:t>Construction and Building Materials</a:t>
            </a:r>
            <a:r>
              <a:rPr lang="en-GB" sz="2500" dirty="0" smtClean="0"/>
              <a:t> , 423-434.</a:t>
            </a:r>
          </a:p>
          <a:p>
            <a:pPr>
              <a:buNone/>
            </a:pPr>
            <a:endParaRPr lang="en-GB" sz="2500" dirty="0" smtClean="0"/>
          </a:p>
          <a:p>
            <a:r>
              <a:rPr lang="en-GB" sz="2500" dirty="0" err="1" smtClean="0"/>
              <a:t>Shen</a:t>
            </a:r>
            <a:r>
              <a:rPr lang="en-GB" sz="2500" dirty="0" smtClean="0"/>
              <a:t>, H. (2003). An overview of recovery of metals from </a:t>
            </a:r>
            <a:r>
              <a:rPr lang="en-GB" sz="2500" dirty="0" err="1" smtClean="0"/>
              <a:t>slags</a:t>
            </a:r>
            <a:r>
              <a:rPr lang="en-GB" sz="2500" dirty="0" smtClean="0"/>
              <a:t>. </a:t>
            </a:r>
            <a:r>
              <a:rPr lang="en-GB" sz="2500" i="1" dirty="0" smtClean="0"/>
              <a:t>Waste Management</a:t>
            </a:r>
            <a:r>
              <a:rPr lang="en-GB" sz="2500" dirty="0" smtClean="0"/>
              <a:t> , 933-949.</a:t>
            </a:r>
          </a:p>
          <a:p>
            <a:pPr>
              <a:buNone/>
            </a:pPr>
            <a:endParaRPr lang="en-GB" sz="2500" dirty="0" smtClean="0"/>
          </a:p>
          <a:p>
            <a:r>
              <a:rPr lang="en-GB" sz="2500" dirty="0" smtClean="0"/>
              <a:t>Shi, C. (2008). Utilization of copper slag in cement and concrete. </a:t>
            </a:r>
            <a:r>
              <a:rPr lang="en-GB" sz="2500" i="1" dirty="0" smtClean="0"/>
              <a:t>Resources, Conservation and Recycling</a:t>
            </a:r>
            <a:r>
              <a:rPr lang="en-GB" sz="2500" dirty="0" smtClean="0"/>
              <a:t> , 1115-1120.</a:t>
            </a:r>
          </a:p>
          <a:p>
            <a:pPr>
              <a:buNone/>
            </a:pPr>
            <a:endParaRPr lang="en-GB" sz="2500" dirty="0" smtClean="0"/>
          </a:p>
          <a:p>
            <a:r>
              <a:rPr lang="en-GB" sz="2500" dirty="0" err="1" smtClean="0"/>
              <a:t>Shkolnik</a:t>
            </a:r>
            <a:r>
              <a:rPr lang="en-GB" sz="2500" dirty="0" smtClean="0"/>
              <a:t>. (2012). New Technology and equipment for recycling slag melts. </a:t>
            </a:r>
            <a:r>
              <a:rPr lang="en-GB" sz="2500" i="1" dirty="0" smtClean="0"/>
              <a:t>Metallurgist</a:t>
            </a:r>
            <a:r>
              <a:rPr lang="en-GB" sz="2500" dirty="0" smtClean="0"/>
              <a:t> , 9-10.</a:t>
            </a:r>
          </a:p>
          <a:p>
            <a:pPr>
              <a:buNone/>
            </a:pPr>
            <a:endParaRPr lang="en-GB" sz="2500" dirty="0" smtClean="0"/>
          </a:p>
          <a:p>
            <a:r>
              <a:rPr lang="en-GB" sz="2500" dirty="0" err="1" smtClean="0"/>
              <a:t>Steiniger</a:t>
            </a:r>
            <a:r>
              <a:rPr lang="en-GB" sz="2500" dirty="0" smtClean="0"/>
              <a:t>, V. (2014). </a:t>
            </a:r>
            <a:r>
              <a:rPr lang="en-GB" sz="2500" i="1" dirty="0" smtClean="0"/>
              <a:t>The use and advantages of slag.</a:t>
            </a:r>
            <a:r>
              <a:rPr lang="en-GB" sz="2500" dirty="0" smtClean="0"/>
              <a:t> </a:t>
            </a:r>
            <a:r>
              <a:rPr lang="en-GB" sz="2500" dirty="0" err="1" smtClean="0"/>
              <a:t>Voestalpine</a:t>
            </a:r>
            <a:r>
              <a:rPr lang="en-GB" sz="2500" dirty="0" smtClean="0"/>
              <a:t>.</a:t>
            </a:r>
          </a:p>
          <a:p>
            <a:pPr>
              <a:buNone/>
            </a:pPr>
            <a:endParaRPr lang="en-GB" sz="2500" dirty="0" smtClean="0"/>
          </a:p>
          <a:p>
            <a:r>
              <a:rPr lang="en-GB" sz="2500" dirty="0" smtClean="0"/>
              <a:t>Zhang, X. (2019). </a:t>
            </a:r>
            <a:r>
              <a:rPr lang="en-GB" sz="2500" i="1" dirty="0" smtClean="0"/>
              <a:t>The potential utilization of slag generated from iron- and steelmaking industries: a review.</a:t>
            </a:r>
            <a:r>
              <a:rPr lang="en-GB" sz="2500" dirty="0" smtClean="0"/>
              <a:t> Environ </a:t>
            </a:r>
            <a:r>
              <a:rPr lang="en-GB" sz="2500" dirty="0" err="1" smtClean="0"/>
              <a:t>Geochem</a:t>
            </a:r>
            <a:r>
              <a:rPr lang="en-GB" sz="2500" dirty="0" smtClean="0"/>
              <a:t> Health.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endParaRPr lang="en-GB" dirty="0" smtClean="0"/>
          </a:p>
          <a:p>
            <a:pPr algn="ctr">
              <a:buNone/>
            </a:pP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Questions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667</TotalTime>
  <Words>1016</Words>
  <Application>Microsoft Office PowerPoint</Application>
  <PresentationFormat>On-screen Show (4:3)</PresentationFormat>
  <Paragraphs>161</Paragraphs>
  <Slides>21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2" baseType="lpstr">
      <vt:lpstr>Concourse</vt:lpstr>
      <vt:lpstr>Slide 1</vt:lpstr>
      <vt:lpstr>Contents</vt:lpstr>
      <vt:lpstr>Background</vt:lpstr>
      <vt:lpstr>1. Induction Melting</vt:lpstr>
      <vt:lpstr>Induction Stirring</vt:lpstr>
      <vt:lpstr>2. De-Slag &amp; Pour</vt:lpstr>
      <vt:lpstr>Why is it removed</vt:lpstr>
      <vt:lpstr>What is Slag?</vt:lpstr>
      <vt:lpstr>Issues</vt:lpstr>
      <vt:lpstr>Value involved</vt:lpstr>
      <vt:lpstr>Aims</vt:lpstr>
      <vt:lpstr>Proposed Solutions</vt:lpstr>
      <vt:lpstr>Methodology  Sort &amp; Sell Option</vt:lpstr>
      <vt:lpstr>Early findings -  Sort &amp; Sell Option</vt:lpstr>
      <vt:lpstr>Methodology - Internal Recovery</vt:lpstr>
      <vt:lpstr>Early Findings -Internal Recovery</vt:lpstr>
      <vt:lpstr>Methodology - External Recovery</vt:lpstr>
      <vt:lpstr>External Recovery – Early finding</vt:lpstr>
      <vt:lpstr>Next Steps</vt:lpstr>
      <vt:lpstr>References</vt:lpstr>
      <vt:lpstr>Questions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j.francis</dc:creator>
  <cp:lastModifiedBy>j.francis</cp:lastModifiedBy>
  <cp:revision>62</cp:revision>
  <dcterms:created xsi:type="dcterms:W3CDTF">2021-02-08T09:00:50Z</dcterms:created>
  <dcterms:modified xsi:type="dcterms:W3CDTF">2021-03-09T13:42:10Z</dcterms:modified>
</cp:coreProperties>
</file>