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s/slide56.xml" ContentType="application/vnd.openxmlformats-officedocument.presentationml.slide+xml"/>
  <Override PartName="/ppt/slides/slide5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s/slide5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4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60"/>
  </p:handoutMasterIdLst>
  <p:sldIdLst>
    <p:sldId id="286" r:id="rId2"/>
    <p:sldId id="327" r:id="rId3"/>
    <p:sldId id="336" r:id="rId4"/>
    <p:sldId id="335" r:id="rId5"/>
    <p:sldId id="306" r:id="rId6"/>
    <p:sldId id="307" r:id="rId7"/>
    <p:sldId id="302" r:id="rId8"/>
    <p:sldId id="337" r:id="rId9"/>
    <p:sldId id="341" r:id="rId10"/>
    <p:sldId id="358" r:id="rId11"/>
    <p:sldId id="305" r:id="rId12"/>
    <p:sldId id="304" r:id="rId13"/>
    <p:sldId id="301" r:id="rId14"/>
    <p:sldId id="303" r:id="rId15"/>
    <p:sldId id="298" r:id="rId16"/>
    <p:sldId id="299" r:id="rId17"/>
    <p:sldId id="311" r:id="rId18"/>
    <p:sldId id="308" r:id="rId19"/>
    <p:sldId id="312" r:id="rId20"/>
    <p:sldId id="309" r:id="rId21"/>
    <p:sldId id="325" r:id="rId22"/>
    <p:sldId id="317" r:id="rId23"/>
    <p:sldId id="313" r:id="rId24"/>
    <p:sldId id="318" r:id="rId25"/>
    <p:sldId id="319" r:id="rId26"/>
    <p:sldId id="315" r:id="rId27"/>
    <p:sldId id="310" r:id="rId28"/>
    <p:sldId id="350" r:id="rId29"/>
    <p:sldId id="314" r:id="rId30"/>
    <p:sldId id="343" r:id="rId31"/>
    <p:sldId id="344" r:id="rId32"/>
    <p:sldId id="351" r:id="rId33"/>
    <p:sldId id="354" r:id="rId34"/>
    <p:sldId id="345" r:id="rId35"/>
    <p:sldId id="346" r:id="rId36"/>
    <p:sldId id="355" r:id="rId37"/>
    <p:sldId id="321" r:id="rId38"/>
    <p:sldId id="356" r:id="rId39"/>
    <p:sldId id="339" r:id="rId40"/>
    <p:sldId id="352" r:id="rId41"/>
    <p:sldId id="357" r:id="rId42"/>
    <p:sldId id="322" r:id="rId43"/>
    <p:sldId id="342" r:id="rId44"/>
    <p:sldId id="353" r:id="rId45"/>
    <p:sldId id="348" r:id="rId46"/>
    <p:sldId id="300" r:id="rId47"/>
    <p:sldId id="340" r:id="rId48"/>
    <p:sldId id="359" r:id="rId49"/>
    <p:sldId id="360" r:id="rId50"/>
    <p:sldId id="361" r:id="rId51"/>
    <p:sldId id="362" r:id="rId52"/>
    <p:sldId id="316" r:id="rId53"/>
    <p:sldId id="320" r:id="rId54"/>
    <p:sldId id="349" r:id="rId55"/>
    <p:sldId id="324" r:id="rId56"/>
    <p:sldId id="364" r:id="rId57"/>
    <p:sldId id="365" r:id="rId58"/>
    <p:sldId id="363" r:id="rId59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6969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11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43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/>
            </a:lvl1pPr>
          </a:lstStyle>
          <a:p>
            <a:pPr>
              <a:defRPr/>
            </a:pPr>
            <a:fld id="{A384516C-1DD1-4152-8760-FFED5AB71DD2}" type="datetimeFigureOut">
              <a:rPr lang="en-GB"/>
              <a:pPr>
                <a:defRPr/>
              </a:pPr>
              <a:t>28/01/2021</a:t>
            </a:fld>
            <a:endParaRPr lang="en-GB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/>
            </a:lvl1pPr>
          </a:lstStyle>
          <a:p>
            <a:pPr>
              <a:defRPr/>
            </a:pPr>
            <a:fld id="{131775C0-1666-4B2A-B23B-0B9CCF6DD7F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677188-7F40-4CBC-A3F8-72C469E3848B}" type="datetimeFigureOut">
              <a:rPr lang="en-US"/>
              <a:pPr>
                <a:defRPr/>
              </a:pPr>
              <a:t>1/28/2021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BDC06-198A-413A-99F1-B372FE14CB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C0F32-A701-4584-AB39-337CCC29D646}" type="datetimeFigureOut">
              <a:rPr lang="en-US"/>
              <a:pPr>
                <a:defRPr/>
              </a:pPr>
              <a:t>1/28/2021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EB7832-A527-45E3-B3BB-146101DE12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9D5B8C-773C-4E0C-81BD-27DC0ED6AB98}" type="datetimeFigureOut">
              <a:rPr lang="en-US"/>
              <a:pPr>
                <a:defRPr/>
              </a:pPr>
              <a:t>1/28/2021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892895-7804-4D82-895E-CAA9CB286BF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3A5D4D-E4A0-4AFF-B92C-B27C3E583A83}" type="datetimeFigureOut">
              <a:rPr lang="en-US"/>
              <a:pPr>
                <a:defRPr/>
              </a:pPr>
              <a:t>1/28/2021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8BBA2-A3A9-429C-B6EB-3B3B87F6FDF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07977F-65BF-4670-9429-D659B52A42D5}" type="datetimeFigureOut">
              <a:rPr lang="en-US"/>
              <a:pPr>
                <a:defRPr/>
              </a:pPr>
              <a:t>1/28/2021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1832FD-C6A4-4D3C-B293-37607A0FE5B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6C4F5-51CA-4F27-AA83-14FD3E1BCDE1}" type="datetimeFigureOut">
              <a:rPr lang="en-US"/>
              <a:pPr>
                <a:defRPr/>
              </a:pPr>
              <a:t>1/28/2021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1B0159-1A47-4FC9-AA48-C27E39F5407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D5390C-4E3F-4C12-AFCC-285D091076CD}" type="datetimeFigureOut">
              <a:rPr lang="en-US"/>
              <a:pPr>
                <a:defRPr/>
              </a:pPr>
              <a:t>1/28/2021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868D03-0765-4CC2-95CC-A0DA720944B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AD996F-ABA8-46CB-AAA1-094F6456C5E2}" type="datetimeFigureOut">
              <a:rPr lang="en-US"/>
              <a:pPr>
                <a:defRPr/>
              </a:pPr>
              <a:t>1/28/2021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B68F9E-8785-46FA-810F-63F27947C2A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C61273-1642-4FA2-A090-7C17B42D0CDD}" type="datetimeFigureOut">
              <a:rPr lang="en-US"/>
              <a:pPr>
                <a:defRPr/>
              </a:pPr>
              <a:t>1/28/2021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14615E-E70E-4A20-8554-BAE5D1F7786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3AD98-6E48-476C-B2AE-77781DC9CD5E}" type="datetimeFigureOut">
              <a:rPr lang="en-US"/>
              <a:pPr>
                <a:defRPr/>
              </a:pPr>
              <a:t>1/28/2021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4A658-E764-482F-BE67-BD2A27854E5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7D2C3F-AB93-43E7-9140-9E80B925BF3B}" type="datetimeFigureOut">
              <a:rPr lang="en-US"/>
              <a:pPr>
                <a:defRPr/>
              </a:pPr>
              <a:t>1/28/2021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CE8705-E864-4ED9-9740-1C4F970B4B1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black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BA837FE-66BE-4C46-B7EE-FEF2D0828318}" type="datetimeFigureOut">
              <a:rPr lang="en-US"/>
              <a:pPr>
                <a:defRPr/>
              </a:pPr>
              <a:t>1/28/2021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9BDD50C-6572-4031-B792-3EFD37F646A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2.png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4" descr="dt.jpg"/>
          <p:cNvPicPr>
            <a:picLocks noChangeAspect="1"/>
          </p:cNvPicPr>
          <p:nvPr/>
        </p:nvPicPr>
        <p:blipFill>
          <a:blip r:embed="rId2" cstate="print">
            <a:lum bright="-44000"/>
          </a:blip>
          <a:srcRect/>
          <a:stretch>
            <a:fillRect/>
          </a:stretch>
        </p:blipFill>
        <p:spPr bwMode="auto">
          <a:xfrm>
            <a:off x="0" y="142875"/>
            <a:ext cx="9061450" cy="671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1619672" y="3501008"/>
            <a:ext cx="6304931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 smtClean="0">
                <a:solidFill>
                  <a:schemeClr val="tx1">
                    <a:lumMod val="75000"/>
                  </a:schemeClr>
                </a:solidFill>
              </a:rPr>
              <a:t>HPHE5013 / HPHE6013</a:t>
            </a:r>
            <a:endParaRPr lang="en-GB" sz="4400" dirty="0">
              <a:solidFill>
                <a:schemeClr val="tx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dt.jpg"/>
          <p:cNvPicPr>
            <a:picLocks noChangeAspect="1"/>
          </p:cNvPicPr>
          <p:nvPr/>
        </p:nvPicPr>
        <p:blipFill>
          <a:blip r:embed="rId2" cstate="print">
            <a:lum bright="-38000"/>
          </a:blip>
          <a:srcRect/>
          <a:stretch>
            <a:fillRect/>
          </a:stretch>
        </p:blipFill>
        <p:spPr bwMode="auto">
          <a:xfrm>
            <a:off x="0" y="0"/>
            <a:ext cx="91122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5" name="Text Box 3"/>
          <p:cNvSpPr txBox="1">
            <a:spLocks noChangeArrowheads="1"/>
          </p:cNvSpPr>
          <p:nvPr/>
        </p:nvSpPr>
        <p:spPr bwMode="auto">
          <a:xfrm>
            <a:off x="214313" y="1643063"/>
            <a:ext cx="8445500" cy="2738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800" b="1" i="1"/>
              <a:t>Dark tourism  /  ‘thanatourism’ </a:t>
            </a:r>
          </a:p>
          <a:p>
            <a:endParaRPr lang="en-GB" b="1" i="1"/>
          </a:p>
          <a:p>
            <a:r>
              <a:rPr lang="en-GB" b="1" i="1"/>
              <a:t>- the act of travel to sites, attractions and exhibitions of death, disaster or the macabre</a:t>
            </a:r>
          </a:p>
          <a:p>
            <a:endParaRPr lang="en-GB" b="1" i="1"/>
          </a:p>
          <a:p>
            <a:r>
              <a:rPr lang="en-GB" b="1" i="1"/>
              <a:t>Dark tourism is a broad ranging and often-contentious consumer activity that can provoke debate about how death and the dead are commodified and consumed within the modern visitor economy.</a:t>
            </a:r>
            <a:r>
              <a:rPr lang="en-GB"/>
              <a:t/>
            </a:r>
            <a:br>
              <a:rPr lang="en-GB"/>
            </a:br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dt.jpg"/>
          <p:cNvPicPr>
            <a:picLocks noChangeAspect="1"/>
          </p:cNvPicPr>
          <p:nvPr/>
        </p:nvPicPr>
        <p:blipFill>
          <a:blip r:embed="rId2" cstate="print">
            <a:lum bright="-38000"/>
          </a:blip>
          <a:srcRect/>
          <a:stretch>
            <a:fillRect/>
          </a:stretch>
        </p:blipFill>
        <p:spPr bwMode="auto">
          <a:xfrm>
            <a:off x="0" y="0"/>
            <a:ext cx="91122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9" name="Rectangle 4"/>
          <p:cNvSpPr>
            <a:spLocks noChangeArrowheads="1"/>
          </p:cNvSpPr>
          <p:nvPr/>
        </p:nvSpPr>
        <p:spPr bwMode="auto">
          <a:xfrm>
            <a:off x="0" y="0"/>
            <a:ext cx="8929688" cy="7570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65048" tIns="0" rIns="0" bIns="0" anchor="ctr">
            <a:spAutoFit/>
          </a:bodyPr>
          <a:lstStyle/>
          <a:p>
            <a:pPr algn="ctr"/>
            <a:endParaRPr lang="en-GB" sz="2000" b="1" i="1"/>
          </a:p>
          <a:p>
            <a:pPr algn="ctr"/>
            <a:r>
              <a:rPr lang="en-GB" sz="2000" b="1" i="1"/>
              <a:t>tourist motivations</a:t>
            </a:r>
          </a:p>
          <a:p>
            <a:pPr algn="ctr"/>
            <a:endParaRPr lang="en-GB" sz="2000"/>
          </a:p>
          <a:p>
            <a:pPr algn="ctr"/>
            <a:r>
              <a:rPr lang="en-GB" sz="2000" b="1" i="1"/>
              <a:t>secular morality</a:t>
            </a:r>
          </a:p>
          <a:p>
            <a:pPr algn="ctr"/>
            <a:endParaRPr lang="en-GB" sz="2000"/>
          </a:p>
          <a:p>
            <a:pPr algn="ctr"/>
            <a:r>
              <a:rPr lang="en-GB" sz="2000" b="1" i="1"/>
              <a:t>political ideology and legacies</a:t>
            </a:r>
          </a:p>
          <a:p>
            <a:pPr algn="ctr"/>
            <a:endParaRPr lang="en-GB" sz="2000"/>
          </a:p>
          <a:p>
            <a:pPr algn="ctr"/>
            <a:r>
              <a:rPr lang="en-GB" sz="2000" b="1" i="1"/>
              <a:t>heterotopias of space and place</a:t>
            </a:r>
          </a:p>
          <a:p>
            <a:pPr algn="ctr"/>
            <a:endParaRPr lang="en-GB" sz="2000"/>
          </a:p>
          <a:p>
            <a:pPr algn="ctr"/>
            <a:r>
              <a:rPr lang="en-GB" sz="2000" b="1" i="1"/>
              <a:t>juxapositions of the natural and supernatural landscapes </a:t>
            </a:r>
          </a:p>
          <a:p>
            <a:pPr algn="ctr"/>
            <a:endParaRPr lang="en-GB" sz="2000"/>
          </a:p>
          <a:p>
            <a:pPr algn="ctr"/>
            <a:r>
              <a:rPr lang="en-GB" sz="2000" b="1" i="1"/>
              <a:t>taboo in muselogical environments</a:t>
            </a:r>
          </a:p>
          <a:p>
            <a:pPr algn="ctr"/>
            <a:endParaRPr lang="en-GB" sz="2000"/>
          </a:p>
          <a:p>
            <a:pPr algn="ctr"/>
            <a:r>
              <a:rPr lang="en-GB" sz="2000" b="1" i="1"/>
              <a:t>the act of mediation, and the role of the 'Significant Other Dead'</a:t>
            </a:r>
          </a:p>
          <a:p>
            <a:pPr algn="ctr"/>
            <a:endParaRPr lang="en-GB" sz="2000"/>
          </a:p>
          <a:p>
            <a:pPr algn="ctr"/>
            <a:r>
              <a:rPr lang="en-GB" sz="2000" b="1" i="1"/>
              <a:t>the thanatological condition of contemporary society </a:t>
            </a:r>
          </a:p>
          <a:p>
            <a:pPr algn="ctr"/>
            <a:endParaRPr lang="en-GB" sz="2000"/>
          </a:p>
          <a:p>
            <a:pPr algn="ctr"/>
            <a:r>
              <a:rPr lang="en-GB" sz="2000" b="1" i="1"/>
              <a:t>slavery-heritage and European (re)presentations</a:t>
            </a:r>
          </a:p>
          <a:p>
            <a:pPr algn="ctr"/>
            <a:endParaRPr lang="en-GB" sz="2000" b="1" i="1"/>
          </a:p>
          <a:p>
            <a:pPr algn="ctr"/>
            <a:r>
              <a:rPr lang="en-GB" sz="2000" b="1" i="1"/>
              <a:t>economic and cultural regenerations</a:t>
            </a:r>
          </a:p>
          <a:p>
            <a:endParaRPr lang="en-GB" sz="1200" b="1"/>
          </a:p>
          <a:p>
            <a:pPr algn="r"/>
            <a:r>
              <a:rPr lang="en-GB" sz="1200" b="1"/>
              <a:t>THE INSTITUTE FOR DARK TOURISM RESEARCH</a:t>
            </a:r>
          </a:p>
          <a:p>
            <a:pPr algn="r"/>
            <a:r>
              <a:rPr lang="en-GB" sz="1200" b="1"/>
              <a:t>UNIVERSITY OF CENTRAL LANCASHIRE</a:t>
            </a:r>
          </a:p>
          <a:p>
            <a:pPr algn="ctr"/>
            <a:endParaRPr lang="en-GB" sz="2000" b="1" i="1"/>
          </a:p>
          <a:p>
            <a:pPr algn="ctr"/>
            <a:endParaRPr lang="en-GB" sz="2000"/>
          </a:p>
          <a:p>
            <a:pPr algn="ctr" eaLnBrk="0" hangingPunct="0"/>
            <a:endParaRPr lang="en-GB" sz="16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dt.jpg"/>
          <p:cNvPicPr>
            <a:picLocks noChangeAspect="1"/>
          </p:cNvPicPr>
          <p:nvPr/>
        </p:nvPicPr>
        <p:blipFill>
          <a:blip r:embed="rId2" cstate="print">
            <a:lum bright="-38000"/>
          </a:blip>
          <a:srcRect/>
          <a:stretch>
            <a:fillRect/>
          </a:stretch>
        </p:blipFill>
        <p:spPr bwMode="auto">
          <a:xfrm>
            <a:off x="0" y="0"/>
            <a:ext cx="91122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214313" y="642938"/>
            <a:ext cx="8715375" cy="5940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b="1" i="1"/>
              <a:t>raises many research questions about fundamental interrelationships between contemporary society and the commodification of death:</a:t>
            </a:r>
          </a:p>
          <a:p>
            <a:endParaRPr lang="en-GB" sz="2000" b="1" i="1"/>
          </a:p>
          <a:p>
            <a:r>
              <a:rPr lang="en-GB" sz="2000" b="1" i="1"/>
              <a:t>issues of commemoration, memorialisation and ‘secular pilgrimage’ </a:t>
            </a:r>
          </a:p>
          <a:p>
            <a:endParaRPr lang="en-GB" sz="2000" b="1" i="1"/>
          </a:p>
          <a:p>
            <a:endParaRPr lang="en-GB" sz="2000" b="1" i="1"/>
          </a:p>
          <a:p>
            <a:endParaRPr lang="en-GB" sz="2000" b="1" i="1"/>
          </a:p>
          <a:p>
            <a:r>
              <a:rPr lang="en-GB" sz="2000" b="1" i="1"/>
              <a:t>Importantly, dark tourism has historical pedigree and has arguably ocurred ever since people have had the means and motivation to travel for leisure: </a:t>
            </a:r>
          </a:p>
          <a:p>
            <a:endParaRPr lang="en-GB" sz="2000" b="1" i="1"/>
          </a:p>
          <a:p>
            <a:pPr>
              <a:buFont typeface="Arial" charset="0"/>
              <a:buChar char="•"/>
            </a:pPr>
            <a:r>
              <a:rPr lang="en-GB" sz="2000" b="1" i="1"/>
              <a:t>  attendance at Roman gladiatorial</a:t>
            </a:r>
            <a:r>
              <a:rPr lang="en-GB" sz="2000"/>
              <a:t> </a:t>
            </a:r>
            <a:r>
              <a:rPr lang="en-GB" sz="2000" b="1" i="1"/>
              <a:t>games</a:t>
            </a:r>
          </a:p>
          <a:p>
            <a:endParaRPr lang="en-GB" sz="2000" b="1" i="1"/>
          </a:p>
          <a:p>
            <a:pPr>
              <a:buFont typeface="Arial" charset="0"/>
              <a:buChar char="•"/>
            </a:pPr>
            <a:r>
              <a:rPr lang="en-GB" sz="2000" b="1" i="1"/>
              <a:t>  spectator events at medieval executions</a:t>
            </a:r>
          </a:p>
          <a:p>
            <a:endParaRPr lang="en-GB" sz="2000" b="1" i="1"/>
          </a:p>
          <a:p>
            <a:pPr>
              <a:buFont typeface="Arial" charset="0"/>
              <a:buChar char="•"/>
            </a:pPr>
            <a:r>
              <a:rPr lang="en-GB" sz="2000" b="1" i="1"/>
              <a:t>  undertaking morgue or asylum tours of 19th century Europe</a:t>
            </a:r>
          </a:p>
          <a:p>
            <a:endParaRPr lang="en-GB" sz="2000" b="1" i="1"/>
          </a:p>
          <a:p>
            <a:pPr>
              <a:buFont typeface="Arial" charset="0"/>
              <a:buChar char="•"/>
            </a:pPr>
            <a:r>
              <a:rPr lang="en-GB" sz="2000" b="1" i="1"/>
              <a:t>  tourististic visits to battlefields such as to Waterloo or Gettysburg in </a:t>
            </a:r>
          </a:p>
          <a:p>
            <a:r>
              <a:rPr lang="en-GB" sz="2000" b="1" i="1"/>
              <a:t>   the immediate aftermath of the conflicts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1" descr="Colloseum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1" descr="Colloseum 2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1" descr="French tourists swarming around the Western Front, Spring 1919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95153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5" name="TextBox 2"/>
          <p:cNvSpPr txBox="1">
            <a:spLocks noChangeArrowheads="1"/>
          </p:cNvSpPr>
          <p:nvPr/>
        </p:nvSpPr>
        <p:spPr bwMode="auto">
          <a:xfrm>
            <a:off x="6215063" y="1500188"/>
            <a:ext cx="2714625" cy="1477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/>
              <a:t>April 1919  </a:t>
            </a:r>
          </a:p>
          <a:p>
            <a:endParaRPr lang="en-GB"/>
          </a:p>
          <a:p>
            <a:r>
              <a:rPr lang="en-GB"/>
              <a:t>French tourists swarming around the Western Front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dt.jpg"/>
          <p:cNvPicPr>
            <a:picLocks noChangeAspect="1"/>
          </p:cNvPicPr>
          <p:nvPr/>
        </p:nvPicPr>
        <p:blipFill>
          <a:blip r:embed="rId2" cstate="print">
            <a:lum bright="-38000"/>
          </a:blip>
          <a:srcRect/>
          <a:stretch>
            <a:fillRect/>
          </a:stretch>
        </p:blipFill>
        <p:spPr bwMode="auto">
          <a:xfrm>
            <a:off x="0" y="0"/>
            <a:ext cx="91122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19" name="Text Box 2"/>
          <p:cNvSpPr txBox="1">
            <a:spLocks noChangeArrowheads="1"/>
          </p:cNvSpPr>
          <p:nvPr/>
        </p:nvSpPr>
        <p:spPr bwMode="auto">
          <a:xfrm>
            <a:off x="642938" y="928688"/>
            <a:ext cx="8012112" cy="535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b="1"/>
              <a:t>However, dark tourism today does not present death per se but, rather, represents certain kinds of death</a:t>
            </a:r>
          </a:p>
          <a:p>
            <a:endParaRPr lang="en-GB" b="1"/>
          </a:p>
          <a:p>
            <a:endParaRPr lang="en-GB" b="1"/>
          </a:p>
          <a:p>
            <a:endParaRPr lang="en-GB" b="1"/>
          </a:p>
          <a:p>
            <a:endParaRPr lang="en-GB" b="1"/>
          </a:p>
          <a:p>
            <a:r>
              <a:rPr lang="en-GB" b="1"/>
              <a:t>As such, dark tourism and the commercialisation of death and disaster is referred to as a contemporary mediating institution between the living and the dead</a:t>
            </a:r>
          </a:p>
          <a:p>
            <a:endParaRPr lang="en-GB" b="1"/>
          </a:p>
          <a:p>
            <a:endParaRPr lang="en-GB" b="1"/>
          </a:p>
          <a:p>
            <a:endParaRPr lang="en-GB" b="1"/>
          </a:p>
          <a:p>
            <a:endParaRPr lang="en-GB" b="1"/>
          </a:p>
          <a:p>
            <a:r>
              <a:rPr lang="en-GB" b="1"/>
              <a:t>Therefore, touristic visits to former battlefields or to war sites, slavery-heritage places, prisons, cemeteries, particular museum exhibitions and 'macabre-themed' visitor attractions, Holocaust sites, or to natural and man-made disaster locations might constitute the broad realm of ‘dark tourism’ </a:t>
            </a:r>
            <a:br>
              <a:rPr lang="en-GB" b="1"/>
            </a:br>
            <a:endParaRPr lang="en-GB" b="1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Box 3"/>
          <p:cNvSpPr txBox="1">
            <a:spLocks noChangeArrowheads="1"/>
          </p:cNvSpPr>
          <p:nvPr/>
        </p:nvSpPr>
        <p:spPr bwMode="auto">
          <a:xfrm>
            <a:off x="7524750" y="549275"/>
            <a:ext cx="1619250" cy="418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00" b="1"/>
              <a:t>A dark tourism spectrum: perceived product features of dark tourism within a darkest-lightest framework of supply </a:t>
            </a:r>
          </a:p>
          <a:p>
            <a:endParaRPr lang="en-GB" sz="1400" b="1"/>
          </a:p>
          <a:p>
            <a:endParaRPr lang="en-GB" sz="1400" b="1"/>
          </a:p>
          <a:p>
            <a:r>
              <a:rPr lang="en-GB" sz="1400" b="1"/>
              <a:t>Philip Stone 2006 </a:t>
            </a:r>
          </a:p>
          <a:p>
            <a:r>
              <a:rPr lang="en-GB" sz="1400" b="1"/>
              <a:t>Institute for Dark Tourism Research, University of Central Lancashire.</a:t>
            </a:r>
            <a:endParaRPr lang="en-GB" sz="1400"/>
          </a:p>
        </p:txBody>
      </p:sp>
      <p:pic>
        <p:nvPicPr>
          <p:cNvPr id="10243" name="Picture 4" descr="A-dark-tourism-spectrum-perceived-product-features-of-dark-tourism-within-a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75501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Box 1"/>
          <p:cNvSpPr txBox="1">
            <a:spLocks noChangeArrowheads="1"/>
          </p:cNvSpPr>
          <p:nvPr/>
        </p:nvSpPr>
        <p:spPr bwMode="auto">
          <a:xfrm>
            <a:off x="250825" y="5157788"/>
            <a:ext cx="8713788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b="1"/>
              <a:t>Rachael Raine's Dark Tourist Spectrum for 'dark resting places' or cemetery tourism motivation, going from 'Darkest' ('Devotion') to 'Lightest' ('Incidental') (Raine, 2013). </a:t>
            </a:r>
            <a:endParaRPr lang="en-GB"/>
          </a:p>
        </p:txBody>
      </p:sp>
      <p:pic>
        <p:nvPicPr>
          <p:cNvPr id="11267" name="Picture 2" descr="Raines-Dark-Tourist-Spectrum-for-dark-resting-places-or-cemetery-tourism-motivation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50350" cy="450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1" descr="1919 Michelin Guide - France  + Belgium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86063" y="0"/>
            <a:ext cx="6357937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1" name="TextBox 2"/>
          <p:cNvSpPr txBox="1">
            <a:spLocks noChangeArrowheads="1"/>
          </p:cNvSpPr>
          <p:nvPr/>
        </p:nvSpPr>
        <p:spPr bwMode="auto">
          <a:xfrm>
            <a:off x="142875" y="1928813"/>
            <a:ext cx="2428875" cy="1477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/>
              <a:t>1919 </a:t>
            </a:r>
          </a:p>
          <a:p>
            <a:endParaRPr lang="en-GB"/>
          </a:p>
          <a:p>
            <a:r>
              <a:rPr lang="en-GB"/>
              <a:t>Michelin Guide</a:t>
            </a:r>
          </a:p>
          <a:p>
            <a:endParaRPr lang="en-GB"/>
          </a:p>
          <a:p>
            <a:r>
              <a:rPr lang="en-GB"/>
              <a:t> </a:t>
            </a:r>
            <a:r>
              <a:rPr lang="en-GB" i="1"/>
              <a:t>France &amp; Belgium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1" descr="Flanders The Devastated Ground 1921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705643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TextBox 2"/>
          <p:cNvSpPr txBox="1">
            <a:spLocks noChangeArrowheads="1"/>
          </p:cNvSpPr>
          <p:nvPr/>
        </p:nvSpPr>
        <p:spPr bwMode="auto">
          <a:xfrm>
            <a:off x="7215188" y="1857375"/>
            <a:ext cx="1714500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/>
              <a:t>1921</a:t>
            </a:r>
          </a:p>
          <a:p>
            <a:endParaRPr lang="en-GB"/>
          </a:p>
          <a:p>
            <a:r>
              <a:rPr lang="en-GB"/>
              <a:t>Flanders </a:t>
            </a:r>
          </a:p>
          <a:p>
            <a:endParaRPr lang="en-GB"/>
          </a:p>
          <a:p>
            <a:r>
              <a:rPr lang="en-GB"/>
              <a:t>the devastated ground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1" descr="Ypres The Early Pilgrims 1922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3" y="214313"/>
            <a:ext cx="8736012" cy="5500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Box 2"/>
          <p:cNvSpPr txBox="1">
            <a:spLocks noChangeArrowheads="1"/>
          </p:cNvSpPr>
          <p:nvPr/>
        </p:nvSpPr>
        <p:spPr bwMode="auto">
          <a:xfrm>
            <a:off x="2286000" y="6000750"/>
            <a:ext cx="50450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1922 Ypres Hotel ‘Excelsior’  The Early Pilgrims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1" descr="battlefield pilgrimage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528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3" name="TextBox 2"/>
          <p:cNvSpPr txBox="1">
            <a:spLocks noChangeArrowheads="1"/>
          </p:cNvSpPr>
          <p:nvPr/>
        </p:nvSpPr>
        <p:spPr bwMode="auto">
          <a:xfrm>
            <a:off x="3000375" y="5857875"/>
            <a:ext cx="3006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1922   battlefield pilgrimage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Reims Battlefield Pilgrimage 1925 Tanks at La Pompelle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50" y="163513"/>
            <a:ext cx="8583613" cy="490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Rectangle 3"/>
          <p:cNvSpPr>
            <a:spLocks noChangeArrowheads="1"/>
          </p:cNvSpPr>
          <p:nvPr/>
        </p:nvSpPr>
        <p:spPr bwMode="auto">
          <a:xfrm>
            <a:off x="1000125" y="5429250"/>
            <a:ext cx="56435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/>
              <a:t>1925 Reims Battlefield Pilgrimage  </a:t>
            </a:r>
          </a:p>
          <a:p>
            <a:r>
              <a:rPr lang="en-GB"/>
              <a:t>Tank wrecks at La Pompelle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1" descr="battlefield tour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072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1" name="TextBox 2"/>
          <p:cNvSpPr txBox="1">
            <a:spLocks noChangeArrowheads="1"/>
          </p:cNvSpPr>
          <p:nvPr/>
        </p:nvSpPr>
        <p:spPr bwMode="auto">
          <a:xfrm>
            <a:off x="1357313" y="6286500"/>
            <a:ext cx="66484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(re)designed space – orchestrated display – a universal canvas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1" descr="Ripper tour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5" name="TextBox 2"/>
          <p:cNvSpPr txBox="1">
            <a:spLocks noChangeArrowheads="1"/>
          </p:cNvSpPr>
          <p:nvPr/>
        </p:nvSpPr>
        <p:spPr bwMode="auto">
          <a:xfrm>
            <a:off x="571500" y="642938"/>
            <a:ext cx="2082800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 b="1"/>
              <a:t>Ripper walks</a:t>
            </a:r>
          </a:p>
          <a:p>
            <a:endParaRPr lang="en-GB" sz="2400" b="1"/>
          </a:p>
          <a:p>
            <a:r>
              <a:rPr lang="en-GB" sz="2400" b="1"/>
              <a:t>Ghost trails</a:t>
            </a:r>
          </a:p>
          <a:p>
            <a:endParaRPr lang="en-GB"/>
          </a:p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25 Cromwell Street 1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715000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1" descr="25 Cromwell Street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51250" y="3429000"/>
            <a:ext cx="549275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0" name="TextBox 3"/>
          <p:cNvSpPr txBox="1">
            <a:spLocks noChangeArrowheads="1"/>
          </p:cNvSpPr>
          <p:nvPr/>
        </p:nvSpPr>
        <p:spPr bwMode="auto">
          <a:xfrm>
            <a:off x="6143625" y="1071563"/>
            <a:ext cx="221138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25 </a:t>
            </a:r>
            <a:r>
              <a:rPr lang="en-GB" i="1"/>
              <a:t>Cromwell</a:t>
            </a:r>
            <a:r>
              <a:rPr lang="en-GB"/>
              <a:t>  Street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19461" name="TextBox 4"/>
          <p:cNvSpPr txBox="1">
            <a:spLocks noChangeArrowheads="1"/>
          </p:cNvSpPr>
          <p:nvPr/>
        </p:nvSpPr>
        <p:spPr bwMode="auto">
          <a:xfrm>
            <a:off x="571500" y="5072063"/>
            <a:ext cx="19288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absence of place</a:t>
            </a:r>
          </a:p>
          <a:p>
            <a:endParaRPr lang="en-GB"/>
          </a:p>
          <a:p>
            <a:r>
              <a:rPr lang="en-GB"/>
              <a:t>echo of space</a:t>
            </a:r>
          </a:p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1" descr="sixth floor museum Dallas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459422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2" descr="kennedy 3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00813" y="1785938"/>
            <a:ext cx="2643187" cy="173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3" descr="kennedy 2.pn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00813" y="0"/>
            <a:ext cx="2643187" cy="1785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4" descr="kennedy 5.pn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00813" y="3500438"/>
            <a:ext cx="2643187" cy="1928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5" descr="kennedy 4.pn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00813" y="5191125"/>
            <a:ext cx="2643187" cy="166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TextBox 6"/>
          <p:cNvSpPr txBox="1">
            <a:spLocks noChangeArrowheads="1"/>
          </p:cNvSpPr>
          <p:nvPr/>
        </p:nvSpPr>
        <p:spPr bwMode="auto">
          <a:xfrm>
            <a:off x="4857750" y="1285875"/>
            <a:ext cx="150018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/>
              <a:t>Sixth Floor Museum </a:t>
            </a:r>
          </a:p>
          <a:p>
            <a:endParaRPr lang="en-GB"/>
          </a:p>
          <a:p>
            <a:r>
              <a:rPr lang="en-GB"/>
              <a:t>Dallas, USA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1" descr="Dahmer tours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313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1" descr="Tourists look at Khmer Rouge victims' skulls on display at the former Khmer Rouge extermination camp, Choeung Ek, Phnom Penh, Cambodia (2004)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8527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1" name="TextBox 2"/>
          <p:cNvSpPr txBox="1">
            <a:spLocks noChangeArrowheads="1"/>
          </p:cNvSpPr>
          <p:nvPr/>
        </p:nvSpPr>
        <p:spPr bwMode="auto">
          <a:xfrm>
            <a:off x="285750" y="6072188"/>
            <a:ext cx="85725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b="1"/>
              <a:t>Tourists look at Khmer Rouge victims' skulls on display at the former Khmer Rouge extermination camp, Choeung Ek, Phnom Penh, Cambodia (2004)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1" descr="Tuol Sleng Genocide Museum Phnom Penh Cambodia - no smile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376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1" descr="Grutas Park Stalin World Lithuania theme park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9" name="TextBox 2"/>
          <p:cNvSpPr txBox="1">
            <a:spLocks noChangeArrowheads="1"/>
          </p:cNvSpPr>
          <p:nvPr/>
        </p:nvSpPr>
        <p:spPr bwMode="auto">
          <a:xfrm>
            <a:off x="6000750" y="4286250"/>
            <a:ext cx="28860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r"/>
            <a:r>
              <a:rPr lang="en-GB" b="1"/>
              <a:t>Grutas Park </a:t>
            </a:r>
          </a:p>
          <a:p>
            <a:pPr algn="r"/>
            <a:endParaRPr lang="en-GB" b="1"/>
          </a:p>
          <a:p>
            <a:pPr algn="r"/>
            <a:r>
              <a:rPr lang="en-GB" b="1" i="1"/>
              <a:t>Stalin World  </a:t>
            </a:r>
            <a:r>
              <a:rPr lang="en-GB" b="1"/>
              <a:t>theme park</a:t>
            </a:r>
          </a:p>
          <a:p>
            <a:pPr algn="r"/>
            <a:r>
              <a:rPr lang="en-GB" b="1"/>
              <a:t>Lithuania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1" descr="World Trade Centre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1" descr="WTC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3447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1" descr="Titan II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1" name="TextBox 3"/>
          <p:cNvSpPr txBox="1">
            <a:spLocks noChangeArrowheads="1"/>
          </p:cNvSpPr>
          <p:nvPr/>
        </p:nvSpPr>
        <p:spPr bwMode="auto">
          <a:xfrm>
            <a:off x="428625" y="2286000"/>
            <a:ext cx="5967413" cy="163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Titan II</a:t>
            </a:r>
          </a:p>
          <a:p>
            <a:endParaRPr lang="en-GB" sz="2000" b="1"/>
          </a:p>
          <a:p>
            <a:r>
              <a:rPr lang="en-GB" sz="2000" b="1"/>
              <a:t>Exhibition and tour</a:t>
            </a:r>
          </a:p>
          <a:p>
            <a:endParaRPr lang="en-GB" sz="2000" b="1"/>
          </a:p>
          <a:p>
            <a:r>
              <a:rPr lang="en-GB" sz="2000" b="1"/>
              <a:t>...added bonus – to press the </a:t>
            </a:r>
            <a:r>
              <a:rPr lang="en-GB" sz="2000" b="1">
                <a:solidFill>
                  <a:srgbClr val="FF0000"/>
                </a:solidFill>
              </a:rPr>
              <a:t>red</a:t>
            </a:r>
            <a:r>
              <a:rPr lang="en-GB" sz="2000" b="1"/>
              <a:t> launch button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1" descr="Chernobyl Sun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9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5" name="TextBox 2"/>
          <p:cNvSpPr txBox="1">
            <a:spLocks noChangeArrowheads="1"/>
          </p:cNvSpPr>
          <p:nvPr/>
        </p:nvSpPr>
        <p:spPr bwMode="auto">
          <a:xfrm>
            <a:off x="7358063" y="6143625"/>
            <a:ext cx="14541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>
                <a:solidFill>
                  <a:schemeClr val="bg1"/>
                </a:solidFill>
              </a:rPr>
              <a:t>Chernobyl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1" descr="Chernobyl nuclear disaster. The day trip package includes the use of a Geiger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5157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699" name="TextBox 2"/>
          <p:cNvSpPr txBox="1">
            <a:spLocks noChangeArrowheads="1"/>
          </p:cNvSpPr>
          <p:nvPr/>
        </p:nvSpPr>
        <p:spPr bwMode="auto">
          <a:xfrm>
            <a:off x="395288" y="5661025"/>
            <a:ext cx="74898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Chernobyl  -  The day trip package includes the use of a Geiger counter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1" descr="Sri Lanka coastal train, Queen of the Sea, which was derailed by the tsunami which struck South Asia in December, 2004, a disaster which killed over 1,000 people. The site is now a tourist attraction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557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3" name="TextBox 2"/>
          <p:cNvSpPr txBox="1">
            <a:spLocks noChangeArrowheads="1"/>
          </p:cNvSpPr>
          <p:nvPr/>
        </p:nvSpPr>
        <p:spPr bwMode="auto">
          <a:xfrm>
            <a:off x="0" y="5715000"/>
            <a:ext cx="892968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/>
              <a:t>Sri Lanka </a:t>
            </a:r>
          </a:p>
          <a:p>
            <a:r>
              <a:rPr lang="en-GB"/>
              <a:t>coastal train </a:t>
            </a:r>
            <a:r>
              <a:rPr lang="en-GB" i="1"/>
              <a:t>Queen of the Sea  </a:t>
            </a:r>
            <a:r>
              <a:rPr lang="en-GB"/>
              <a:t>derailed by the tsunami which struck December, 2004</a:t>
            </a:r>
          </a:p>
          <a:p>
            <a:r>
              <a:rPr lang="en-GB"/>
              <a:t>over 1,000 people killed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1" descr="A man takes a selfie with a homeless woman in Central district, Hong Kong.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3447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1" descr="grenfell-selfi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1" descr="e4d170c06702ddf18fa9ca5ccf826f35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58288" cy="5157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1" descr="notting_hill_grenfell_jpg_optimal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857250"/>
            <a:ext cx="91440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1" descr="untitledhgfhg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76250"/>
            <a:ext cx="9144000" cy="5141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1" descr="untitledssggdffd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594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1" descr="Slum-tourism-initiatives_W840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61463" cy="4221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891" name="TextBox 2"/>
          <p:cNvSpPr txBox="1">
            <a:spLocks noChangeArrowheads="1"/>
          </p:cNvSpPr>
          <p:nvPr/>
        </p:nvSpPr>
        <p:spPr bwMode="auto">
          <a:xfrm>
            <a:off x="1692275" y="5013325"/>
            <a:ext cx="61976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3200" b="1"/>
              <a:t>slum tourism / poverty tourism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1" descr="slum tours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43375" y="0"/>
            <a:ext cx="500062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5" name="Picture 2" descr="slum tourism 2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4000500" cy="257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6" name="Picture 3" descr="slum tourism.pn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2643188"/>
            <a:ext cx="4000500" cy="2071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7" name="Picture 4" descr="urban safari.pn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4786313"/>
            <a:ext cx="4000500" cy="2071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1" descr="Tourists visit the Rocinha favela , Rio in a safari-like jeep, November 2015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513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9939" name="TextBox 2"/>
          <p:cNvSpPr txBox="1">
            <a:spLocks noChangeArrowheads="1"/>
          </p:cNvSpPr>
          <p:nvPr/>
        </p:nvSpPr>
        <p:spPr bwMode="auto">
          <a:xfrm>
            <a:off x="827088" y="5949950"/>
            <a:ext cx="77136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Tourists visit the Rocinha favela , Rio in a safari-like jeep, November 2015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1" descr="14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5876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1" descr="jakarta-hidden-tours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763"/>
            <a:ext cx="9144000" cy="684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1" descr="victoria-safaris-kibera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85763"/>
            <a:ext cx="9144000" cy="608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1" descr="victoriasafaris Kenya slum safaris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1" descr="40662725141016p18p19slum2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39238" cy="6092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Picture 1" descr="main-qimg-6e46592555729fcc2bd8691cc88268d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544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Picture 1" descr="awschwitz-for-web-copy-143569759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16000"/>
            <a:ext cx="9144000" cy="482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1" descr="Auschwitz 2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25" y="0"/>
            <a:ext cx="5214938" cy="293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55" name="Picture 2" descr="auschwitz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071813"/>
            <a:ext cx="4524375" cy="3786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56" name="Picture 3" descr="Rudolf Hoess.pn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62475" y="3071813"/>
            <a:ext cx="4581525" cy="3786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1" descr="140722085256-auschwitz-selfie-story-top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76672"/>
            <a:ext cx="91440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6-yolocaust-1024x73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527602"/>
          </a:xfrm>
          <a:prstGeom prst="rect">
            <a:avLst/>
          </a:prstGeom>
        </p:spPr>
      </p:pic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7-yolocaust-768x54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536531"/>
          </a:xfrm>
          <a:prstGeom prst="rect">
            <a:avLst/>
          </a:prstGeom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2" descr="Shahak Shapira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7620000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03" name="TextBox 1"/>
          <p:cNvSpPr txBox="1">
            <a:spLocks noChangeArrowheads="1"/>
          </p:cNvSpPr>
          <p:nvPr/>
        </p:nvSpPr>
        <p:spPr bwMode="auto">
          <a:xfrm>
            <a:off x="4716463" y="333375"/>
            <a:ext cx="251936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Shahak Shapira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71550" y="4437063"/>
            <a:ext cx="6626225" cy="13239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80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YOLOCAUST</a:t>
            </a:r>
          </a:p>
        </p:txBody>
      </p:sp>
      <p:sp>
        <p:nvSpPr>
          <p:cNvPr id="51205" name="TextBox 4"/>
          <p:cNvSpPr txBox="1">
            <a:spLocks noChangeArrowheads="1"/>
          </p:cNvSpPr>
          <p:nvPr/>
        </p:nvSpPr>
        <p:spPr bwMode="auto">
          <a:xfrm>
            <a:off x="4427538" y="5661025"/>
            <a:ext cx="29003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 dirty="0"/>
              <a:t>https://yolocaust.de</a:t>
            </a:r>
            <a:r>
              <a:rPr lang="en-GB" dirty="0"/>
              <a:t>/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148064" y="980728"/>
            <a:ext cx="1980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Shahak</a:t>
            </a:r>
            <a:r>
              <a:rPr lang="en-GB" b="1" dirty="0" smtClean="0"/>
              <a:t> </a:t>
            </a:r>
            <a:r>
              <a:rPr lang="en-GB" b="1" dirty="0" err="1" smtClean="0"/>
              <a:t>Shapira</a:t>
            </a:r>
            <a:r>
              <a:rPr lang="en-GB" b="1" dirty="0" smtClean="0"/>
              <a:t> 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1" descr="880x495_355445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49275"/>
            <a:ext cx="9167813" cy="515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1" descr="Hitler parents grave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4932040" y="116632"/>
            <a:ext cx="39437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/>
              <a:t>cleansed but still potent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1" descr="slum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614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03" name="TextBox 2"/>
          <p:cNvSpPr txBox="1">
            <a:spLocks noChangeArrowheads="1"/>
          </p:cNvSpPr>
          <p:nvPr/>
        </p:nvSpPr>
        <p:spPr bwMode="auto">
          <a:xfrm>
            <a:off x="7215188" y="5903913"/>
            <a:ext cx="171450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C00000"/>
                </a:solidFill>
              </a:rPr>
              <a:t>NEWS</a:t>
            </a:r>
          </a:p>
          <a:p>
            <a:pPr algn="ctr"/>
            <a:r>
              <a:rPr lang="en-GB" sz="2400" b="1">
                <a:solidFill>
                  <a:srgbClr val="C00000"/>
                </a:solidFill>
              </a:rPr>
              <a:t>STAPLE</a:t>
            </a:r>
          </a:p>
        </p:txBody>
      </p:sp>
      <p:pic>
        <p:nvPicPr>
          <p:cNvPr id="51204" name="Picture 3" descr="band aid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8125" y="214313"/>
            <a:ext cx="1052513" cy="1595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1" descr="BBC One - Comic Relief, 201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857250"/>
            <a:ext cx="91440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2227" name="TextBox 3"/>
          <p:cNvSpPr txBox="1">
            <a:spLocks noChangeArrowheads="1"/>
          </p:cNvSpPr>
          <p:nvPr/>
        </p:nvSpPr>
        <p:spPr bwMode="auto">
          <a:xfrm>
            <a:off x="4932363" y="6308725"/>
            <a:ext cx="2590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BBC Comic Relief 2011</a:t>
            </a: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Picture 4" descr="cremer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836613"/>
            <a:ext cx="5795963" cy="6010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3251" name="Text Box 3"/>
          <p:cNvSpPr txBox="1">
            <a:spLocks noChangeArrowheads="1"/>
          </p:cNvSpPr>
          <p:nvPr/>
        </p:nvSpPr>
        <p:spPr bwMode="auto">
          <a:xfrm>
            <a:off x="6011863" y="571500"/>
            <a:ext cx="3132137" cy="448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/>
              <a:t>….Cheap holidays in other people’s misery……</a:t>
            </a:r>
          </a:p>
          <a:p>
            <a:endParaRPr lang="en-GB"/>
          </a:p>
          <a:p>
            <a:r>
              <a:rPr lang="en-GB"/>
              <a:t>I don't wanna holiday in the sun</a:t>
            </a:r>
            <a:br>
              <a:rPr lang="en-GB"/>
            </a:br>
            <a:endParaRPr lang="en-GB"/>
          </a:p>
          <a:p>
            <a:r>
              <a:rPr lang="en-GB"/>
              <a:t>I wanna go to the new Belsen</a:t>
            </a:r>
            <a:br>
              <a:rPr lang="en-GB"/>
            </a:br>
            <a:endParaRPr lang="en-GB"/>
          </a:p>
          <a:p>
            <a:r>
              <a:rPr lang="en-GB"/>
              <a:t>I wanna see some history</a:t>
            </a:r>
            <a:br>
              <a:rPr lang="en-GB"/>
            </a:br>
            <a:endParaRPr lang="en-GB"/>
          </a:p>
          <a:p>
            <a:r>
              <a:rPr lang="en-GB"/>
              <a:t>‘cause now I got a reasonable economy</a:t>
            </a:r>
          </a:p>
          <a:p>
            <a:endParaRPr lang="en-GB"/>
          </a:p>
          <a:p>
            <a:r>
              <a:rPr lang="en-GB" i="1"/>
              <a:t>Sex Pistols ‘Holidays in the sun’ 1977</a:t>
            </a:r>
            <a:endParaRPr lang="en-GB" b="1" i="1"/>
          </a:p>
        </p:txBody>
      </p:sp>
      <p:sp>
        <p:nvSpPr>
          <p:cNvPr id="12292" name="Text Box 5"/>
          <p:cNvSpPr txBox="1">
            <a:spLocks noChangeArrowheads="1"/>
          </p:cNvSpPr>
          <p:nvPr/>
        </p:nvSpPr>
        <p:spPr bwMode="auto">
          <a:xfrm>
            <a:off x="684213" y="115888"/>
            <a:ext cx="41338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000" b="1" dirty="0">
                <a:solidFill>
                  <a:schemeClr val="accent2">
                    <a:lumMod val="50000"/>
                  </a:schemeClr>
                </a:solidFill>
              </a:rPr>
              <a:t>DARK TOURISM</a:t>
            </a:r>
          </a:p>
        </p:txBody>
      </p:sp>
      <p:sp>
        <p:nvSpPr>
          <p:cNvPr id="53253" name="TextBox 4"/>
          <p:cNvSpPr txBox="1">
            <a:spLocks noChangeArrowheads="1"/>
          </p:cNvSpPr>
          <p:nvPr/>
        </p:nvSpPr>
        <p:spPr bwMode="auto">
          <a:xfrm>
            <a:off x="5929313" y="6072188"/>
            <a:ext cx="18557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/>
              <a:t>Roger Cremers 2009</a:t>
            </a:r>
          </a:p>
          <a:p>
            <a:r>
              <a:rPr lang="en-GB" sz="1400"/>
              <a:t>Auschwitz-Birkenau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ark-tourist-post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Picture 3" descr="David Farrie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627784" y="5217853"/>
            <a:ext cx="2915816" cy="164014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084168" y="5733256"/>
            <a:ext cx="1518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David </a:t>
            </a:r>
            <a:r>
              <a:rPr lang="en-GB" dirty="0" err="1" smtClean="0"/>
              <a:t>Farrier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om Joll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92080" y="476672"/>
            <a:ext cx="2952328" cy="1665629"/>
          </a:xfrm>
          <a:prstGeom prst="rect">
            <a:avLst/>
          </a:prstGeom>
        </p:spPr>
      </p:pic>
      <p:pic>
        <p:nvPicPr>
          <p:cNvPr id="3" name="Picture 2" descr="918995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4629150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932040" y="2564904"/>
            <a:ext cx="38884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Dark Tourist - Netflix Stole My Idea - Dom </a:t>
            </a:r>
            <a:r>
              <a:rPr lang="en-GB" dirty="0" err="1"/>
              <a:t>Joly</a:t>
            </a:r>
            <a:endParaRPr lang="en-GB" dirty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860032" y="3645024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https://www.youtube.com/watch?v=JClzp8tHxhU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83568" y="5877272"/>
            <a:ext cx="80057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https://theconversation.com/us/topics/dark-tourism-10090</a:t>
            </a:r>
            <a:endParaRPr lang="en-GB" sz="2400" dirty="0"/>
          </a:p>
        </p:txBody>
      </p:sp>
      <p:pic>
        <p:nvPicPr>
          <p:cNvPr id="4" name="Picture 3" descr="file-20200623-188891-5lo013.jpe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8120" cy="443711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95536" y="4581128"/>
            <a:ext cx="8496944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‘tourism </a:t>
            </a:r>
            <a:r>
              <a:rPr lang="en-GB" sz="2800" b="1" dirty="0"/>
              <a:t>memorial sites will help us heal from the trauma of </a:t>
            </a:r>
            <a:r>
              <a:rPr lang="en-GB" sz="2800" b="1" dirty="0" err="1" smtClean="0"/>
              <a:t>coronavirus</a:t>
            </a:r>
            <a:r>
              <a:rPr lang="en-GB" sz="2800" b="1" dirty="0" smtClean="0"/>
              <a:t>’</a:t>
            </a:r>
            <a:endParaRPr lang="en-GB" sz="2800" b="1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693</TotalTime>
  <Words>572</Words>
  <Application>Microsoft Office PowerPoint</Application>
  <PresentationFormat>On-screen Show (4:3)</PresentationFormat>
  <Paragraphs>133</Paragraphs>
  <Slides>58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58</vt:i4>
      </vt:variant>
    </vt:vector>
  </HeadingPairs>
  <TitlesOfParts>
    <vt:vector size="59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  <vt:lpstr>Slide 29</vt:lpstr>
      <vt:lpstr>Slide 30</vt:lpstr>
      <vt:lpstr>Slide 31</vt:lpstr>
      <vt:lpstr>Slide 32</vt:lpstr>
      <vt:lpstr>Slide 33</vt:lpstr>
      <vt:lpstr>Slide 34</vt:lpstr>
      <vt:lpstr>Slide 35</vt:lpstr>
      <vt:lpstr>Slide 36</vt:lpstr>
      <vt:lpstr>Slide 37</vt:lpstr>
      <vt:lpstr>Slide 38</vt:lpstr>
      <vt:lpstr>Slide 39</vt:lpstr>
      <vt:lpstr>Slide 40</vt:lpstr>
      <vt:lpstr>Slide 41</vt:lpstr>
      <vt:lpstr>Slide 42</vt:lpstr>
      <vt:lpstr>Slide 43</vt:lpstr>
      <vt:lpstr>Slide 44</vt:lpstr>
      <vt:lpstr>Slide 45</vt:lpstr>
      <vt:lpstr>Slide 46</vt:lpstr>
      <vt:lpstr>Slide 47</vt:lpstr>
      <vt:lpstr>Slide 48</vt:lpstr>
      <vt:lpstr>Slide 49</vt:lpstr>
      <vt:lpstr>Slide 50</vt:lpstr>
      <vt:lpstr>Slide 51</vt:lpstr>
      <vt:lpstr>Slide 52</vt:lpstr>
      <vt:lpstr>Slide 53</vt:lpstr>
      <vt:lpstr>Slide 54</vt:lpstr>
      <vt:lpstr>Slide 55</vt:lpstr>
      <vt:lpstr>Slide 56</vt:lpstr>
      <vt:lpstr>Slide 57</vt:lpstr>
      <vt:lpstr>Slide 58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Quentin</dc:creator>
  <cp:lastModifiedBy>Quentin</cp:lastModifiedBy>
  <cp:revision>67</cp:revision>
  <dcterms:created xsi:type="dcterms:W3CDTF">2009-11-24T00:44:48Z</dcterms:created>
  <dcterms:modified xsi:type="dcterms:W3CDTF">2021-01-28T02:27:56Z</dcterms:modified>
</cp:coreProperties>
</file>