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omments/comment1.xml" ContentType="application/vnd.openxmlformats-officedocument.presentationml.comment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7"/>
  </p:notesMasterIdLst>
  <p:sldIdLst>
    <p:sldId id="256" r:id="rId2"/>
    <p:sldId id="257" r:id="rId3"/>
    <p:sldId id="264" r:id="rId4"/>
    <p:sldId id="268" r:id="rId5"/>
    <p:sldId id="269" r:id="rId6"/>
    <p:sldId id="259" r:id="rId7"/>
    <p:sldId id="262" r:id="rId8"/>
    <p:sldId id="258" r:id="rId9"/>
    <p:sldId id="263" r:id="rId10"/>
    <p:sldId id="260" r:id="rId11"/>
    <p:sldId id="265" r:id="rId12"/>
    <p:sldId id="270" r:id="rId13"/>
    <p:sldId id="271" r:id="rId14"/>
    <p:sldId id="272" r:id="rId15"/>
    <p:sldId id="266" r:id="rId16"/>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anna wojtasinska" initials="aw" lastIdx="1" clrIdx="0">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53"/>
    <p:restoredTop sz="62606"/>
  </p:normalViewPr>
  <p:slideViewPr>
    <p:cSldViewPr snapToGrid="0" snapToObjects="1">
      <p:cViewPr varScale="1">
        <p:scale>
          <a:sx n="48" d="100"/>
          <a:sy n="48" d="100"/>
        </p:scale>
        <p:origin x="1800"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omments/comment1.xml><?xml version="1.0" encoding="utf-8"?>
<p:cmLst xmlns:a="http://schemas.openxmlformats.org/drawingml/2006/main" xmlns:r="http://schemas.openxmlformats.org/officeDocument/2006/relationships" xmlns:p="http://schemas.openxmlformats.org/presentationml/2006/main">
  <p:cm authorId="1" dt="2018-02-12T18:09:17.920" idx="1">
    <p:pos x="-891" y="-273"/>
    <p:text/>
    <p:extLst>
      <p:ext uri="{C676402C-5697-4E1C-873F-D02D1690AC5C}">
        <p15:threadingInfo xmlns:p15="http://schemas.microsoft.com/office/powerpoint/2012/main" timeZoneBias="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45CBEC1E-02F6-294E-9D53-64DF8B9449FB}" type="datetimeFigureOut">
              <a:rPr lang="en-US" smtClean="0"/>
              <a:t>2/16/2018</a:t>
            </a:fld>
            <a:endParaRPr lang="en-US"/>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71A055D0-9E5B-324C-9629-E7F1827C0322}" type="slidenum">
              <a:rPr lang="en-US" smtClean="0"/>
              <a:t>‹#›</a:t>
            </a:fld>
            <a:endParaRPr lang="en-US"/>
          </a:p>
        </p:txBody>
      </p:sp>
    </p:spTree>
    <p:extLst>
      <p:ext uri="{BB962C8B-B14F-4D97-AF65-F5344CB8AC3E}">
        <p14:creationId xmlns:p14="http://schemas.microsoft.com/office/powerpoint/2010/main" val="19035217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baseline="0" dirty="0" smtClean="0"/>
          </a:p>
        </p:txBody>
      </p:sp>
      <p:sp>
        <p:nvSpPr>
          <p:cNvPr id="4" name="Slide Number Placeholder 3"/>
          <p:cNvSpPr>
            <a:spLocks noGrp="1"/>
          </p:cNvSpPr>
          <p:nvPr>
            <p:ph type="sldNum" sz="quarter" idx="10"/>
          </p:nvPr>
        </p:nvSpPr>
        <p:spPr/>
        <p:txBody>
          <a:bodyPr/>
          <a:lstStyle/>
          <a:p>
            <a:fld id="{71A055D0-9E5B-324C-9629-E7F1827C0322}" type="slidenum">
              <a:rPr lang="en-US" smtClean="0"/>
              <a:t>1</a:t>
            </a:fld>
            <a:endParaRPr lang="en-US"/>
          </a:p>
        </p:txBody>
      </p:sp>
    </p:spTree>
    <p:extLst>
      <p:ext uri="{BB962C8B-B14F-4D97-AF65-F5344CB8AC3E}">
        <p14:creationId xmlns:p14="http://schemas.microsoft.com/office/powerpoint/2010/main" val="142641499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smtClean="0"/>
          </a:p>
        </p:txBody>
      </p:sp>
      <p:sp>
        <p:nvSpPr>
          <p:cNvPr id="4" name="Slide Number Placeholder 3"/>
          <p:cNvSpPr>
            <a:spLocks noGrp="1"/>
          </p:cNvSpPr>
          <p:nvPr>
            <p:ph type="sldNum" sz="quarter" idx="10"/>
          </p:nvPr>
        </p:nvSpPr>
        <p:spPr/>
        <p:txBody>
          <a:bodyPr/>
          <a:lstStyle/>
          <a:p>
            <a:fld id="{71A055D0-9E5B-324C-9629-E7F1827C0322}" type="slidenum">
              <a:rPr lang="en-US" smtClean="0"/>
              <a:t>2</a:t>
            </a:fld>
            <a:endParaRPr lang="en-US"/>
          </a:p>
        </p:txBody>
      </p:sp>
    </p:spTree>
    <p:extLst>
      <p:ext uri="{BB962C8B-B14F-4D97-AF65-F5344CB8AC3E}">
        <p14:creationId xmlns:p14="http://schemas.microsoft.com/office/powerpoint/2010/main" val="14756754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1A055D0-9E5B-324C-9629-E7F1827C0322}" type="slidenum">
              <a:rPr lang="en-US" smtClean="0"/>
              <a:t>3</a:t>
            </a:fld>
            <a:endParaRPr lang="en-US"/>
          </a:p>
        </p:txBody>
      </p:sp>
    </p:spTree>
    <p:extLst>
      <p:ext uri="{BB962C8B-B14F-4D97-AF65-F5344CB8AC3E}">
        <p14:creationId xmlns:p14="http://schemas.microsoft.com/office/powerpoint/2010/main" val="4270112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sz="1200" b="0" i="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71A055D0-9E5B-324C-9629-E7F1827C0322}" type="slidenum">
              <a:rPr lang="en-US" smtClean="0"/>
              <a:t>4</a:t>
            </a:fld>
            <a:endParaRPr lang="en-US"/>
          </a:p>
        </p:txBody>
      </p:sp>
    </p:spTree>
    <p:extLst>
      <p:ext uri="{BB962C8B-B14F-4D97-AF65-F5344CB8AC3E}">
        <p14:creationId xmlns:p14="http://schemas.microsoft.com/office/powerpoint/2010/main" val="15578287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71A055D0-9E5B-324C-9629-E7F1827C0322}" type="slidenum">
              <a:rPr lang="en-US" smtClean="0"/>
              <a:t>5</a:t>
            </a:fld>
            <a:endParaRPr lang="en-US"/>
          </a:p>
        </p:txBody>
      </p:sp>
    </p:spTree>
    <p:extLst>
      <p:ext uri="{BB962C8B-B14F-4D97-AF65-F5344CB8AC3E}">
        <p14:creationId xmlns:p14="http://schemas.microsoft.com/office/powerpoint/2010/main" val="18621276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71A055D0-9E5B-324C-9629-E7F1827C0322}" type="slidenum">
              <a:rPr lang="en-US" smtClean="0"/>
              <a:t>6</a:t>
            </a:fld>
            <a:endParaRPr lang="en-US"/>
          </a:p>
        </p:txBody>
      </p:sp>
    </p:spTree>
    <p:extLst>
      <p:ext uri="{BB962C8B-B14F-4D97-AF65-F5344CB8AC3E}">
        <p14:creationId xmlns:p14="http://schemas.microsoft.com/office/powerpoint/2010/main" val="4325301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a:p>
        </p:txBody>
      </p:sp>
      <p:sp>
        <p:nvSpPr>
          <p:cNvPr id="4" name="Slide Number Placeholder 3"/>
          <p:cNvSpPr>
            <a:spLocks noGrp="1"/>
          </p:cNvSpPr>
          <p:nvPr>
            <p:ph type="sldNum" sz="quarter" idx="10"/>
          </p:nvPr>
        </p:nvSpPr>
        <p:spPr/>
        <p:txBody>
          <a:bodyPr/>
          <a:lstStyle/>
          <a:p>
            <a:fld id="{71A055D0-9E5B-324C-9629-E7F1827C0322}" type="slidenum">
              <a:rPr lang="en-US" smtClean="0"/>
              <a:t>7</a:t>
            </a:fld>
            <a:endParaRPr lang="en-US"/>
          </a:p>
        </p:txBody>
      </p:sp>
    </p:spTree>
    <p:extLst>
      <p:ext uri="{BB962C8B-B14F-4D97-AF65-F5344CB8AC3E}">
        <p14:creationId xmlns:p14="http://schemas.microsoft.com/office/powerpoint/2010/main" val="73667424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1A055D0-9E5B-324C-9629-E7F1827C0322}" type="slidenum">
              <a:rPr lang="en-US" smtClean="0"/>
              <a:t>8</a:t>
            </a:fld>
            <a:endParaRPr lang="en-US"/>
          </a:p>
        </p:txBody>
      </p:sp>
    </p:spTree>
    <p:extLst>
      <p:ext uri="{BB962C8B-B14F-4D97-AF65-F5344CB8AC3E}">
        <p14:creationId xmlns:p14="http://schemas.microsoft.com/office/powerpoint/2010/main" val="9206096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a:p>
            <a:endParaRPr lang="en-US" dirty="0"/>
          </a:p>
        </p:txBody>
      </p:sp>
      <p:sp>
        <p:nvSpPr>
          <p:cNvPr id="4" name="Slide Number Placeholder 3"/>
          <p:cNvSpPr>
            <a:spLocks noGrp="1"/>
          </p:cNvSpPr>
          <p:nvPr>
            <p:ph type="sldNum" sz="quarter" idx="10"/>
          </p:nvPr>
        </p:nvSpPr>
        <p:spPr/>
        <p:txBody>
          <a:bodyPr/>
          <a:lstStyle/>
          <a:p>
            <a:fld id="{71A055D0-9E5B-324C-9629-E7F1827C0322}" type="slidenum">
              <a:rPr lang="en-US" smtClean="0"/>
              <a:t>9</a:t>
            </a:fld>
            <a:endParaRPr lang="en-US"/>
          </a:p>
        </p:txBody>
      </p:sp>
    </p:spTree>
    <p:extLst>
      <p:ext uri="{BB962C8B-B14F-4D97-AF65-F5344CB8AC3E}">
        <p14:creationId xmlns:p14="http://schemas.microsoft.com/office/powerpoint/2010/main" val="16869519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1A055D0-9E5B-324C-9629-E7F1827C0322}" type="slidenum">
              <a:rPr lang="en-US" smtClean="0"/>
              <a:t>10</a:t>
            </a:fld>
            <a:endParaRPr lang="en-US"/>
          </a:p>
        </p:txBody>
      </p:sp>
    </p:spTree>
    <p:extLst>
      <p:ext uri="{BB962C8B-B14F-4D97-AF65-F5344CB8AC3E}">
        <p14:creationId xmlns:p14="http://schemas.microsoft.com/office/powerpoint/2010/main" val="85668966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1A055D0-9E5B-324C-9629-E7F1827C0322}" type="slidenum">
              <a:rPr lang="en-US" smtClean="0"/>
              <a:t>11</a:t>
            </a:fld>
            <a:endParaRPr lang="en-US"/>
          </a:p>
        </p:txBody>
      </p:sp>
    </p:spTree>
    <p:extLst>
      <p:ext uri="{BB962C8B-B14F-4D97-AF65-F5344CB8AC3E}">
        <p14:creationId xmlns:p14="http://schemas.microsoft.com/office/powerpoint/2010/main" val="13103553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A055D0-9E5B-324C-9629-E7F1827C0322}" type="slidenum">
              <a:rPr lang="en-US" smtClean="0"/>
              <a:t>12</a:t>
            </a:fld>
            <a:endParaRPr lang="en-US"/>
          </a:p>
        </p:txBody>
      </p:sp>
    </p:spTree>
    <p:extLst>
      <p:ext uri="{BB962C8B-B14F-4D97-AF65-F5344CB8AC3E}">
        <p14:creationId xmlns:p14="http://schemas.microsoft.com/office/powerpoint/2010/main" val="338048099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71A055D0-9E5B-324C-9629-E7F1827C0322}" type="slidenum">
              <a:rPr lang="en-US" smtClean="0"/>
              <a:t>13</a:t>
            </a:fld>
            <a:endParaRPr lang="en-US"/>
          </a:p>
        </p:txBody>
      </p:sp>
    </p:spTree>
    <p:extLst>
      <p:ext uri="{BB962C8B-B14F-4D97-AF65-F5344CB8AC3E}">
        <p14:creationId xmlns:p14="http://schemas.microsoft.com/office/powerpoint/2010/main" val="57720814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A055D0-9E5B-324C-9629-E7F1827C0322}" type="slidenum">
              <a:rPr lang="en-US" smtClean="0"/>
              <a:t>14</a:t>
            </a:fld>
            <a:endParaRPr lang="en-US"/>
          </a:p>
        </p:txBody>
      </p:sp>
    </p:spTree>
    <p:extLst>
      <p:ext uri="{BB962C8B-B14F-4D97-AF65-F5344CB8AC3E}">
        <p14:creationId xmlns:p14="http://schemas.microsoft.com/office/powerpoint/2010/main" val="71493113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71A055D0-9E5B-324C-9629-E7F1827C0322}" type="slidenum">
              <a:rPr lang="en-US" smtClean="0"/>
              <a:t>15</a:t>
            </a:fld>
            <a:endParaRPr lang="en-US"/>
          </a:p>
        </p:txBody>
      </p:sp>
    </p:spTree>
    <p:extLst>
      <p:ext uri="{BB962C8B-B14F-4D97-AF65-F5344CB8AC3E}">
        <p14:creationId xmlns:p14="http://schemas.microsoft.com/office/powerpoint/2010/main" val="34542869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2/16/2018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2/16/2018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comments" Target="../comments/commen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sOtsFMO1mWI"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moodle.uwtsd.ac.uk/pluginfile.php/139915/mod_resource/content/1/W1_AFL.pdf"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theguardian.com/teacher-network/teacher-blog/2013/aug/29/assessment-for-learing-effective-classro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692209D-B607-46C3-8560-07AF72291659}"/>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stretch>
            <a:fillRect/>
          </a:stretch>
        </p:blipFill>
        <p:spPr>
          <a:xfrm>
            <a:off x="5404022" y="979537"/>
            <a:ext cx="6066068" cy="5050001"/>
          </a:xfrm>
          <a:prstGeom prst="rect">
            <a:avLst/>
          </a:prstGeom>
        </p:spPr>
      </p:pic>
      <p:sp>
        <p:nvSpPr>
          <p:cNvPr id="11" name="Rectangle 10">
            <a:extLst>
              <a:ext uri="{FF2B5EF4-FFF2-40B4-BE49-F238E27FC236}">
                <a16:creationId xmlns:a16="http://schemas.microsoft.com/office/drawing/2014/main" id="{94874638-CF15-4908-BC4B-4908744D0BA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4639734" cy="6858000"/>
          </a:xfrm>
          <a:prstGeom prst="rect">
            <a:avLst/>
          </a:prstGeom>
          <a:solidFill>
            <a:schemeClr val="tx2">
              <a:lumMod val="50000"/>
              <a:alpha val="9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5">
            <a:extLst>
              <a:ext uri="{FF2B5EF4-FFF2-40B4-BE49-F238E27FC236}">
                <a16:creationId xmlns:a16="http://schemas.microsoft.com/office/drawing/2014/main" id="{5F1B8348-CD6E-4561-A704-C232D9A2676D}"/>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5033007"/>
            <a:ext cx="5404022" cy="857047"/>
          </a:xfrm>
          <a:custGeom>
            <a:avLst/>
            <a:gdLst>
              <a:gd name="T0" fmla="*/ 1114 w 1117"/>
              <a:gd name="T1" fmla="*/ 77 h 163"/>
              <a:gd name="T2" fmla="*/ 1040 w 1117"/>
              <a:gd name="T3" fmla="*/ 3 h 163"/>
              <a:gd name="T4" fmla="*/ 1039 w 1117"/>
              <a:gd name="T5" fmla="*/ 2 h 163"/>
              <a:gd name="T6" fmla="*/ 1034 w 1117"/>
              <a:gd name="T7" fmla="*/ 0 h 163"/>
              <a:gd name="T8" fmla="*/ 578 w 1117"/>
              <a:gd name="T9" fmla="*/ 0 h 163"/>
              <a:gd name="T10" fmla="*/ 562 w 1117"/>
              <a:gd name="T11" fmla="*/ 0 h 163"/>
              <a:gd name="T12" fmla="*/ 440 w 1117"/>
              <a:gd name="T13" fmla="*/ 0 h 163"/>
              <a:gd name="T14" fmla="*/ 106 w 1117"/>
              <a:gd name="T15" fmla="*/ 0 h 163"/>
              <a:gd name="T16" fmla="*/ 0 w 1117"/>
              <a:gd name="T17" fmla="*/ 0 h 163"/>
              <a:gd name="T18" fmla="*/ 0 w 1117"/>
              <a:gd name="T19" fmla="*/ 163 h 163"/>
              <a:gd name="T20" fmla="*/ 106 w 1117"/>
              <a:gd name="T21" fmla="*/ 163 h 163"/>
              <a:gd name="T22" fmla="*/ 440 w 1117"/>
              <a:gd name="T23" fmla="*/ 163 h 163"/>
              <a:gd name="T24" fmla="*/ 562 w 1117"/>
              <a:gd name="T25" fmla="*/ 163 h 163"/>
              <a:gd name="T26" fmla="*/ 578 w 1117"/>
              <a:gd name="T27" fmla="*/ 163 h 163"/>
              <a:gd name="T28" fmla="*/ 1034 w 1117"/>
              <a:gd name="T29" fmla="*/ 163 h 163"/>
              <a:gd name="T30" fmla="*/ 1039 w 1117"/>
              <a:gd name="T31" fmla="*/ 161 h 163"/>
              <a:gd name="T32" fmla="*/ 1040 w 1117"/>
              <a:gd name="T33" fmla="*/ 160 h 163"/>
              <a:gd name="T34" fmla="*/ 1114 w 1117"/>
              <a:gd name="T35" fmla="*/ 86 h 163"/>
              <a:gd name="T36" fmla="*/ 1114 w 1117"/>
              <a:gd name="T37"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17" h="163">
                <a:moveTo>
                  <a:pt x="1114" y="77"/>
                </a:moveTo>
                <a:cubicBezTo>
                  <a:pt x="1040" y="3"/>
                  <a:pt x="1040" y="3"/>
                  <a:pt x="1040" y="3"/>
                </a:cubicBezTo>
                <a:cubicBezTo>
                  <a:pt x="1040" y="2"/>
                  <a:pt x="1039" y="2"/>
                  <a:pt x="1039" y="2"/>
                </a:cubicBezTo>
                <a:cubicBezTo>
                  <a:pt x="1038" y="1"/>
                  <a:pt x="1036" y="0"/>
                  <a:pt x="1034" y="0"/>
                </a:cubicBezTo>
                <a:cubicBezTo>
                  <a:pt x="578" y="0"/>
                  <a:pt x="578" y="0"/>
                  <a:pt x="578" y="0"/>
                </a:cubicBezTo>
                <a:cubicBezTo>
                  <a:pt x="562" y="0"/>
                  <a:pt x="562" y="0"/>
                  <a:pt x="562" y="0"/>
                </a:cubicBezTo>
                <a:cubicBezTo>
                  <a:pt x="440" y="0"/>
                  <a:pt x="440" y="0"/>
                  <a:pt x="440" y="0"/>
                </a:cubicBezTo>
                <a:cubicBezTo>
                  <a:pt x="106" y="0"/>
                  <a:pt x="106" y="0"/>
                  <a:pt x="106" y="0"/>
                </a:cubicBezTo>
                <a:cubicBezTo>
                  <a:pt x="0" y="0"/>
                  <a:pt x="0" y="0"/>
                  <a:pt x="0" y="0"/>
                </a:cubicBezTo>
                <a:cubicBezTo>
                  <a:pt x="0" y="163"/>
                  <a:pt x="0" y="163"/>
                  <a:pt x="0" y="163"/>
                </a:cubicBezTo>
                <a:cubicBezTo>
                  <a:pt x="106" y="163"/>
                  <a:pt x="106" y="163"/>
                  <a:pt x="106" y="163"/>
                </a:cubicBezTo>
                <a:cubicBezTo>
                  <a:pt x="440" y="163"/>
                  <a:pt x="440" y="163"/>
                  <a:pt x="440" y="163"/>
                </a:cubicBezTo>
                <a:cubicBezTo>
                  <a:pt x="562" y="163"/>
                  <a:pt x="562" y="163"/>
                  <a:pt x="562" y="163"/>
                </a:cubicBezTo>
                <a:cubicBezTo>
                  <a:pt x="578" y="163"/>
                  <a:pt x="578" y="163"/>
                  <a:pt x="578" y="163"/>
                </a:cubicBezTo>
                <a:cubicBezTo>
                  <a:pt x="1034" y="163"/>
                  <a:pt x="1034" y="163"/>
                  <a:pt x="1034" y="163"/>
                </a:cubicBezTo>
                <a:cubicBezTo>
                  <a:pt x="1036" y="163"/>
                  <a:pt x="1038" y="162"/>
                  <a:pt x="1039" y="161"/>
                </a:cubicBezTo>
                <a:cubicBezTo>
                  <a:pt x="1039" y="160"/>
                  <a:pt x="1040" y="160"/>
                  <a:pt x="1040" y="160"/>
                </a:cubicBezTo>
                <a:cubicBezTo>
                  <a:pt x="1114" y="86"/>
                  <a:pt x="1114" y="86"/>
                  <a:pt x="1114" y="86"/>
                </a:cubicBezTo>
                <a:cubicBezTo>
                  <a:pt x="1117" y="83"/>
                  <a:pt x="1117" y="79"/>
                  <a:pt x="1114" y="77"/>
                </a:cubicBezTo>
                <a:close/>
              </a:path>
            </a:pathLst>
          </a:custGeom>
          <a:solidFill>
            <a:schemeClr val="accent1"/>
          </a:solidFill>
          <a:ln>
            <a:noFill/>
          </a:ln>
          <a:extLst/>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ctrTitle"/>
          </p:nvPr>
        </p:nvSpPr>
        <p:spPr>
          <a:xfrm>
            <a:off x="540279" y="967417"/>
            <a:ext cx="3778870" cy="3943250"/>
          </a:xfrm>
        </p:spPr>
        <p:txBody>
          <a:bodyPr>
            <a:normAutofit/>
          </a:bodyPr>
          <a:lstStyle/>
          <a:p>
            <a:r>
              <a:rPr lang="en-US" sz="4000">
                <a:solidFill>
                  <a:srgbClr val="FEFFFF"/>
                </a:solidFill>
              </a:rPr>
              <a:t>Assessment for Learning </a:t>
            </a:r>
          </a:p>
        </p:txBody>
      </p:sp>
      <p:sp>
        <p:nvSpPr>
          <p:cNvPr id="3" name="Subtitle 2"/>
          <p:cNvSpPr>
            <a:spLocks noGrp="1"/>
          </p:cNvSpPr>
          <p:nvPr>
            <p:ph type="subTitle" idx="1"/>
          </p:nvPr>
        </p:nvSpPr>
        <p:spPr>
          <a:xfrm>
            <a:off x="540279" y="5189400"/>
            <a:ext cx="3778870" cy="544260"/>
          </a:xfrm>
        </p:spPr>
        <p:txBody>
          <a:bodyPr anchor="ctr">
            <a:normAutofit/>
          </a:bodyPr>
          <a:lstStyle/>
          <a:p>
            <a:pPr>
              <a:lnSpc>
                <a:spcPct val="90000"/>
              </a:lnSpc>
            </a:pPr>
            <a:r>
              <a:rPr lang="en-US" sz="1400" dirty="0">
                <a:solidFill>
                  <a:srgbClr val="FEFFFF"/>
                </a:solidFill>
              </a:rPr>
              <a:t>A Great method of successful teaching and learning at </a:t>
            </a:r>
            <a:r>
              <a:rPr lang="en-US" sz="1400" dirty="0" smtClean="0">
                <a:solidFill>
                  <a:srgbClr val="FEFFFF"/>
                </a:solidFill>
              </a:rPr>
              <a:t>KS1 and KS2</a:t>
            </a:r>
            <a:endParaRPr lang="en-US" sz="1400" dirty="0">
              <a:solidFill>
                <a:srgbClr val="FEFFFF"/>
              </a:solidFill>
            </a:endParaRPr>
          </a:p>
        </p:txBody>
      </p:sp>
    </p:spTree>
    <p:extLst>
      <p:ext uri="{BB962C8B-B14F-4D97-AF65-F5344CB8AC3E}">
        <p14:creationId xmlns:p14="http://schemas.microsoft.com/office/powerpoint/2010/main" val="42399005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Assessment for Learning</a:t>
            </a:r>
            <a:endParaRPr lang="en-US" dirty="0"/>
          </a:p>
        </p:txBody>
      </p:sp>
      <p:sp>
        <p:nvSpPr>
          <p:cNvPr id="3" name="Content Placeholder 2"/>
          <p:cNvSpPr>
            <a:spLocks noGrp="1"/>
          </p:cNvSpPr>
          <p:nvPr>
            <p:ph idx="1"/>
          </p:nvPr>
        </p:nvSpPr>
        <p:spPr>
          <a:xfrm>
            <a:off x="1612669" y="1905000"/>
            <a:ext cx="9758940" cy="4312920"/>
          </a:xfrm>
        </p:spPr>
        <p:txBody>
          <a:bodyPr>
            <a:normAutofit fontScale="85000" lnSpcReduction="20000"/>
          </a:bodyPr>
          <a:lstStyle/>
          <a:p>
            <a:r>
              <a:rPr lang="en-US" dirty="0" smtClean="0"/>
              <a:t>Process of interpreting evidence by teachers and learners to determine where the children are in their learning, where they need to go and how to get there in the best way (</a:t>
            </a:r>
            <a:r>
              <a:rPr lang="en-US" dirty="0" err="1" smtClean="0"/>
              <a:t>Bayford</a:t>
            </a:r>
            <a:r>
              <a:rPr lang="en-US" dirty="0" smtClean="0"/>
              <a:t>, 2016).</a:t>
            </a:r>
          </a:p>
          <a:p>
            <a:r>
              <a:rPr lang="en-US" dirty="0" smtClean="0"/>
              <a:t>Continuous collection of evidence </a:t>
            </a:r>
          </a:p>
          <a:p>
            <a:r>
              <a:rPr lang="en-US" dirty="0" smtClean="0"/>
              <a:t>Boyles and Charles (2014, in Lewis, 2018) claim that AFL has been closely associated with Bruner and Vygotsky’s ideas of scaffolding where teacher plays a key role in extending learner’s understanding.</a:t>
            </a:r>
          </a:p>
          <a:p>
            <a:r>
              <a:rPr lang="en-US" dirty="0"/>
              <a:t>Referred to as Formative Assessment </a:t>
            </a:r>
          </a:p>
          <a:p>
            <a:r>
              <a:rPr lang="en-US" dirty="0" smtClean="0"/>
              <a:t>Classroom based formative assessment is a great way of understanding children’s thinking and scaffolding their learning.</a:t>
            </a:r>
          </a:p>
          <a:p>
            <a:r>
              <a:rPr lang="en-US" dirty="0" smtClean="0"/>
              <a:t>Such way of assessment allows children to understand their learning a lot better and know where and how to improve.</a:t>
            </a:r>
          </a:p>
          <a:p>
            <a:r>
              <a:rPr lang="en-US" dirty="0" smtClean="0"/>
              <a:t>Much more clear, even for children at primary school age</a:t>
            </a:r>
          </a:p>
          <a:p>
            <a:r>
              <a:rPr lang="en-US" dirty="0" smtClean="0"/>
              <a:t>Learning and teaching that is far more engaging</a:t>
            </a:r>
          </a:p>
          <a:p>
            <a:r>
              <a:rPr lang="en-US" dirty="0" smtClean="0"/>
              <a:t>Assessment that develops children’s learning not just measure it </a:t>
            </a:r>
            <a:endParaRPr lang="en-US" dirty="0"/>
          </a:p>
          <a:p>
            <a:r>
              <a:rPr lang="en-US" dirty="0" smtClean="0"/>
              <a:t>Active involvement in children’s learning</a:t>
            </a:r>
          </a:p>
          <a:p>
            <a:pPr marL="0" indent="0">
              <a:buNone/>
            </a:pPr>
            <a:r>
              <a:rPr lang="en-US" dirty="0" smtClean="0"/>
              <a:t>Lewis, 2016</a:t>
            </a:r>
          </a:p>
        </p:txBody>
      </p:sp>
    </p:spTree>
    <p:extLst>
      <p:ext uri="{BB962C8B-B14F-4D97-AF65-F5344CB8AC3E}">
        <p14:creationId xmlns:p14="http://schemas.microsoft.com/office/powerpoint/2010/main" val="14400972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3"/>
          <a:stretch>
            <a:fillRect/>
          </a:stretch>
        </p:blipFill>
        <p:spPr>
          <a:xfrm>
            <a:off x="-133003" y="-299258"/>
            <a:ext cx="12468203" cy="6775959"/>
          </a:xfrm>
          <a:prstGeom prst="rect">
            <a:avLst/>
          </a:prstGeom>
        </p:spPr>
      </p:pic>
      <p:sp>
        <p:nvSpPr>
          <p:cNvPr id="5" name="TextBox 4"/>
          <p:cNvSpPr txBox="1"/>
          <p:nvPr/>
        </p:nvSpPr>
        <p:spPr>
          <a:xfrm>
            <a:off x="1828799" y="6476701"/>
            <a:ext cx="5868785" cy="369332"/>
          </a:xfrm>
          <a:prstGeom prst="rect">
            <a:avLst/>
          </a:prstGeom>
          <a:noFill/>
        </p:spPr>
        <p:txBody>
          <a:bodyPr wrap="square" rtlCol="0">
            <a:spAutoFit/>
          </a:bodyPr>
          <a:lstStyle/>
          <a:p>
            <a:r>
              <a:rPr lang="en-US" dirty="0" smtClean="0"/>
              <a:t>Assessment Reform Group, 2010, in </a:t>
            </a:r>
            <a:r>
              <a:rPr lang="en-US" dirty="0" err="1" smtClean="0"/>
              <a:t>Bayford</a:t>
            </a:r>
            <a:r>
              <a:rPr lang="en-US" dirty="0" smtClean="0"/>
              <a:t>, 2016.</a:t>
            </a:r>
            <a:endParaRPr lang="en-US" dirty="0"/>
          </a:p>
        </p:txBody>
      </p:sp>
    </p:spTree>
    <p:extLst>
      <p:ext uri="{BB962C8B-B14F-4D97-AF65-F5344CB8AC3E}">
        <p14:creationId xmlns:p14="http://schemas.microsoft.com/office/powerpoint/2010/main" val="12272908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Formative Assessment </a:t>
            </a:r>
            <a:endParaRPr lang="en-US" dirty="0"/>
          </a:p>
        </p:txBody>
      </p:sp>
      <p:sp>
        <p:nvSpPr>
          <p:cNvPr id="3" name="Content Placeholder 2"/>
          <p:cNvSpPr>
            <a:spLocks noGrp="1"/>
          </p:cNvSpPr>
          <p:nvPr>
            <p:ph idx="1"/>
          </p:nvPr>
        </p:nvSpPr>
        <p:spPr/>
        <p:txBody>
          <a:bodyPr>
            <a:normAutofit fontScale="62500" lnSpcReduction="20000"/>
          </a:bodyPr>
          <a:lstStyle/>
          <a:p>
            <a:r>
              <a:rPr lang="en-US" dirty="0" smtClean="0"/>
              <a:t>Monitor children’s learning</a:t>
            </a:r>
          </a:p>
          <a:p>
            <a:r>
              <a:rPr lang="en-US" dirty="0" smtClean="0"/>
              <a:t>Provide ongoing feedback- teachers can improve their teaching and children can improve their learning</a:t>
            </a:r>
          </a:p>
          <a:p>
            <a:r>
              <a:rPr lang="en-US" dirty="0" smtClean="0"/>
              <a:t>Formal and informal assessment </a:t>
            </a:r>
          </a:p>
          <a:p>
            <a:r>
              <a:rPr lang="en-US" dirty="0" smtClean="0"/>
              <a:t>Constructive feedback</a:t>
            </a:r>
          </a:p>
          <a:p>
            <a:r>
              <a:rPr lang="en-US" dirty="0" smtClean="0"/>
              <a:t>Allows children to determine strengths and weaknesses of their learning, know how and where they can improve </a:t>
            </a:r>
            <a:endParaRPr lang="en-US" dirty="0"/>
          </a:p>
          <a:p>
            <a:r>
              <a:rPr lang="en-US" dirty="0" smtClean="0"/>
              <a:t>Allows teachers to determine in what area the children are struggling and how they can help/guide them</a:t>
            </a:r>
            <a:endParaRPr lang="en-US" dirty="0"/>
          </a:p>
          <a:p>
            <a:pPr marL="0" indent="0">
              <a:buNone/>
            </a:pPr>
            <a:r>
              <a:rPr lang="en-US" dirty="0"/>
              <a:t>(</a:t>
            </a:r>
            <a:r>
              <a:rPr lang="en-US" dirty="0" smtClean="0"/>
              <a:t>Carnegie Mellon University, 2016)</a:t>
            </a:r>
          </a:p>
          <a:p>
            <a:pPr marL="0" indent="0">
              <a:buNone/>
            </a:pPr>
            <a:endParaRPr lang="en-US" dirty="0"/>
          </a:p>
          <a:p>
            <a:pPr marL="0" indent="0">
              <a:buNone/>
            </a:pPr>
            <a:r>
              <a:rPr lang="en-US" dirty="0" smtClean="0"/>
              <a:t>What is being assessed?</a:t>
            </a:r>
          </a:p>
          <a:p>
            <a:r>
              <a:rPr lang="en-US" dirty="0" smtClean="0"/>
              <a:t>Skills</a:t>
            </a:r>
          </a:p>
          <a:p>
            <a:r>
              <a:rPr lang="en-US" dirty="0" smtClean="0"/>
              <a:t>Attitudes and values </a:t>
            </a:r>
          </a:p>
          <a:p>
            <a:r>
              <a:rPr lang="en-US" dirty="0" smtClean="0"/>
              <a:t>Behavior </a:t>
            </a:r>
          </a:p>
          <a:p>
            <a:r>
              <a:rPr lang="en-US" dirty="0" smtClean="0"/>
              <a:t>Knowledge and understanding </a:t>
            </a:r>
          </a:p>
          <a:p>
            <a:pPr marL="0" indent="0">
              <a:buNone/>
            </a:pPr>
            <a:r>
              <a:rPr lang="en-US" dirty="0" smtClean="0"/>
              <a:t>(Boyles and Charles, 2014 in Lewis, 2018)</a:t>
            </a:r>
            <a:endParaRPr lang="en-US" dirty="0"/>
          </a:p>
        </p:txBody>
      </p:sp>
    </p:spTree>
    <p:extLst>
      <p:ext uri="{BB962C8B-B14F-4D97-AF65-F5344CB8AC3E}">
        <p14:creationId xmlns:p14="http://schemas.microsoft.com/office/powerpoint/2010/main" val="7997430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alpha val="48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Good formative assessment practices </a:t>
            </a:r>
            <a:endParaRPr lang="en-US" dirty="0"/>
          </a:p>
        </p:txBody>
      </p:sp>
      <p:sp>
        <p:nvSpPr>
          <p:cNvPr id="3" name="Content Placeholder 2"/>
          <p:cNvSpPr>
            <a:spLocks noGrp="1"/>
          </p:cNvSpPr>
          <p:nvPr>
            <p:ph idx="1"/>
          </p:nvPr>
        </p:nvSpPr>
        <p:spPr>
          <a:xfrm>
            <a:off x="2025748" y="1264555"/>
            <a:ext cx="9478864" cy="4006222"/>
          </a:xfrm>
        </p:spPr>
        <p:txBody>
          <a:bodyPr>
            <a:noAutofit/>
          </a:bodyPr>
          <a:lstStyle/>
          <a:p>
            <a:pPr marL="0" indent="0">
              <a:buNone/>
            </a:pPr>
            <a:r>
              <a:rPr lang="en-US" sz="1400" dirty="0" smtClean="0"/>
              <a:t>Clarke (2015 in Lewis, 2018)</a:t>
            </a:r>
          </a:p>
          <a:p>
            <a:r>
              <a:rPr lang="en-US" sz="1400" dirty="0" smtClean="0"/>
              <a:t>Talk-partners</a:t>
            </a:r>
          </a:p>
          <a:p>
            <a:r>
              <a:rPr lang="en-US" sz="1400" dirty="0" smtClean="0"/>
              <a:t>Success criteria</a:t>
            </a:r>
          </a:p>
          <a:p>
            <a:r>
              <a:rPr lang="en-US" sz="1400" dirty="0" smtClean="0"/>
              <a:t>Self-evaluation</a:t>
            </a:r>
          </a:p>
          <a:p>
            <a:r>
              <a:rPr lang="en-US" sz="1400" dirty="0" smtClean="0"/>
              <a:t>Effective feedback</a:t>
            </a:r>
          </a:p>
          <a:p>
            <a:r>
              <a:rPr lang="en-US" sz="1400" dirty="0" smtClean="0"/>
              <a:t>Peer-evaluation</a:t>
            </a:r>
          </a:p>
          <a:p>
            <a:r>
              <a:rPr lang="en-US" sz="1400" dirty="0" smtClean="0"/>
              <a:t>Asking worthwhile questions</a:t>
            </a:r>
          </a:p>
          <a:p>
            <a:endParaRPr lang="en-US" sz="1400" dirty="0"/>
          </a:p>
          <a:p>
            <a:r>
              <a:rPr lang="en-US" sz="1400" dirty="0" smtClean="0"/>
              <a:t>Discussion</a:t>
            </a:r>
          </a:p>
          <a:p>
            <a:r>
              <a:rPr lang="en-US" sz="1400" dirty="0" smtClean="0"/>
              <a:t>Observation</a:t>
            </a:r>
          </a:p>
          <a:p>
            <a:r>
              <a:rPr lang="en-US" sz="1400" dirty="0" smtClean="0"/>
              <a:t>Questioning </a:t>
            </a:r>
          </a:p>
          <a:p>
            <a:r>
              <a:rPr lang="en-US" sz="1400" dirty="0" smtClean="0"/>
              <a:t>Clarifying learning</a:t>
            </a:r>
          </a:p>
          <a:p>
            <a:r>
              <a:rPr lang="en-US" sz="1400" dirty="0" smtClean="0"/>
              <a:t>Providing feedback</a:t>
            </a:r>
          </a:p>
          <a:p>
            <a:r>
              <a:rPr lang="en-US" sz="1400" dirty="0" smtClean="0"/>
              <a:t>Electing evidence</a:t>
            </a:r>
          </a:p>
          <a:p>
            <a:r>
              <a:rPr lang="en-US" sz="1400" dirty="0" smtClean="0"/>
              <a:t>Activating learners </a:t>
            </a:r>
          </a:p>
          <a:p>
            <a:pPr marL="0" indent="0">
              <a:buNone/>
            </a:pPr>
            <a:r>
              <a:rPr lang="en-US" sz="1400" dirty="0" smtClean="0"/>
              <a:t>NWEA, 2016</a:t>
            </a:r>
            <a:endParaRPr lang="en-US" sz="1400" dirty="0"/>
          </a:p>
        </p:txBody>
      </p:sp>
    </p:spTree>
    <p:extLst>
      <p:ext uri="{BB962C8B-B14F-4D97-AF65-F5344CB8AC3E}">
        <p14:creationId xmlns:p14="http://schemas.microsoft.com/office/powerpoint/2010/main" val="14162904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6150" y="0"/>
            <a:ext cx="8911687" cy="1280890"/>
          </a:xfrm>
        </p:spPr>
        <p:txBody>
          <a:bodyPr/>
          <a:lstStyle/>
          <a:p>
            <a:r>
              <a:rPr lang="en-US" dirty="0" smtClean="0"/>
              <a:t>Strengths and Weaknesses of AFL </a:t>
            </a:r>
            <a:endParaRPr lang="en-US" dirty="0"/>
          </a:p>
        </p:txBody>
      </p:sp>
      <p:sp>
        <p:nvSpPr>
          <p:cNvPr id="3" name="Content Placeholder 2"/>
          <p:cNvSpPr>
            <a:spLocks noGrp="1"/>
          </p:cNvSpPr>
          <p:nvPr>
            <p:ph idx="1"/>
          </p:nvPr>
        </p:nvSpPr>
        <p:spPr>
          <a:xfrm>
            <a:off x="869156" y="1280889"/>
            <a:ext cx="4251484" cy="4288637"/>
          </a:xfrm>
        </p:spPr>
        <p:txBody>
          <a:bodyPr>
            <a:normAutofit fontScale="70000" lnSpcReduction="20000"/>
          </a:bodyPr>
          <a:lstStyle/>
          <a:p>
            <a:r>
              <a:rPr lang="en-US" dirty="0" smtClean="0"/>
              <a:t>It can be difficult for teachers to remember what has been measured/observed during informal assessment </a:t>
            </a:r>
          </a:p>
          <a:p>
            <a:pPr marL="285750" indent="-285750">
              <a:buFont typeface="Arial" charset="0"/>
              <a:buChar char="•"/>
            </a:pPr>
            <a:r>
              <a:rPr lang="en-US" dirty="0"/>
              <a:t>Time consuming-planning, training, </a:t>
            </a:r>
            <a:r>
              <a:rPr lang="en-US" dirty="0" smtClean="0"/>
              <a:t>explaining, marking</a:t>
            </a:r>
          </a:p>
          <a:p>
            <a:pPr marL="285750" indent="-285750">
              <a:buFont typeface="Arial" charset="0"/>
              <a:buChar char="•"/>
            </a:pPr>
            <a:r>
              <a:rPr lang="en-US" dirty="0" smtClean="0"/>
              <a:t>Fear of change</a:t>
            </a:r>
            <a:endParaRPr lang="en-US" dirty="0"/>
          </a:p>
          <a:p>
            <a:pPr marL="285750" indent="-285750">
              <a:buFont typeface="Arial" charset="0"/>
              <a:buChar char="•"/>
            </a:pPr>
            <a:r>
              <a:rPr lang="en-US" dirty="0"/>
              <a:t>Can be difficult to create a learning </a:t>
            </a:r>
            <a:r>
              <a:rPr lang="en-US" dirty="0" smtClean="0"/>
              <a:t>ethos</a:t>
            </a:r>
          </a:p>
          <a:p>
            <a:pPr marL="285750" indent="-285750">
              <a:buFont typeface="Arial" charset="0"/>
              <a:buChar char="•"/>
            </a:pPr>
            <a:r>
              <a:rPr lang="en-US" dirty="0" smtClean="0"/>
              <a:t>Teachers might be confused of getting the feedback right</a:t>
            </a:r>
          </a:p>
          <a:p>
            <a:pPr marL="285750" indent="-285750">
              <a:buFont typeface="Arial" charset="0"/>
              <a:buChar char="•"/>
            </a:pPr>
            <a:r>
              <a:rPr lang="en-US" dirty="0" smtClean="0"/>
              <a:t>Misunderstanding </a:t>
            </a:r>
            <a:endParaRPr lang="en-US" dirty="0"/>
          </a:p>
          <a:p>
            <a:pPr marL="0" indent="0">
              <a:buNone/>
            </a:pPr>
            <a:r>
              <a:rPr lang="en-US" dirty="0" smtClean="0"/>
              <a:t>Jones, 2005</a:t>
            </a:r>
          </a:p>
          <a:p>
            <a:r>
              <a:rPr lang="en-US" dirty="0" smtClean="0"/>
              <a:t>Often seems unclear how to achieve the goal. Especially among younger children. (Sadler, 1989 in </a:t>
            </a:r>
            <a:r>
              <a:rPr lang="en-US" dirty="0" err="1" smtClean="0"/>
              <a:t>Chappuis</a:t>
            </a:r>
            <a:r>
              <a:rPr lang="en-US" dirty="0" smtClean="0"/>
              <a:t> and </a:t>
            </a:r>
            <a:r>
              <a:rPr lang="en-US" dirty="0" err="1" smtClean="0"/>
              <a:t>Stiggins</a:t>
            </a:r>
            <a:r>
              <a:rPr lang="en-US" dirty="0" smtClean="0"/>
              <a:t>, 2002, p.42)</a:t>
            </a:r>
          </a:p>
          <a:p>
            <a:r>
              <a:rPr lang="en-US" dirty="0" smtClean="0"/>
              <a:t>Many schools find it difficult to implement. (Harrison, 2013). </a:t>
            </a:r>
            <a:endParaRPr lang="en-US" dirty="0"/>
          </a:p>
          <a:p>
            <a:r>
              <a:rPr lang="en-US" dirty="0" smtClean="0"/>
              <a:t>Room for improvement. Inside the Black Box</a:t>
            </a:r>
          </a:p>
        </p:txBody>
      </p:sp>
      <p:sp>
        <p:nvSpPr>
          <p:cNvPr id="7" name="TextBox 6"/>
          <p:cNvSpPr txBox="1"/>
          <p:nvPr/>
        </p:nvSpPr>
        <p:spPr>
          <a:xfrm>
            <a:off x="5486359" y="480585"/>
            <a:ext cx="6705641" cy="7017306"/>
          </a:xfrm>
          <a:prstGeom prst="rect">
            <a:avLst/>
          </a:prstGeom>
          <a:noFill/>
        </p:spPr>
        <p:txBody>
          <a:bodyPr wrap="square" rtlCol="0">
            <a:spAutoFit/>
          </a:bodyPr>
          <a:lstStyle/>
          <a:p>
            <a:r>
              <a:rPr lang="en-US" dirty="0" smtClean="0"/>
              <a:t>Ongoing process- children’s progress is being monitored o daily basis </a:t>
            </a:r>
          </a:p>
          <a:p>
            <a:endParaRPr lang="en-US" dirty="0" smtClean="0"/>
          </a:p>
          <a:p>
            <a:r>
              <a:rPr lang="en-US" dirty="0"/>
              <a:t>Improves classroom </a:t>
            </a:r>
            <a:r>
              <a:rPr lang="en-US" dirty="0" smtClean="0"/>
              <a:t>practice.</a:t>
            </a:r>
          </a:p>
          <a:p>
            <a:r>
              <a:rPr lang="en-US" dirty="0" smtClean="0"/>
              <a:t>Black and William (1998 in </a:t>
            </a:r>
            <a:r>
              <a:rPr lang="en-US" dirty="0" err="1" smtClean="0"/>
              <a:t>Chappuis</a:t>
            </a:r>
            <a:r>
              <a:rPr lang="en-US" dirty="0" smtClean="0"/>
              <a:t> and </a:t>
            </a:r>
            <a:r>
              <a:rPr lang="en-US" dirty="0" err="1" smtClean="0"/>
              <a:t>Stiggins</a:t>
            </a:r>
            <a:r>
              <a:rPr lang="en-US" dirty="0" smtClean="0"/>
              <a:t>, 2002, p.42. ) immediate and descriptive evidence improves learning and motivation of learners. </a:t>
            </a:r>
          </a:p>
          <a:p>
            <a:endParaRPr lang="en-US" dirty="0"/>
          </a:p>
          <a:p>
            <a:r>
              <a:rPr lang="en-US" dirty="0"/>
              <a:t>More </a:t>
            </a:r>
            <a:r>
              <a:rPr lang="en-US" dirty="0" smtClean="0"/>
              <a:t>relaxed.</a:t>
            </a:r>
          </a:p>
          <a:p>
            <a:endParaRPr lang="en-US" dirty="0" smtClean="0"/>
          </a:p>
          <a:p>
            <a:r>
              <a:rPr lang="en-US" dirty="0" smtClean="0"/>
              <a:t>Raising standards through classroom assessment. (Inside the Black Box, Black and William,2001,p.1.) Supporting assessment for leaning. </a:t>
            </a:r>
          </a:p>
          <a:p>
            <a:endParaRPr lang="en-US" dirty="0" smtClean="0"/>
          </a:p>
          <a:p>
            <a:r>
              <a:rPr lang="en-US" dirty="0" smtClean="0"/>
              <a:t>Classroom assessment that involves children in the whole process</a:t>
            </a:r>
          </a:p>
          <a:p>
            <a:endParaRPr lang="en-US" dirty="0"/>
          </a:p>
          <a:p>
            <a:r>
              <a:rPr lang="en-US" dirty="0" smtClean="0"/>
              <a:t>Good at supporting low attaining learners</a:t>
            </a:r>
          </a:p>
          <a:p>
            <a:endParaRPr lang="en-US" dirty="0"/>
          </a:p>
          <a:p>
            <a:r>
              <a:rPr lang="en-US" dirty="0" smtClean="0"/>
              <a:t>Children are clear of what they need to learn and how to do it </a:t>
            </a:r>
          </a:p>
          <a:p>
            <a:endParaRPr lang="en-US" dirty="0" smtClean="0"/>
          </a:p>
          <a:p>
            <a:r>
              <a:rPr lang="en-US" dirty="0" smtClean="0"/>
              <a:t>Strategies of AFL are fun for children so they engage more</a:t>
            </a:r>
          </a:p>
          <a:p>
            <a:r>
              <a:rPr lang="en-US" dirty="0" err="1" smtClean="0"/>
              <a:t>Chappuis</a:t>
            </a:r>
            <a:r>
              <a:rPr lang="en-US" dirty="0" smtClean="0"/>
              <a:t> and </a:t>
            </a:r>
            <a:r>
              <a:rPr lang="en-US" dirty="0" err="1" smtClean="0"/>
              <a:t>Stiggins</a:t>
            </a:r>
            <a:r>
              <a:rPr lang="en-US" dirty="0" smtClean="0"/>
              <a:t> (2002, p.40-43.)</a:t>
            </a:r>
            <a:endParaRPr lang="en-US" dirty="0"/>
          </a:p>
          <a:p>
            <a:endParaRPr lang="en-US" dirty="0"/>
          </a:p>
        </p:txBody>
      </p:sp>
    </p:spTree>
    <p:extLst>
      <p:ext uri="{BB962C8B-B14F-4D97-AF65-F5344CB8AC3E}">
        <p14:creationId xmlns:p14="http://schemas.microsoft.com/office/powerpoint/2010/main" val="3392704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to overcome weaknesses</a:t>
            </a:r>
            <a:endParaRPr lang="en-US" dirty="0"/>
          </a:p>
        </p:txBody>
      </p:sp>
      <p:sp>
        <p:nvSpPr>
          <p:cNvPr id="3" name="Content Placeholder 2"/>
          <p:cNvSpPr>
            <a:spLocks noGrp="1"/>
          </p:cNvSpPr>
          <p:nvPr>
            <p:ph idx="1"/>
          </p:nvPr>
        </p:nvSpPr>
        <p:spPr>
          <a:xfrm>
            <a:off x="2490737" y="1905000"/>
            <a:ext cx="8915400" cy="3777622"/>
          </a:xfrm>
        </p:spPr>
        <p:txBody>
          <a:bodyPr>
            <a:normAutofit lnSpcReduction="10000"/>
          </a:bodyPr>
          <a:lstStyle/>
          <a:p>
            <a:r>
              <a:rPr lang="en-US" dirty="0" smtClean="0"/>
              <a:t>Careful planning</a:t>
            </a:r>
          </a:p>
          <a:p>
            <a:r>
              <a:rPr lang="en-US" dirty="0" smtClean="0"/>
              <a:t>Create welcomed learning ethos </a:t>
            </a:r>
          </a:p>
          <a:p>
            <a:r>
              <a:rPr lang="en-US" dirty="0" smtClean="0"/>
              <a:t>Talk about the aims and objectives to children clearly, ask questions to make sure that all learners understand </a:t>
            </a:r>
          </a:p>
          <a:p>
            <a:r>
              <a:rPr lang="en-US" dirty="0" smtClean="0"/>
              <a:t>Ask children questions at the end of the lesson to see whether they have understood</a:t>
            </a:r>
          </a:p>
          <a:p>
            <a:r>
              <a:rPr lang="en-US" dirty="0" smtClean="0"/>
              <a:t>If not, what have they not understood. Explain again</a:t>
            </a:r>
          </a:p>
          <a:p>
            <a:r>
              <a:rPr lang="en-US" dirty="0" smtClean="0"/>
              <a:t>Ask children if they have any questions  </a:t>
            </a:r>
          </a:p>
          <a:p>
            <a:r>
              <a:rPr lang="en-US" dirty="0" smtClean="0"/>
              <a:t>Make notes throughout the formal and informal assessment to make sure every detail is being noted and no important information is missing. </a:t>
            </a:r>
          </a:p>
          <a:p>
            <a:r>
              <a:rPr lang="en-US" dirty="0" smtClean="0"/>
              <a:t>Relax</a:t>
            </a:r>
            <a:endParaRPr lang="en-US" dirty="0"/>
          </a:p>
        </p:txBody>
      </p:sp>
    </p:spTree>
    <p:extLst>
      <p:ext uri="{BB962C8B-B14F-4D97-AF65-F5344CB8AC3E}">
        <p14:creationId xmlns:p14="http://schemas.microsoft.com/office/powerpoint/2010/main" val="1207214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11529" y="149410"/>
            <a:ext cx="8911687" cy="1280890"/>
          </a:xfrm>
        </p:spPr>
        <p:txBody>
          <a:bodyPr/>
          <a:lstStyle/>
          <a:p>
            <a:r>
              <a:rPr lang="en-US" dirty="0" smtClean="0"/>
              <a:t>Benefits for Learners and Teachers</a:t>
            </a:r>
            <a:endParaRPr lang="en-US" dirty="0"/>
          </a:p>
        </p:txBody>
      </p:sp>
      <p:sp>
        <p:nvSpPr>
          <p:cNvPr id="3" name="Content Placeholder 2"/>
          <p:cNvSpPr>
            <a:spLocks noGrp="1"/>
          </p:cNvSpPr>
          <p:nvPr>
            <p:ph idx="1"/>
          </p:nvPr>
        </p:nvSpPr>
        <p:spPr>
          <a:xfrm>
            <a:off x="511030" y="1579418"/>
            <a:ext cx="6455036" cy="3777622"/>
          </a:xfrm>
        </p:spPr>
        <p:txBody>
          <a:bodyPr>
            <a:normAutofit fontScale="92500"/>
          </a:bodyPr>
          <a:lstStyle/>
          <a:p>
            <a:pPr marR="0" lvl="0" defTabSz="914400" eaLnBrk="1" fontAlgn="auto" latinLnBrk="0" hangingPunct="1">
              <a:lnSpc>
                <a:spcPct val="100000"/>
              </a:lnSpc>
              <a:spcBef>
                <a:spcPts val="0"/>
              </a:spcBef>
              <a:spcAft>
                <a:spcPts val="0"/>
              </a:spcAft>
              <a:buClrTx/>
              <a:buSzTx/>
              <a:buFont typeface="Arial" charset="0"/>
              <a:buChar char="•"/>
              <a:tabLst/>
              <a:defRPr/>
            </a:pPr>
            <a:r>
              <a:rPr lang="en-US" dirty="0" err="1" smtClean="0"/>
              <a:t>Bayford</a:t>
            </a:r>
            <a:r>
              <a:rPr lang="en-US" dirty="0" smtClean="0"/>
              <a:t>, 2016 and the principles of AFL</a:t>
            </a:r>
          </a:p>
          <a:p>
            <a:pPr marR="0" lvl="0" defTabSz="914400" eaLnBrk="1" fontAlgn="auto" latinLnBrk="0" hangingPunct="1">
              <a:lnSpc>
                <a:spcPct val="100000"/>
              </a:lnSpc>
              <a:spcBef>
                <a:spcPts val="0"/>
              </a:spcBef>
              <a:spcAft>
                <a:spcPts val="0"/>
              </a:spcAft>
              <a:buClrTx/>
              <a:buSzTx/>
              <a:buFont typeface="Arial" charset="0"/>
              <a:buChar char="•"/>
              <a:tabLst/>
              <a:defRPr/>
            </a:pPr>
            <a:r>
              <a:rPr lang="en-US" dirty="0" smtClean="0"/>
              <a:t>Hattie (2011 in Cambridge Assessment) talks about how learners can understand the meaning of excellence</a:t>
            </a:r>
          </a:p>
          <a:p>
            <a:pPr marR="0" lvl="0" defTabSz="914400" eaLnBrk="1" fontAlgn="auto" latinLnBrk="0" hangingPunct="1">
              <a:lnSpc>
                <a:spcPct val="100000"/>
              </a:lnSpc>
              <a:spcBef>
                <a:spcPts val="0"/>
              </a:spcBef>
              <a:spcAft>
                <a:spcPts val="0"/>
              </a:spcAft>
              <a:buClrTx/>
              <a:buSzTx/>
              <a:buFont typeface="Arial" charset="0"/>
              <a:buChar char="•"/>
              <a:tabLst/>
              <a:defRPr/>
            </a:pPr>
            <a:r>
              <a:rPr lang="en-US" dirty="0" smtClean="0"/>
              <a:t>Improves learning </a:t>
            </a:r>
          </a:p>
          <a:p>
            <a:pPr marR="0" lvl="0" defTabSz="914400" eaLnBrk="1" fontAlgn="auto" latinLnBrk="0" hangingPunct="1">
              <a:lnSpc>
                <a:spcPct val="100000"/>
              </a:lnSpc>
              <a:spcBef>
                <a:spcPts val="0"/>
              </a:spcBef>
              <a:spcAft>
                <a:spcPts val="0"/>
              </a:spcAft>
              <a:buClrTx/>
              <a:buSzTx/>
              <a:buFont typeface="Arial" charset="0"/>
              <a:buChar char="•"/>
              <a:tabLst/>
              <a:defRPr/>
            </a:pPr>
            <a:r>
              <a:rPr lang="en-US" dirty="0" smtClean="0"/>
              <a:t>Increases motivation</a:t>
            </a:r>
          </a:p>
          <a:p>
            <a:pPr marR="0" lvl="0" defTabSz="914400" eaLnBrk="1" fontAlgn="auto" latinLnBrk="0" hangingPunct="1">
              <a:lnSpc>
                <a:spcPct val="100000"/>
              </a:lnSpc>
              <a:spcBef>
                <a:spcPts val="0"/>
              </a:spcBef>
              <a:spcAft>
                <a:spcPts val="0"/>
              </a:spcAft>
              <a:buClrTx/>
              <a:buSzTx/>
              <a:buFont typeface="Arial" charset="0"/>
              <a:buChar char="•"/>
              <a:tabLst/>
              <a:defRPr/>
            </a:pPr>
            <a:r>
              <a:rPr lang="en-US" dirty="0" smtClean="0"/>
              <a:t>Increases confidence- children are not scared to make mistake</a:t>
            </a:r>
          </a:p>
          <a:p>
            <a:pPr marR="0" lvl="0" defTabSz="914400" eaLnBrk="1" fontAlgn="auto" latinLnBrk="0" hangingPunct="1">
              <a:lnSpc>
                <a:spcPct val="100000"/>
              </a:lnSpc>
              <a:spcBef>
                <a:spcPts val="0"/>
              </a:spcBef>
              <a:spcAft>
                <a:spcPts val="0"/>
              </a:spcAft>
              <a:buClrTx/>
              <a:buSzTx/>
              <a:buFont typeface="Arial" charset="0"/>
              <a:buChar char="•"/>
              <a:tabLst/>
              <a:defRPr/>
            </a:pPr>
            <a:r>
              <a:rPr lang="en-US" dirty="0" smtClean="0"/>
              <a:t>Children active in their learning</a:t>
            </a:r>
          </a:p>
          <a:p>
            <a:pPr marR="0" lvl="0" defTabSz="914400" eaLnBrk="1" fontAlgn="auto" latinLnBrk="0" hangingPunct="1">
              <a:lnSpc>
                <a:spcPct val="100000"/>
              </a:lnSpc>
              <a:spcBef>
                <a:spcPts val="0"/>
              </a:spcBef>
              <a:spcAft>
                <a:spcPts val="0"/>
              </a:spcAft>
              <a:buClrTx/>
              <a:buSzTx/>
              <a:buFont typeface="Arial" charset="0"/>
              <a:buChar char="•"/>
              <a:tabLst/>
              <a:defRPr/>
            </a:pPr>
            <a:r>
              <a:rPr lang="en-US" dirty="0" smtClean="0"/>
              <a:t>Continuous process of teacher-learner working together as a team </a:t>
            </a:r>
          </a:p>
          <a:p>
            <a:pPr marR="0" lvl="0" defTabSz="914400" eaLnBrk="1" fontAlgn="auto" latinLnBrk="0" hangingPunct="1">
              <a:lnSpc>
                <a:spcPct val="100000"/>
              </a:lnSpc>
              <a:spcBef>
                <a:spcPts val="0"/>
              </a:spcBef>
              <a:spcAft>
                <a:spcPts val="0"/>
              </a:spcAft>
              <a:buClrTx/>
              <a:buSzTx/>
              <a:buFont typeface="Arial" charset="0"/>
              <a:buChar char="•"/>
              <a:tabLst/>
              <a:defRPr/>
            </a:pPr>
            <a:r>
              <a:rPr lang="en-US" dirty="0" smtClean="0"/>
              <a:t>Children are assessed in many different ways</a:t>
            </a:r>
          </a:p>
          <a:p>
            <a:pPr marR="0" lvl="0" defTabSz="914400" eaLnBrk="1" fontAlgn="auto" latinLnBrk="0" hangingPunct="1">
              <a:lnSpc>
                <a:spcPct val="100000"/>
              </a:lnSpc>
              <a:spcBef>
                <a:spcPts val="0"/>
              </a:spcBef>
              <a:spcAft>
                <a:spcPts val="0"/>
              </a:spcAft>
              <a:buClrTx/>
              <a:buSzTx/>
              <a:buFont typeface="Arial" charset="0"/>
              <a:buChar char="•"/>
              <a:tabLst/>
              <a:defRPr/>
            </a:pPr>
            <a:r>
              <a:rPr lang="en-US" dirty="0" smtClean="0"/>
              <a:t>Improves learning outcomes</a:t>
            </a:r>
          </a:p>
          <a:p>
            <a:pPr marR="0" lvl="0" defTabSz="914400" eaLnBrk="1" fontAlgn="auto" latinLnBrk="0" hangingPunct="1">
              <a:lnSpc>
                <a:spcPct val="100000"/>
              </a:lnSpc>
              <a:spcBef>
                <a:spcPts val="0"/>
              </a:spcBef>
              <a:spcAft>
                <a:spcPts val="0"/>
              </a:spcAft>
              <a:buClrTx/>
              <a:buSzTx/>
              <a:buFont typeface="Arial" charset="0"/>
              <a:buChar char="•"/>
              <a:tabLst/>
              <a:defRPr/>
            </a:pPr>
            <a:endParaRPr lang="en-US" dirty="0"/>
          </a:p>
          <a:p>
            <a:pPr marL="0" marR="0" lvl="0" indent="0" defTabSz="914400" eaLnBrk="1" fontAlgn="auto" latinLnBrk="0" hangingPunct="1">
              <a:lnSpc>
                <a:spcPct val="100000"/>
              </a:lnSpc>
              <a:spcBef>
                <a:spcPts val="0"/>
              </a:spcBef>
              <a:spcAft>
                <a:spcPts val="0"/>
              </a:spcAft>
              <a:buClrTx/>
              <a:buSzTx/>
              <a:buNone/>
              <a:tabLst/>
              <a:defRPr/>
            </a:pPr>
            <a:r>
              <a:rPr lang="en-US" dirty="0" smtClean="0"/>
              <a:t>Cambridge International Education (</a:t>
            </a:r>
            <a:r>
              <a:rPr lang="en-US" dirty="0" err="1" smtClean="0"/>
              <a:t>n.d</a:t>
            </a:r>
            <a:r>
              <a:rPr lang="en-US" dirty="0" smtClean="0"/>
              <a:t>)</a:t>
            </a:r>
          </a:p>
          <a:p>
            <a:pPr marR="0" lvl="0" defTabSz="914400" eaLnBrk="1" fontAlgn="auto" latinLnBrk="0" hangingPunct="1">
              <a:lnSpc>
                <a:spcPct val="100000"/>
              </a:lnSpc>
              <a:spcBef>
                <a:spcPts val="0"/>
              </a:spcBef>
              <a:spcAft>
                <a:spcPts val="0"/>
              </a:spcAft>
              <a:buClrTx/>
              <a:buSzTx/>
              <a:buFont typeface="Arial" charset="0"/>
              <a:buChar char="•"/>
              <a:tabLst/>
              <a:defRPr/>
            </a:pPr>
            <a:endParaRPr lang="en-US" dirty="0" smtClean="0"/>
          </a:p>
          <a:p>
            <a:pPr marR="0" lvl="0" defTabSz="914400" eaLnBrk="1" fontAlgn="auto" latinLnBrk="0" hangingPunct="1">
              <a:lnSpc>
                <a:spcPct val="100000"/>
              </a:lnSpc>
              <a:spcBef>
                <a:spcPts val="0"/>
              </a:spcBef>
              <a:spcAft>
                <a:spcPts val="0"/>
              </a:spcAft>
              <a:buClrTx/>
              <a:buSzTx/>
              <a:buFont typeface="Arial" charset="0"/>
              <a:buChar char="•"/>
              <a:tabLst/>
              <a:defRPr/>
            </a:pPr>
            <a:endParaRPr lang="en-US" dirty="0"/>
          </a:p>
        </p:txBody>
      </p:sp>
      <p:sp>
        <p:nvSpPr>
          <p:cNvPr id="5" name="TextBox 4"/>
          <p:cNvSpPr txBox="1"/>
          <p:nvPr/>
        </p:nvSpPr>
        <p:spPr>
          <a:xfrm>
            <a:off x="6772102" y="948690"/>
            <a:ext cx="5419898" cy="5909310"/>
          </a:xfrm>
          <a:prstGeom prst="rect">
            <a:avLst/>
          </a:prstGeom>
          <a:noFill/>
        </p:spPr>
        <p:txBody>
          <a:bodyPr wrap="square" rtlCol="0">
            <a:spAutoFit/>
          </a:bodyPr>
          <a:lstStyle/>
          <a:p>
            <a:pPr marL="285750" indent="-285750">
              <a:buFont typeface="Arial" charset="0"/>
              <a:buChar char="•"/>
            </a:pPr>
            <a:r>
              <a:rPr lang="en-US" dirty="0" smtClean="0"/>
              <a:t>Increases confidence </a:t>
            </a:r>
          </a:p>
          <a:p>
            <a:pPr marL="285750" indent="-285750">
              <a:buFont typeface="Arial" charset="0"/>
              <a:buChar char="•"/>
            </a:pPr>
            <a:r>
              <a:rPr lang="en-US" dirty="0" smtClean="0"/>
              <a:t>Natural part of what teachers do</a:t>
            </a:r>
          </a:p>
          <a:p>
            <a:pPr marL="285750" indent="-285750">
              <a:buFont typeface="Arial" charset="0"/>
              <a:buChar char="•"/>
            </a:pPr>
            <a:r>
              <a:rPr lang="en-US" dirty="0" smtClean="0"/>
              <a:t>AFL can be adapted, depending on what age and ability children are- can be used as much or as little as the teacher wants</a:t>
            </a:r>
          </a:p>
          <a:p>
            <a:pPr marL="285750" indent="-285750">
              <a:buFont typeface="Arial" charset="0"/>
              <a:buChar char="•"/>
            </a:pPr>
            <a:r>
              <a:rPr lang="en-US" dirty="0" smtClean="0"/>
              <a:t>Makes the environment in the classroom and the school more relaxed and welcomed </a:t>
            </a:r>
          </a:p>
          <a:p>
            <a:pPr marL="285750" indent="-285750">
              <a:buFont typeface="Arial" charset="0"/>
              <a:buChar char="•"/>
            </a:pPr>
            <a:r>
              <a:rPr lang="en-US" dirty="0" smtClean="0"/>
              <a:t>Black and William (2001, in Cambridge International Education, </a:t>
            </a:r>
            <a:r>
              <a:rPr lang="en-US" dirty="0" err="1" smtClean="0"/>
              <a:t>n.d.</a:t>
            </a:r>
            <a:r>
              <a:rPr lang="en-US" dirty="0" smtClean="0"/>
              <a:t>) have argued that if teachers use AFL in their everyday teaching, children will learn at double the rate. </a:t>
            </a:r>
          </a:p>
          <a:p>
            <a:pPr marL="285750" indent="-285750">
              <a:buFont typeface="Arial" charset="0"/>
              <a:buChar char="•"/>
            </a:pPr>
            <a:r>
              <a:rPr lang="en-US" dirty="0" smtClean="0"/>
              <a:t>John </a:t>
            </a:r>
            <a:r>
              <a:rPr lang="en-US" dirty="0"/>
              <a:t>H</a:t>
            </a:r>
            <a:r>
              <a:rPr lang="en-US" dirty="0" smtClean="0"/>
              <a:t>attie (2011 in Cambridge International Education, </a:t>
            </a:r>
            <a:r>
              <a:rPr lang="en-US" dirty="0" err="1" smtClean="0"/>
              <a:t>n.d.</a:t>
            </a:r>
            <a:r>
              <a:rPr lang="en-US" dirty="0" smtClean="0"/>
              <a:t>)  ‘ranked feedback strategies 10</a:t>
            </a:r>
            <a:r>
              <a:rPr lang="en-US" baseline="30000" dirty="0" smtClean="0"/>
              <a:t>th</a:t>
            </a:r>
            <a:r>
              <a:rPr lang="en-US" dirty="0" smtClean="0"/>
              <a:t> out of 150 factors that bring about significant improvements in learning outcomes’ </a:t>
            </a:r>
          </a:p>
          <a:p>
            <a:pPr marL="285750" indent="-285750">
              <a:buFont typeface="Arial" charset="0"/>
              <a:buChar char="•"/>
            </a:pPr>
            <a:r>
              <a:rPr lang="en-US" dirty="0" smtClean="0"/>
              <a:t>Hattie research shows that formative assessment brings big differences to the achievements of the learner. </a:t>
            </a:r>
          </a:p>
        </p:txBody>
      </p:sp>
    </p:spTree>
    <p:extLst>
      <p:ext uri="{BB962C8B-B14F-4D97-AF65-F5344CB8AC3E}">
        <p14:creationId xmlns:p14="http://schemas.microsoft.com/office/powerpoint/2010/main" val="16465421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How to implement AFL to the curriculum</a:t>
            </a:r>
            <a:endParaRPr lang="en-US" dirty="0"/>
          </a:p>
        </p:txBody>
      </p:sp>
      <p:sp>
        <p:nvSpPr>
          <p:cNvPr id="3" name="Content Placeholder 2"/>
          <p:cNvSpPr>
            <a:spLocks noGrp="1"/>
          </p:cNvSpPr>
          <p:nvPr>
            <p:ph idx="1"/>
          </p:nvPr>
        </p:nvSpPr>
        <p:spPr>
          <a:xfrm>
            <a:off x="2166425" y="2067950"/>
            <a:ext cx="9608233" cy="4318781"/>
          </a:xfrm>
        </p:spPr>
        <p:txBody>
          <a:bodyPr>
            <a:normAutofit fontScale="70000" lnSpcReduction="20000"/>
          </a:bodyPr>
          <a:lstStyle/>
          <a:p>
            <a:pPr marL="0" marR="0" lvl="0" indent="0" defTabSz="914400" eaLnBrk="1" fontAlgn="auto" latinLnBrk="0" hangingPunct="1">
              <a:lnSpc>
                <a:spcPct val="100000"/>
              </a:lnSpc>
              <a:spcBef>
                <a:spcPts val="0"/>
              </a:spcBef>
              <a:spcAft>
                <a:spcPts val="0"/>
              </a:spcAft>
              <a:buClrTx/>
              <a:buSzTx/>
              <a:buFontTx/>
              <a:buNone/>
              <a:tabLst/>
              <a:defRPr/>
            </a:pPr>
            <a:r>
              <a:rPr lang="en-US" dirty="0" smtClean="0"/>
              <a:t>Performing these strategies in every part of the primary school curriculum</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r>
              <a:rPr lang="en-US" dirty="0" smtClean="0"/>
              <a:t>Gershon (2017) </a:t>
            </a:r>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defTabSz="914400">
              <a:spcBef>
                <a:spcPts val="0"/>
              </a:spcBef>
              <a:buClrTx/>
            </a:pPr>
            <a:r>
              <a:rPr lang="en-US" dirty="0" smtClean="0"/>
              <a:t>Peer-marking</a:t>
            </a:r>
          </a:p>
          <a:p>
            <a:pPr defTabSz="914400">
              <a:spcBef>
                <a:spcPts val="0"/>
              </a:spcBef>
              <a:buClrTx/>
            </a:pPr>
            <a:r>
              <a:rPr lang="en-US" dirty="0" smtClean="0"/>
              <a:t>Children ask and write questions</a:t>
            </a:r>
          </a:p>
          <a:p>
            <a:pPr defTabSz="914400">
              <a:spcBef>
                <a:spcPts val="0"/>
              </a:spcBef>
              <a:buClrTx/>
            </a:pPr>
            <a:r>
              <a:rPr lang="en-US" dirty="0" smtClean="0"/>
              <a:t>Showing examples of work</a:t>
            </a:r>
          </a:p>
          <a:p>
            <a:pPr defTabSz="914400">
              <a:spcBef>
                <a:spcPts val="0"/>
              </a:spcBef>
              <a:buClrTx/>
            </a:pPr>
            <a:r>
              <a:rPr lang="en-US" dirty="0" smtClean="0"/>
              <a:t>Making aims and objectives clear </a:t>
            </a:r>
          </a:p>
          <a:p>
            <a:pPr defTabSz="914400">
              <a:spcBef>
                <a:spcPts val="0"/>
              </a:spcBef>
              <a:buClrTx/>
            </a:pPr>
            <a:r>
              <a:rPr lang="en-US" dirty="0" smtClean="0"/>
              <a:t>Comment-only marking</a:t>
            </a:r>
          </a:p>
          <a:p>
            <a:pPr defTabSz="914400">
              <a:spcBef>
                <a:spcPts val="0"/>
              </a:spcBef>
              <a:buClrTx/>
            </a:pPr>
            <a:r>
              <a:rPr lang="en-US" dirty="0" smtClean="0"/>
              <a:t>Setting targets at the beginning of the session so that children know what they are working towards</a:t>
            </a:r>
          </a:p>
          <a:p>
            <a:pPr defTabSz="914400">
              <a:spcBef>
                <a:spcPts val="0"/>
              </a:spcBef>
              <a:buClrTx/>
            </a:pPr>
            <a:r>
              <a:rPr lang="en-US" dirty="0" smtClean="0"/>
              <a:t>Children's- marking (Years 3,4,5 and 6)</a:t>
            </a:r>
          </a:p>
          <a:p>
            <a:pPr defTabSz="914400">
              <a:spcBef>
                <a:spcPts val="0"/>
              </a:spcBef>
              <a:buClrTx/>
            </a:pPr>
            <a:r>
              <a:rPr lang="en-US" dirty="0" smtClean="0"/>
              <a:t>Wait- time</a:t>
            </a:r>
          </a:p>
          <a:p>
            <a:pPr defTabSz="914400">
              <a:spcBef>
                <a:spcPts val="0"/>
              </a:spcBef>
              <a:buClrTx/>
            </a:pPr>
            <a:r>
              <a:rPr lang="en-US" dirty="0" smtClean="0"/>
              <a:t>2 stars and a wish</a:t>
            </a:r>
          </a:p>
          <a:p>
            <a:pPr defTabSz="914400">
              <a:spcBef>
                <a:spcPts val="0"/>
              </a:spcBef>
              <a:buClrTx/>
            </a:pPr>
            <a:r>
              <a:rPr lang="en-US" dirty="0" smtClean="0"/>
              <a:t>Open questions</a:t>
            </a:r>
          </a:p>
          <a:p>
            <a:pPr defTabSz="914400">
              <a:spcBef>
                <a:spcPts val="0"/>
              </a:spcBef>
              <a:buClrTx/>
            </a:pPr>
            <a:r>
              <a:rPr lang="en-US" dirty="0" smtClean="0"/>
              <a:t>Bouncing ideas</a:t>
            </a:r>
          </a:p>
          <a:p>
            <a:pPr defTabSz="914400">
              <a:spcBef>
                <a:spcPts val="0"/>
              </a:spcBef>
              <a:buClrTx/>
            </a:pPr>
            <a:r>
              <a:rPr lang="en-US" dirty="0" smtClean="0"/>
              <a:t>Articulate then answer</a:t>
            </a:r>
          </a:p>
          <a:p>
            <a:pPr defTabSz="914400">
              <a:spcBef>
                <a:spcPts val="0"/>
              </a:spcBef>
              <a:buClrTx/>
            </a:pPr>
            <a:r>
              <a:rPr lang="en-US" dirty="0" smtClean="0"/>
              <a:t>Post-it </a:t>
            </a:r>
          </a:p>
          <a:p>
            <a:pPr defTabSz="914400">
              <a:spcBef>
                <a:spcPts val="0"/>
              </a:spcBef>
              <a:buClrTx/>
            </a:pPr>
            <a:r>
              <a:rPr lang="en-US" dirty="0" smtClean="0"/>
              <a:t>Graphic Organizers</a:t>
            </a:r>
          </a:p>
          <a:p>
            <a:pPr defTabSz="914400">
              <a:spcBef>
                <a:spcPts val="0"/>
              </a:spcBef>
              <a:buClrTx/>
            </a:pPr>
            <a:r>
              <a:rPr lang="en-US" dirty="0" smtClean="0"/>
              <a:t>Hands-down</a:t>
            </a:r>
          </a:p>
          <a:p>
            <a:pPr defTabSz="914400">
              <a:spcBef>
                <a:spcPts val="0"/>
              </a:spcBef>
              <a:buClrTx/>
            </a:pPr>
            <a:r>
              <a:rPr lang="en-US" dirty="0" smtClean="0"/>
              <a:t>‘Might’ questions</a:t>
            </a:r>
          </a:p>
          <a:p>
            <a:pPr defTabSz="914400">
              <a:spcBef>
                <a:spcPts val="0"/>
              </a:spcBef>
              <a:buClrTx/>
            </a:pPr>
            <a:r>
              <a:rPr lang="en-US" dirty="0" smtClean="0"/>
              <a:t>Faces to show how children feel about the topic </a:t>
            </a:r>
          </a:p>
          <a:p>
            <a:pPr defTabSz="914400">
              <a:spcBef>
                <a:spcPts val="0"/>
              </a:spcBef>
              <a:buClrTx/>
            </a:pPr>
            <a:r>
              <a:rPr lang="en-US" dirty="0" smtClean="0"/>
              <a:t>Traffic lights</a:t>
            </a:r>
          </a:p>
          <a:p>
            <a:pPr defTabSz="914400">
              <a:spcBef>
                <a:spcPts val="0"/>
              </a:spcBef>
              <a:buClrTx/>
            </a:pPr>
            <a:r>
              <a:rPr lang="en-US" dirty="0" smtClean="0"/>
              <a:t>Teacher’s review</a:t>
            </a:r>
          </a:p>
          <a:p>
            <a:pPr defTabSz="914400">
              <a:spcBef>
                <a:spcPts val="0"/>
              </a:spcBef>
              <a:buClrTx/>
            </a:pPr>
            <a:r>
              <a:rPr lang="en-US" dirty="0" smtClean="0"/>
              <a:t>Thumbs</a:t>
            </a:r>
          </a:p>
          <a:p>
            <a:pPr defTabSz="914400">
              <a:spcBef>
                <a:spcPts val="0"/>
              </a:spcBef>
              <a:buClrTx/>
            </a:pPr>
            <a:r>
              <a:rPr lang="en-US" dirty="0" smtClean="0"/>
              <a:t>Tell your neighbor</a:t>
            </a:r>
          </a:p>
          <a:p>
            <a:pPr defTabSz="914400">
              <a:spcBef>
                <a:spcPts val="0"/>
              </a:spcBef>
              <a:buClrTx/>
            </a:pPr>
            <a:endParaRPr lang="en-US" dirty="0" smtClean="0"/>
          </a:p>
          <a:p>
            <a:pPr defTabSz="914400">
              <a:spcBef>
                <a:spcPts val="0"/>
              </a:spcBef>
              <a:buClrTx/>
            </a:pPr>
            <a:endParaRPr lang="en-US" dirty="0" smtClean="0"/>
          </a:p>
          <a:p>
            <a:pPr defTabSz="914400">
              <a:spcBef>
                <a:spcPts val="0"/>
              </a:spcBef>
              <a:buClrTx/>
            </a:pPr>
            <a:endParaRPr lang="en-US" dirty="0" smtClean="0"/>
          </a:p>
          <a:p>
            <a:pPr defTabSz="914400">
              <a:spcBef>
                <a:spcPts val="0"/>
              </a:spcBef>
              <a:buClrTx/>
            </a:pPr>
            <a:endParaRPr lang="en-US" dirty="0" smtClean="0"/>
          </a:p>
          <a:p>
            <a:pPr defTabSz="914400">
              <a:spcBef>
                <a:spcPts val="0"/>
              </a:spcBef>
              <a:buClrTx/>
            </a:pPr>
            <a:endParaRPr lang="en-US" dirty="0" smtClean="0"/>
          </a:p>
          <a:p>
            <a:pPr defTabSz="914400">
              <a:spcBef>
                <a:spcPts val="0"/>
              </a:spcBef>
              <a:buClrTx/>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a:p>
            <a:pPr marL="0" marR="0" lvl="0" indent="0" defTabSz="914400" eaLnBrk="1" fontAlgn="auto" latinLnBrk="0" hangingPunct="1">
              <a:lnSpc>
                <a:spcPct val="100000"/>
              </a:lnSpc>
              <a:spcBef>
                <a:spcPts val="0"/>
              </a:spcBef>
              <a:spcAft>
                <a:spcPts val="0"/>
              </a:spcAft>
              <a:buClrTx/>
              <a:buSzTx/>
              <a:buFontTx/>
              <a:buNone/>
              <a:tabLst/>
              <a:defRPr/>
            </a:pPr>
            <a:endParaRPr lang="en-US" dirty="0" smtClean="0"/>
          </a:p>
          <a:p>
            <a:pPr marL="0" marR="0" lvl="0" indent="0" defTabSz="914400" eaLnBrk="1" fontAlgn="auto" latinLnBrk="0" hangingPunct="1">
              <a:lnSpc>
                <a:spcPct val="100000"/>
              </a:lnSpc>
              <a:spcBef>
                <a:spcPts val="0"/>
              </a:spcBef>
              <a:spcAft>
                <a:spcPts val="0"/>
              </a:spcAft>
              <a:buClrTx/>
              <a:buSzTx/>
              <a:buFontTx/>
              <a:buNone/>
              <a:tabLst/>
              <a:defRPr/>
            </a:pPr>
            <a:endParaRPr lang="en-US" dirty="0"/>
          </a:p>
        </p:txBody>
      </p:sp>
    </p:spTree>
    <p:extLst>
      <p:ext uri="{BB962C8B-B14F-4D97-AF65-F5344CB8AC3E}">
        <p14:creationId xmlns:p14="http://schemas.microsoft.com/office/powerpoint/2010/main" val="2680415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9793" y="474481"/>
            <a:ext cx="8911687" cy="1280890"/>
          </a:xfrm>
        </p:spPr>
        <p:txBody>
          <a:bodyPr/>
          <a:lstStyle/>
          <a:p>
            <a:r>
              <a:rPr lang="en-US" dirty="0" smtClean="0"/>
              <a:t>Prior work</a:t>
            </a:r>
            <a:endParaRPr lang="en-US" dirty="0"/>
          </a:p>
        </p:txBody>
      </p:sp>
      <p:sp>
        <p:nvSpPr>
          <p:cNvPr id="3" name="Content Placeholder 2"/>
          <p:cNvSpPr>
            <a:spLocks noGrp="1"/>
          </p:cNvSpPr>
          <p:nvPr>
            <p:ph idx="1"/>
          </p:nvPr>
        </p:nvSpPr>
        <p:spPr>
          <a:xfrm>
            <a:off x="2684688" y="1900843"/>
            <a:ext cx="9792190" cy="4200697"/>
          </a:xfrm>
        </p:spPr>
        <p:txBody>
          <a:bodyPr>
            <a:normAutofit/>
          </a:bodyPr>
          <a:lstStyle/>
          <a:p>
            <a:pPr>
              <a:buFont typeface="Arial" charset="0"/>
              <a:buChar char="•"/>
            </a:pPr>
            <a:r>
              <a:rPr lang="en-US" dirty="0" smtClean="0"/>
              <a:t>Training </a:t>
            </a:r>
            <a:endParaRPr lang="en-US" dirty="0"/>
          </a:p>
          <a:p>
            <a:pPr>
              <a:buFont typeface="Arial" charset="0"/>
              <a:buChar char="•"/>
            </a:pPr>
            <a:r>
              <a:rPr lang="en-US" dirty="0"/>
              <a:t>Conceptualize </a:t>
            </a:r>
          </a:p>
          <a:p>
            <a:pPr>
              <a:buFont typeface="Arial" charset="0"/>
              <a:buChar char="•"/>
            </a:pPr>
            <a:r>
              <a:rPr lang="en-US" dirty="0"/>
              <a:t>Prioritize </a:t>
            </a:r>
          </a:p>
          <a:p>
            <a:pPr marL="0" indent="0">
              <a:buNone/>
            </a:pPr>
            <a:r>
              <a:rPr lang="en-US" dirty="0"/>
              <a:t>Harrison (2013).</a:t>
            </a:r>
          </a:p>
          <a:p>
            <a:pPr marL="0" indent="0">
              <a:buNone/>
            </a:pPr>
            <a:endParaRPr lang="en-US" dirty="0"/>
          </a:p>
        </p:txBody>
      </p:sp>
    </p:spTree>
    <p:extLst>
      <p:ext uri="{BB962C8B-B14F-4D97-AF65-F5344CB8AC3E}">
        <p14:creationId xmlns:p14="http://schemas.microsoft.com/office/powerpoint/2010/main" val="15314720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4C104D-5F30-4811-9376-566B26E471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815E34B-5D02-4E01-A936-E8E1C0AB6F1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7DE3414B-B032-4710-A468-D3285E38C5F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33740" y="640080"/>
            <a:ext cx="6525183" cy="5252773"/>
          </a:xfrm>
          <a:prstGeom prst="rect">
            <a:avLst/>
          </a:prstGeom>
        </p:spPr>
      </p:pic>
      <p:sp>
        <p:nvSpPr>
          <p:cNvPr id="3" name="Content Placeholder 2"/>
          <p:cNvSpPr>
            <a:spLocks noGrp="1"/>
          </p:cNvSpPr>
          <p:nvPr>
            <p:ph idx="1"/>
          </p:nvPr>
        </p:nvSpPr>
        <p:spPr>
          <a:xfrm>
            <a:off x="649225" y="2133600"/>
            <a:ext cx="3650278" cy="3759253"/>
          </a:xfrm>
        </p:spPr>
        <p:txBody>
          <a:bodyPr>
            <a:normAutofit/>
          </a:bodyPr>
          <a:lstStyle/>
          <a:p>
            <a:pPr marL="0" indent="0">
              <a:buNone/>
            </a:pPr>
            <a:r>
              <a:rPr lang="en-US" b="1" dirty="0"/>
              <a:t>Ridgeway Primary </a:t>
            </a:r>
            <a:r>
              <a:rPr lang="en-US" b="1" dirty="0" smtClean="0"/>
              <a:t>School</a:t>
            </a:r>
            <a:endParaRPr lang="en-US" b="1" dirty="0"/>
          </a:p>
          <a:p>
            <a:pPr marL="0" indent="0">
              <a:buNone/>
            </a:pPr>
            <a:endParaRPr lang="en-US" dirty="0"/>
          </a:p>
          <a:p>
            <a:pPr marL="0" indent="0">
              <a:buNone/>
            </a:pPr>
            <a:endParaRPr lang="en-US" dirty="0"/>
          </a:p>
          <a:p>
            <a:pPr marL="0" indent="0">
              <a:buNone/>
            </a:pPr>
            <a:r>
              <a:rPr lang="en-US" dirty="0"/>
              <a:t>Year 6 Childs Comment Report </a:t>
            </a:r>
          </a:p>
          <a:p>
            <a:pPr marL="0" indent="0">
              <a:buNone/>
            </a:pPr>
            <a:endParaRPr lang="en-US" dirty="0"/>
          </a:p>
          <a:p>
            <a:pPr marL="0" indent="0">
              <a:buNone/>
            </a:pPr>
            <a:endParaRPr lang="en-US" dirty="0"/>
          </a:p>
        </p:txBody>
      </p:sp>
      <p:sp>
        <p:nvSpPr>
          <p:cNvPr id="5" name="TextBox 4"/>
          <p:cNvSpPr txBox="1"/>
          <p:nvPr/>
        </p:nvSpPr>
        <p:spPr>
          <a:xfrm>
            <a:off x="7946968" y="6003720"/>
            <a:ext cx="3733714" cy="369332"/>
          </a:xfrm>
          <a:prstGeom prst="rect">
            <a:avLst/>
          </a:prstGeom>
          <a:noFill/>
        </p:spPr>
        <p:txBody>
          <a:bodyPr wrap="none" rtlCol="0">
            <a:spAutoFit/>
          </a:bodyPr>
          <a:lstStyle/>
          <a:p>
            <a:r>
              <a:rPr lang="en-US" smtClean="0"/>
              <a:t>(Ridgeway </a:t>
            </a:r>
            <a:r>
              <a:rPr lang="en-US" dirty="0" smtClean="0"/>
              <a:t>Primary School, </a:t>
            </a:r>
            <a:r>
              <a:rPr lang="en-US" dirty="0" err="1" smtClean="0"/>
              <a:t>n.d.</a:t>
            </a:r>
            <a:r>
              <a:rPr lang="en-US" dirty="0" smtClean="0"/>
              <a:t>)</a:t>
            </a:r>
            <a:endParaRPr lang="en-US" dirty="0"/>
          </a:p>
        </p:txBody>
      </p:sp>
    </p:spTree>
    <p:extLst>
      <p:ext uri="{BB962C8B-B14F-4D97-AF65-F5344CB8AC3E}">
        <p14:creationId xmlns:p14="http://schemas.microsoft.com/office/powerpoint/2010/main" val="2747341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4C104D-5F30-4811-9376-566B26E4719A}"/>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815E34B-5D02-4E01-A936-E8E1C0AB6F12}"/>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7DE3414B-B032-4710-A468-D3285E38C5FF}"/>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94247" y="640080"/>
            <a:ext cx="5804169" cy="5252773"/>
          </a:xfrm>
          <a:prstGeom prst="rect">
            <a:avLst/>
          </a:prstGeom>
        </p:spPr>
      </p:pic>
      <p:sp>
        <p:nvSpPr>
          <p:cNvPr id="3" name="Content Placeholder 2"/>
          <p:cNvSpPr>
            <a:spLocks noGrp="1"/>
          </p:cNvSpPr>
          <p:nvPr>
            <p:ph idx="1"/>
          </p:nvPr>
        </p:nvSpPr>
        <p:spPr>
          <a:xfrm>
            <a:off x="649225" y="2133600"/>
            <a:ext cx="3650278" cy="3759253"/>
          </a:xfrm>
        </p:spPr>
        <p:txBody>
          <a:bodyPr>
            <a:normAutofit/>
          </a:bodyPr>
          <a:lstStyle/>
          <a:p>
            <a:pPr marL="0" indent="0">
              <a:buNone/>
            </a:pPr>
            <a:r>
              <a:rPr lang="en-US" b="1" dirty="0"/>
              <a:t>Ridgeway Primary </a:t>
            </a:r>
            <a:r>
              <a:rPr lang="en-US" b="1" dirty="0" smtClean="0"/>
              <a:t>School</a:t>
            </a:r>
          </a:p>
          <a:p>
            <a:pPr marL="0" indent="0">
              <a:buNone/>
            </a:pPr>
            <a:r>
              <a:rPr lang="en-US" dirty="0" smtClean="0"/>
              <a:t>Year </a:t>
            </a:r>
            <a:r>
              <a:rPr lang="en-US" dirty="0"/>
              <a:t>1 Childs Comment Report</a:t>
            </a:r>
          </a:p>
          <a:p>
            <a:pPr marL="0" indent="0">
              <a:buNone/>
            </a:pPr>
            <a:endParaRPr lang="en-US" dirty="0"/>
          </a:p>
        </p:txBody>
      </p:sp>
      <p:sp>
        <p:nvSpPr>
          <p:cNvPr id="2" name="TextBox 1"/>
          <p:cNvSpPr txBox="1"/>
          <p:nvPr/>
        </p:nvSpPr>
        <p:spPr>
          <a:xfrm>
            <a:off x="8395855" y="6129695"/>
            <a:ext cx="3733714" cy="369332"/>
          </a:xfrm>
          <a:prstGeom prst="rect">
            <a:avLst/>
          </a:prstGeom>
          <a:noFill/>
        </p:spPr>
        <p:txBody>
          <a:bodyPr wrap="none" rtlCol="0">
            <a:spAutoFit/>
          </a:bodyPr>
          <a:lstStyle/>
          <a:p>
            <a:r>
              <a:rPr lang="en-US" dirty="0" smtClean="0"/>
              <a:t>(Ridgeway Primary School, </a:t>
            </a:r>
            <a:r>
              <a:rPr lang="en-US" dirty="0" err="1" smtClean="0"/>
              <a:t>n.d.</a:t>
            </a:r>
            <a:r>
              <a:rPr lang="en-US" dirty="0" smtClean="0"/>
              <a:t>)</a:t>
            </a:r>
            <a:endParaRPr lang="en-US" dirty="0"/>
          </a:p>
        </p:txBody>
      </p:sp>
    </p:spTree>
    <p:extLst>
      <p:ext uri="{BB962C8B-B14F-4D97-AF65-F5344CB8AC3E}">
        <p14:creationId xmlns:p14="http://schemas.microsoft.com/office/powerpoint/2010/main" val="250772349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 practice</a:t>
            </a:r>
            <a:r>
              <a:rPr lang="mr-IN" dirty="0" smtClean="0"/>
              <a:t>…</a:t>
            </a:r>
            <a:endParaRPr lang="en-US" dirty="0"/>
          </a:p>
        </p:txBody>
      </p:sp>
      <p:sp>
        <p:nvSpPr>
          <p:cNvPr id="3" name="Content Placeholder 2"/>
          <p:cNvSpPr>
            <a:spLocks noGrp="1"/>
          </p:cNvSpPr>
          <p:nvPr>
            <p:ph idx="1"/>
          </p:nvPr>
        </p:nvSpPr>
        <p:spPr/>
        <p:txBody>
          <a:bodyPr/>
          <a:lstStyle/>
          <a:p>
            <a:r>
              <a:rPr lang="en-US" dirty="0">
                <a:hlinkClick r:id="rId3"/>
              </a:rPr>
              <a:t>https://</a:t>
            </a:r>
            <a:r>
              <a:rPr lang="en-US" dirty="0" smtClean="0">
                <a:hlinkClick r:id="rId3"/>
              </a:rPr>
              <a:t>www.youtube.com/watch?v=sOtsFMO1mWI</a:t>
            </a:r>
            <a:endParaRPr lang="en-US" dirty="0" smtClean="0"/>
          </a:p>
          <a:p>
            <a:endParaRPr lang="en-US" dirty="0"/>
          </a:p>
        </p:txBody>
      </p:sp>
    </p:spTree>
    <p:extLst>
      <p:ext uri="{BB962C8B-B14F-4D97-AF65-F5344CB8AC3E}">
        <p14:creationId xmlns:p14="http://schemas.microsoft.com/office/powerpoint/2010/main" val="136488912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94186" y="2628756"/>
            <a:ext cx="8911687" cy="1280890"/>
          </a:xfrm>
        </p:spPr>
        <p:txBody>
          <a:bodyPr/>
          <a:lstStyle/>
          <a:p>
            <a:r>
              <a:rPr lang="en-US" dirty="0" smtClean="0"/>
              <a:t>QUESTIONS</a:t>
            </a:r>
            <a:endParaRPr lang="en-US" dirty="0"/>
          </a:p>
        </p:txBody>
      </p:sp>
    </p:spTree>
    <p:extLst>
      <p:ext uri="{BB962C8B-B14F-4D97-AF65-F5344CB8AC3E}">
        <p14:creationId xmlns:p14="http://schemas.microsoft.com/office/powerpoint/2010/main" val="13314709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a:t>
            </a:r>
            <a:endParaRPr lang="en-US" dirty="0"/>
          </a:p>
        </p:txBody>
      </p:sp>
      <p:sp>
        <p:nvSpPr>
          <p:cNvPr id="3" name="Content Placeholder 2"/>
          <p:cNvSpPr>
            <a:spLocks noGrp="1"/>
          </p:cNvSpPr>
          <p:nvPr>
            <p:ph idx="1"/>
          </p:nvPr>
        </p:nvSpPr>
        <p:spPr>
          <a:xfrm>
            <a:off x="1362365" y="1544013"/>
            <a:ext cx="10031412" cy="4812453"/>
          </a:xfrm>
        </p:spPr>
        <p:txBody>
          <a:bodyPr>
            <a:normAutofit fontScale="62500" lnSpcReduction="20000"/>
          </a:bodyPr>
          <a:lstStyle/>
          <a:p>
            <a:r>
              <a:rPr lang="en-US" dirty="0" err="1"/>
              <a:t>Bayford</a:t>
            </a:r>
            <a:r>
              <a:rPr lang="en-US" dirty="0"/>
              <a:t>, D. (2016). </a:t>
            </a:r>
            <a:r>
              <a:rPr lang="en-US" i="1" dirty="0"/>
              <a:t>Assessment for Learning | The Empty Space</a:t>
            </a:r>
            <a:r>
              <a:rPr lang="en-US" dirty="0"/>
              <a:t>. [online] </a:t>
            </a:r>
            <a:r>
              <a:rPr lang="en-US" dirty="0" err="1"/>
              <a:t>Blogs.brighton.ac.uk</a:t>
            </a:r>
            <a:r>
              <a:rPr lang="en-US" dirty="0"/>
              <a:t>. Available at: http://</a:t>
            </a:r>
            <a:r>
              <a:rPr lang="en-US" dirty="0" err="1"/>
              <a:t>blogs.brighton.ac.uk</a:t>
            </a:r>
            <a:r>
              <a:rPr lang="en-US" dirty="0"/>
              <a:t>/</a:t>
            </a:r>
            <a:r>
              <a:rPr lang="en-US" dirty="0" err="1"/>
              <a:t>danielbayford</a:t>
            </a:r>
            <a:r>
              <a:rPr lang="en-US" dirty="0"/>
              <a:t>/2016/12/11/assessment-for-learning-2/ [Accessed 12 Feb. 2018</a:t>
            </a:r>
            <a:r>
              <a:rPr lang="en-US" dirty="0" smtClean="0"/>
              <a:t>].</a:t>
            </a:r>
          </a:p>
          <a:p>
            <a:r>
              <a:rPr lang="en-US" dirty="0"/>
              <a:t>Black, </a:t>
            </a:r>
            <a:r>
              <a:rPr lang="en-US" dirty="0" err="1"/>
              <a:t>P.,William</a:t>
            </a:r>
            <a:r>
              <a:rPr lang="en-US" dirty="0"/>
              <a:t>, D.(2001) </a:t>
            </a:r>
            <a:r>
              <a:rPr lang="en-US" i="1" dirty="0"/>
              <a:t>Inside the Black Box</a:t>
            </a:r>
            <a:r>
              <a:rPr lang="en-US" i="1" dirty="0" smtClean="0"/>
              <a:t>.</a:t>
            </a:r>
            <a:endParaRPr lang="en-US" dirty="0" smtClean="0"/>
          </a:p>
          <a:p>
            <a:r>
              <a:rPr lang="en-US" dirty="0" smtClean="0"/>
              <a:t>Cambridge International </a:t>
            </a:r>
            <a:r>
              <a:rPr lang="en-US" dirty="0" err="1" smtClean="0"/>
              <a:t>Education.org.uk</a:t>
            </a:r>
            <a:r>
              <a:rPr lang="en-US" dirty="0"/>
              <a:t>. (</a:t>
            </a:r>
            <a:r>
              <a:rPr lang="en-US" dirty="0" err="1"/>
              <a:t>n.d.</a:t>
            </a:r>
            <a:r>
              <a:rPr lang="en-US" dirty="0"/>
              <a:t>). </a:t>
            </a:r>
            <a:r>
              <a:rPr lang="en-US" i="1" dirty="0"/>
              <a:t>Getting started with Assessment for Learning</a:t>
            </a:r>
            <a:r>
              <a:rPr lang="en-US" dirty="0"/>
              <a:t>. [online] Available at: https://</a:t>
            </a:r>
            <a:r>
              <a:rPr lang="en-US" dirty="0" err="1"/>
              <a:t>cambridge-community.org.uk</a:t>
            </a:r>
            <a:r>
              <a:rPr lang="en-US" dirty="0"/>
              <a:t>/professional-development/</a:t>
            </a:r>
            <a:r>
              <a:rPr lang="en-US" dirty="0" err="1"/>
              <a:t>gswafl</a:t>
            </a:r>
            <a:r>
              <a:rPr lang="en-US" dirty="0"/>
              <a:t>/</a:t>
            </a:r>
            <a:r>
              <a:rPr lang="en-US" dirty="0" err="1"/>
              <a:t>index.html</a:t>
            </a:r>
            <a:r>
              <a:rPr lang="en-US" dirty="0"/>
              <a:t> [Accessed 14 Feb. 2018</a:t>
            </a:r>
            <a:r>
              <a:rPr lang="en-US" dirty="0" smtClean="0"/>
              <a:t>].</a:t>
            </a:r>
          </a:p>
          <a:p>
            <a:r>
              <a:rPr lang="en-US" dirty="0"/>
              <a:t>Carnegie Mellon University. (2016). </a:t>
            </a:r>
            <a:r>
              <a:rPr lang="en-US" i="1" dirty="0"/>
              <a:t>Formative vs Summative Assessment - </a:t>
            </a:r>
            <a:r>
              <a:rPr lang="en-US" i="1" dirty="0" err="1"/>
              <a:t>Eberly</a:t>
            </a:r>
            <a:r>
              <a:rPr lang="en-US" i="1" dirty="0"/>
              <a:t> Center - Carnegie Mellon University</a:t>
            </a:r>
            <a:r>
              <a:rPr lang="en-US" dirty="0"/>
              <a:t>. [online] </a:t>
            </a:r>
            <a:r>
              <a:rPr lang="en-US" dirty="0" err="1"/>
              <a:t>Cmu.edu</a:t>
            </a:r>
            <a:r>
              <a:rPr lang="en-US" dirty="0"/>
              <a:t>. Available at: https://</a:t>
            </a:r>
            <a:r>
              <a:rPr lang="en-US" dirty="0" err="1"/>
              <a:t>www.cmu.edu</a:t>
            </a:r>
            <a:r>
              <a:rPr lang="en-US" dirty="0"/>
              <a:t>/teaching/assessment/basics/formative-</a:t>
            </a:r>
            <a:r>
              <a:rPr lang="en-US" dirty="0" err="1"/>
              <a:t>summative.html</a:t>
            </a:r>
            <a:r>
              <a:rPr lang="en-US" dirty="0"/>
              <a:t> [Accessed 14 Feb. 2018</a:t>
            </a:r>
            <a:r>
              <a:rPr lang="en-US" dirty="0" smtClean="0"/>
              <a:t>].</a:t>
            </a:r>
          </a:p>
          <a:p>
            <a:r>
              <a:rPr lang="en-US" dirty="0" err="1"/>
              <a:t>Chappuis</a:t>
            </a:r>
            <a:r>
              <a:rPr lang="en-US" dirty="0"/>
              <a:t>, S. and </a:t>
            </a:r>
            <a:r>
              <a:rPr lang="en-US" dirty="0" err="1"/>
              <a:t>Stiggins</a:t>
            </a:r>
            <a:r>
              <a:rPr lang="en-US" dirty="0"/>
              <a:t>, R. (2002). Classroom Assessment for Learning. </a:t>
            </a:r>
            <a:r>
              <a:rPr lang="en-US" i="1" dirty="0"/>
              <a:t>ASCD</a:t>
            </a:r>
            <a:r>
              <a:rPr lang="en-US" dirty="0"/>
              <a:t>, 60(1), pp.40-43</a:t>
            </a:r>
            <a:r>
              <a:rPr lang="en-US" dirty="0" smtClean="0"/>
              <a:t>.</a:t>
            </a:r>
          </a:p>
          <a:p>
            <a:r>
              <a:rPr lang="en-US" dirty="0"/>
              <a:t>Gershon, M. (2017). </a:t>
            </a:r>
            <a:r>
              <a:rPr lang="en-US" i="1" dirty="0"/>
              <a:t>Assessment For Learning Toolkit</a:t>
            </a:r>
            <a:r>
              <a:rPr lang="en-US" dirty="0"/>
              <a:t>. [online] TES Resources. Available at: https://</a:t>
            </a:r>
            <a:r>
              <a:rPr lang="en-US" dirty="0" err="1"/>
              <a:t>www.tes.com</a:t>
            </a:r>
            <a:r>
              <a:rPr lang="en-US" dirty="0"/>
              <a:t>/teaching-resource/assessment-for-learning-toolkit-6020165 [Accessed 14 Feb. 2018</a:t>
            </a:r>
            <a:r>
              <a:rPr lang="en-US" dirty="0" smtClean="0"/>
              <a:t>].</a:t>
            </a:r>
          </a:p>
          <a:p>
            <a:r>
              <a:rPr lang="en-US" dirty="0" smtClean="0"/>
              <a:t>Harrison</a:t>
            </a:r>
            <a:r>
              <a:rPr lang="en-US" dirty="0"/>
              <a:t>, C. (2013). </a:t>
            </a:r>
            <a:r>
              <a:rPr lang="en-US" i="1" dirty="0"/>
              <a:t>Assessment for learning: are you using it effectively in your classroom?</a:t>
            </a:r>
            <a:r>
              <a:rPr lang="en-US" dirty="0"/>
              <a:t>. [online] the Guardian. Available at: https://</a:t>
            </a:r>
            <a:r>
              <a:rPr lang="en-US" dirty="0" err="1"/>
              <a:t>www.theguardian.com</a:t>
            </a:r>
            <a:r>
              <a:rPr lang="en-US" dirty="0"/>
              <a:t>/teacher-network/teacher-blog/2013/</a:t>
            </a:r>
            <a:r>
              <a:rPr lang="en-US" dirty="0" err="1"/>
              <a:t>aug</a:t>
            </a:r>
            <a:r>
              <a:rPr lang="en-US" dirty="0"/>
              <a:t>/29/assessment-for-</a:t>
            </a:r>
            <a:r>
              <a:rPr lang="en-US" dirty="0" err="1"/>
              <a:t>learing</a:t>
            </a:r>
            <a:r>
              <a:rPr lang="en-US" dirty="0"/>
              <a:t>-effective-classroom [Accessed 14 Feb. 2018</a:t>
            </a:r>
            <a:r>
              <a:rPr lang="en-US" dirty="0" smtClean="0"/>
              <a:t>].</a:t>
            </a:r>
          </a:p>
          <a:p>
            <a:r>
              <a:rPr lang="en-US" dirty="0"/>
              <a:t>Jones, C. (2005). </a:t>
            </a:r>
            <a:r>
              <a:rPr lang="en-US" i="1" dirty="0"/>
              <a:t>Assessment for Learning</a:t>
            </a:r>
            <a:r>
              <a:rPr lang="en-US" dirty="0"/>
              <a:t>. [online] </a:t>
            </a:r>
            <a:r>
              <a:rPr lang="en-US" dirty="0" err="1"/>
              <a:t>Dera.ioe.ac.uk</a:t>
            </a:r>
            <a:r>
              <a:rPr lang="en-US" dirty="0"/>
              <a:t>. Available at: http://</a:t>
            </a:r>
            <a:r>
              <a:rPr lang="en-US" dirty="0" err="1"/>
              <a:t>dera.ioe.ac.uk</a:t>
            </a:r>
            <a:r>
              <a:rPr lang="en-US" dirty="0"/>
              <a:t>/7800/1/</a:t>
            </a:r>
            <a:r>
              <a:rPr lang="en-US" dirty="0" err="1"/>
              <a:t>AssessmentforLearning.pdf</a:t>
            </a:r>
            <a:r>
              <a:rPr lang="en-US" dirty="0"/>
              <a:t> [Accessed 14 Feb. 2018].</a:t>
            </a:r>
          </a:p>
          <a:p>
            <a:r>
              <a:rPr lang="en-US" dirty="0"/>
              <a:t/>
            </a:r>
            <a:br>
              <a:rPr lang="en-US" dirty="0"/>
            </a:br>
            <a:r>
              <a:rPr lang="en-US" dirty="0"/>
              <a:t>Lewis., (2018) Assessment for Learning. [online] </a:t>
            </a:r>
            <a:r>
              <a:rPr lang="en-US" dirty="0">
                <a:hlinkClick r:id="rId3"/>
              </a:rPr>
              <a:t>https://moodle.uwtsd.ac.uk/pluginfile.php/139915/mod_resource/content/1/W1_AFL.pdf</a:t>
            </a:r>
            <a:r>
              <a:rPr lang="en-US" dirty="0"/>
              <a:t> [Accessed 11 Feb.2018</a:t>
            </a:r>
            <a:r>
              <a:rPr lang="en-US" dirty="0" smtClean="0"/>
              <a:t>].</a:t>
            </a:r>
          </a:p>
          <a:p>
            <a:r>
              <a:rPr lang="en-US" dirty="0" err="1" smtClean="0"/>
              <a:t>NWEA.gov</a:t>
            </a:r>
            <a:r>
              <a:rPr lang="en-US" dirty="0"/>
              <a:t>. (2016). </a:t>
            </a:r>
            <a:r>
              <a:rPr lang="en-US" i="1" dirty="0"/>
              <a:t>4 Formative Assessment Practices that Make a </a:t>
            </a:r>
            <a:r>
              <a:rPr lang="en-US" i="1" dirty="0" smtClean="0"/>
              <a:t>Difference </a:t>
            </a:r>
            <a:r>
              <a:rPr lang="en-US" i="1" dirty="0"/>
              <a:t>in Classrooms</a:t>
            </a:r>
            <a:r>
              <a:rPr lang="en-US" dirty="0"/>
              <a:t>. [online] Available at: https://</a:t>
            </a:r>
            <a:r>
              <a:rPr lang="en-US" dirty="0" err="1"/>
              <a:t>files.eric.ed.gov</a:t>
            </a:r>
            <a:r>
              <a:rPr lang="en-US" dirty="0"/>
              <a:t>/</a:t>
            </a:r>
            <a:r>
              <a:rPr lang="en-US" dirty="0" err="1"/>
              <a:t>fulltext</a:t>
            </a:r>
            <a:r>
              <a:rPr lang="en-US" dirty="0"/>
              <a:t>/ED567811.pdf [Accessed 14 Feb. 2018</a:t>
            </a:r>
            <a:r>
              <a:rPr lang="en-US" dirty="0" smtClean="0"/>
              <a:t>].</a:t>
            </a:r>
          </a:p>
          <a:p>
            <a:r>
              <a:rPr lang="en-US" dirty="0" err="1" smtClean="0"/>
              <a:t>Ridgewayprimaryschool.org.uk</a:t>
            </a:r>
            <a:r>
              <a:rPr lang="en-US" dirty="0"/>
              <a:t>. (</a:t>
            </a:r>
            <a:r>
              <a:rPr lang="en-US" dirty="0" err="1"/>
              <a:t>n.d.</a:t>
            </a:r>
            <a:r>
              <a:rPr lang="en-US" dirty="0"/>
              <a:t>). </a:t>
            </a:r>
            <a:r>
              <a:rPr lang="en-US" i="1" dirty="0"/>
              <a:t>Assessment for Learning : Ridgeway Primary School</a:t>
            </a:r>
            <a:r>
              <a:rPr lang="en-US" dirty="0"/>
              <a:t>. [online] Available at: http://</a:t>
            </a:r>
            <a:r>
              <a:rPr lang="en-US" dirty="0" err="1"/>
              <a:t>www.ridgewayprimaryschool.org.uk</a:t>
            </a:r>
            <a:r>
              <a:rPr lang="en-US" dirty="0"/>
              <a:t>/</a:t>
            </a:r>
            <a:r>
              <a:rPr lang="en-US" dirty="0" err="1"/>
              <a:t>about_our_school</a:t>
            </a:r>
            <a:r>
              <a:rPr lang="en-US" dirty="0"/>
              <a:t>/</a:t>
            </a:r>
            <a:r>
              <a:rPr lang="en-US" dirty="0" err="1"/>
              <a:t>contexts_for_learning</a:t>
            </a:r>
            <a:r>
              <a:rPr lang="en-US" dirty="0"/>
              <a:t>/</a:t>
            </a:r>
            <a:r>
              <a:rPr lang="en-US" dirty="0" err="1"/>
              <a:t>assessment_for_learning</a:t>
            </a:r>
            <a:r>
              <a:rPr lang="en-US" dirty="0"/>
              <a:t> [Accessed 14 Feb. 2018].</a:t>
            </a:r>
            <a:endParaRPr lang="en-US" dirty="0" smtClean="0">
              <a:hlinkClick r:id="rId4"/>
            </a:endParaRPr>
          </a:p>
          <a:p>
            <a:endParaRPr lang="en-US" dirty="0"/>
          </a:p>
          <a:p>
            <a:endParaRPr lang="en-US" dirty="0"/>
          </a:p>
          <a:p>
            <a:endParaRPr lang="en-US" dirty="0"/>
          </a:p>
        </p:txBody>
      </p:sp>
    </p:spTree>
    <p:extLst>
      <p:ext uri="{BB962C8B-B14F-4D97-AF65-F5344CB8AC3E}">
        <p14:creationId xmlns:p14="http://schemas.microsoft.com/office/powerpoint/2010/main" val="1861795511"/>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5753</TotalTime>
  <Words>981</Words>
  <Application>Microsoft Office PowerPoint</Application>
  <PresentationFormat>Widescreen</PresentationFormat>
  <Paragraphs>182</Paragraphs>
  <Slides>15</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Century Gothic</vt:lpstr>
      <vt:lpstr>Mangal</vt:lpstr>
      <vt:lpstr>Wingdings 3</vt:lpstr>
      <vt:lpstr>Wisp</vt:lpstr>
      <vt:lpstr>Assessment for Learning </vt:lpstr>
      <vt:lpstr>What is Assessment for Learning</vt:lpstr>
      <vt:lpstr>PowerPoint Presentation</vt:lpstr>
      <vt:lpstr>Formative Assessment </vt:lpstr>
      <vt:lpstr>Good formative assessment practices </vt:lpstr>
      <vt:lpstr>Strengths and Weaknesses of AFL </vt:lpstr>
      <vt:lpstr>How to overcome weaknesses</vt:lpstr>
      <vt:lpstr>Benefits for Learners and Teachers</vt:lpstr>
      <vt:lpstr>How to implement AFL to the curriculum</vt:lpstr>
      <vt:lpstr>Prior work</vt:lpstr>
      <vt:lpstr>PowerPoint Presentation</vt:lpstr>
      <vt:lpstr>PowerPoint Presentation</vt:lpstr>
      <vt:lpstr>In practice…</vt:lpstr>
      <vt:lpstr>QUESTIONS</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for Learning</dc:title>
  <dc:creator>anna wojtasinska</dc:creator>
  <cp:lastModifiedBy>Anna Wojtasinska</cp:lastModifiedBy>
  <cp:revision>43</cp:revision>
  <cp:lastPrinted>2018-02-16T13:21:24Z</cp:lastPrinted>
  <dcterms:created xsi:type="dcterms:W3CDTF">2018-02-12T13:40:07Z</dcterms:created>
  <dcterms:modified xsi:type="dcterms:W3CDTF">2018-02-16T13:35:46Z</dcterms:modified>
</cp:coreProperties>
</file>