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0" r:id="rId4"/>
    <p:sldMasterId id="2147483660" r:id="rId5"/>
  </p:sldMasterIdLst>
  <p:notesMasterIdLst>
    <p:notesMasterId r:id="rId19"/>
  </p:notesMasterIdLst>
  <p:sldIdLst>
    <p:sldId id="349" r:id="rId6"/>
    <p:sldId id="270" r:id="rId7"/>
    <p:sldId id="373" r:id="rId8"/>
    <p:sldId id="364" r:id="rId9"/>
    <p:sldId id="363" r:id="rId10"/>
    <p:sldId id="371" r:id="rId11"/>
    <p:sldId id="372" r:id="rId12"/>
    <p:sldId id="366" r:id="rId13"/>
    <p:sldId id="369" r:id="rId14"/>
    <p:sldId id="367" r:id="rId15"/>
    <p:sldId id="368" r:id="rId16"/>
    <p:sldId id="374" r:id="rId17"/>
    <p:sldId id="35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C8B47D-00F8-49CB-8FDB-4610DFE72549}" v="36" dt="2023-09-14T14:23:35.4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14" autoAdjust="0"/>
    <p:restoredTop sz="81732" autoAdjust="0"/>
  </p:normalViewPr>
  <p:slideViewPr>
    <p:cSldViewPr snapToGrid="0" snapToObjects="1" showGuides="1">
      <p:cViewPr varScale="1">
        <p:scale>
          <a:sx n="70" d="100"/>
          <a:sy n="70" d="100"/>
        </p:scale>
        <p:origin x="1637"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Thomas" userId="01215df2-e5d5-47bd-997e-c182515f58ad" providerId="ADAL" clId="{CEC8B47D-00F8-49CB-8FDB-4610DFE72549}"/>
    <pc:docChg chg="undo custSel addSld delSld modSld sldOrd">
      <pc:chgData name="Dylan Thomas" userId="01215df2-e5d5-47bd-997e-c182515f58ad" providerId="ADAL" clId="{CEC8B47D-00F8-49CB-8FDB-4610DFE72549}" dt="2023-09-14T15:10:56.254" v="7204" actId="20577"/>
      <pc:docMkLst>
        <pc:docMk/>
      </pc:docMkLst>
      <pc:sldChg chg="del">
        <pc:chgData name="Dylan Thomas" userId="01215df2-e5d5-47bd-997e-c182515f58ad" providerId="ADAL" clId="{CEC8B47D-00F8-49CB-8FDB-4610DFE72549}" dt="2023-09-08T10:06:11.038" v="372" actId="2696"/>
        <pc:sldMkLst>
          <pc:docMk/>
          <pc:sldMk cId="510588267" sldId="262"/>
        </pc:sldMkLst>
      </pc:sldChg>
      <pc:sldChg chg="addSp delSp modSp mod modNotesTx">
        <pc:chgData name="Dylan Thomas" userId="01215df2-e5d5-47bd-997e-c182515f58ad" providerId="ADAL" clId="{CEC8B47D-00F8-49CB-8FDB-4610DFE72549}" dt="2023-09-13T11:57:32.833" v="4903" actId="2711"/>
        <pc:sldMkLst>
          <pc:docMk/>
          <pc:sldMk cId="1455795852" sldId="270"/>
        </pc:sldMkLst>
        <pc:spChg chg="mod">
          <ac:chgData name="Dylan Thomas" userId="01215df2-e5d5-47bd-997e-c182515f58ad" providerId="ADAL" clId="{CEC8B47D-00F8-49CB-8FDB-4610DFE72549}" dt="2023-09-08T11:50:46.978" v="380" actId="2711"/>
          <ac:spMkLst>
            <pc:docMk/>
            <pc:sldMk cId="1455795852" sldId="270"/>
            <ac:spMk id="2" creationId="{00000000-0000-0000-0000-000000000000}"/>
          </ac:spMkLst>
        </pc:spChg>
        <pc:spChg chg="add mod">
          <ac:chgData name="Dylan Thomas" userId="01215df2-e5d5-47bd-997e-c182515f58ad" providerId="ADAL" clId="{CEC8B47D-00F8-49CB-8FDB-4610DFE72549}" dt="2023-09-13T11:57:16.303" v="4900" actId="6549"/>
          <ac:spMkLst>
            <pc:docMk/>
            <pc:sldMk cId="1455795852" sldId="270"/>
            <ac:spMk id="3" creationId="{658EC68F-4198-FBFF-F302-D346DBB21EC8}"/>
          </ac:spMkLst>
        </pc:spChg>
        <pc:spChg chg="add del mod">
          <ac:chgData name="Dylan Thomas" userId="01215df2-e5d5-47bd-997e-c182515f58ad" providerId="ADAL" clId="{CEC8B47D-00F8-49CB-8FDB-4610DFE72549}" dt="2023-09-13T11:41:28.598" v="3588"/>
          <ac:spMkLst>
            <pc:docMk/>
            <pc:sldMk cId="1455795852" sldId="270"/>
            <ac:spMk id="4" creationId="{231B8537-9ADA-EB67-00C4-8C9761B48CF9}"/>
          </ac:spMkLst>
        </pc:spChg>
        <pc:spChg chg="add mod">
          <ac:chgData name="Dylan Thomas" userId="01215df2-e5d5-47bd-997e-c182515f58ad" providerId="ADAL" clId="{CEC8B47D-00F8-49CB-8FDB-4610DFE72549}" dt="2023-09-13T11:57:32.833" v="4903" actId="2711"/>
          <ac:spMkLst>
            <pc:docMk/>
            <pc:sldMk cId="1455795852" sldId="270"/>
            <ac:spMk id="6" creationId="{8D44D613-EA68-B73E-9035-A3A0DA4594FB}"/>
          </ac:spMkLst>
        </pc:spChg>
        <pc:spChg chg="del mod">
          <ac:chgData name="Dylan Thomas" userId="01215df2-e5d5-47bd-997e-c182515f58ad" providerId="ADAL" clId="{CEC8B47D-00F8-49CB-8FDB-4610DFE72549}" dt="2023-09-08T10:03:37.523" v="123" actId="21"/>
          <ac:spMkLst>
            <pc:docMk/>
            <pc:sldMk cId="1455795852" sldId="270"/>
            <ac:spMk id="7" creationId="{E7FFD7FE-2D70-5B33-C9BF-894550B912B9}"/>
          </ac:spMkLst>
        </pc:spChg>
        <pc:picChg chg="del">
          <ac:chgData name="Dylan Thomas" userId="01215df2-e5d5-47bd-997e-c182515f58ad" providerId="ADAL" clId="{CEC8B47D-00F8-49CB-8FDB-4610DFE72549}" dt="2023-09-08T10:03:39.221" v="124" actId="21"/>
          <ac:picMkLst>
            <pc:docMk/>
            <pc:sldMk cId="1455795852" sldId="270"/>
            <ac:picMk id="3" creationId="{3BE0DA5E-A84A-17F7-97AF-2A9B91B8FFCA}"/>
          </ac:picMkLst>
        </pc:picChg>
      </pc:sldChg>
      <pc:sldChg chg="modSp mod">
        <pc:chgData name="Dylan Thomas" userId="01215df2-e5d5-47bd-997e-c182515f58ad" providerId="ADAL" clId="{CEC8B47D-00F8-49CB-8FDB-4610DFE72549}" dt="2023-09-08T12:00:18.928" v="408" actId="1076"/>
        <pc:sldMkLst>
          <pc:docMk/>
          <pc:sldMk cId="3211311449" sldId="349"/>
        </pc:sldMkLst>
        <pc:spChg chg="mod">
          <ac:chgData name="Dylan Thomas" userId="01215df2-e5d5-47bd-997e-c182515f58ad" providerId="ADAL" clId="{CEC8B47D-00F8-49CB-8FDB-4610DFE72549}" dt="2023-09-08T12:00:18.928" v="408" actId="1076"/>
          <ac:spMkLst>
            <pc:docMk/>
            <pc:sldMk cId="3211311449" sldId="349"/>
            <ac:spMk id="8" creationId="{267E0BC3-76AC-4BD9-8E25-194C8CDD6C14}"/>
          </ac:spMkLst>
        </pc:spChg>
        <pc:spChg chg="mod">
          <ac:chgData name="Dylan Thomas" userId="01215df2-e5d5-47bd-997e-c182515f58ad" providerId="ADAL" clId="{CEC8B47D-00F8-49CB-8FDB-4610DFE72549}" dt="2023-09-08T11:59:57.488" v="403" actId="1076"/>
          <ac:spMkLst>
            <pc:docMk/>
            <pc:sldMk cId="3211311449" sldId="349"/>
            <ac:spMk id="9" creationId="{099EDB2C-E052-4EBB-985F-141C37989520}"/>
          </ac:spMkLst>
        </pc:spChg>
      </pc:sldChg>
      <pc:sldChg chg="modSp mod">
        <pc:chgData name="Dylan Thomas" userId="01215df2-e5d5-47bd-997e-c182515f58ad" providerId="ADAL" clId="{CEC8B47D-00F8-49CB-8FDB-4610DFE72549}" dt="2023-09-14T14:54:06.829" v="6903" actId="2711"/>
        <pc:sldMkLst>
          <pc:docMk/>
          <pc:sldMk cId="505790104" sldId="353"/>
        </pc:sldMkLst>
        <pc:spChg chg="mod">
          <ac:chgData name="Dylan Thomas" userId="01215df2-e5d5-47bd-997e-c182515f58ad" providerId="ADAL" clId="{CEC8B47D-00F8-49CB-8FDB-4610DFE72549}" dt="2023-09-14T14:54:06.829" v="6903" actId="2711"/>
          <ac:spMkLst>
            <pc:docMk/>
            <pc:sldMk cId="505790104" sldId="353"/>
            <ac:spMk id="5" creationId="{6968E10E-001B-814E-B377-789677F7DE95}"/>
          </ac:spMkLst>
        </pc:spChg>
      </pc:sldChg>
      <pc:sldChg chg="del">
        <pc:chgData name="Dylan Thomas" userId="01215df2-e5d5-47bd-997e-c182515f58ad" providerId="ADAL" clId="{CEC8B47D-00F8-49CB-8FDB-4610DFE72549}" dt="2023-09-08T10:06:03.982" v="370" actId="2696"/>
        <pc:sldMkLst>
          <pc:docMk/>
          <pc:sldMk cId="411327185" sldId="357"/>
        </pc:sldMkLst>
      </pc:sldChg>
      <pc:sldChg chg="del">
        <pc:chgData name="Dylan Thomas" userId="01215df2-e5d5-47bd-997e-c182515f58ad" providerId="ADAL" clId="{CEC8B47D-00F8-49CB-8FDB-4610DFE72549}" dt="2023-09-08T10:06:07.820" v="371" actId="2696"/>
        <pc:sldMkLst>
          <pc:docMk/>
          <pc:sldMk cId="3234563564" sldId="358"/>
        </pc:sldMkLst>
      </pc:sldChg>
      <pc:sldChg chg="del">
        <pc:chgData name="Dylan Thomas" userId="01215df2-e5d5-47bd-997e-c182515f58ad" providerId="ADAL" clId="{CEC8B47D-00F8-49CB-8FDB-4610DFE72549}" dt="2023-09-08T10:04:06.533" v="162" actId="47"/>
        <pc:sldMkLst>
          <pc:docMk/>
          <pc:sldMk cId="2349120393" sldId="362"/>
        </pc:sldMkLst>
      </pc:sldChg>
      <pc:sldChg chg="addSp delSp modSp mod modNotesTx">
        <pc:chgData name="Dylan Thomas" userId="01215df2-e5d5-47bd-997e-c182515f58ad" providerId="ADAL" clId="{CEC8B47D-00F8-49CB-8FDB-4610DFE72549}" dt="2023-09-14T15:10:56.254" v="7204" actId="20577"/>
        <pc:sldMkLst>
          <pc:docMk/>
          <pc:sldMk cId="3207815760" sldId="363"/>
        </pc:sldMkLst>
        <pc:spChg chg="mod">
          <ac:chgData name="Dylan Thomas" userId="01215df2-e5d5-47bd-997e-c182515f58ad" providerId="ADAL" clId="{CEC8B47D-00F8-49CB-8FDB-4610DFE72549}" dt="2023-09-08T11:50:59.760" v="382" actId="2711"/>
          <ac:spMkLst>
            <pc:docMk/>
            <pc:sldMk cId="3207815760" sldId="363"/>
            <ac:spMk id="2" creationId="{00000000-0000-0000-0000-000000000000}"/>
          </ac:spMkLst>
        </pc:spChg>
        <pc:spChg chg="add del mod">
          <ac:chgData name="Dylan Thomas" userId="01215df2-e5d5-47bd-997e-c182515f58ad" providerId="ADAL" clId="{CEC8B47D-00F8-49CB-8FDB-4610DFE72549}" dt="2023-09-14T14:17:15.597" v="6315" actId="478"/>
          <ac:spMkLst>
            <pc:docMk/>
            <pc:sldMk cId="3207815760" sldId="363"/>
            <ac:spMk id="3" creationId="{0030B34C-9C38-4C13-26F4-1E2771E553AD}"/>
          </ac:spMkLst>
        </pc:spChg>
        <pc:spChg chg="mod">
          <ac:chgData name="Dylan Thomas" userId="01215df2-e5d5-47bd-997e-c182515f58ad" providerId="ADAL" clId="{CEC8B47D-00F8-49CB-8FDB-4610DFE72549}" dt="2023-09-14T15:10:56.254" v="7204" actId="20577"/>
          <ac:spMkLst>
            <pc:docMk/>
            <pc:sldMk cId="3207815760" sldId="363"/>
            <ac:spMk id="4" creationId="{DD5270CD-6A79-97DA-135F-0437ED216693}"/>
          </ac:spMkLst>
        </pc:spChg>
        <pc:spChg chg="add del">
          <ac:chgData name="Dylan Thomas" userId="01215df2-e5d5-47bd-997e-c182515f58ad" providerId="ADAL" clId="{CEC8B47D-00F8-49CB-8FDB-4610DFE72549}" dt="2023-09-14T14:17:21.970" v="6317" actId="478"/>
          <ac:spMkLst>
            <pc:docMk/>
            <pc:sldMk cId="3207815760" sldId="363"/>
            <ac:spMk id="6" creationId="{A8C37875-CFBA-B47B-4D99-49700D231716}"/>
          </ac:spMkLst>
        </pc:spChg>
        <pc:spChg chg="add del mod">
          <ac:chgData name="Dylan Thomas" userId="01215df2-e5d5-47bd-997e-c182515f58ad" providerId="ADAL" clId="{CEC8B47D-00F8-49CB-8FDB-4610DFE72549}" dt="2023-09-14T14:17:37.306" v="6320" actId="478"/>
          <ac:spMkLst>
            <pc:docMk/>
            <pc:sldMk cId="3207815760" sldId="363"/>
            <ac:spMk id="7" creationId="{31E0AADF-1D06-A601-2F17-54F3BB6EDA21}"/>
          </ac:spMkLst>
        </pc:spChg>
        <pc:spChg chg="add del">
          <ac:chgData name="Dylan Thomas" userId="01215df2-e5d5-47bd-997e-c182515f58ad" providerId="ADAL" clId="{CEC8B47D-00F8-49CB-8FDB-4610DFE72549}" dt="2023-09-14T14:17:59.444" v="6322" actId="478"/>
          <ac:spMkLst>
            <pc:docMk/>
            <pc:sldMk cId="3207815760" sldId="363"/>
            <ac:spMk id="8" creationId="{0D39712F-DBA2-3195-6A13-3B1B9C439290}"/>
          </ac:spMkLst>
        </pc:spChg>
        <pc:spChg chg="add mod">
          <ac:chgData name="Dylan Thomas" userId="01215df2-e5d5-47bd-997e-c182515f58ad" providerId="ADAL" clId="{CEC8B47D-00F8-49CB-8FDB-4610DFE72549}" dt="2023-09-14T14:20:11.596" v="6362" actId="1076"/>
          <ac:spMkLst>
            <pc:docMk/>
            <pc:sldMk cId="3207815760" sldId="363"/>
            <ac:spMk id="11" creationId="{994B0B96-3EC6-F9CB-794F-5EC7CDC01AF2}"/>
          </ac:spMkLst>
        </pc:spChg>
        <pc:picChg chg="add mod modCrop">
          <ac:chgData name="Dylan Thomas" userId="01215df2-e5d5-47bd-997e-c182515f58ad" providerId="ADAL" clId="{CEC8B47D-00F8-49CB-8FDB-4610DFE72549}" dt="2023-09-14T14:18:44.426" v="6331" actId="14100"/>
          <ac:picMkLst>
            <pc:docMk/>
            <pc:sldMk cId="3207815760" sldId="363"/>
            <ac:picMk id="10" creationId="{4A8172D6-8A67-73FB-8C23-14C1F7EFF148}"/>
          </ac:picMkLst>
        </pc:picChg>
        <pc:picChg chg="del">
          <ac:chgData name="Dylan Thomas" userId="01215df2-e5d5-47bd-997e-c182515f58ad" providerId="ADAL" clId="{CEC8B47D-00F8-49CB-8FDB-4610DFE72549}" dt="2023-09-08T10:04:26.987" v="207" actId="478"/>
          <ac:picMkLst>
            <pc:docMk/>
            <pc:sldMk cId="3207815760" sldId="363"/>
            <ac:picMk id="1026" creationId="{ADB68134-7877-BB14-877A-71269AB14E11}"/>
          </ac:picMkLst>
        </pc:picChg>
      </pc:sldChg>
      <pc:sldChg chg="addSp modSp add mod modNotesTx">
        <pc:chgData name="Dylan Thomas" userId="01215df2-e5d5-47bd-997e-c182515f58ad" providerId="ADAL" clId="{CEC8B47D-00F8-49CB-8FDB-4610DFE72549}" dt="2023-09-14T14:20:18.349" v="6363" actId="403"/>
        <pc:sldMkLst>
          <pc:docMk/>
          <pc:sldMk cId="1951545780" sldId="364"/>
        </pc:sldMkLst>
        <pc:spChg chg="mod">
          <ac:chgData name="Dylan Thomas" userId="01215df2-e5d5-47bd-997e-c182515f58ad" providerId="ADAL" clId="{CEC8B47D-00F8-49CB-8FDB-4610DFE72549}" dt="2023-09-08T11:50:52.593" v="381" actId="2711"/>
          <ac:spMkLst>
            <pc:docMk/>
            <pc:sldMk cId="1951545780" sldId="364"/>
            <ac:spMk id="2" creationId="{00000000-0000-0000-0000-000000000000}"/>
          </ac:spMkLst>
        </pc:spChg>
        <pc:spChg chg="add mod">
          <ac:chgData name="Dylan Thomas" userId="01215df2-e5d5-47bd-997e-c182515f58ad" providerId="ADAL" clId="{CEC8B47D-00F8-49CB-8FDB-4610DFE72549}" dt="2023-09-14T14:19:19.201" v="6342" actId="1076"/>
          <ac:spMkLst>
            <pc:docMk/>
            <pc:sldMk cId="1951545780" sldId="364"/>
            <ac:spMk id="4" creationId="{58E812A2-FA60-3933-F865-0C84132BCBFD}"/>
          </ac:spMkLst>
        </pc:spChg>
        <pc:spChg chg="add mod">
          <ac:chgData name="Dylan Thomas" userId="01215df2-e5d5-47bd-997e-c182515f58ad" providerId="ADAL" clId="{CEC8B47D-00F8-49CB-8FDB-4610DFE72549}" dt="2023-09-14T14:20:18.349" v="6363" actId="403"/>
          <ac:spMkLst>
            <pc:docMk/>
            <pc:sldMk cId="1951545780" sldId="364"/>
            <ac:spMk id="6" creationId="{C17B3065-6727-7E63-8D4F-37189A0E0A77}"/>
          </ac:spMkLst>
        </pc:spChg>
        <pc:picChg chg="add mod">
          <ac:chgData name="Dylan Thomas" userId="01215df2-e5d5-47bd-997e-c182515f58ad" providerId="ADAL" clId="{CEC8B47D-00F8-49CB-8FDB-4610DFE72549}" dt="2023-09-13T11:21:02.702" v="1705" actId="1076"/>
          <ac:picMkLst>
            <pc:docMk/>
            <pc:sldMk cId="1951545780" sldId="364"/>
            <ac:picMk id="3" creationId="{A3EE1A7C-9CC8-301F-65D9-386A809F3230}"/>
          </ac:picMkLst>
        </pc:picChg>
      </pc:sldChg>
      <pc:sldChg chg="modSp add del mod">
        <pc:chgData name="Dylan Thomas" userId="01215df2-e5d5-47bd-997e-c182515f58ad" providerId="ADAL" clId="{CEC8B47D-00F8-49CB-8FDB-4610DFE72549}" dt="2023-09-08T14:27:33.043" v="1183" actId="47"/>
        <pc:sldMkLst>
          <pc:docMk/>
          <pc:sldMk cId="1180694288" sldId="365"/>
        </pc:sldMkLst>
        <pc:spChg chg="mod">
          <ac:chgData name="Dylan Thomas" userId="01215df2-e5d5-47bd-997e-c182515f58ad" providerId="ADAL" clId="{CEC8B47D-00F8-49CB-8FDB-4610DFE72549}" dt="2023-09-08T14:26:56.426" v="1154" actId="20577"/>
          <ac:spMkLst>
            <pc:docMk/>
            <pc:sldMk cId="1180694288" sldId="365"/>
            <ac:spMk id="2" creationId="{00000000-0000-0000-0000-000000000000}"/>
          </ac:spMkLst>
        </pc:spChg>
        <pc:spChg chg="mod">
          <ac:chgData name="Dylan Thomas" userId="01215df2-e5d5-47bd-997e-c182515f58ad" providerId="ADAL" clId="{CEC8B47D-00F8-49CB-8FDB-4610DFE72549}" dt="2023-09-08T10:05:01.775" v="284" actId="1076"/>
          <ac:spMkLst>
            <pc:docMk/>
            <pc:sldMk cId="1180694288" sldId="365"/>
            <ac:spMk id="4" creationId="{DD5270CD-6A79-97DA-135F-0437ED216693}"/>
          </ac:spMkLst>
        </pc:spChg>
      </pc:sldChg>
      <pc:sldChg chg="addSp modSp add mod modNotesTx">
        <pc:chgData name="Dylan Thomas" userId="01215df2-e5d5-47bd-997e-c182515f58ad" providerId="ADAL" clId="{CEC8B47D-00F8-49CB-8FDB-4610DFE72549}" dt="2023-09-08T14:26:01.320" v="1132" actId="20577"/>
        <pc:sldMkLst>
          <pc:docMk/>
          <pc:sldMk cId="3694226809" sldId="366"/>
        </pc:sldMkLst>
        <pc:spChg chg="mod">
          <ac:chgData name="Dylan Thomas" userId="01215df2-e5d5-47bd-997e-c182515f58ad" providerId="ADAL" clId="{CEC8B47D-00F8-49CB-8FDB-4610DFE72549}" dt="2023-09-08T11:51:12.579" v="384" actId="2711"/>
          <ac:spMkLst>
            <pc:docMk/>
            <pc:sldMk cId="3694226809" sldId="366"/>
            <ac:spMk id="2" creationId="{00000000-0000-0000-0000-000000000000}"/>
          </ac:spMkLst>
        </pc:spChg>
        <pc:spChg chg="add mod">
          <ac:chgData name="Dylan Thomas" userId="01215df2-e5d5-47bd-997e-c182515f58ad" providerId="ADAL" clId="{CEC8B47D-00F8-49CB-8FDB-4610DFE72549}" dt="2023-09-08T14:21:39.423" v="832" actId="122"/>
          <ac:spMkLst>
            <pc:docMk/>
            <pc:sldMk cId="3694226809" sldId="366"/>
            <ac:spMk id="3" creationId="{37677E8A-5D9A-0C08-7633-EC27E82BA168}"/>
          </ac:spMkLst>
        </pc:spChg>
        <pc:spChg chg="mod">
          <ac:chgData name="Dylan Thomas" userId="01215df2-e5d5-47bd-997e-c182515f58ad" providerId="ADAL" clId="{CEC8B47D-00F8-49CB-8FDB-4610DFE72549}" dt="2023-09-08T14:21:43.270" v="833" actId="122"/>
          <ac:spMkLst>
            <pc:docMk/>
            <pc:sldMk cId="3694226809" sldId="366"/>
            <ac:spMk id="4" creationId="{DD5270CD-6A79-97DA-135F-0437ED216693}"/>
          </ac:spMkLst>
        </pc:spChg>
        <pc:spChg chg="add mod">
          <ac:chgData name="Dylan Thomas" userId="01215df2-e5d5-47bd-997e-c182515f58ad" providerId="ADAL" clId="{CEC8B47D-00F8-49CB-8FDB-4610DFE72549}" dt="2023-09-08T14:21:46.609" v="834" actId="122"/>
          <ac:spMkLst>
            <pc:docMk/>
            <pc:sldMk cId="3694226809" sldId="366"/>
            <ac:spMk id="6" creationId="{412B72B4-D2E9-5F0D-EBF3-FA98A010CF48}"/>
          </ac:spMkLst>
        </pc:spChg>
      </pc:sldChg>
      <pc:sldChg chg="addSp delSp modSp add mod">
        <pc:chgData name="Dylan Thomas" userId="01215df2-e5d5-47bd-997e-c182515f58ad" providerId="ADAL" clId="{CEC8B47D-00F8-49CB-8FDB-4610DFE72549}" dt="2023-09-14T14:22:07.299" v="6396" actId="403"/>
        <pc:sldMkLst>
          <pc:docMk/>
          <pc:sldMk cId="2296775508" sldId="367"/>
        </pc:sldMkLst>
        <pc:spChg chg="mod">
          <ac:chgData name="Dylan Thomas" userId="01215df2-e5d5-47bd-997e-c182515f58ad" providerId="ADAL" clId="{CEC8B47D-00F8-49CB-8FDB-4610DFE72549}" dt="2023-09-08T11:51:18.337" v="385" actId="2711"/>
          <ac:spMkLst>
            <pc:docMk/>
            <pc:sldMk cId="2296775508" sldId="367"/>
            <ac:spMk id="2" creationId="{00000000-0000-0000-0000-000000000000}"/>
          </ac:spMkLst>
        </pc:spChg>
        <pc:spChg chg="add mod">
          <ac:chgData name="Dylan Thomas" userId="01215df2-e5d5-47bd-997e-c182515f58ad" providerId="ADAL" clId="{CEC8B47D-00F8-49CB-8FDB-4610DFE72549}" dt="2023-09-14T14:22:07.299" v="6396" actId="403"/>
          <ac:spMkLst>
            <pc:docMk/>
            <pc:sldMk cId="2296775508" sldId="367"/>
            <ac:spMk id="4" creationId="{1E70270D-D3A5-0534-75B4-6A10B58E642B}"/>
          </ac:spMkLst>
        </pc:spChg>
        <pc:spChg chg="del">
          <ac:chgData name="Dylan Thomas" userId="01215df2-e5d5-47bd-997e-c182515f58ad" providerId="ADAL" clId="{CEC8B47D-00F8-49CB-8FDB-4610DFE72549}" dt="2023-09-08T14:15:47.473" v="413" actId="21"/>
          <ac:spMkLst>
            <pc:docMk/>
            <pc:sldMk cId="2296775508" sldId="367"/>
            <ac:spMk id="4" creationId="{DD5270CD-6A79-97DA-135F-0437ED216693}"/>
          </ac:spMkLst>
        </pc:spChg>
        <pc:picChg chg="add mod">
          <ac:chgData name="Dylan Thomas" userId="01215df2-e5d5-47bd-997e-c182515f58ad" providerId="ADAL" clId="{CEC8B47D-00F8-49CB-8FDB-4610DFE72549}" dt="2023-09-14T14:21:49" v="6384" actId="1076"/>
          <ac:picMkLst>
            <pc:docMk/>
            <pc:sldMk cId="2296775508" sldId="367"/>
            <ac:picMk id="3" creationId="{73160F10-48CC-C3F7-0922-62801920AFDC}"/>
          </ac:picMkLst>
        </pc:picChg>
      </pc:sldChg>
      <pc:sldChg chg="modSp add mod">
        <pc:chgData name="Dylan Thomas" userId="01215df2-e5d5-47bd-997e-c182515f58ad" providerId="ADAL" clId="{CEC8B47D-00F8-49CB-8FDB-4610DFE72549}" dt="2023-09-14T14:12:31.643" v="6308" actId="403"/>
        <pc:sldMkLst>
          <pc:docMk/>
          <pc:sldMk cId="3224035472" sldId="368"/>
        </pc:sldMkLst>
        <pc:spChg chg="mod">
          <ac:chgData name="Dylan Thomas" userId="01215df2-e5d5-47bd-997e-c182515f58ad" providerId="ADAL" clId="{CEC8B47D-00F8-49CB-8FDB-4610DFE72549}" dt="2023-09-08T11:51:26.660" v="386" actId="2711"/>
          <ac:spMkLst>
            <pc:docMk/>
            <pc:sldMk cId="3224035472" sldId="368"/>
            <ac:spMk id="2" creationId="{00000000-0000-0000-0000-000000000000}"/>
          </ac:spMkLst>
        </pc:spChg>
        <pc:spChg chg="mod">
          <ac:chgData name="Dylan Thomas" userId="01215df2-e5d5-47bd-997e-c182515f58ad" providerId="ADAL" clId="{CEC8B47D-00F8-49CB-8FDB-4610DFE72549}" dt="2023-09-14T14:12:31.643" v="6308" actId="403"/>
          <ac:spMkLst>
            <pc:docMk/>
            <pc:sldMk cId="3224035472" sldId="368"/>
            <ac:spMk id="4" creationId="{DD5270CD-6A79-97DA-135F-0437ED216693}"/>
          </ac:spMkLst>
        </pc:spChg>
      </pc:sldChg>
      <pc:sldChg chg="addSp delSp modSp add mod ord modNotesTx">
        <pc:chgData name="Dylan Thomas" userId="01215df2-e5d5-47bd-997e-c182515f58ad" providerId="ADAL" clId="{CEC8B47D-00F8-49CB-8FDB-4610DFE72549}" dt="2023-09-14T14:34:01.809" v="6896" actId="113"/>
        <pc:sldMkLst>
          <pc:docMk/>
          <pc:sldMk cId="489746511" sldId="369"/>
        </pc:sldMkLst>
        <pc:spChg chg="mod">
          <ac:chgData name="Dylan Thomas" userId="01215df2-e5d5-47bd-997e-c182515f58ad" providerId="ADAL" clId="{CEC8B47D-00F8-49CB-8FDB-4610DFE72549}" dt="2023-09-14T13:55:11.075" v="5684" actId="20577"/>
          <ac:spMkLst>
            <pc:docMk/>
            <pc:sldMk cId="489746511" sldId="369"/>
            <ac:spMk id="2" creationId="{00000000-0000-0000-0000-000000000000}"/>
          </ac:spMkLst>
        </pc:spChg>
        <pc:spChg chg="add del mod">
          <ac:chgData name="Dylan Thomas" userId="01215df2-e5d5-47bd-997e-c182515f58ad" providerId="ADAL" clId="{CEC8B47D-00F8-49CB-8FDB-4610DFE72549}" dt="2023-09-14T13:55:14.348" v="5685" actId="478"/>
          <ac:spMkLst>
            <pc:docMk/>
            <pc:sldMk cId="489746511" sldId="369"/>
            <ac:spMk id="3" creationId="{29D53A44-4CA5-D78A-6C2D-A96FD0D11DE4}"/>
          </ac:spMkLst>
        </pc:spChg>
        <pc:spChg chg="add mod">
          <ac:chgData name="Dylan Thomas" userId="01215df2-e5d5-47bd-997e-c182515f58ad" providerId="ADAL" clId="{CEC8B47D-00F8-49CB-8FDB-4610DFE72549}" dt="2023-09-14T13:56:57.082" v="5821" actId="1076"/>
          <ac:spMkLst>
            <pc:docMk/>
            <pc:sldMk cId="489746511" sldId="369"/>
            <ac:spMk id="4" creationId="{21B55C5F-2E01-CEAD-34C3-26EBB8A1DBDB}"/>
          </ac:spMkLst>
        </pc:spChg>
        <pc:picChg chg="del">
          <ac:chgData name="Dylan Thomas" userId="01215df2-e5d5-47bd-997e-c182515f58ad" providerId="ADAL" clId="{CEC8B47D-00F8-49CB-8FDB-4610DFE72549}" dt="2023-09-08T14:21:59.555" v="836" actId="478"/>
          <ac:picMkLst>
            <pc:docMk/>
            <pc:sldMk cId="489746511" sldId="369"/>
            <ac:picMk id="3" creationId="{73160F10-48CC-C3F7-0922-62801920AFDC}"/>
          </ac:picMkLst>
        </pc:picChg>
      </pc:sldChg>
      <pc:sldChg chg="modSp add del mod">
        <pc:chgData name="Dylan Thomas" userId="01215df2-e5d5-47bd-997e-c182515f58ad" providerId="ADAL" clId="{CEC8B47D-00F8-49CB-8FDB-4610DFE72549}" dt="2023-09-08T14:30:12.314" v="1283" actId="47"/>
        <pc:sldMkLst>
          <pc:docMk/>
          <pc:sldMk cId="934109090" sldId="370"/>
        </pc:sldMkLst>
        <pc:spChg chg="mod">
          <ac:chgData name="Dylan Thomas" userId="01215df2-e5d5-47bd-997e-c182515f58ad" providerId="ADAL" clId="{CEC8B47D-00F8-49CB-8FDB-4610DFE72549}" dt="2023-09-08T14:26:50.628" v="1142" actId="20577"/>
          <ac:spMkLst>
            <pc:docMk/>
            <pc:sldMk cId="934109090" sldId="370"/>
            <ac:spMk id="2" creationId="{00000000-0000-0000-0000-000000000000}"/>
          </ac:spMkLst>
        </pc:spChg>
      </pc:sldChg>
      <pc:sldChg chg="addSp delSp modSp add mod ord modNotesTx">
        <pc:chgData name="Dylan Thomas" userId="01215df2-e5d5-47bd-997e-c182515f58ad" providerId="ADAL" clId="{CEC8B47D-00F8-49CB-8FDB-4610DFE72549}" dt="2023-09-14T15:04:46.323" v="6919" actId="20577"/>
        <pc:sldMkLst>
          <pc:docMk/>
          <pc:sldMk cId="2208408481" sldId="371"/>
        </pc:sldMkLst>
        <pc:spChg chg="mod">
          <ac:chgData name="Dylan Thomas" userId="01215df2-e5d5-47bd-997e-c182515f58ad" providerId="ADAL" clId="{CEC8B47D-00F8-49CB-8FDB-4610DFE72549}" dt="2023-09-08T14:27:24.395" v="1182" actId="20577"/>
          <ac:spMkLst>
            <pc:docMk/>
            <pc:sldMk cId="2208408481" sldId="371"/>
            <ac:spMk id="2" creationId="{00000000-0000-0000-0000-000000000000}"/>
          </ac:spMkLst>
        </pc:spChg>
        <pc:spChg chg="mod">
          <ac:chgData name="Dylan Thomas" userId="01215df2-e5d5-47bd-997e-c182515f58ad" providerId="ADAL" clId="{CEC8B47D-00F8-49CB-8FDB-4610DFE72549}" dt="2023-09-13T15:28:46.331" v="5670" actId="1076"/>
          <ac:spMkLst>
            <pc:docMk/>
            <pc:sldMk cId="2208408481" sldId="371"/>
            <ac:spMk id="3" creationId="{37677E8A-5D9A-0C08-7633-EC27E82BA168}"/>
          </ac:spMkLst>
        </pc:spChg>
        <pc:spChg chg="mod">
          <ac:chgData name="Dylan Thomas" userId="01215df2-e5d5-47bd-997e-c182515f58ad" providerId="ADAL" clId="{CEC8B47D-00F8-49CB-8FDB-4610DFE72549}" dt="2023-09-13T12:07:48.730" v="5119" actId="313"/>
          <ac:spMkLst>
            <pc:docMk/>
            <pc:sldMk cId="2208408481" sldId="371"/>
            <ac:spMk id="4" creationId="{DD5270CD-6A79-97DA-135F-0437ED216693}"/>
          </ac:spMkLst>
        </pc:spChg>
        <pc:spChg chg="add del mod">
          <ac:chgData name="Dylan Thomas" userId="01215df2-e5d5-47bd-997e-c182515f58ad" providerId="ADAL" clId="{CEC8B47D-00F8-49CB-8FDB-4610DFE72549}" dt="2023-09-13T15:28:52.545" v="5671" actId="1076"/>
          <ac:spMkLst>
            <pc:docMk/>
            <pc:sldMk cId="2208408481" sldId="371"/>
            <ac:spMk id="6" creationId="{412B72B4-D2E9-5F0D-EBF3-FA98A010CF48}"/>
          </ac:spMkLst>
        </pc:spChg>
      </pc:sldChg>
      <pc:sldChg chg="addSp delSp modSp add mod">
        <pc:chgData name="Dylan Thomas" userId="01215df2-e5d5-47bd-997e-c182515f58ad" providerId="ADAL" clId="{CEC8B47D-00F8-49CB-8FDB-4610DFE72549}" dt="2023-09-14T14:23:38.173" v="6456" actId="1076"/>
        <pc:sldMkLst>
          <pc:docMk/>
          <pc:sldMk cId="1565768509" sldId="372"/>
        </pc:sldMkLst>
        <pc:spChg chg="mod">
          <ac:chgData name="Dylan Thomas" userId="01215df2-e5d5-47bd-997e-c182515f58ad" providerId="ADAL" clId="{CEC8B47D-00F8-49CB-8FDB-4610DFE72549}" dt="2023-09-08T14:30:20.220" v="1302" actId="20577"/>
          <ac:spMkLst>
            <pc:docMk/>
            <pc:sldMk cId="1565768509" sldId="372"/>
            <ac:spMk id="2" creationId="{00000000-0000-0000-0000-000000000000}"/>
          </ac:spMkLst>
        </pc:spChg>
        <pc:spChg chg="mod">
          <ac:chgData name="Dylan Thomas" userId="01215df2-e5d5-47bd-997e-c182515f58ad" providerId="ADAL" clId="{CEC8B47D-00F8-49CB-8FDB-4610DFE72549}" dt="2023-09-14T14:23:19.134" v="6452" actId="1076"/>
          <ac:spMkLst>
            <pc:docMk/>
            <pc:sldMk cId="1565768509" sldId="372"/>
            <ac:spMk id="3" creationId="{37677E8A-5D9A-0C08-7633-EC27E82BA168}"/>
          </ac:spMkLst>
        </pc:spChg>
        <pc:spChg chg="mod">
          <ac:chgData name="Dylan Thomas" userId="01215df2-e5d5-47bd-997e-c182515f58ad" providerId="ADAL" clId="{CEC8B47D-00F8-49CB-8FDB-4610DFE72549}" dt="2023-09-14T14:23:04.801" v="6449" actId="14100"/>
          <ac:spMkLst>
            <pc:docMk/>
            <pc:sldMk cId="1565768509" sldId="372"/>
            <ac:spMk id="4" creationId="{DD5270CD-6A79-97DA-135F-0437ED216693}"/>
          </ac:spMkLst>
        </pc:spChg>
        <pc:spChg chg="del mod">
          <ac:chgData name="Dylan Thomas" userId="01215df2-e5d5-47bd-997e-c182515f58ad" providerId="ADAL" clId="{CEC8B47D-00F8-49CB-8FDB-4610DFE72549}" dt="2023-09-08T14:31:05.251" v="1361" actId="21"/>
          <ac:spMkLst>
            <pc:docMk/>
            <pc:sldMk cId="1565768509" sldId="372"/>
            <ac:spMk id="6" creationId="{412B72B4-D2E9-5F0D-EBF3-FA98A010CF48}"/>
          </ac:spMkLst>
        </pc:spChg>
        <pc:spChg chg="add mod">
          <ac:chgData name="Dylan Thomas" userId="01215df2-e5d5-47bd-997e-c182515f58ad" providerId="ADAL" clId="{CEC8B47D-00F8-49CB-8FDB-4610DFE72549}" dt="2023-09-14T14:23:38.173" v="6456" actId="1076"/>
          <ac:spMkLst>
            <pc:docMk/>
            <pc:sldMk cId="1565768509" sldId="372"/>
            <ac:spMk id="6" creationId="{BE3773E1-24BC-FF88-CC26-F5401BE5E4FE}"/>
          </ac:spMkLst>
        </pc:spChg>
        <pc:picChg chg="add mod">
          <ac:chgData name="Dylan Thomas" userId="01215df2-e5d5-47bd-997e-c182515f58ad" providerId="ADAL" clId="{CEC8B47D-00F8-49CB-8FDB-4610DFE72549}" dt="2023-09-14T14:23:35.453" v="6455" actId="1076"/>
          <ac:picMkLst>
            <pc:docMk/>
            <pc:sldMk cId="1565768509" sldId="372"/>
            <ac:picMk id="2050" creationId="{206E255A-2A00-42B6-208A-FB96579298B0}"/>
          </ac:picMkLst>
        </pc:picChg>
      </pc:sldChg>
      <pc:sldChg chg="modSp add mod modNotesTx">
        <pc:chgData name="Dylan Thomas" userId="01215df2-e5d5-47bd-997e-c182515f58ad" providerId="ADAL" clId="{CEC8B47D-00F8-49CB-8FDB-4610DFE72549}" dt="2023-09-13T11:56:58.483" v="4894" actId="1076"/>
        <pc:sldMkLst>
          <pc:docMk/>
          <pc:sldMk cId="3073725321" sldId="373"/>
        </pc:sldMkLst>
        <pc:spChg chg="mod">
          <ac:chgData name="Dylan Thomas" userId="01215df2-e5d5-47bd-997e-c182515f58ad" providerId="ADAL" clId="{CEC8B47D-00F8-49CB-8FDB-4610DFE72549}" dt="2023-09-13T11:53:33.469" v="4478" actId="6549"/>
          <ac:spMkLst>
            <pc:docMk/>
            <pc:sldMk cId="3073725321" sldId="373"/>
            <ac:spMk id="2" creationId="{00000000-0000-0000-0000-000000000000}"/>
          </ac:spMkLst>
        </pc:spChg>
        <pc:spChg chg="mod">
          <ac:chgData name="Dylan Thomas" userId="01215df2-e5d5-47bd-997e-c182515f58ad" providerId="ADAL" clId="{CEC8B47D-00F8-49CB-8FDB-4610DFE72549}" dt="2023-09-13T11:54:27.887" v="4499" actId="122"/>
          <ac:spMkLst>
            <pc:docMk/>
            <pc:sldMk cId="3073725321" sldId="373"/>
            <ac:spMk id="3" creationId="{658EC68F-4198-FBFF-F302-D346DBB21EC8}"/>
          </ac:spMkLst>
        </pc:spChg>
        <pc:spChg chg="mod">
          <ac:chgData name="Dylan Thomas" userId="01215df2-e5d5-47bd-997e-c182515f58ad" providerId="ADAL" clId="{CEC8B47D-00F8-49CB-8FDB-4610DFE72549}" dt="2023-09-13T11:56:58.483" v="4894" actId="1076"/>
          <ac:spMkLst>
            <pc:docMk/>
            <pc:sldMk cId="3073725321" sldId="373"/>
            <ac:spMk id="6" creationId="{8D44D613-EA68-B73E-9035-A3A0DA4594FB}"/>
          </ac:spMkLst>
        </pc:spChg>
      </pc:sldChg>
      <pc:sldChg chg="modSp add mod">
        <pc:chgData name="Dylan Thomas" userId="01215df2-e5d5-47bd-997e-c182515f58ad" providerId="ADAL" clId="{CEC8B47D-00F8-49CB-8FDB-4610DFE72549}" dt="2023-09-14T14:22:25.480" v="6435" actId="20577"/>
        <pc:sldMkLst>
          <pc:docMk/>
          <pc:sldMk cId="1787093488" sldId="374"/>
        </pc:sldMkLst>
        <pc:spChg chg="mod">
          <ac:chgData name="Dylan Thomas" userId="01215df2-e5d5-47bd-997e-c182515f58ad" providerId="ADAL" clId="{CEC8B47D-00F8-49CB-8FDB-4610DFE72549}" dt="2023-09-14T14:11:59.611" v="6278" actId="20577"/>
          <ac:spMkLst>
            <pc:docMk/>
            <pc:sldMk cId="1787093488" sldId="374"/>
            <ac:spMk id="2" creationId="{00000000-0000-0000-0000-000000000000}"/>
          </ac:spMkLst>
        </pc:spChg>
        <pc:spChg chg="mod">
          <ac:chgData name="Dylan Thomas" userId="01215df2-e5d5-47bd-997e-c182515f58ad" providerId="ADAL" clId="{CEC8B47D-00F8-49CB-8FDB-4610DFE72549}" dt="2023-09-14T14:22:25.480" v="6435" actId="20577"/>
          <ac:spMkLst>
            <pc:docMk/>
            <pc:sldMk cId="1787093488" sldId="374"/>
            <ac:spMk id="4" creationId="{DD5270CD-6A79-97DA-135F-0437ED21669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14FB2-AE3D-D640-9E65-D13F3181D6D2}" type="datetimeFigureOut">
              <a:rPr lang="en-US" smtClean="0"/>
              <a:t>9/14/2023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D601E1-69DD-524C-9368-7BF608CAA331}" type="slidenum">
              <a:rPr lang="en-US" smtClean="0"/>
              <a:t>‹#›</a:t>
            </a:fld>
            <a:endParaRPr lang="en-US"/>
          </a:p>
        </p:txBody>
      </p:sp>
    </p:spTree>
    <p:extLst>
      <p:ext uri="{BB962C8B-B14F-4D97-AF65-F5344CB8AC3E}">
        <p14:creationId xmlns:p14="http://schemas.microsoft.com/office/powerpoint/2010/main" val="2019355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purpose of this project is to work alongside my employer the Driver and Vehicles Licensing Agency (DVLA) to identify areas of the business which could be susceptible to internal fraudulent activity and investigate a solution using AI and algorithm techniques to prevent/mitigate the issue moving forward along with other prevention tactics. The scope of the project therefore includes reviewing current internal fraud prevention tactics to ensure the agency is as efficient as possible in its approach. This has been identified as a potential issue due to increased numbers of staff being approached by individuals in person to process transactions on their behalf, sometimes coming across as an innocent party, others directly offering financial bribes.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agency has fraud measures in place already for external transactions, this includes the use of cross organisation data to confirm identities for transactions. This includes data collated from the DVLA, HMPO, DWP, Experian and Home Office.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Similarly for payment related fraud, there are tactics in place to prevent transactions being cancelled prior to services being provided, along with secure checkouts.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transactions, any transactions that are raising suspicions fall out into a fraud casework process, which then assigns a clerk to assess the whole transaction and evidence provided prior to that transaction being declined or approved.</a:t>
            </a:r>
          </a:p>
          <a:p>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2</a:t>
            </a:fld>
            <a:endParaRPr lang="en-US"/>
          </a:p>
        </p:txBody>
      </p:sp>
    </p:spTree>
    <p:extLst>
      <p:ext uri="{BB962C8B-B14F-4D97-AF65-F5344CB8AC3E}">
        <p14:creationId xmlns:p14="http://schemas.microsoft.com/office/powerpoint/2010/main" val="705667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overarching aim of this project is to improve the identification, mitigation, and prevention of internal fraudulent activity/behaviour within the agency to safeguard employees and to prevent potential infiltration by organised crime. </a:t>
            </a:r>
          </a:p>
          <a:p>
            <a:pPr>
              <a:lnSpc>
                <a:spcPct val="107000"/>
              </a:lnSpc>
              <a:spcAft>
                <a:spcPts val="800"/>
              </a:spcAft>
            </a:pPr>
            <a:br>
              <a:rPr lang="en-GB" dirty="0"/>
            </a:br>
            <a:r>
              <a:rPr lang="en-GB" sz="1800" dirty="0">
                <a:effectLst/>
                <a:latin typeface="Calibri" panose="020F0502020204030204" pitchFamily="34" charset="0"/>
                <a:ea typeface="Calibri" panose="020F0502020204030204" pitchFamily="34" charset="0"/>
                <a:cs typeface="Times New Roman" panose="02020603050405020304" pitchFamily="18" charset="0"/>
              </a:rPr>
              <a:t>Objectives to meet the aims of the project include: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Review of current Deterrence controls</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identify potential improvements. This includes access control, authentication, encryption. These controls being as robust as possible minimises the chance of an employee finding themselves in a situation to risk fraudulent behaviour.</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-Exploration and Implementation of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Detection solutions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could include machine learning algorithms and monitoring systems to better identify suspicious activities. The implementation of a detection solution will allow the agency to pinpoint instances of misconduct and investigate preventing the individual from going on to commit vast instances of fraudulent activities. The actual implementation of a solution will be dependent on Agency approval on tooling of choice.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Improve Employee Training and Awareness</a:t>
            </a:r>
            <a:r>
              <a:rPr lang="en-GB" sz="1800" dirty="0">
                <a:effectLst/>
                <a:latin typeface="Calibri" panose="020F0502020204030204" pitchFamily="34" charset="0"/>
                <a:ea typeface="Calibri" panose="020F0502020204030204" pitchFamily="34" charset="0"/>
                <a:cs typeface="Times New Roman" panose="02020603050405020304" pitchFamily="18" charset="0"/>
              </a:rPr>
              <a:t>. Education of employees of the risks involved when engaging in fraudulent behaviour. Ensuring policies and procedures are well known to all employees, to improve recognition and response to potential fraud indicators.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3</a:t>
            </a:fld>
            <a:endParaRPr lang="en-US"/>
          </a:p>
        </p:txBody>
      </p:sp>
    </p:spTree>
    <p:extLst>
      <p:ext uri="{BB962C8B-B14F-4D97-AF65-F5344CB8AC3E}">
        <p14:creationId xmlns:p14="http://schemas.microsoft.com/office/powerpoint/2010/main" val="2719818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it comes to conditions required for fraud to occur, a model well known in the anti-fraud community is of the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Fraud Triangle.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model looks at three specific factors, Motivation, Opportunity, and Rationalization, the presence of those three factors increases the probability of fraud being committed. The model was coined by Steve Albrecht [2],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Opportunity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opportunities for fraud include,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-Weak Internal Controls, </a:t>
            </a:r>
            <a:r>
              <a:rPr lang="en-GB" sz="2800" b="0" i="0" dirty="0">
                <a:solidFill>
                  <a:srgbClr val="57595D"/>
                </a:solidFill>
                <a:effectLst/>
                <a:latin typeface="Open Sans" panose="020B0606030504020204" pitchFamily="34" charset="0"/>
              </a:rPr>
              <a:t>Weak internal controls such as lack of supervision, poor documentation of policies/processes, role descriptions provide opportunities for fraud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-Leadership. </a:t>
            </a:r>
            <a:r>
              <a:rPr lang="en-GB" sz="2800" b="0" i="0" dirty="0">
                <a:solidFill>
                  <a:srgbClr val="57595D"/>
                </a:solidFill>
                <a:effectLst/>
                <a:latin typeface="Open Sans" panose="020B0606030504020204" pitchFamily="34" charset="0"/>
                <a:ea typeface="Calibri" panose="020F0502020204030204" pitchFamily="34" charset="0"/>
                <a:cs typeface="Times New Roman" panose="02020603050405020304" pitchFamily="18" charset="0"/>
              </a:rPr>
              <a:t>If Senior M</a:t>
            </a:r>
            <a:r>
              <a:rPr lang="en-GB" sz="2800" b="0" i="0" dirty="0">
                <a:solidFill>
                  <a:srgbClr val="57595D"/>
                </a:solidFill>
                <a:effectLst/>
                <a:latin typeface="Open Sans" panose="020B0606030504020204" pitchFamily="34" charset="0"/>
              </a:rPr>
              <a:t>anagement are committed to being honest, ethical, and showing integrity, this behaviour carries.</a:t>
            </a:r>
            <a:br>
              <a:rPr lang="en-GB" sz="2800" b="0" i="0" dirty="0">
                <a:solidFill>
                  <a:srgbClr val="57595D"/>
                </a:solidFill>
                <a:effectLst/>
                <a:latin typeface="Open Sans" panose="020B0606030504020204" pitchFamily="34" charset="0"/>
              </a:rPr>
            </a:br>
            <a:r>
              <a:rPr lang="en-GB" sz="2800" b="0" i="0" dirty="0">
                <a:solidFill>
                  <a:srgbClr val="57595D"/>
                </a:solidFill>
                <a:effectLst/>
                <a:latin typeface="Open Sans" panose="020B0606030504020204" pitchFamily="34" charset="0"/>
              </a:rPr>
              <a:t>-Inadequate Policies. Inadequate policies and processes provides an opportunity for employees to exploit, they could claim that they weren’t aware of their wrong doing.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57595D"/>
              </a:solidFill>
              <a:effectLst/>
              <a:latin typeface="Open Sans" panose="020B060603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i="0" dirty="0">
                <a:solidFill>
                  <a:srgbClr val="57595D"/>
                </a:solidFill>
                <a:effectLst/>
                <a:latin typeface="Open Sans" panose="020B0606030504020204" pitchFamily="34" charset="0"/>
                <a:ea typeface="Calibri" panose="020F0502020204030204" pitchFamily="34" charset="0"/>
                <a:cs typeface="Times New Roman" panose="02020603050405020304" pitchFamily="18" charset="0"/>
              </a:rPr>
              <a:t>Rationalization</a:t>
            </a:r>
          </a:p>
          <a:p>
            <a:pPr algn="l"/>
            <a:r>
              <a:rPr lang="en-GB" sz="2800" dirty="0">
                <a:effectLst/>
                <a:latin typeface="Calibri" panose="020F0502020204030204" pitchFamily="34" charset="0"/>
                <a:ea typeface="Calibri" panose="020F0502020204030204" pitchFamily="34" charset="0"/>
                <a:cs typeface="Times New Roman" panose="02020603050405020304" pitchFamily="18" charset="0"/>
              </a:rPr>
              <a:t>Examples of Rationalization of fraud include,</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lang="en-GB" sz="2800" dirty="0">
                <a:effectLst/>
                <a:latin typeface="Calibri" panose="020F0502020204030204" pitchFamily="34" charset="0"/>
                <a:ea typeface="Calibri" panose="020F0502020204030204" pitchFamily="34" charset="0"/>
                <a:cs typeface="Times New Roman" panose="02020603050405020304" pitchFamily="18" charset="0"/>
              </a:rPr>
              <a:t>-Mistreatment. Being s</a:t>
            </a:r>
            <a:r>
              <a:rPr lang="en-GB" sz="4000" b="0" i="0" dirty="0">
                <a:solidFill>
                  <a:srgbClr val="57595D"/>
                </a:solidFill>
                <a:effectLst/>
                <a:latin typeface="Open Sans" panose="020B0606030504020204" pitchFamily="34" charset="0"/>
              </a:rPr>
              <a:t>piteful towards  manager or employer and believe that committing fraud is a way of getting payback.</a:t>
            </a:r>
          </a:p>
          <a:p>
            <a:pPr algn="l"/>
            <a:r>
              <a:rPr lang="en-GB" sz="4000" b="0" i="0" dirty="0">
                <a:solidFill>
                  <a:srgbClr val="57595D"/>
                </a:solidFill>
                <a:effectLst/>
                <a:latin typeface="Open Sans" panose="020B0606030504020204" pitchFamily="34" charset="0"/>
              </a:rPr>
              <a:t>-Poor Management/Culture. If senior people within the organisation are showing poor behaviour towards fraud, or committing it themselves, it might lead to others deciding to committing fraud.</a:t>
            </a:r>
            <a:br>
              <a:rPr lang="en-GB" sz="4000" b="0" i="0" dirty="0">
                <a:solidFill>
                  <a:srgbClr val="57595D"/>
                </a:solidFill>
                <a:effectLst/>
                <a:latin typeface="Open Sans" panose="020B0606030504020204" pitchFamily="34" charset="0"/>
              </a:rPr>
            </a:br>
            <a:r>
              <a:rPr lang="en-GB" sz="4000" b="0" i="0" dirty="0">
                <a:solidFill>
                  <a:srgbClr val="57595D"/>
                </a:solidFill>
                <a:effectLst/>
                <a:latin typeface="Open Sans" panose="020B0606030504020204" pitchFamily="34" charset="0"/>
              </a:rPr>
              <a:t>-No other option. An individual might feel that they will lose everything without committing fraud, more often due to personal financial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57595D"/>
              </a:solidFill>
              <a:effectLst/>
              <a:latin typeface="Open Sans" panose="020B0606030504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i="0" dirty="0">
                <a:solidFill>
                  <a:srgbClr val="57595D"/>
                </a:solidFill>
                <a:effectLst/>
                <a:latin typeface="Open Sans" panose="020B0606030504020204" pitchFamily="34" charset="0"/>
                <a:ea typeface="Calibri" panose="020F0502020204030204" pitchFamily="34" charset="0"/>
                <a:cs typeface="Times New Roman" panose="02020603050405020304" pitchFamily="18" charset="0"/>
              </a:rPr>
              <a:t>Motivation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Motivation of fraud include,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-Bonuses. If there are metrics or performance related bonuses, it might cause individuals to perform fraudulent transactions to meet the threshold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-Personal Needs. The individual living out of their means, might feel the pressure of needing more money to pay off bills or even debts.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-Investor Expectations. Not applicable to DVLA, but there might be performance based expectations to ensure an organisation maintains or improves their share price etc.</a:t>
            </a:r>
            <a:br>
              <a:rPr lang="en-GB" sz="1800" i="1" dirty="0">
                <a:effectLst/>
                <a:latin typeface="Calibri" panose="020F0502020204030204" pitchFamily="34" charset="0"/>
                <a:ea typeface="Calibri" panose="020F0502020204030204" pitchFamily="34" charset="0"/>
                <a:cs typeface="Times New Roman" panose="02020603050405020304" pitchFamily="18" charset="0"/>
              </a:rPr>
            </a:br>
            <a:br>
              <a:rPr lang="en-GB" sz="1800" i="1"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another model, based on the Fraud triangle, the Fraud Diamond created by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Wolfe and Hermanson</a:t>
            </a:r>
            <a:r>
              <a:rPr lang="en-GB" sz="1800" dirty="0">
                <a:effectLst/>
                <a:latin typeface="Calibri" panose="020F0502020204030204" pitchFamily="34" charset="0"/>
                <a:ea typeface="Calibri" panose="020F0502020204030204" pitchFamily="34" charset="0"/>
                <a:cs typeface="Times New Roman" panose="02020603050405020304" pitchFamily="18" charset="0"/>
              </a:rPr>
              <a:t> [3] adds a fourth factor to the triangle, which is competence. This builds upon the original model, with the additional view that competence is a factor in fraudulent activities. With the idea your average joe is less likely to commit fraud compared to an individual with the capability and expertise when the three factors of the fraud triangle are present. This underlines that prevention should address not only the motivation of fraudsters, but also the opportunities and their complexity.</a:t>
            </a:r>
          </a:p>
          <a:p>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4</a:t>
            </a:fld>
            <a:endParaRPr lang="en-US"/>
          </a:p>
        </p:txBody>
      </p:sp>
    </p:spTree>
    <p:extLst>
      <p:ext uri="{BB962C8B-B14F-4D97-AF65-F5344CB8AC3E}">
        <p14:creationId xmlns:p14="http://schemas.microsoft.com/office/powerpoint/2010/main" val="3296706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Employee Training and Awareness</a:t>
            </a:r>
            <a:br>
              <a:rPr lang="en-GB" dirty="0"/>
            </a:br>
            <a:r>
              <a:rPr lang="en-GB" sz="1800" dirty="0">
                <a:effectLst/>
                <a:latin typeface="Calibri" panose="020F0502020204030204" pitchFamily="34" charset="0"/>
                <a:ea typeface="Calibri" panose="020F0502020204030204" pitchFamily="34" charset="0"/>
                <a:cs typeface="Times New Roman" panose="02020603050405020304" pitchFamily="18" charset="0"/>
              </a:rPr>
              <a:t>One strategy to counteract fraudulent behaviour should be well known as this tactic is Employee Training and awareness. Most companies will offer in-house mandatory fraud prevention training run by HR or Security team, along with raising awareness. The general purpose of this tactic is to minimise the risk of fraud, and ensure staff understand the procedures and behaviours expected in this situation.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M.Button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emphasises the factor of building an anti-fraud culture within organisations along with other internal control strategies.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Data Analytics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Another strategy involves the use of Data, utilising analytics techniques to detect any suspicious transactions. Some advanced solutions deploy machine learning to comb through transactional data to highlight any suspicious looking transactions based on the business rules/input.  This is supported by R.J. Bolton’s “Statistical Fraud Detection: A Review” [] which reviews varying strategies but places a focus on the effectiveness of various statistical machine learning tools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Internal Controls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Internal Controls are another strategy for fraud prevention, and detection. Controls aiming to decrease issues before the transaction are known as Preventative measures, while detective controls aim to highlight issues after transactions have occurred. Along with employee training, access control and physical control/security act as preventative measures. Detective controls primarily focus on reconciliation, whether that’s monies or transaction counts and audits. supported by Leonard W.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Vona’s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Fraud Audit: Responding to the risk of fraud in core business Systems</a:t>
            </a:r>
            <a:r>
              <a:rPr lang="en-GB" sz="1800" dirty="0">
                <a:effectLst/>
                <a:latin typeface="Calibri" panose="020F0502020204030204" pitchFamily="34" charset="0"/>
                <a:ea typeface="Calibri" panose="020F0502020204030204" pitchFamily="34" charset="0"/>
                <a:cs typeface="Times New Roman" panose="02020603050405020304" pitchFamily="18" charset="0"/>
              </a:rPr>
              <a:t>”, specifically chapter 6 which covers the importance of developing a strategy for responding to fraud concealment opportunities. </a:t>
            </a:r>
          </a:p>
          <a:p>
            <a:endParaRPr lang="en-GB" dirty="0"/>
          </a:p>
          <a:p>
            <a:endParaRPr lang="en-GB" dirty="0"/>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Challenges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Fraudsters are continually evolving their tactics, making fraud prevention an ongoing challenge unlike a process which can be re-engineered and then forgotten about. The digital era has brought new dimensions to fraud, with cybercrimes and identity theft becoming the norm. As a result, organizations must adapt their strategies to address the moving target of emerging trends. Investigative journalist B. Krebs highlights emerging trends in his blog “Krebs on Security” provides an updated blog covering emerging cyber threats to organisations.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 W.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Abegnale</a:t>
            </a:r>
            <a:r>
              <a:rPr lang="en-GB" sz="1800" dirty="0">
                <a:effectLst/>
                <a:latin typeface="Calibri" panose="020F0502020204030204" pitchFamily="34" charset="0"/>
                <a:ea typeface="Calibri" panose="020F0502020204030204" pitchFamily="34" charset="0"/>
                <a:cs typeface="Times New Roman" panose="02020603050405020304" pitchFamily="18" charset="0"/>
              </a:rPr>
              <a:t>  looks at fraud from a fraudster’s perspective given his history as a former con artist, which re-affirms the Fraud Triangle and Diamond Frameworks. He provides insights into fraud prevention from the perspective of an individual who knows the ins and outs of fraud.</a:t>
            </a:r>
          </a:p>
          <a:p>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5</a:t>
            </a:fld>
            <a:endParaRPr lang="en-US"/>
          </a:p>
        </p:txBody>
      </p:sp>
    </p:spTree>
    <p:extLst>
      <p:ext uri="{BB962C8B-B14F-4D97-AF65-F5344CB8AC3E}">
        <p14:creationId xmlns:p14="http://schemas.microsoft.com/office/powerpoint/2010/main" val="2456067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Philosophy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When it comes to Research Philosophy, I intend to follow a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mixed methods </a:t>
            </a:r>
            <a:r>
              <a:rPr lang="en-GB" sz="1800" dirty="0">
                <a:effectLst/>
                <a:latin typeface="Calibri" panose="020F0502020204030204" pitchFamily="34" charset="0"/>
                <a:ea typeface="Calibri" panose="020F0502020204030204" pitchFamily="34" charset="0"/>
                <a:cs typeface="Times New Roman" panose="02020603050405020304" pitchFamily="18" charset="0"/>
              </a:rPr>
              <a:t>philosophy, and the rationale for selecting this approach being combining the positives of both Interpretivism and Positivism seems the optimal way forward for the project.</a:t>
            </a:r>
          </a:p>
          <a:p>
            <a:endParaRPr lang="en-GB" sz="1800" dirty="0">
              <a:effectLst/>
              <a:latin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Mixed approach is both flexible and balanced. The flexibility allows the researcher to combine the positives of the other methods and adapt it to the subject. This project will utilise both quantitative and qualitative data methods as set out in the objectives, so this approach lends itself to triangulating findings by using both statistical and qualitative data.</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The main disadvantage of this approach is the intensive resource required. Due to the combination of quantitative and qualitative data gathering, it’s going to stretch not only my resource but valuable time in designing, gathering, and analysing the data. </a:t>
            </a:r>
          </a:p>
          <a:p>
            <a:endParaRPr lang="en-GB" dirty="0"/>
          </a:p>
          <a:p>
            <a:r>
              <a:rPr lang="en-GB" dirty="0"/>
              <a:t>Approach</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Deductive approach is appropriate as I have the specific research question around internal fraudulent behaviour within my organisation and given the field of Fraudulent Behaviour is well known it allows evaluation of existing theories to the agency’s situation. Using this approach, I intend to maximise my resources, in particular the gathering of the data, and progressing deliverables to counteract the usual rigidity of the approach</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inductive approach will be utilised within the research methods, I am looking to collect qualitative data using surveys, and this approach is flexible with questioning and methods which lends itself to my back up plans of using further methods like interviewing and focus groups. Inductive is open minded by nature, without using pre-conceived theories or hypotheses which is like my project, there are behaviours, policies, processes that need investigating rather than a specific hypothesis.</a:t>
            </a:r>
          </a:p>
          <a:p>
            <a:endParaRPr lang="en-GB" sz="1800" dirty="0">
              <a:effectLst/>
              <a:latin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cs typeface="Times New Roman" panose="02020603050405020304" pitchFamily="18" charset="0"/>
              </a:rPr>
              <a:t>Strategies</a:t>
            </a:r>
          </a:p>
          <a:p>
            <a:r>
              <a:rPr lang="en-GB" sz="1800" b="1" dirty="0">
                <a:effectLst/>
                <a:latin typeface="Calibri" panose="020F0502020204030204" pitchFamily="34" charset="0"/>
                <a:cs typeface="Times New Roman" panose="02020603050405020304" pitchFamily="18" charset="0"/>
              </a:rPr>
              <a:t>Literature Review </a:t>
            </a:r>
            <a:r>
              <a:rPr lang="en-GB" sz="1800" dirty="0">
                <a:effectLst/>
                <a:latin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Literature Review has been used as a research strategy because it helps add context to the research I’m looking to undertake, what knowledge is already there, what has been done historically and whether there are any gaps in previous research.</a:t>
            </a:r>
          </a:p>
          <a:p>
            <a:r>
              <a:rPr lang="en-GB" sz="1800" b="1" dirty="0">
                <a:effectLst/>
                <a:latin typeface="Calibri" panose="020F0502020204030204" pitchFamily="34" charset="0"/>
                <a:cs typeface="Times New Roman" panose="02020603050405020304" pitchFamily="18" charset="0"/>
              </a:rPr>
              <a:t>Surveys </a:t>
            </a:r>
            <a:r>
              <a:rPr lang="en-GB" sz="1800" dirty="0">
                <a:effectLst/>
                <a:latin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 survey is one of the more efficient data collection methods both on resource and time. It’s the best method to reach large numbers of participants efficiently. For this project it’s the only method which can gather both qualitative and quantitative data simultaneously.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libri" panose="020F0502020204030204" pitchFamily="34" charset="0"/>
                <a:ea typeface="Calibri" panose="020F0502020204030204" pitchFamily="34" charset="0"/>
                <a:cs typeface="Times New Roman" panose="02020603050405020304" pitchFamily="18" charset="0"/>
              </a:rPr>
              <a:t>Secondary Data </a:t>
            </a:r>
            <a:r>
              <a:rPr lang="en-GB" sz="1800" dirty="0">
                <a:effectLst/>
                <a:latin typeface="Calibri" panose="020F0502020204030204" pitchFamily="34" charset="0"/>
                <a:ea typeface="Calibri" panose="020F0502020204030204" pitchFamily="34" charset="0"/>
                <a:cs typeface="Times New Roman" panose="02020603050405020304" pitchFamily="18" charset="0"/>
              </a:rPr>
              <a:t>- Secondary data is an effective research strategy as it requires less resources to provide data and provides access to potentially larger sample data size. By gathering secondary data, I can compare it to the internal data gathered within the agency to conduct comparative analysis </a:t>
            </a:r>
          </a:p>
          <a:p>
            <a:r>
              <a:rPr lang="en-GB" sz="1800" b="1" dirty="0">
                <a:effectLst/>
                <a:latin typeface="Calibri" panose="020F0502020204030204" pitchFamily="34" charset="0"/>
                <a:cs typeface="Times New Roman" panose="02020603050405020304" pitchFamily="18" charset="0"/>
              </a:rPr>
              <a:t>Internal Literature Review </a:t>
            </a:r>
            <a:r>
              <a:rPr lang="en-GB" sz="1800" dirty="0">
                <a:effectLst/>
                <a:latin typeface="Calibri" panose="020F0502020204030204" pitchFamily="34" charset="0"/>
                <a:cs typeface="Times New Roman" panose="02020603050405020304" pitchFamily="18" charset="0"/>
              </a:rPr>
              <a:t>– I will undertake a review of the internal literature of the agency, of policies and procedures to ensure the current approach is acceptable, and identify areas of improvements to provide the recommendations.</a:t>
            </a:r>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6</a:t>
            </a:fld>
            <a:endParaRPr lang="en-US"/>
          </a:p>
        </p:txBody>
      </p:sp>
    </p:spTree>
    <p:extLst>
      <p:ext uri="{BB962C8B-B14F-4D97-AF65-F5344CB8AC3E}">
        <p14:creationId xmlns:p14="http://schemas.microsoft.com/office/powerpoint/2010/main" val="3073040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Approach</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Having worked within a development team as a Business Analyst for the previous 4 years I intend to adopt an AGILE development methodology for this project. This will involve working in two week sprints, having an aim for that two week sprint of work and only tasks relating to that specific feature of work will be undertaken in that two week period.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I have previous experience of the Atlassian offerings, using Confluence to document my recommendations and store documentation relating to the project and Jira to manage workflow which will only be viewable by the Researcher. I intend to borrow some aspects of Feature Driven Design by creating a feature to encompass each deliverable and splitting the feature into manageable chunks of work known as user stories.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ensure deliverables align with the plans, I’ll prioritise the features and stories against the project timeline I’ve created so that the highest priority work is taken in to 2-week sprints, which should prevent project phases from overrunning. By working in 2 week sprints it allows me to fail fast and amend plans and/or ways of working before wasting too much time and resource.</a:t>
            </a:r>
          </a:p>
          <a:p>
            <a:endParaRPr lang="en-GB" dirty="0"/>
          </a:p>
          <a:p>
            <a:endParaRPr lang="en-GB" dirty="0"/>
          </a:p>
          <a:p>
            <a:r>
              <a:rPr lang="en-GB" b="1" dirty="0"/>
              <a:t>Data Collection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data I’m looking to collate is Quantitative and Qualitative data. Quantitative data relating to any numerical data collected and/or analysis of that data. Techniques intended for Quantitative data include:</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Simulation modelling to test different prevention strategies for differing scenarios. </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Survey utilising closed questions to identify statistics. (20+ Respondents)</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Data analysis of transactional data to unearth anomalies.</a:t>
            </a:r>
          </a:p>
          <a:p>
            <a:pPr marL="342900" lvl="0" indent="-342900">
              <a:lnSpc>
                <a:spcPct val="107000"/>
              </a:lnSpc>
              <a:spcAft>
                <a:spcPts val="800"/>
              </a:spcAft>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Secondary data to provide large scale data I don’t have the resource to produce.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Qualitative Data relates to soft data that’s based on opinions and/or open to interpretation. Usually exploring ideas or subject opinions. Techniques intended for Qualitative data include:</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Document analysis of internal documentation, policies/protocols specifically.</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Focus group with representation of different stakeholders, a mixture of differing views and experiences to build a picture of the organisation. </a:t>
            </a:r>
          </a:p>
          <a:p>
            <a:pPr marL="342900" lvl="0" indent="-342900">
              <a:lnSpc>
                <a:spcPct val="107000"/>
              </a:lnSpc>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Observations of areas most at risk of fraudulent activities.</a:t>
            </a:r>
          </a:p>
          <a:p>
            <a:pPr marL="342900" lvl="0" indent="-342900">
              <a:lnSpc>
                <a:spcPct val="107000"/>
              </a:lnSpc>
              <a:spcAft>
                <a:spcPts val="800"/>
              </a:spcAft>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If further data is required, a backup plan would involve Interviews if resource constraints don’t apply.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can be seen from the inclusion of Interviews and Focus Groups, these are further options at my disposal if I’m unable to gather sufficient data from the Questionnaires and the other methods planned. If I fail to gather sufficient Primary data, I’ll look at further Secondary data options like similar completed surveys, or if the test data I can produce isn’t sufficient I’ll look for readily available test data to test solutions.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7</a:t>
            </a:fld>
            <a:endParaRPr lang="en-US"/>
          </a:p>
        </p:txBody>
      </p:sp>
    </p:spTree>
    <p:extLst>
      <p:ext uri="{BB962C8B-B14F-4D97-AF65-F5344CB8AC3E}">
        <p14:creationId xmlns:p14="http://schemas.microsoft.com/office/powerpoint/2010/main" val="2918505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Hardware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Other than a networked Laptop, further Hardware resource required for this project include: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Storage</a:t>
            </a:r>
            <a:r>
              <a:rPr lang="en-GB" sz="1800" dirty="0">
                <a:effectLst/>
                <a:latin typeface="Calibri" panose="020F0502020204030204" pitchFamily="34" charset="0"/>
                <a:ea typeface="Calibri" panose="020F0502020204030204" pitchFamily="34" charset="0"/>
                <a:cs typeface="Times New Roman" panose="02020603050405020304" pitchFamily="18" charset="0"/>
              </a:rPr>
              <a:t>, for this I’ll utilise the SAN solution already in place at the agency.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Network infrastructure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 lot of this is set up, however I may require my own segment, and will liaise with the Networking team to set this up.</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Security Hardware</a:t>
            </a:r>
            <a:r>
              <a:rPr lang="en-GB" sz="1800" dirty="0">
                <a:effectLst/>
                <a:latin typeface="Calibri" panose="020F0502020204030204" pitchFamily="34" charset="0"/>
                <a:ea typeface="Calibri" panose="020F0502020204030204" pitchFamily="34" charset="0"/>
                <a:cs typeface="Times New Roman" panose="02020603050405020304" pitchFamily="18" charset="0"/>
              </a:rPr>
              <a:t>, I will liaise with Cyber Security to ensure the solution doesn’t cause potential openings for cyber threats, and that it is covered by current security tactics.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Scalable Hardware</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when identifying a solution I must make sure it is able to scale with increased data volumes.</a:t>
            </a:r>
          </a:p>
          <a:p>
            <a:endParaRPr lang="en-GB" dirty="0"/>
          </a:p>
          <a:p>
            <a:r>
              <a:rPr lang="en-GB" dirty="0"/>
              <a:t>Software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-Office Products (Word, Excel,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Powerpoint</a:t>
            </a:r>
            <a:r>
              <a:rPr lang="en-GB" sz="1800" dirty="0">
                <a:effectLst/>
                <a:latin typeface="Calibri" panose="020F0502020204030204" pitchFamily="34" charset="0"/>
                <a:ea typeface="Calibri" panose="020F0502020204030204" pitchFamily="34" charset="0"/>
                <a:cs typeface="Times New Roman" panose="02020603050405020304" pitchFamily="18" charset="0"/>
              </a:rPr>
              <a:t>, Publisher)</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Collaboration tooling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Microsoft being the agency’s tool of choice so Teams and Outlook will be used for communication purposes along with meeting needs.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Survey Tooling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(Survey Monkey)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Confluence/Jira</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Atlassian offering will be used to manage workflow and track progress (Jira) while Confluence will be used for documentation purposes of recommendations and findings.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Analytics and Machine Learning Framework</a:t>
            </a:r>
            <a:r>
              <a:rPr lang="en-GB" sz="1800" dirty="0">
                <a:effectLst/>
                <a:latin typeface="Calibri" panose="020F0502020204030204" pitchFamily="34" charset="0"/>
                <a:ea typeface="Calibri" panose="020F0502020204030204" pitchFamily="34" charset="0"/>
                <a:cs typeface="Times New Roman" panose="02020603050405020304" pitchFamily="18" charset="0"/>
              </a:rPr>
              <a:t>, likely to use Python to build machine learning models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Database Management Systems</a:t>
            </a:r>
            <a:r>
              <a:rPr lang="en-GB" sz="1800" dirty="0">
                <a:effectLst/>
                <a:latin typeface="Calibri" panose="020F0502020204030204" pitchFamily="34" charset="0"/>
                <a:ea typeface="Calibri" panose="020F0502020204030204" pitchFamily="34" charset="0"/>
                <a:cs typeface="Times New Roman" panose="02020603050405020304" pitchFamily="18" charset="0"/>
              </a:rPr>
              <a:t> (DBMS), for this I will use MySQL as it’s the agency’s tool of choice.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Business Intelligence tooling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PowerBI</a:t>
            </a:r>
            <a:r>
              <a:rPr lang="en-GB" sz="1800" dirty="0">
                <a:effectLst/>
                <a:latin typeface="Calibri" panose="020F0502020204030204" pitchFamily="34" charset="0"/>
                <a:ea typeface="Calibri" panose="020F0502020204030204" pitchFamily="34" charset="0"/>
                <a:cs typeface="Times New Roman" panose="02020603050405020304" pitchFamily="18" charset="0"/>
              </a:rPr>
              <a:t> will be used to display any visualisations of data gathered as it’s the agency’s tool of choice.</a:t>
            </a:r>
          </a:p>
          <a:p>
            <a:endParaRPr lang="en-GB" sz="1800" dirty="0">
              <a:effectLst/>
              <a:latin typeface="Calibri" panose="020F0502020204030204" pitchFamily="34" charset="0"/>
              <a:cs typeface="Times New Roman" panose="02020603050405020304" pitchFamily="18" charset="0"/>
            </a:endParaRPr>
          </a:p>
          <a:p>
            <a:r>
              <a:rPr lang="en-GB" sz="1800" dirty="0">
                <a:effectLst/>
                <a:latin typeface="Calibri" panose="020F0502020204030204" pitchFamily="34" charset="0"/>
                <a:cs typeface="Times New Roman" panose="02020603050405020304" pitchFamily="18" charset="0"/>
              </a:rPr>
              <a:t>Information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Organisational Chart – used to identify stakeholders and potential support resource.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Further resources around the Internal Systems – business rules etc.</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Test data to test any AI/Machine tooling/solutions.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Secondary Data if Internal Data Quality is insufficient</a:t>
            </a:r>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8</a:t>
            </a:fld>
            <a:endParaRPr lang="en-US"/>
          </a:p>
        </p:txBody>
      </p:sp>
    </p:spTree>
    <p:extLst>
      <p:ext uri="{BB962C8B-B14F-4D97-AF65-F5344CB8AC3E}">
        <p14:creationId xmlns:p14="http://schemas.microsoft.com/office/powerpoint/2010/main" val="2308886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have identified the following limitations involved with a project investigating internal fraudulent behaviour:</a:t>
            </a:r>
          </a:p>
          <a:p>
            <a:pPr marL="342900" lvl="0" indent="-342900">
              <a:lnSpc>
                <a:spcPct val="107000"/>
              </a:lnSpc>
              <a:buFont typeface="Calibri" panose="020F0502020204030204" pitchFamily="34" charset="0"/>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Cost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Development and implementation of prevention measures can be a costly exercise. Technical solutions for Detection are expensive, and even activities to improve staff awareness and training comes at a cost, both time and human resource to create, approve and distribute. To alleviate the limitation of costs, I will review the current policies and procedures and provide recommendations.</a:t>
            </a:r>
          </a:p>
          <a:p>
            <a:pPr marL="342900" lvl="0" indent="-342900">
              <a:lnSpc>
                <a:spcPct val="107000"/>
              </a:lnSpc>
              <a:buFont typeface="Calibri" panose="020F0502020204030204" pitchFamily="34" charset="0"/>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Resources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It will just be myself working on this project, while keeping other areas like fraud prevention and cyber security informed. Where possible, resources like current policies and procedures will be amended rather than creating from scratch. I will liaise with counter fraud, and other key stakeholders relating to fraud prevention for input around policies/procedures/solutions.</a:t>
            </a:r>
          </a:p>
          <a:p>
            <a:pPr marL="342900" lvl="0" indent="-342900">
              <a:lnSpc>
                <a:spcPct val="107000"/>
              </a:lnSpc>
              <a:buFont typeface="Calibri" panose="020F0502020204030204" pitchFamily="34" charset="0"/>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Complexity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An automated detection system could flag transactions as suspicious when they are indeed legitimate. This is a big risk to the project, given my limited expertise in this area, so there will be reliance on assistance from counter fraud on directives for the development and deployment of a solution. If software solutions are proven too complex or too costly, I can provide recommendations to the agency based on both of those factors to implement a solution in the future.</a:t>
            </a:r>
          </a:p>
          <a:p>
            <a:pPr marL="342900" lvl="0" indent="-342900">
              <a:lnSpc>
                <a:spcPct val="107000"/>
              </a:lnSpc>
              <a:buFont typeface="Calibri" panose="020F0502020204030204" pitchFamily="34" charset="0"/>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Employee Collaboration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There is a culture within my organisation of being resistant to change, the implementation/introduction of new policies and/or processes might be accepted at board level, however employee compliance and acceptance of anything new ways will take time.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Employees do generally partake in surveys, given it will be for a colleague to progress with their degree it should be well received, and I expect a larger data sample than the minimum of 20 participants I’m hoping for. </a:t>
            </a:r>
          </a:p>
          <a:p>
            <a:pPr marL="342900" lvl="0" indent="-342900">
              <a:lnSpc>
                <a:spcPct val="107000"/>
              </a:lnSpc>
              <a:buFont typeface="Calibri" panose="020F0502020204030204" pitchFamily="34" charset="0"/>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Data Quality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A project relating to fraud prevention relies on quality data to test the functionality, therefore I will liaise with the relevant development teams to obtain satisfactory dummy data for testing purposes. If I am unable to get the required data, I intend to search for Secondary data to help test functionality.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Similarly for my research purposes, the data collection element specifically, I will put a lot of time and effort into designing my methods. Given that my findings will rely on both quantitative and qualitative data, I need to ensure the data collected is usable to provide legitimate findings.</a:t>
            </a:r>
          </a:p>
          <a:p>
            <a:pPr marL="342900" lvl="0" indent="-342900">
              <a:lnSpc>
                <a:spcPct val="107000"/>
              </a:lnSpc>
              <a:buFont typeface="Calibri" panose="020F0502020204030204" pitchFamily="34" charset="0"/>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Solution Approval Timescales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Due to the agency sitting as part of the government, and using taxpayer money for all that they do, there are a lot of hoops to jump through not only to select a tool of choice, but fair and competition must be adhered to along with taking cost/benefits into consideration.</a:t>
            </a:r>
          </a:p>
          <a:p>
            <a:pPr marL="342900" lvl="0" indent="-342900">
              <a:lnSpc>
                <a:spcPct val="107000"/>
              </a:lnSpc>
              <a:buFont typeface="Calibri" panose="020F0502020204030204" pitchFamily="34" charset="0"/>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Publicity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investigation is based around scenarios which could cause fraudulent behaviour, this is to minimise internal fraud going forward as a precaution rather than combating a current problem. It is to ensure that all tactics are robust and future proof moving forward.</a:t>
            </a:r>
          </a:p>
        </p:txBody>
      </p:sp>
      <p:sp>
        <p:nvSpPr>
          <p:cNvPr id="4" name="Slide Number Placeholder 3"/>
          <p:cNvSpPr>
            <a:spLocks noGrp="1"/>
          </p:cNvSpPr>
          <p:nvPr>
            <p:ph type="sldNum" sz="quarter" idx="10"/>
          </p:nvPr>
        </p:nvSpPr>
        <p:spPr/>
        <p:txBody>
          <a:bodyPr/>
          <a:lstStyle/>
          <a:p>
            <a:fld id="{5ED601E1-69DD-524C-9368-7BF608CAA331}" type="slidenum">
              <a:rPr lang="en-US" smtClean="0"/>
              <a:t>9</a:t>
            </a:fld>
            <a:endParaRPr lang="en-US"/>
          </a:p>
        </p:txBody>
      </p:sp>
    </p:spTree>
    <p:extLst>
      <p:ext uri="{BB962C8B-B14F-4D97-AF65-F5344CB8AC3E}">
        <p14:creationId xmlns:p14="http://schemas.microsoft.com/office/powerpoint/2010/main" val="1814087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Gantt chart I have created to visualise the Project timeline. Some of the dates are TBC, including the milestone hand ins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Vivas</a:t>
            </a:r>
            <a:r>
              <a:rPr lang="en-GB" sz="1800" dirty="0">
                <a:effectLst/>
                <a:latin typeface="Calibri" panose="020F0502020204030204" pitchFamily="34" charset="0"/>
                <a:ea typeface="Calibri" panose="020F0502020204030204" pitchFamily="34" charset="0"/>
                <a:cs typeface="Times New Roman" panose="02020603050405020304" pitchFamily="18" charset="0"/>
              </a:rPr>
              <a:t>, however this chart provides a rough estimate of timescales. Discipline will be needed to ensure phases don’t overrun and effect the timing and work required for following stages.</a:t>
            </a:r>
          </a:p>
          <a:p>
            <a:r>
              <a:rPr lang="en-GB" sz="1800" dirty="0">
                <a:effectLst/>
                <a:latin typeface="Calibri" panose="020F0502020204030204" pitchFamily="34" charset="0"/>
                <a:cs typeface="Times New Roman" panose="02020603050405020304" pitchFamily="18" charset="0"/>
              </a:rPr>
              <a:t>Further Preparation stage between the proposal hand in and beginning the Individual Project in January will be important. Though I will have to juggle with my full time employment I intend to undertake initial document reviews, identifying areas of the business for observations. Every other phase is self explanatory. Depending on solutions and procurement processes the monitoring and CI phases might include acting on recommendations for Data Analytics solutions.</a:t>
            </a:r>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10</a:t>
            </a:fld>
            <a:endParaRPr lang="en-US"/>
          </a:p>
        </p:txBody>
      </p:sp>
    </p:spTree>
    <p:extLst>
      <p:ext uri="{BB962C8B-B14F-4D97-AF65-F5344CB8AC3E}">
        <p14:creationId xmlns:p14="http://schemas.microsoft.com/office/powerpoint/2010/main" val="2873547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11</a:t>
            </a:fld>
            <a:endParaRPr lang="en-US"/>
          </a:p>
        </p:txBody>
      </p:sp>
    </p:spTree>
    <p:extLst>
      <p:ext uri="{BB962C8B-B14F-4D97-AF65-F5344CB8AC3E}">
        <p14:creationId xmlns:p14="http://schemas.microsoft.com/office/powerpoint/2010/main" val="3892120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D601E1-69DD-524C-9368-7BF608CAA331}" type="slidenum">
              <a:rPr lang="en-US" smtClean="0"/>
              <a:t>12</a:t>
            </a:fld>
            <a:endParaRPr lang="en-US"/>
          </a:p>
        </p:txBody>
      </p:sp>
    </p:spTree>
    <p:extLst>
      <p:ext uri="{BB962C8B-B14F-4D97-AF65-F5344CB8AC3E}">
        <p14:creationId xmlns:p14="http://schemas.microsoft.com/office/powerpoint/2010/main" val="19591967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ption Default">
    <p:spTree>
      <p:nvGrpSpPr>
        <p:cNvPr id="1" name=""/>
        <p:cNvGrpSpPr/>
        <p:nvPr/>
      </p:nvGrpSpPr>
      <p:grpSpPr>
        <a:xfrm>
          <a:off x="0" y="0"/>
          <a:ext cx="0" cy="0"/>
          <a:chOff x="0" y="0"/>
          <a:chExt cx="0" cy="0"/>
        </a:xfrm>
      </p:grpSpPr>
      <p:sp>
        <p:nvSpPr>
          <p:cNvPr id="2" name="Rectangle 1"/>
          <p:cNvSpPr/>
          <p:nvPr userDrawn="1"/>
        </p:nvSpPr>
        <p:spPr>
          <a:xfrm>
            <a:off x="0" y="5716103"/>
            <a:ext cx="12192000" cy="114936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Rectangle 2"/>
          <p:cNvSpPr/>
          <p:nvPr userDrawn="1"/>
        </p:nvSpPr>
        <p:spPr>
          <a:xfrm>
            <a:off x="0" y="4573156"/>
            <a:ext cx="12192000" cy="114936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Rectangle 3"/>
          <p:cNvSpPr/>
          <p:nvPr userDrawn="1"/>
        </p:nvSpPr>
        <p:spPr>
          <a:xfrm>
            <a:off x="0" y="3429000"/>
            <a:ext cx="12192000" cy="1149360"/>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Picture Placeholder 5"/>
          <p:cNvSpPr>
            <a:spLocks noGrp="1"/>
          </p:cNvSpPr>
          <p:nvPr>
            <p:ph type="pic" sz="quarter" idx="11"/>
          </p:nvPr>
        </p:nvSpPr>
        <p:spPr>
          <a:xfrm>
            <a:off x="6093228" y="3429000"/>
            <a:ext cx="6098771" cy="3436464"/>
          </a:xfrm>
          <a:prstGeom prst="rect">
            <a:avLst/>
          </a:prstGeom>
          <a:noFill/>
          <a:ln>
            <a:noFill/>
          </a:ln>
        </p:spPr>
        <p:txBody>
          <a:bodyPr vert="horz" anchor="ctr" anchorCtr="1"/>
          <a:lstStyle>
            <a:lvl1pPr marL="0" indent="0">
              <a:buFontTx/>
              <a:buNone/>
              <a:defRPr baseline="0">
                <a:solidFill>
                  <a:schemeClr val="bg1"/>
                </a:solidFill>
              </a:defRPr>
            </a:lvl1pPr>
          </a:lstStyle>
          <a:p>
            <a:endParaRPr lang="en-US" dirty="0"/>
          </a:p>
          <a:p>
            <a:endParaRPr lang="en-US" dirty="0"/>
          </a:p>
          <a:p>
            <a:r>
              <a:rPr lang="en-US" dirty="0"/>
              <a:t>Click to insert your image</a:t>
            </a:r>
          </a:p>
        </p:txBody>
      </p:sp>
      <p:sp>
        <p:nvSpPr>
          <p:cNvPr id="10" name="Title 1"/>
          <p:cNvSpPr>
            <a:spLocks noGrp="1"/>
          </p:cNvSpPr>
          <p:nvPr>
            <p:ph type="ctrTitle" hasCustomPrompt="1"/>
          </p:nvPr>
        </p:nvSpPr>
        <p:spPr>
          <a:xfrm>
            <a:off x="277288" y="1518162"/>
            <a:ext cx="11676413" cy="1325183"/>
          </a:xfrm>
          <a:prstGeom prst="rect">
            <a:avLst/>
          </a:prstGeom>
          <a:solidFill>
            <a:schemeClr val="bg1"/>
          </a:solidFill>
        </p:spPr>
        <p:txBody>
          <a:bodyPr anchor="b"/>
          <a:lstStyle>
            <a:lvl1pPr algn="l">
              <a:defRPr sz="4000" b="1"/>
            </a:lvl1pPr>
          </a:lstStyle>
          <a:p>
            <a:r>
              <a:rPr lang="en-US" dirty="0"/>
              <a:t>Click to edit title</a:t>
            </a:r>
          </a:p>
        </p:txBody>
      </p:sp>
      <p:sp>
        <p:nvSpPr>
          <p:cNvPr id="11" name="Subtitle 2"/>
          <p:cNvSpPr>
            <a:spLocks noGrp="1"/>
          </p:cNvSpPr>
          <p:nvPr>
            <p:ph type="subTitle" idx="1" hasCustomPrompt="1"/>
          </p:nvPr>
        </p:nvSpPr>
        <p:spPr>
          <a:xfrm>
            <a:off x="277288" y="2843345"/>
            <a:ext cx="11676413" cy="541144"/>
          </a:xfrm>
          <a:prstGeom prst="rect">
            <a:avLst/>
          </a:prstGeom>
          <a:solidFill>
            <a:schemeClr val="bg1"/>
          </a:solidFill>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subtitle</a:t>
            </a:r>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6661" y="6350507"/>
            <a:ext cx="1341120" cy="280416"/>
          </a:xfrm>
          <a:prstGeom prst="rect">
            <a:avLst/>
          </a:prstGeom>
        </p:spPr>
      </p:pic>
      <p:pic>
        <p:nvPicPr>
          <p:cNvPr id="12" name="Picture 1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77288" y="5799526"/>
            <a:ext cx="545837" cy="792301"/>
          </a:xfrm>
          <a:prstGeom prst="rect">
            <a:avLst/>
          </a:prstGeom>
        </p:spPr>
      </p:pic>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ption 2 Portrait image">
    <p:spTree>
      <p:nvGrpSpPr>
        <p:cNvPr id="1" name=""/>
        <p:cNvGrpSpPr/>
        <p:nvPr/>
      </p:nvGrpSpPr>
      <p:grpSpPr>
        <a:xfrm>
          <a:off x="0" y="0"/>
          <a:ext cx="0" cy="0"/>
          <a:chOff x="0" y="0"/>
          <a:chExt cx="0" cy="0"/>
        </a:xfrm>
      </p:grpSpPr>
      <p:sp>
        <p:nvSpPr>
          <p:cNvPr id="5" name="Rectangle 4"/>
          <p:cNvSpPr/>
          <p:nvPr userDrawn="1"/>
        </p:nvSpPr>
        <p:spPr>
          <a:xfrm>
            <a:off x="11197244" y="0"/>
            <a:ext cx="994755" cy="2286000"/>
          </a:xfrm>
          <a:prstGeom prst="rect">
            <a:avLst/>
          </a:prstGeom>
          <a:solidFill>
            <a:schemeClr val="accent6"/>
          </a:solidFill>
          <a:ln>
            <a:solidFill>
              <a:schemeClr val="accent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ectangle 5"/>
          <p:cNvSpPr/>
          <p:nvPr userDrawn="1"/>
        </p:nvSpPr>
        <p:spPr>
          <a:xfrm>
            <a:off x="11197244" y="2286000"/>
            <a:ext cx="994755" cy="228600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Rectangle 6"/>
          <p:cNvSpPr/>
          <p:nvPr userDrawn="1"/>
        </p:nvSpPr>
        <p:spPr>
          <a:xfrm>
            <a:off x="11197244" y="4572000"/>
            <a:ext cx="994755" cy="2286000"/>
          </a:xfrm>
          <a:prstGeom prst="rect">
            <a:avLst/>
          </a:prstGeom>
          <a:solidFill>
            <a:schemeClr val="accent1"/>
          </a:solidFill>
          <a:ln>
            <a:solidFill>
              <a:schemeClr val="tx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Title 1"/>
          <p:cNvSpPr>
            <a:spLocks noGrp="1"/>
          </p:cNvSpPr>
          <p:nvPr>
            <p:ph type="ctrTitle" hasCustomPrompt="1"/>
          </p:nvPr>
        </p:nvSpPr>
        <p:spPr>
          <a:xfrm>
            <a:off x="277290" y="1518162"/>
            <a:ext cx="5724500" cy="1325183"/>
          </a:xfrm>
          <a:prstGeom prst="rect">
            <a:avLst/>
          </a:prstGeom>
          <a:noFill/>
        </p:spPr>
        <p:txBody>
          <a:bodyPr anchor="b"/>
          <a:lstStyle>
            <a:lvl1pPr algn="l">
              <a:defRPr sz="4000" b="1"/>
            </a:lvl1pPr>
          </a:lstStyle>
          <a:p>
            <a:r>
              <a:rPr lang="en-US" dirty="0"/>
              <a:t>Click to edit title</a:t>
            </a:r>
          </a:p>
        </p:txBody>
      </p:sp>
      <p:sp>
        <p:nvSpPr>
          <p:cNvPr id="14" name="Subtitle 2"/>
          <p:cNvSpPr>
            <a:spLocks noGrp="1"/>
          </p:cNvSpPr>
          <p:nvPr>
            <p:ph type="subTitle" idx="1" hasCustomPrompt="1"/>
          </p:nvPr>
        </p:nvSpPr>
        <p:spPr>
          <a:xfrm>
            <a:off x="277290" y="2843345"/>
            <a:ext cx="5724500" cy="541144"/>
          </a:xfrm>
          <a:prstGeom prst="rect">
            <a:avLst/>
          </a:prstGeom>
          <a:noFill/>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subtitle</a:t>
            </a:r>
          </a:p>
        </p:txBody>
      </p:sp>
      <p:sp>
        <p:nvSpPr>
          <p:cNvPr id="15" name="Picture Placeholder 5"/>
          <p:cNvSpPr>
            <a:spLocks noGrp="1"/>
          </p:cNvSpPr>
          <p:nvPr>
            <p:ph type="pic" sz="quarter" idx="11"/>
          </p:nvPr>
        </p:nvSpPr>
        <p:spPr>
          <a:xfrm>
            <a:off x="6093229" y="0"/>
            <a:ext cx="5104016" cy="6865464"/>
          </a:xfrm>
          <a:prstGeom prst="rect">
            <a:avLst/>
          </a:prstGeom>
          <a:noFill/>
          <a:ln>
            <a:noFill/>
          </a:ln>
        </p:spPr>
        <p:txBody>
          <a:bodyPr vert="horz" anchor="ctr" anchorCtr="1"/>
          <a:lstStyle>
            <a:lvl1pPr marL="0" indent="0">
              <a:buFontTx/>
              <a:buNone/>
              <a:defRPr baseline="0">
                <a:solidFill>
                  <a:schemeClr val="tx1"/>
                </a:solidFill>
              </a:defRPr>
            </a:lvl1pPr>
          </a:lstStyle>
          <a:p>
            <a:endParaRPr lang="en-US" dirty="0"/>
          </a:p>
          <a:p>
            <a:endParaRPr lang="en-US" dirty="0"/>
          </a:p>
          <a:p>
            <a:r>
              <a:rPr lang="en-US" dirty="0"/>
              <a:t>Click to insert your image</a:t>
            </a:r>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7289" y="5932667"/>
            <a:ext cx="545836" cy="659160"/>
          </a:xfrm>
          <a:prstGeom prst="rect">
            <a:avLst/>
          </a:prstGeom>
        </p:spPr>
      </p:pic>
      <p:pic>
        <p:nvPicPr>
          <p:cNvPr id="11" name="Picture 10"/>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62112" y="6346119"/>
            <a:ext cx="1347216" cy="283464"/>
          </a:xfrm>
          <a:prstGeom prst="rect">
            <a:avLst/>
          </a:prstGeom>
        </p:spPr>
      </p:pic>
    </p:spTree>
    <p:extLst>
      <p:ext uri="{BB962C8B-B14F-4D97-AF65-F5344CB8AC3E}">
        <p14:creationId xmlns:p14="http://schemas.microsoft.com/office/powerpoint/2010/main" val="1894643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Option 3 No image">
    <p:spTree>
      <p:nvGrpSpPr>
        <p:cNvPr id="1" name=""/>
        <p:cNvGrpSpPr/>
        <p:nvPr/>
      </p:nvGrpSpPr>
      <p:grpSpPr>
        <a:xfrm>
          <a:off x="0" y="0"/>
          <a:ext cx="0" cy="0"/>
          <a:chOff x="0" y="0"/>
          <a:chExt cx="0" cy="0"/>
        </a:xfrm>
      </p:grpSpPr>
      <p:sp>
        <p:nvSpPr>
          <p:cNvPr id="5" name="Rectangle 4"/>
          <p:cNvSpPr/>
          <p:nvPr userDrawn="1"/>
        </p:nvSpPr>
        <p:spPr>
          <a:xfrm>
            <a:off x="8138160" y="0"/>
            <a:ext cx="4053840" cy="2286000"/>
          </a:xfrm>
          <a:prstGeom prst="rect">
            <a:avLst/>
          </a:prstGeom>
          <a:solidFill>
            <a:schemeClr val="accent6"/>
          </a:solidFill>
          <a:ln>
            <a:solidFill>
              <a:schemeClr val="accent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ectangle 5"/>
          <p:cNvSpPr/>
          <p:nvPr userDrawn="1"/>
        </p:nvSpPr>
        <p:spPr>
          <a:xfrm>
            <a:off x="8138160" y="2286000"/>
            <a:ext cx="4053840" cy="2286000"/>
          </a:xfrm>
          <a:prstGeom prst="rect">
            <a:avLst/>
          </a:prstGeom>
          <a:solidFill>
            <a:schemeClr val="accent3"/>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Rectangle 6"/>
          <p:cNvSpPr/>
          <p:nvPr userDrawn="1"/>
        </p:nvSpPr>
        <p:spPr>
          <a:xfrm>
            <a:off x="8138160" y="4572000"/>
            <a:ext cx="4053840" cy="2286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Title 1"/>
          <p:cNvSpPr>
            <a:spLocks noGrp="1"/>
          </p:cNvSpPr>
          <p:nvPr>
            <p:ph type="ctrTitle" hasCustomPrompt="1"/>
          </p:nvPr>
        </p:nvSpPr>
        <p:spPr>
          <a:xfrm>
            <a:off x="277289" y="1518162"/>
            <a:ext cx="7603176" cy="1325183"/>
          </a:xfrm>
          <a:prstGeom prst="rect">
            <a:avLst/>
          </a:prstGeom>
          <a:noFill/>
        </p:spPr>
        <p:txBody>
          <a:bodyPr anchor="b"/>
          <a:lstStyle>
            <a:lvl1pPr algn="l">
              <a:defRPr sz="4000" b="1"/>
            </a:lvl1pPr>
          </a:lstStyle>
          <a:p>
            <a:r>
              <a:rPr lang="en-US" dirty="0"/>
              <a:t>Click to edit title</a:t>
            </a:r>
          </a:p>
        </p:txBody>
      </p:sp>
      <p:sp>
        <p:nvSpPr>
          <p:cNvPr id="14" name="Subtitle 2"/>
          <p:cNvSpPr>
            <a:spLocks noGrp="1"/>
          </p:cNvSpPr>
          <p:nvPr>
            <p:ph type="subTitle" idx="1" hasCustomPrompt="1"/>
          </p:nvPr>
        </p:nvSpPr>
        <p:spPr>
          <a:xfrm>
            <a:off x="277289" y="2843345"/>
            <a:ext cx="7603176" cy="541144"/>
          </a:xfrm>
          <a:prstGeom prst="rect">
            <a:avLst/>
          </a:prstGeom>
          <a:noFill/>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subtitle</a:t>
            </a: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7289" y="5932667"/>
            <a:ext cx="545836" cy="659160"/>
          </a:xfrm>
          <a:prstGeom prst="rect">
            <a:avLst/>
          </a:prstGeom>
        </p:spPr>
      </p:pic>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62112" y="6346119"/>
            <a:ext cx="1347216" cy="283464"/>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Title Option Default">
    <p:spTree>
      <p:nvGrpSpPr>
        <p:cNvPr id="1" name=""/>
        <p:cNvGrpSpPr/>
        <p:nvPr/>
      </p:nvGrpSpPr>
      <p:grpSpPr>
        <a:xfrm>
          <a:off x="0" y="0"/>
          <a:ext cx="0" cy="0"/>
          <a:chOff x="0" y="0"/>
          <a:chExt cx="0" cy="0"/>
        </a:xfrm>
      </p:grpSpPr>
      <p:sp>
        <p:nvSpPr>
          <p:cNvPr id="2" name="Rectangle 1"/>
          <p:cNvSpPr/>
          <p:nvPr userDrawn="1"/>
        </p:nvSpPr>
        <p:spPr>
          <a:xfrm>
            <a:off x="0" y="5158811"/>
            <a:ext cx="12192000" cy="1706652"/>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Rectangle 3"/>
          <p:cNvSpPr/>
          <p:nvPr userDrawn="1"/>
        </p:nvSpPr>
        <p:spPr>
          <a:xfrm>
            <a:off x="0" y="3429000"/>
            <a:ext cx="12192000" cy="1729810"/>
          </a:xfrm>
          <a:prstGeom prst="rect">
            <a:avLst/>
          </a:prstGeom>
          <a:solidFill>
            <a:schemeClr val="accent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itle 1"/>
          <p:cNvSpPr>
            <a:spLocks noGrp="1"/>
          </p:cNvSpPr>
          <p:nvPr>
            <p:ph type="ctrTitle" hasCustomPrompt="1"/>
          </p:nvPr>
        </p:nvSpPr>
        <p:spPr>
          <a:xfrm>
            <a:off x="277288" y="1518162"/>
            <a:ext cx="11676413" cy="1325183"/>
          </a:xfrm>
          <a:prstGeom prst="rect">
            <a:avLst/>
          </a:prstGeom>
          <a:solidFill>
            <a:schemeClr val="bg1"/>
          </a:solidFill>
        </p:spPr>
        <p:txBody>
          <a:bodyPr anchor="b"/>
          <a:lstStyle>
            <a:lvl1pPr algn="l">
              <a:defRPr sz="4000" b="1"/>
            </a:lvl1pPr>
          </a:lstStyle>
          <a:p>
            <a:r>
              <a:rPr lang="en-US" dirty="0"/>
              <a:t>Click to edit title</a:t>
            </a:r>
          </a:p>
        </p:txBody>
      </p:sp>
      <p:sp>
        <p:nvSpPr>
          <p:cNvPr id="11" name="Subtitle 2"/>
          <p:cNvSpPr>
            <a:spLocks noGrp="1"/>
          </p:cNvSpPr>
          <p:nvPr>
            <p:ph type="subTitle" idx="1" hasCustomPrompt="1"/>
          </p:nvPr>
        </p:nvSpPr>
        <p:spPr>
          <a:xfrm>
            <a:off x="277288" y="2843345"/>
            <a:ext cx="11676413" cy="541144"/>
          </a:xfrm>
          <a:prstGeom prst="rect">
            <a:avLst/>
          </a:prstGeom>
          <a:solidFill>
            <a:schemeClr val="bg1"/>
          </a:solidFill>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subtitle</a:t>
            </a:r>
          </a:p>
        </p:txBody>
      </p:sp>
      <p:pic>
        <p:nvPicPr>
          <p:cNvPr id="12" name="Picture 1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77288" y="5799526"/>
            <a:ext cx="545837" cy="792301"/>
          </a:xfrm>
          <a:prstGeom prst="rect">
            <a:avLst/>
          </a:prstGeom>
        </p:spPr>
      </p:pic>
      <p:pic>
        <p:nvPicPr>
          <p:cNvPr id="13" name="Picture 12">
            <a:extLst>
              <a:ext uri="{FF2B5EF4-FFF2-40B4-BE49-F238E27FC236}">
                <a16:creationId xmlns:a16="http://schemas.microsoft.com/office/drawing/2014/main" id="{16D3C9CB-73FE-8043-8406-083AEE14529B}"/>
              </a:ext>
            </a:extLst>
          </p:cNvPr>
          <p:cNvPicPr>
            <a:picLocks noChangeAspect="1"/>
          </p:cNvPicPr>
          <p:nvPr userDrawn="1"/>
        </p:nvPicPr>
        <p:blipFill>
          <a:blip r:embed="rId3"/>
          <a:stretch>
            <a:fillRect/>
          </a:stretch>
        </p:blipFill>
        <p:spPr>
          <a:xfrm>
            <a:off x="928217" y="6248400"/>
            <a:ext cx="2304908" cy="380707"/>
          </a:xfrm>
          <a:prstGeom prst="rect">
            <a:avLst/>
          </a:prstGeom>
        </p:spPr>
      </p:pic>
      <p:pic>
        <p:nvPicPr>
          <p:cNvPr id="14" name="Picture 13"/>
          <p:cNvPicPr>
            <a:picLocks noChangeAspect="1"/>
          </p:cNvPicPr>
          <p:nvPr userDrawn="1"/>
        </p:nvPicPr>
        <p:blipFill>
          <a:blip r:embed="rId4"/>
          <a:stretch>
            <a:fillRect/>
          </a:stretch>
        </p:blipFill>
        <p:spPr>
          <a:xfrm>
            <a:off x="6100549" y="3428999"/>
            <a:ext cx="6091451" cy="3436463"/>
          </a:xfrm>
          <a:prstGeom prst="rect">
            <a:avLst/>
          </a:prstGeom>
        </p:spPr>
      </p:pic>
    </p:spTree>
    <p:extLst>
      <p:ext uri="{BB962C8B-B14F-4D97-AF65-F5344CB8AC3E}">
        <p14:creationId xmlns:p14="http://schemas.microsoft.com/office/powerpoint/2010/main" val="186377299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34977" y="365125"/>
            <a:ext cx="11497901" cy="1325563"/>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334977" y="1825625"/>
            <a:ext cx="11497901"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34977" y="1825625"/>
            <a:ext cx="5684823"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660678"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itle 1"/>
          <p:cNvSpPr>
            <a:spLocks noGrp="1"/>
          </p:cNvSpPr>
          <p:nvPr>
            <p:ph type="title"/>
          </p:nvPr>
        </p:nvSpPr>
        <p:spPr>
          <a:xfrm>
            <a:off x="334977" y="365125"/>
            <a:ext cx="11497901" cy="1325563"/>
          </a:xfrm>
          <a:prstGeom prst="rect">
            <a:avLst/>
          </a:prstGeo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34978" y="1681163"/>
            <a:ext cx="566259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34978" y="2505075"/>
            <a:ext cx="566259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66067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66067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1"/>
          <p:cNvSpPr>
            <a:spLocks noGrp="1"/>
          </p:cNvSpPr>
          <p:nvPr>
            <p:ph type="title"/>
          </p:nvPr>
        </p:nvSpPr>
        <p:spPr>
          <a:xfrm>
            <a:off x="334977" y="365126"/>
            <a:ext cx="11497901" cy="1237338"/>
          </a:xfrm>
          <a:prstGeom prst="rect">
            <a:avLst/>
          </a:prstGeom>
        </p:spPr>
        <p:txBody>
          <a:bodyPr/>
          <a:lstStyle/>
          <a:p>
            <a:r>
              <a:rPr lang="en-US"/>
              <a:t>Click to edit Master title style</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1"/>
          <p:cNvSpPr>
            <a:spLocks noGrp="1"/>
          </p:cNvSpPr>
          <p:nvPr>
            <p:ph type="title"/>
          </p:nvPr>
        </p:nvSpPr>
        <p:spPr>
          <a:xfrm>
            <a:off x="334977" y="365125"/>
            <a:ext cx="11497901" cy="1325563"/>
          </a:xfrm>
          <a:prstGeom prst="rect">
            <a:avLst/>
          </a:prstGeom>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27F6D-3EA1-A740-AF93-A5C245E4F659}"/>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EB20C-D5CB-1540-B5A1-690C661F88EC}"/>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9FDB306-F268-E04C-AC23-73E0678BB4C7}"/>
              </a:ext>
            </a:extLst>
          </p:cNvPr>
          <p:cNvSpPr>
            <a:spLocks noGrp="1"/>
          </p:cNvSpPr>
          <p:nvPr>
            <p:ph type="dt" sz="half" idx="10"/>
          </p:nvPr>
        </p:nvSpPr>
        <p:spPr>
          <a:xfrm>
            <a:off x="838200" y="6356350"/>
            <a:ext cx="2743200" cy="365125"/>
          </a:xfrm>
          <a:prstGeom prst="rect">
            <a:avLst/>
          </a:prstGeom>
        </p:spPr>
        <p:txBody>
          <a:bodyPr/>
          <a:lstStyle/>
          <a:p>
            <a:fld id="{F10514D9-9C6F-AE47-9D3F-FD6DF87995DF}" type="datetimeFigureOut">
              <a:rPr lang="en-US" smtClean="0"/>
              <a:t>9/14/2023</a:t>
            </a:fld>
            <a:endParaRPr lang="en-US"/>
          </a:p>
        </p:txBody>
      </p:sp>
      <p:sp>
        <p:nvSpPr>
          <p:cNvPr id="5" name="Footer Placeholder 4">
            <a:extLst>
              <a:ext uri="{FF2B5EF4-FFF2-40B4-BE49-F238E27FC236}">
                <a16:creationId xmlns:a16="http://schemas.microsoft.com/office/drawing/2014/main" id="{0F9ABE8E-D054-C041-B27D-B5EC994E306D}"/>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75C065E-CD5D-0843-BC82-71217FF159DC}"/>
              </a:ext>
            </a:extLst>
          </p:cNvPr>
          <p:cNvSpPr>
            <a:spLocks noGrp="1"/>
          </p:cNvSpPr>
          <p:nvPr>
            <p:ph type="sldNum" sz="quarter" idx="12"/>
          </p:nvPr>
        </p:nvSpPr>
        <p:spPr>
          <a:xfrm>
            <a:off x="8610600" y="6356350"/>
            <a:ext cx="2743200" cy="365125"/>
          </a:xfrm>
          <a:prstGeom prst="rect">
            <a:avLst/>
          </a:prstGeom>
        </p:spPr>
        <p:txBody>
          <a:bodyPr/>
          <a:lstStyle/>
          <a:p>
            <a:fld id="{76853E73-9237-984C-BD3F-22729C2036C1}" type="slidenum">
              <a:rPr lang="en-US" smtClean="0"/>
              <a:t>‹#›</a:t>
            </a:fld>
            <a:endParaRPr lang="en-US"/>
          </a:p>
        </p:txBody>
      </p:sp>
    </p:spTree>
    <p:extLst>
      <p:ext uri="{BB962C8B-B14F-4D97-AF65-F5344CB8AC3E}">
        <p14:creationId xmlns:p14="http://schemas.microsoft.com/office/powerpoint/2010/main" val="41941603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10" Type="http://schemas.openxmlformats.org/officeDocument/2006/relationships/image" Target="../media/image8.emf"/><Relationship Id="rId4" Type="http://schemas.openxmlformats.org/officeDocument/2006/relationships/slideLayout" Target="../slideLayouts/slideLayout8.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266700" y="249706"/>
            <a:ext cx="1245854" cy="843636"/>
          </a:xfrm>
          <a:prstGeom prst="rect">
            <a:avLst/>
          </a:prstGeom>
        </p:spPr>
      </p:pic>
    </p:spTree>
    <p:extLst>
      <p:ext uri="{BB962C8B-B14F-4D97-AF65-F5344CB8AC3E}">
        <p14:creationId xmlns:p14="http://schemas.microsoft.com/office/powerpoint/2010/main" val="765956719"/>
      </p:ext>
    </p:extLst>
  </p:cSld>
  <p:clrMap bg1="lt1" tx1="dk1" bg2="lt2" tx2="dk2" accent1="accent1" accent2="accent2" accent3="accent3" accent4="accent4" accent5="accent5" accent6="accent6" hlink="hlink" folHlink="folHlink"/>
  <p:sldLayoutIdLst>
    <p:sldLayoutId id="2147483680" r:id="rId1"/>
    <p:sldLayoutId id="2147483677" r:id="rId2"/>
    <p:sldLayoutId id="2147483681" r:id="rId3"/>
    <p:sldLayoutId id="214748368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10" cstate="email">
            <a:extLst>
              <a:ext uri="{28A0092B-C50C-407E-A947-70E740481C1C}">
                <a14:useLocalDpi xmlns:a14="http://schemas.microsoft.com/office/drawing/2010/main"/>
              </a:ext>
            </a:extLst>
          </a:blip>
          <a:stretch>
            <a:fillRect/>
          </a:stretch>
        </p:blipFill>
        <p:spPr>
          <a:xfrm>
            <a:off x="324891" y="6376869"/>
            <a:ext cx="2588876" cy="214188"/>
          </a:xfrm>
          <a:prstGeom prst="rect">
            <a:avLst/>
          </a:prstGeom>
        </p:spPr>
      </p:pic>
    </p:spTree>
    <p:extLst>
      <p:ext uri="{BB962C8B-B14F-4D97-AF65-F5344CB8AC3E}">
        <p14:creationId xmlns:p14="http://schemas.microsoft.com/office/powerpoint/2010/main" val="812359813"/>
      </p:ext>
    </p:extLst>
  </p:cSld>
  <p:clrMap bg1="lt1" tx1="dk1" bg2="lt2" tx2="dk2" accent1="accent1" accent2="accent2" accent3="accent3" accent4="accent4" accent5="accent5" accent6="accent6" hlink="hlink" folHlink="folHlink"/>
  <p:sldLayoutIdLst>
    <p:sldLayoutId id="2147483662" r:id="rId1"/>
    <p:sldLayoutId id="2147483664" r:id="rId2"/>
    <p:sldLayoutId id="2147483665" r:id="rId3"/>
    <p:sldLayoutId id="2147483666" r:id="rId4"/>
    <p:sldLayoutId id="2147483667" r:id="rId5"/>
    <p:sldLayoutId id="2147483668" r:id="rId6"/>
    <p:sldLayoutId id="2147483669" r:id="rId7"/>
    <p:sldLayoutId id="214748368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9.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png"/><Relationship Id="rId5" Type="http://schemas.openxmlformats.org/officeDocument/2006/relationships/image" Target="../media/image12.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png"/><Relationship Id="rId5" Type="http://schemas.openxmlformats.org/officeDocument/2006/relationships/image" Target="../media/image13.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9.png"/><Relationship Id="rId5" Type="http://schemas.openxmlformats.org/officeDocument/2006/relationships/hyperlink" Target="https://kruschecompany.com/agile-software-development/" TargetMode="External"/><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9.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267E0BC3-76AC-4BD9-8E25-194C8CDD6C14}"/>
              </a:ext>
            </a:extLst>
          </p:cNvPr>
          <p:cNvSpPr txBox="1">
            <a:spLocks/>
          </p:cNvSpPr>
          <p:nvPr/>
        </p:nvSpPr>
        <p:spPr>
          <a:xfrm>
            <a:off x="257793" y="1480314"/>
            <a:ext cx="11676413" cy="886275"/>
          </a:xfrm>
          <a:prstGeom prst="rect">
            <a:avLst/>
          </a:prstGeom>
          <a:solidFill>
            <a:schemeClr val="bg1"/>
          </a:solidFill>
        </p:spPr>
        <p:txBody>
          <a:bodyPr anchor="b"/>
          <a:lst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ctr"/>
            <a:r>
              <a:rPr lang="en-GB" dirty="0"/>
              <a:t>Fraud Prevention, Maximising the Effectiveness of Internal Fraud Prevention Tactics</a:t>
            </a:r>
            <a:endParaRPr lang="en-US" dirty="0"/>
          </a:p>
        </p:txBody>
      </p:sp>
      <p:sp>
        <p:nvSpPr>
          <p:cNvPr id="9" name="Subtitle 3">
            <a:extLst>
              <a:ext uri="{FF2B5EF4-FFF2-40B4-BE49-F238E27FC236}">
                <a16:creationId xmlns:a16="http://schemas.microsoft.com/office/drawing/2014/main" id="{099EDB2C-E052-4EBB-985F-141C37989520}"/>
              </a:ext>
            </a:extLst>
          </p:cNvPr>
          <p:cNvSpPr txBox="1">
            <a:spLocks/>
          </p:cNvSpPr>
          <p:nvPr/>
        </p:nvSpPr>
        <p:spPr>
          <a:xfrm>
            <a:off x="277288" y="2366589"/>
            <a:ext cx="11676413" cy="886275"/>
          </a:xfrm>
          <a:prstGeom prst="rect">
            <a:avLst/>
          </a:prstGeom>
          <a:solidFill>
            <a:schemeClr val="bg1"/>
          </a:solidFill>
        </p:spPr>
        <p:txBody>
          <a:bodyPr/>
          <a:lstStyle>
            <a:lvl1pPr marL="0" indent="0" algn="l"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ctr"/>
            <a:r>
              <a:rPr lang="en-US" sz="2800" b="1" dirty="0"/>
              <a:t>Dylan Thomas (2014801)</a:t>
            </a:r>
          </a:p>
          <a:p>
            <a:pPr algn="ctr"/>
            <a:r>
              <a:rPr lang="en-US" dirty="0"/>
              <a:t>DVLA</a:t>
            </a:r>
          </a:p>
        </p:txBody>
      </p:sp>
      <p:sp>
        <p:nvSpPr>
          <p:cNvPr id="10" name="Rectangle 9">
            <a:extLst>
              <a:ext uri="{FF2B5EF4-FFF2-40B4-BE49-F238E27FC236}">
                <a16:creationId xmlns:a16="http://schemas.microsoft.com/office/drawing/2014/main" id="{32D79A2A-84A6-4F64-B62E-D47B45F43EAC}"/>
              </a:ext>
            </a:extLst>
          </p:cNvPr>
          <p:cNvSpPr/>
          <p:nvPr/>
        </p:nvSpPr>
        <p:spPr>
          <a:xfrm>
            <a:off x="0" y="3428998"/>
            <a:ext cx="6096000" cy="1716439"/>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3">
            <a:hlinkClick r:id="" action="ppaction://media"/>
            <a:extLst>
              <a:ext uri="{FF2B5EF4-FFF2-40B4-BE49-F238E27FC236}">
                <a16:creationId xmlns:a16="http://schemas.microsoft.com/office/drawing/2014/main" id="{91E95487-8279-B8B9-7FB4-44F83302807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1311449"/>
      </p:ext>
    </p:extLst>
  </p:cSld>
  <p:clrMapOvr>
    <a:masterClrMapping/>
  </p:clrMapOvr>
  <mc:AlternateContent xmlns:mc="http://schemas.openxmlformats.org/markup-compatibility/2006">
    <mc:Choice xmlns:p14="http://schemas.microsoft.com/office/powerpoint/2010/main" Requires="p14">
      <p:transition spd="slow" p14:dur="2000" advTm="22939"/>
    </mc:Choice>
    <mc:Fallback>
      <p:transition spd="slow" advTm="22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Problem Description</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58EC68F-4198-FBFF-F302-D346DBB21EC8}"/>
              </a:ext>
            </a:extLst>
          </p:cNvPr>
          <p:cNvSpPr txBox="1"/>
          <p:nvPr/>
        </p:nvSpPr>
        <p:spPr>
          <a:xfrm>
            <a:off x="1004341" y="1888761"/>
            <a:ext cx="4826833" cy="3323987"/>
          </a:xfrm>
          <a:prstGeom prst="rect">
            <a:avLst/>
          </a:prstGeom>
          <a:noFill/>
        </p:spPr>
        <p:txBody>
          <a:bodyPr wrap="square" rtlCol="0">
            <a:spAutoFit/>
          </a:bodyPr>
          <a:lstStyle/>
          <a:p>
            <a:r>
              <a:rPr lang="en-GB" sz="2400" dirty="0"/>
              <a:t>The Problem to be researched and investigated is that of internal Fraud Prevention. Including,</a:t>
            </a:r>
          </a:p>
          <a:p>
            <a:endParaRPr lang="en-GB" sz="2400" dirty="0"/>
          </a:p>
          <a:p>
            <a:pPr marL="285750" indent="-285750">
              <a:buFontTx/>
              <a:buChar char="-"/>
            </a:pPr>
            <a:r>
              <a:rPr lang="en-GB" sz="2400" dirty="0"/>
              <a:t>Fraud Prevention Frameworks</a:t>
            </a:r>
          </a:p>
          <a:p>
            <a:pPr marL="285750" indent="-285750">
              <a:buFontTx/>
              <a:buChar char="-"/>
            </a:pPr>
            <a:r>
              <a:rPr lang="en-GB" sz="2400" dirty="0"/>
              <a:t>Fraud Prevention Strategies</a:t>
            </a:r>
          </a:p>
          <a:p>
            <a:pPr marL="285750" indent="-285750">
              <a:buFontTx/>
              <a:buChar char="-"/>
            </a:pPr>
            <a:r>
              <a:rPr lang="en-GB" sz="2400" dirty="0"/>
              <a:t>Policies</a:t>
            </a:r>
          </a:p>
          <a:p>
            <a:pPr marL="285750" indent="-285750">
              <a:buFontTx/>
              <a:buChar char="-"/>
            </a:pPr>
            <a:r>
              <a:rPr lang="en-GB" sz="2400" dirty="0"/>
              <a:t>Detection Tactics</a:t>
            </a:r>
          </a:p>
          <a:p>
            <a:pPr marL="285750" indent="-285750">
              <a:buFontTx/>
              <a:buChar char="-"/>
            </a:pPr>
            <a:endParaRPr lang="en-GB" dirty="0"/>
          </a:p>
        </p:txBody>
      </p:sp>
      <p:sp>
        <p:nvSpPr>
          <p:cNvPr id="6" name="TextBox 5">
            <a:extLst>
              <a:ext uri="{FF2B5EF4-FFF2-40B4-BE49-F238E27FC236}">
                <a16:creationId xmlns:a16="http://schemas.microsoft.com/office/drawing/2014/main" id="{8D44D613-EA68-B73E-9035-A3A0DA4594FB}"/>
              </a:ext>
            </a:extLst>
          </p:cNvPr>
          <p:cNvSpPr txBox="1"/>
          <p:nvPr/>
        </p:nvSpPr>
        <p:spPr>
          <a:xfrm>
            <a:off x="6715593" y="1888761"/>
            <a:ext cx="4152275" cy="1938992"/>
          </a:xfrm>
          <a:prstGeom prst="rect">
            <a:avLst/>
          </a:prstGeom>
          <a:noFill/>
        </p:spPr>
        <p:txBody>
          <a:bodyPr wrap="square" rtlCol="0">
            <a:spAutoFit/>
          </a:bodyPr>
          <a:lstStyle/>
          <a:p>
            <a:r>
              <a:rPr lang="en-GB" sz="2400" dirty="0">
                <a:effectLst/>
                <a:ea typeface="Calibri" panose="020F0502020204030204" pitchFamily="34" charset="0"/>
                <a:cs typeface="Times New Roman" panose="02020603050405020304" pitchFamily="18" charset="0"/>
              </a:rPr>
              <a:t>Fraud Act of 2006, Fraud can be defined as “</a:t>
            </a:r>
            <a:r>
              <a:rPr lang="en-GB" sz="2400" i="1" dirty="0">
                <a:effectLst/>
                <a:ea typeface="Calibri" panose="020F0502020204030204" pitchFamily="34" charset="0"/>
                <a:cs typeface="Times New Roman" panose="02020603050405020304" pitchFamily="18" charset="0"/>
              </a:rPr>
              <a:t>to make gain for themselves and cause loss to another or to expose another to a risk of loss</a:t>
            </a:r>
            <a:r>
              <a:rPr lang="en-GB" sz="2400" dirty="0">
                <a:effectLst/>
                <a:ea typeface="Calibri" panose="020F0502020204030204" pitchFamily="34" charset="0"/>
                <a:cs typeface="Times New Roman" panose="02020603050405020304" pitchFamily="18" charset="0"/>
              </a:rPr>
              <a:t>.” [1]</a:t>
            </a:r>
            <a:endParaRPr lang="en-GB" sz="2400" dirty="0"/>
          </a:p>
        </p:txBody>
      </p:sp>
      <p:pic>
        <p:nvPicPr>
          <p:cNvPr id="8" name="Audio 7">
            <a:hlinkClick r:id="" action="ppaction://media"/>
            <a:extLst>
              <a:ext uri="{FF2B5EF4-FFF2-40B4-BE49-F238E27FC236}">
                <a16:creationId xmlns:a16="http://schemas.microsoft.com/office/drawing/2014/main" id="{24F55903-B9DE-4E9D-6A11-FF0CC718AC8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5795852"/>
      </p:ext>
    </p:extLst>
  </p:cSld>
  <p:clrMapOvr>
    <a:masterClrMapping/>
  </p:clrMapOvr>
  <mc:AlternateContent xmlns:mc="http://schemas.openxmlformats.org/markup-compatibility/2006">
    <mc:Choice xmlns:p14="http://schemas.microsoft.com/office/powerpoint/2010/main" Requires="p14">
      <p:transition spd="slow" p14:dur="2000" advTm="98997"/>
    </mc:Choice>
    <mc:Fallback>
      <p:transition spd="slow" advTm="98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Aims + Objectives</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58EC68F-4198-FBFF-F302-D346DBB21EC8}"/>
              </a:ext>
            </a:extLst>
          </p:cNvPr>
          <p:cNvSpPr txBox="1"/>
          <p:nvPr/>
        </p:nvSpPr>
        <p:spPr>
          <a:xfrm>
            <a:off x="877873" y="1783830"/>
            <a:ext cx="5156617" cy="2831544"/>
          </a:xfrm>
          <a:prstGeom prst="rect">
            <a:avLst/>
          </a:prstGeom>
          <a:noFill/>
        </p:spPr>
        <p:txBody>
          <a:bodyPr wrap="square" rtlCol="0">
            <a:spAutoFit/>
          </a:bodyPr>
          <a:lstStyle/>
          <a:p>
            <a:pPr algn="ctr"/>
            <a:r>
              <a:rPr lang="en-GB" sz="2000" b="1" dirty="0"/>
              <a:t>Aim</a:t>
            </a:r>
          </a:p>
          <a:p>
            <a:endParaRPr lang="en-GB" sz="2000" dirty="0"/>
          </a:p>
          <a:p>
            <a:r>
              <a:rPr lang="en-GB" sz="2000" dirty="0">
                <a:ea typeface="Calibri" panose="020F0502020204030204" pitchFamily="34" charset="0"/>
                <a:cs typeface="Times New Roman" panose="02020603050405020304" pitchFamily="18" charset="0"/>
              </a:rPr>
              <a:t>The overarching aim of this project is to improve the identification, mitigation, and prevention of internal fraudulent activity/behaviour within the agency to safeguard employees and to prevent potential infiltration by organised crime. </a:t>
            </a:r>
            <a:endParaRPr lang="en-GB" sz="2000" dirty="0"/>
          </a:p>
          <a:p>
            <a:pPr marL="285750" indent="-285750">
              <a:buFontTx/>
              <a:buChar char="-"/>
            </a:pPr>
            <a:endParaRPr lang="en-GB" dirty="0"/>
          </a:p>
        </p:txBody>
      </p:sp>
      <p:sp>
        <p:nvSpPr>
          <p:cNvPr id="6" name="TextBox 5">
            <a:extLst>
              <a:ext uri="{FF2B5EF4-FFF2-40B4-BE49-F238E27FC236}">
                <a16:creationId xmlns:a16="http://schemas.microsoft.com/office/drawing/2014/main" id="{8D44D613-EA68-B73E-9035-A3A0DA4594FB}"/>
              </a:ext>
            </a:extLst>
          </p:cNvPr>
          <p:cNvSpPr txBox="1"/>
          <p:nvPr/>
        </p:nvSpPr>
        <p:spPr>
          <a:xfrm>
            <a:off x="6715593" y="1783830"/>
            <a:ext cx="4152275" cy="2954655"/>
          </a:xfrm>
          <a:prstGeom prst="rect">
            <a:avLst/>
          </a:prstGeom>
          <a:noFill/>
        </p:spPr>
        <p:txBody>
          <a:bodyPr wrap="square" rtlCol="0">
            <a:spAutoFit/>
          </a:bodyPr>
          <a:lstStyle/>
          <a:p>
            <a:pPr algn="ctr"/>
            <a:r>
              <a:rPr lang="en-GB" sz="2400" b="1" dirty="0">
                <a:latin typeface="Calibri" panose="020F0502020204030204" pitchFamily="34" charset="0"/>
                <a:cs typeface="Times New Roman" panose="02020603050405020304" pitchFamily="18" charset="0"/>
              </a:rPr>
              <a:t>Objectives</a:t>
            </a:r>
          </a:p>
          <a:p>
            <a:endParaRPr lang="en-GB" sz="2400" dirty="0">
              <a:latin typeface="Calibri" panose="020F0502020204030204" pitchFamily="34" charset="0"/>
              <a:cs typeface="Times New Roman" panose="02020603050405020304" pitchFamily="18" charset="0"/>
            </a:endParaRPr>
          </a:p>
          <a:p>
            <a:pPr marL="285750" indent="-285750">
              <a:buFontTx/>
              <a:buChar char="-"/>
            </a:pPr>
            <a:r>
              <a:rPr lang="en-GB" sz="2400" dirty="0">
                <a:latin typeface="Calibri" panose="020F0502020204030204" pitchFamily="34" charset="0"/>
                <a:cs typeface="Times New Roman" panose="02020603050405020304" pitchFamily="18" charset="0"/>
              </a:rPr>
              <a:t>Review of Current Controls</a:t>
            </a:r>
          </a:p>
          <a:p>
            <a:pPr marL="285750" indent="-285750">
              <a:buFontTx/>
              <a:buChar char="-"/>
            </a:pPr>
            <a:r>
              <a:rPr lang="en-GB" sz="2400" dirty="0">
                <a:latin typeface="Calibri" panose="020F0502020204030204" pitchFamily="34" charset="0"/>
                <a:cs typeface="Times New Roman" panose="02020603050405020304" pitchFamily="18" charset="0"/>
              </a:rPr>
              <a:t>Review of Current Policies</a:t>
            </a:r>
          </a:p>
          <a:p>
            <a:pPr marL="285750" indent="-285750">
              <a:buFontTx/>
              <a:buChar char="-"/>
            </a:pPr>
            <a:r>
              <a:rPr lang="en-GB" sz="2400" dirty="0">
                <a:latin typeface="Calibri" panose="020F0502020204030204" pitchFamily="34" charset="0"/>
                <a:cs typeface="Times New Roman" panose="02020603050405020304" pitchFamily="18" charset="0"/>
              </a:rPr>
              <a:t>Detection Solutions</a:t>
            </a:r>
          </a:p>
          <a:p>
            <a:pPr marL="285750" indent="-285750">
              <a:buFontTx/>
              <a:buChar char="-"/>
            </a:pPr>
            <a:r>
              <a:rPr lang="en-GB" sz="2400" dirty="0">
                <a:latin typeface="Calibri" panose="020F0502020204030204" pitchFamily="34" charset="0"/>
                <a:cs typeface="Times New Roman" panose="02020603050405020304" pitchFamily="18" charset="0"/>
              </a:rPr>
              <a:t>Improve Employee Training and Awareness</a:t>
            </a:r>
          </a:p>
          <a:p>
            <a:pPr marL="285750" indent="-285750">
              <a:buFontTx/>
              <a:buChar char="-"/>
            </a:pPr>
            <a:endParaRPr lang="en-GB" dirty="0"/>
          </a:p>
        </p:txBody>
      </p:sp>
      <p:pic>
        <p:nvPicPr>
          <p:cNvPr id="7" name="Audio 6">
            <a:hlinkClick r:id="" action="ppaction://media"/>
            <a:extLst>
              <a:ext uri="{FF2B5EF4-FFF2-40B4-BE49-F238E27FC236}">
                <a16:creationId xmlns:a16="http://schemas.microsoft.com/office/drawing/2014/main" id="{30714D05-4958-DE62-A602-551888B0D7E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3725321"/>
      </p:ext>
    </p:extLst>
  </p:cSld>
  <p:clrMapOvr>
    <a:masterClrMapping/>
  </p:clrMapOvr>
  <mc:AlternateContent xmlns:mc="http://schemas.openxmlformats.org/markup-compatibility/2006">
    <mc:Choice xmlns:p14="http://schemas.microsoft.com/office/powerpoint/2010/main" Requires="p14">
      <p:transition spd="slow" p14:dur="2000" advTm="105028"/>
    </mc:Choice>
    <mc:Fallback>
      <p:transition spd="slow" advTm="105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Literature Review</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blue triangle with black text&#10;&#10;Description automatically generated">
            <a:extLst>
              <a:ext uri="{FF2B5EF4-FFF2-40B4-BE49-F238E27FC236}">
                <a16:creationId xmlns:a16="http://schemas.microsoft.com/office/drawing/2014/main" id="{A3EE1A7C-9CC8-301F-65D9-386A809F323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93872" y="1427850"/>
            <a:ext cx="3962743" cy="4002299"/>
          </a:xfrm>
          <a:prstGeom prst="rect">
            <a:avLst/>
          </a:prstGeom>
          <a:noFill/>
          <a:ln>
            <a:noFill/>
          </a:ln>
        </p:spPr>
      </p:pic>
      <p:sp>
        <p:nvSpPr>
          <p:cNvPr id="4" name="TextBox 3">
            <a:extLst>
              <a:ext uri="{FF2B5EF4-FFF2-40B4-BE49-F238E27FC236}">
                <a16:creationId xmlns:a16="http://schemas.microsoft.com/office/drawing/2014/main" id="{58E812A2-FA60-3933-F865-0C84132BCBFD}"/>
              </a:ext>
            </a:extLst>
          </p:cNvPr>
          <p:cNvSpPr txBox="1"/>
          <p:nvPr/>
        </p:nvSpPr>
        <p:spPr>
          <a:xfrm>
            <a:off x="5756223" y="2351179"/>
            <a:ext cx="5111646" cy="1846659"/>
          </a:xfrm>
          <a:prstGeom prst="rect">
            <a:avLst/>
          </a:prstGeom>
          <a:noFill/>
        </p:spPr>
        <p:txBody>
          <a:bodyPr wrap="square" rtlCol="0">
            <a:spAutoFit/>
          </a:bodyPr>
          <a:lstStyle/>
          <a:p>
            <a:r>
              <a:rPr lang="en-GB" sz="2400" dirty="0"/>
              <a:t>Theoretical Frameworks</a:t>
            </a:r>
          </a:p>
          <a:p>
            <a:r>
              <a:rPr lang="en-GB" sz="2400" dirty="0"/>
              <a:t>- Fraud Triangle (Steve Albrecht) [2]</a:t>
            </a:r>
          </a:p>
          <a:p>
            <a:r>
              <a:rPr lang="en-GB" sz="2400" dirty="0"/>
              <a:t>- Fraud Diamond (Wolfe and Hermanson) [3]</a:t>
            </a:r>
          </a:p>
          <a:p>
            <a:endParaRPr lang="en-GB" dirty="0"/>
          </a:p>
        </p:txBody>
      </p:sp>
      <p:sp>
        <p:nvSpPr>
          <p:cNvPr id="6" name="TextBox 5">
            <a:extLst>
              <a:ext uri="{FF2B5EF4-FFF2-40B4-BE49-F238E27FC236}">
                <a16:creationId xmlns:a16="http://schemas.microsoft.com/office/drawing/2014/main" id="{C17B3065-6727-7E63-8D4F-37189A0E0A77}"/>
              </a:ext>
            </a:extLst>
          </p:cNvPr>
          <p:cNvSpPr txBox="1"/>
          <p:nvPr/>
        </p:nvSpPr>
        <p:spPr>
          <a:xfrm>
            <a:off x="1706206" y="938589"/>
            <a:ext cx="1469037" cy="461665"/>
          </a:xfrm>
          <a:prstGeom prst="rect">
            <a:avLst/>
          </a:prstGeom>
          <a:noFill/>
        </p:spPr>
        <p:txBody>
          <a:bodyPr wrap="square" rtlCol="0">
            <a:spAutoFit/>
          </a:bodyPr>
          <a:lstStyle/>
          <a:p>
            <a:r>
              <a:rPr lang="en-GB" sz="2400" dirty="0"/>
              <a:t>Figure</a:t>
            </a:r>
            <a:r>
              <a:rPr lang="en-GB" sz="2000" dirty="0"/>
              <a:t> 1</a:t>
            </a:r>
          </a:p>
        </p:txBody>
      </p:sp>
      <p:pic>
        <p:nvPicPr>
          <p:cNvPr id="8" name="Audio 7">
            <a:hlinkClick r:id="" action="ppaction://media"/>
            <a:extLst>
              <a:ext uri="{FF2B5EF4-FFF2-40B4-BE49-F238E27FC236}">
                <a16:creationId xmlns:a16="http://schemas.microsoft.com/office/drawing/2014/main" id="{D8B831E5-B2BB-3D23-F299-E9F71137D2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1545780"/>
      </p:ext>
    </p:extLst>
  </p:cSld>
  <p:clrMapOvr>
    <a:masterClrMapping/>
  </p:clrMapOvr>
  <mc:AlternateContent xmlns:mc="http://schemas.openxmlformats.org/markup-compatibility/2006">
    <mc:Choice xmlns:p14="http://schemas.microsoft.com/office/powerpoint/2010/main" Requires="p14">
      <p:transition spd="slow" p14:dur="2000" advTm="163650"/>
    </mc:Choice>
    <mc:Fallback>
      <p:transition spd="slow" advTm="163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Literature Review Continued…</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D5270CD-6A79-97DA-135F-0437ED216693}"/>
              </a:ext>
            </a:extLst>
          </p:cNvPr>
          <p:cNvSpPr txBox="1"/>
          <p:nvPr/>
        </p:nvSpPr>
        <p:spPr>
          <a:xfrm>
            <a:off x="929389" y="1872806"/>
            <a:ext cx="4841823" cy="3785652"/>
          </a:xfrm>
          <a:prstGeom prst="rect">
            <a:avLst/>
          </a:prstGeom>
          <a:noFill/>
        </p:spPr>
        <p:txBody>
          <a:bodyPr wrap="square" rtlCol="0">
            <a:spAutoFit/>
          </a:bodyPr>
          <a:lstStyle/>
          <a:p>
            <a:r>
              <a:rPr lang="en-GB" sz="2400" dirty="0"/>
              <a:t>Strategies for Fraud Prevention</a:t>
            </a:r>
          </a:p>
          <a:p>
            <a:pPr marL="285750" indent="-285750">
              <a:buFontTx/>
              <a:buChar char="-"/>
            </a:pPr>
            <a:r>
              <a:rPr lang="en-GB" sz="2400" dirty="0"/>
              <a:t>Employee Training and Awareness (</a:t>
            </a:r>
            <a:r>
              <a:rPr lang="en-GB" sz="2400" dirty="0" err="1"/>
              <a:t>M.Button</a:t>
            </a:r>
            <a:r>
              <a:rPr lang="en-GB" sz="2400" dirty="0"/>
              <a:t>) [4]</a:t>
            </a:r>
          </a:p>
          <a:p>
            <a:pPr marL="285750" indent="-285750">
              <a:buFontTx/>
              <a:buChar char="-"/>
            </a:pPr>
            <a:r>
              <a:rPr lang="en-GB" sz="2400" dirty="0"/>
              <a:t>Data Analytics (</a:t>
            </a:r>
            <a:r>
              <a:rPr lang="en-GB" sz="2400" dirty="0" err="1"/>
              <a:t>R.J.Bolton</a:t>
            </a:r>
            <a:r>
              <a:rPr lang="en-GB" sz="2400" dirty="0"/>
              <a:t>) [5]</a:t>
            </a:r>
          </a:p>
          <a:p>
            <a:pPr marL="285750" indent="-285750">
              <a:buFontTx/>
              <a:buChar char="-"/>
            </a:pPr>
            <a:r>
              <a:rPr lang="en-GB" sz="2400" dirty="0"/>
              <a:t>Internal Controls </a:t>
            </a:r>
            <a:r>
              <a:rPr lang="en-GB" sz="2400" dirty="0" err="1"/>
              <a:t>L.W.Vona</a:t>
            </a:r>
            <a:r>
              <a:rPr lang="en-GB" sz="2400" dirty="0"/>
              <a:t>) [6]</a:t>
            </a:r>
          </a:p>
          <a:p>
            <a:pPr marL="285750" indent="-285750">
              <a:buFontTx/>
              <a:buChar char="-"/>
            </a:pPr>
            <a:endParaRPr lang="en-GB" sz="2400" dirty="0"/>
          </a:p>
          <a:p>
            <a:r>
              <a:rPr lang="en-GB" sz="2400" dirty="0"/>
              <a:t>Challenges</a:t>
            </a:r>
          </a:p>
          <a:p>
            <a:pPr marL="285750" indent="-285750">
              <a:buFontTx/>
              <a:buChar char="-"/>
            </a:pPr>
            <a:r>
              <a:rPr lang="en-GB" sz="2400" dirty="0"/>
              <a:t>Continually changing/evolving of risks/threats (</a:t>
            </a:r>
            <a:r>
              <a:rPr lang="en-GB" sz="2400" dirty="0" err="1"/>
              <a:t>B.Krebs</a:t>
            </a:r>
            <a:r>
              <a:rPr lang="en-GB" sz="2400" dirty="0"/>
              <a:t>)[7] (</a:t>
            </a:r>
            <a:r>
              <a:rPr lang="en-GB" sz="2400" dirty="0" err="1"/>
              <a:t>F.W.Abergnale</a:t>
            </a:r>
            <a:r>
              <a:rPr lang="en-GB" sz="2400" dirty="0"/>
              <a:t>) [8]</a:t>
            </a:r>
          </a:p>
        </p:txBody>
      </p:sp>
      <p:pic>
        <p:nvPicPr>
          <p:cNvPr id="10" name="Picture 9">
            <a:extLst>
              <a:ext uri="{FF2B5EF4-FFF2-40B4-BE49-F238E27FC236}">
                <a16:creationId xmlns:a16="http://schemas.microsoft.com/office/drawing/2014/main" id="{4A8172D6-8A67-73FB-8C23-14C1F7EFF148}"/>
              </a:ext>
            </a:extLst>
          </p:cNvPr>
          <p:cNvPicPr>
            <a:picLocks noChangeAspect="1"/>
          </p:cNvPicPr>
          <p:nvPr/>
        </p:nvPicPr>
        <p:blipFill rotWithShape="1">
          <a:blip r:embed="rId5"/>
          <a:srcRect l="41025" t="30820" r="16598" b="23517"/>
          <a:stretch/>
        </p:blipFill>
        <p:spPr>
          <a:xfrm>
            <a:off x="5771212" y="1916754"/>
            <a:ext cx="5491399" cy="3328424"/>
          </a:xfrm>
          <a:prstGeom prst="rect">
            <a:avLst/>
          </a:prstGeom>
        </p:spPr>
      </p:pic>
      <p:sp>
        <p:nvSpPr>
          <p:cNvPr id="11" name="TextBox 10">
            <a:extLst>
              <a:ext uri="{FF2B5EF4-FFF2-40B4-BE49-F238E27FC236}">
                <a16:creationId xmlns:a16="http://schemas.microsoft.com/office/drawing/2014/main" id="{994B0B96-3EC6-F9CB-794F-5EC7CDC01AF2}"/>
              </a:ext>
            </a:extLst>
          </p:cNvPr>
          <p:cNvSpPr txBox="1"/>
          <p:nvPr/>
        </p:nvSpPr>
        <p:spPr>
          <a:xfrm>
            <a:off x="7684957" y="1330344"/>
            <a:ext cx="1663907" cy="461665"/>
          </a:xfrm>
          <a:prstGeom prst="rect">
            <a:avLst/>
          </a:prstGeom>
          <a:noFill/>
        </p:spPr>
        <p:txBody>
          <a:bodyPr wrap="square" rtlCol="0">
            <a:spAutoFit/>
          </a:bodyPr>
          <a:lstStyle/>
          <a:p>
            <a:r>
              <a:rPr lang="en-GB" sz="2400" dirty="0"/>
              <a:t>Figure 2</a:t>
            </a:r>
          </a:p>
        </p:txBody>
      </p:sp>
      <p:pic>
        <p:nvPicPr>
          <p:cNvPr id="6" name="Audio 5">
            <a:hlinkClick r:id="" action="ppaction://media"/>
            <a:extLst>
              <a:ext uri="{FF2B5EF4-FFF2-40B4-BE49-F238E27FC236}">
                <a16:creationId xmlns:a16="http://schemas.microsoft.com/office/drawing/2014/main" id="{FF421A00-DB28-E6E9-BB7C-6114EC1BDC3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7815760"/>
      </p:ext>
    </p:extLst>
  </p:cSld>
  <p:clrMapOvr>
    <a:masterClrMapping/>
  </p:clrMapOvr>
  <mc:AlternateContent xmlns:mc="http://schemas.openxmlformats.org/markup-compatibility/2006">
    <mc:Choice xmlns:p14="http://schemas.microsoft.com/office/powerpoint/2010/main" Requires="p14">
      <p:transition spd="slow" p14:dur="2000" advTm="186307"/>
    </mc:Choice>
    <mc:Fallback>
      <p:transition spd="slow" advTm="186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Research Methodologies</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D5270CD-6A79-97DA-135F-0437ED216693}"/>
              </a:ext>
            </a:extLst>
          </p:cNvPr>
          <p:cNvSpPr txBox="1"/>
          <p:nvPr/>
        </p:nvSpPr>
        <p:spPr>
          <a:xfrm>
            <a:off x="744211" y="1686071"/>
            <a:ext cx="3477718" cy="2800767"/>
          </a:xfrm>
          <a:prstGeom prst="rect">
            <a:avLst/>
          </a:prstGeom>
          <a:noFill/>
        </p:spPr>
        <p:txBody>
          <a:bodyPr wrap="square" rtlCol="0">
            <a:spAutoFit/>
          </a:bodyPr>
          <a:lstStyle/>
          <a:p>
            <a:pPr algn="ctr"/>
            <a:r>
              <a:rPr lang="en-GB" sz="3200" b="1" dirty="0"/>
              <a:t>Philosophy</a:t>
            </a:r>
          </a:p>
          <a:p>
            <a:endParaRPr lang="en-GB" sz="2400" dirty="0"/>
          </a:p>
          <a:p>
            <a:pPr marL="342900" indent="-342900">
              <a:buFontTx/>
              <a:buChar char="-"/>
            </a:pPr>
            <a:r>
              <a:rPr lang="en-GB" sz="2400" dirty="0"/>
              <a:t>Mixed Methods</a:t>
            </a:r>
          </a:p>
          <a:p>
            <a:br>
              <a:rPr lang="en-GB" sz="2400" dirty="0"/>
            </a:br>
            <a:r>
              <a:rPr lang="en-GB" sz="2400" dirty="0"/>
              <a:t>Combination of Interpretivism and Positivism</a:t>
            </a:r>
          </a:p>
        </p:txBody>
      </p:sp>
      <p:sp>
        <p:nvSpPr>
          <p:cNvPr id="3" name="TextBox 2">
            <a:extLst>
              <a:ext uri="{FF2B5EF4-FFF2-40B4-BE49-F238E27FC236}">
                <a16:creationId xmlns:a16="http://schemas.microsoft.com/office/drawing/2014/main" id="{37677E8A-5D9A-0C08-7633-EC27E82BA168}"/>
              </a:ext>
            </a:extLst>
          </p:cNvPr>
          <p:cNvSpPr txBox="1"/>
          <p:nvPr/>
        </p:nvSpPr>
        <p:spPr>
          <a:xfrm>
            <a:off x="4357139" y="1685427"/>
            <a:ext cx="3477718" cy="2800767"/>
          </a:xfrm>
          <a:prstGeom prst="rect">
            <a:avLst/>
          </a:prstGeom>
          <a:noFill/>
        </p:spPr>
        <p:txBody>
          <a:bodyPr wrap="square" rtlCol="0">
            <a:spAutoFit/>
          </a:bodyPr>
          <a:lstStyle/>
          <a:p>
            <a:pPr algn="ctr"/>
            <a:r>
              <a:rPr lang="en-GB" sz="3200" b="1" dirty="0"/>
              <a:t>Approach</a:t>
            </a:r>
          </a:p>
          <a:p>
            <a:endParaRPr lang="en-GB" sz="2400" b="1" dirty="0"/>
          </a:p>
          <a:p>
            <a:pPr marL="342900" indent="-342900">
              <a:buFontTx/>
              <a:buChar char="-"/>
            </a:pPr>
            <a:r>
              <a:rPr lang="en-GB" sz="2400" dirty="0"/>
              <a:t>Mixed Methods</a:t>
            </a:r>
          </a:p>
          <a:p>
            <a:endParaRPr lang="en-GB" sz="2400" dirty="0"/>
          </a:p>
          <a:p>
            <a:r>
              <a:rPr lang="en-GB" sz="2400" dirty="0"/>
              <a:t>Combination of both Deductive and Inductive</a:t>
            </a:r>
          </a:p>
          <a:p>
            <a:pPr algn="ctr"/>
            <a:endParaRPr lang="en-GB" sz="2400" b="1" dirty="0"/>
          </a:p>
        </p:txBody>
      </p:sp>
      <p:sp>
        <p:nvSpPr>
          <p:cNvPr id="6" name="TextBox 5">
            <a:extLst>
              <a:ext uri="{FF2B5EF4-FFF2-40B4-BE49-F238E27FC236}">
                <a16:creationId xmlns:a16="http://schemas.microsoft.com/office/drawing/2014/main" id="{412B72B4-D2E9-5F0D-EBF3-FA98A010CF48}"/>
              </a:ext>
            </a:extLst>
          </p:cNvPr>
          <p:cNvSpPr txBox="1"/>
          <p:nvPr/>
        </p:nvSpPr>
        <p:spPr>
          <a:xfrm>
            <a:off x="7970067" y="1686071"/>
            <a:ext cx="3477718" cy="2800767"/>
          </a:xfrm>
          <a:prstGeom prst="rect">
            <a:avLst/>
          </a:prstGeom>
          <a:noFill/>
        </p:spPr>
        <p:txBody>
          <a:bodyPr wrap="square" rtlCol="0">
            <a:spAutoFit/>
          </a:bodyPr>
          <a:lstStyle/>
          <a:p>
            <a:pPr algn="ctr"/>
            <a:r>
              <a:rPr lang="en-GB" sz="3200" b="1" dirty="0"/>
              <a:t>Strategies</a:t>
            </a:r>
          </a:p>
          <a:p>
            <a:endParaRPr lang="en-GB" sz="2400" dirty="0"/>
          </a:p>
          <a:p>
            <a:pPr marL="342900" indent="-342900">
              <a:buFontTx/>
              <a:buChar char="-"/>
            </a:pPr>
            <a:r>
              <a:rPr lang="en-GB" sz="2400" dirty="0"/>
              <a:t>Literature Review</a:t>
            </a:r>
          </a:p>
          <a:p>
            <a:pPr marL="342900" indent="-342900">
              <a:buFontTx/>
              <a:buChar char="-"/>
            </a:pPr>
            <a:r>
              <a:rPr lang="en-GB" sz="2400" dirty="0"/>
              <a:t>Surveys</a:t>
            </a:r>
          </a:p>
          <a:p>
            <a:pPr marL="342900" indent="-342900">
              <a:buFontTx/>
              <a:buChar char="-"/>
            </a:pPr>
            <a:r>
              <a:rPr lang="en-GB" sz="2400" dirty="0"/>
              <a:t>Secondary Data</a:t>
            </a:r>
          </a:p>
          <a:p>
            <a:pPr marL="342900" indent="-342900">
              <a:buFontTx/>
              <a:buChar char="-"/>
            </a:pPr>
            <a:r>
              <a:rPr lang="en-GB" sz="2400" dirty="0"/>
              <a:t>Internal Literature Review</a:t>
            </a:r>
          </a:p>
        </p:txBody>
      </p:sp>
      <p:pic>
        <p:nvPicPr>
          <p:cNvPr id="8" name="Audio 7">
            <a:hlinkClick r:id="" action="ppaction://media"/>
            <a:extLst>
              <a:ext uri="{FF2B5EF4-FFF2-40B4-BE49-F238E27FC236}">
                <a16:creationId xmlns:a16="http://schemas.microsoft.com/office/drawing/2014/main" id="{AD3E64B9-3052-1364-CF14-BAEBC4B0529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08408481"/>
      </p:ext>
    </p:extLst>
  </p:cSld>
  <p:clrMapOvr>
    <a:masterClrMapping/>
  </p:clrMapOvr>
  <mc:AlternateContent xmlns:mc="http://schemas.openxmlformats.org/markup-compatibility/2006">
    <mc:Choice xmlns:p14="http://schemas.microsoft.com/office/powerpoint/2010/main" Requires="p14">
      <p:transition spd="slow" p14:dur="2000" advTm="162666"/>
    </mc:Choice>
    <mc:Fallback>
      <p:transition spd="slow" advTm="162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Development Methodologies</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D5270CD-6A79-97DA-135F-0437ED216693}"/>
              </a:ext>
            </a:extLst>
          </p:cNvPr>
          <p:cNvSpPr txBox="1"/>
          <p:nvPr/>
        </p:nvSpPr>
        <p:spPr>
          <a:xfrm>
            <a:off x="744211" y="1686071"/>
            <a:ext cx="4042100" cy="2062103"/>
          </a:xfrm>
          <a:prstGeom prst="rect">
            <a:avLst/>
          </a:prstGeom>
          <a:noFill/>
        </p:spPr>
        <p:txBody>
          <a:bodyPr wrap="square" rtlCol="0">
            <a:spAutoFit/>
          </a:bodyPr>
          <a:lstStyle/>
          <a:p>
            <a:pPr algn="ctr"/>
            <a:r>
              <a:rPr lang="en-GB" sz="3200" b="1" dirty="0"/>
              <a:t>Approach</a:t>
            </a:r>
          </a:p>
          <a:p>
            <a:endParaRPr lang="en-GB" sz="2400" dirty="0"/>
          </a:p>
          <a:p>
            <a:pPr marL="342900" indent="-342900">
              <a:buFontTx/>
              <a:buChar char="-"/>
            </a:pPr>
            <a:r>
              <a:rPr lang="en-GB" sz="2400" dirty="0"/>
              <a:t>AGILE</a:t>
            </a:r>
          </a:p>
          <a:p>
            <a:endParaRPr lang="en-GB" sz="2400" dirty="0"/>
          </a:p>
          <a:p>
            <a:pPr marL="342900" indent="-342900">
              <a:buFontTx/>
              <a:buChar char="-"/>
            </a:pPr>
            <a:endParaRPr lang="en-GB" sz="2400" dirty="0"/>
          </a:p>
        </p:txBody>
      </p:sp>
      <p:sp>
        <p:nvSpPr>
          <p:cNvPr id="3" name="TextBox 2">
            <a:extLst>
              <a:ext uri="{FF2B5EF4-FFF2-40B4-BE49-F238E27FC236}">
                <a16:creationId xmlns:a16="http://schemas.microsoft.com/office/drawing/2014/main" id="{37677E8A-5D9A-0C08-7633-EC27E82BA168}"/>
              </a:ext>
            </a:extLst>
          </p:cNvPr>
          <p:cNvSpPr txBox="1"/>
          <p:nvPr/>
        </p:nvSpPr>
        <p:spPr>
          <a:xfrm>
            <a:off x="7405689" y="1686071"/>
            <a:ext cx="4042100" cy="5016758"/>
          </a:xfrm>
          <a:prstGeom prst="rect">
            <a:avLst/>
          </a:prstGeom>
          <a:noFill/>
        </p:spPr>
        <p:txBody>
          <a:bodyPr wrap="square" rtlCol="0">
            <a:spAutoFit/>
          </a:bodyPr>
          <a:lstStyle/>
          <a:p>
            <a:pPr algn="ctr"/>
            <a:r>
              <a:rPr lang="en-GB" sz="3200" b="1" dirty="0"/>
              <a:t>Data Collection</a:t>
            </a:r>
          </a:p>
          <a:p>
            <a:br>
              <a:rPr lang="en-GB" sz="2400" dirty="0"/>
            </a:br>
            <a:r>
              <a:rPr lang="en-GB" sz="2400" dirty="0"/>
              <a:t>Quantitative</a:t>
            </a:r>
          </a:p>
          <a:p>
            <a:pPr marL="342900" indent="-342900">
              <a:buFontTx/>
              <a:buChar char="-"/>
            </a:pPr>
            <a:r>
              <a:rPr lang="en-GB" sz="2400" dirty="0"/>
              <a:t>Situation Modelling</a:t>
            </a:r>
          </a:p>
          <a:p>
            <a:pPr marL="342900" indent="-342900">
              <a:buFontTx/>
              <a:buChar char="-"/>
            </a:pPr>
            <a:r>
              <a:rPr lang="en-GB" sz="2400" dirty="0"/>
              <a:t>Surveys</a:t>
            </a:r>
          </a:p>
          <a:p>
            <a:pPr marL="342900" indent="-342900">
              <a:buFontTx/>
              <a:buChar char="-"/>
            </a:pPr>
            <a:r>
              <a:rPr lang="en-GB" sz="2400" dirty="0"/>
              <a:t>Data Analysis</a:t>
            </a:r>
          </a:p>
          <a:p>
            <a:pPr marL="342900" indent="-342900">
              <a:buFontTx/>
              <a:buChar char="-"/>
            </a:pPr>
            <a:r>
              <a:rPr lang="en-GB" sz="2400" dirty="0"/>
              <a:t>Secondary Data</a:t>
            </a:r>
          </a:p>
          <a:p>
            <a:endParaRPr lang="en-GB" sz="2400" dirty="0"/>
          </a:p>
          <a:p>
            <a:r>
              <a:rPr lang="en-GB" sz="2400" dirty="0"/>
              <a:t>Qualitative</a:t>
            </a:r>
          </a:p>
          <a:p>
            <a:pPr marL="342900" indent="-342900">
              <a:buFontTx/>
              <a:buChar char="-"/>
            </a:pPr>
            <a:r>
              <a:rPr lang="en-GB" sz="2400" dirty="0"/>
              <a:t>Document Analysis</a:t>
            </a:r>
          </a:p>
          <a:p>
            <a:pPr marL="342900" indent="-342900">
              <a:buFontTx/>
              <a:buChar char="-"/>
            </a:pPr>
            <a:r>
              <a:rPr lang="en-GB" sz="2400" dirty="0"/>
              <a:t>Focus Group</a:t>
            </a:r>
          </a:p>
          <a:p>
            <a:pPr marL="342900" indent="-342900">
              <a:buFontTx/>
              <a:buChar char="-"/>
            </a:pPr>
            <a:r>
              <a:rPr lang="en-GB" sz="2400" dirty="0"/>
              <a:t>Observation</a:t>
            </a:r>
          </a:p>
          <a:p>
            <a:pPr marL="342900" indent="-342900">
              <a:buFontTx/>
              <a:buChar char="-"/>
            </a:pPr>
            <a:r>
              <a:rPr lang="en-GB" sz="2400" dirty="0"/>
              <a:t>Interviews (IF Required)</a:t>
            </a:r>
          </a:p>
        </p:txBody>
      </p:sp>
      <p:pic>
        <p:nvPicPr>
          <p:cNvPr id="2050" name="Picture 2" descr="What is Agile software development? - K&amp;C">
            <a:extLst>
              <a:ext uri="{FF2B5EF4-FFF2-40B4-BE49-F238E27FC236}">
                <a16:creationId xmlns:a16="http://schemas.microsoft.com/office/drawing/2014/main" id="{206E255A-2A00-42B6-208A-FB96579298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97491" y="2893102"/>
            <a:ext cx="5133854" cy="341634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E3773E1-24BC-FF88-CC26-F5401BE5E4FE}"/>
              </a:ext>
            </a:extLst>
          </p:cNvPr>
          <p:cNvSpPr txBox="1"/>
          <p:nvPr/>
        </p:nvSpPr>
        <p:spPr>
          <a:xfrm>
            <a:off x="4014015" y="2994360"/>
            <a:ext cx="1387990" cy="461665"/>
          </a:xfrm>
          <a:prstGeom prst="rect">
            <a:avLst/>
          </a:prstGeom>
          <a:noFill/>
        </p:spPr>
        <p:txBody>
          <a:bodyPr wrap="square" rtlCol="0">
            <a:spAutoFit/>
          </a:bodyPr>
          <a:lstStyle/>
          <a:p>
            <a:r>
              <a:rPr lang="en-GB" sz="2400" dirty="0"/>
              <a:t>Figure 3</a:t>
            </a:r>
          </a:p>
        </p:txBody>
      </p:sp>
      <p:pic>
        <p:nvPicPr>
          <p:cNvPr id="8" name="Audio 7">
            <a:hlinkClick r:id="" action="ppaction://media"/>
            <a:extLst>
              <a:ext uri="{FF2B5EF4-FFF2-40B4-BE49-F238E27FC236}">
                <a16:creationId xmlns:a16="http://schemas.microsoft.com/office/drawing/2014/main" id="{0ECD5887-63A8-01A9-DF9E-99449312131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65768509"/>
      </p:ext>
    </p:extLst>
  </p:cSld>
  <p:clrMapOvr>
    <a:masterClrMapping/>
  </p:clrMapOvr>
  <mc:AlternateContent xmlns:mc="http://schemas.openxmlformats.org/markup-compatibility/2006">
    <mc:Choice xmlns:p14="http://schemas.microsoft.com/office/powerpoint/2010/main" Requires="p14">
      <p:transition spd="slow" p14:dur="2000" advTm="134006"/>
    </mc:Choice>
    <mc:Fallback>
      <p:transition spd="slow" advTm="134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Resources</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D5270CD-6A79-97DA-135F-0437ED216693}"/>
              </a:ext>
            </a:extLst>
          </p:cNvPr>
          <p:cNvSpPr txBox="1"/>
          <p:nvPr/>
        </p:nvSpPr>
        <p:spPr>
          <a:xfrm>
            <a:off x="744211" y="1686071"/>
            <a:ext cx="3477718" cy="2431435"/>
          </a:xfrm>
          <a:prstGeom prst="rect">
            <a:avLst/>
          </a:prstGeom>
          <a:noFill/>
        </p:spPr>
        <p:txBody>
          <a:bodyPr wrap="square" rtlCol="0">
            <a:spAutoFit/>
          </a:bodyPr>
          <a:lstStyle/>
          <a:p>
            <a:pPr algn="ctr"/>
            <a:r>
              <a:rPr lang="en-GB" sz="3200" b="1" dirty="0"/>
              <a:t>Hardware</a:t>
            </a:r>
          </a:p>
          <a:p>
            <a:pPr marL="342900" indent="-342900">
              <a:buFontTx/>
              <a:buChar char="-"/>
            </a:pPr>
            <a:r>
              <a:rPr lang="en-GB" sz="2400" dirty="0"/>
              <a:t>Storage</a:t>
            </a:r>
          </a:p>
          <a:p>
            <a:pPr marL="342900" indent="-342900">
              <a:buFontTx/>
              <a:buChar char="-"/>
            </a:pPr>
            <a:r>
              <a:rPr lang="en-GB" sz="2400" dirty="0"/>
              <a:t>Network Infrastructure</a:t>
            </a:r>
          </a:p>
          <a:p>
            <a:pPr marL="342900" indent="-342900">
              <a:buFontTx/>
              <a:buChar char="-"/>
            </a:pPr>
            <a:r>
              <a:rPr lang="en-GB" sz="2400" dirty="0"/>
              <a:t>Security Hardware</a:t>
            </a:r>
          </a:p>
          <a:p>
            <a:pPr marL="342900" indent="-342900">
              <a:buFontTx/>
              <a:buChar char="-"/>
            </a:pPr>
            <a:endParaRPr lang="en-GB" sz="2400" dirty="0"/>
          </a:p>
        </p:txBody>
      </p:sp>
      <p:sp>
        <p:nvSpPr>
          <p:cNvPr id="3" name="TextBox 2">
            <a:extLst>
              <a:ext uri="{FF2B5EF4-FFF2-40B4-BE49-F238E27FC236}">
                <a16:creationId xmlns:a16="http://schemas.microsoft.com/office/drawing/2014/main" id="{37677E8A-5D9A-0C08-7633-EC27E82BA168}"/>
              </a:ext>
            </a:extLst>
          </p:cNvPr>
          <p:cNvSpPr txBox="1"/>
          <p:nvPr/>
        </p:nvSpPr>
        <p:spPr>
          <a:xfrm>
            <a:off x="4495650" y="1685427"/>
            <a:ext cx="3477718" cy="3170099"/>
          </a:xfrm>
          <a:prstGeom prst="rect">
            <a:avLst/>
          </a:prstGeom>
          <a:noFill/>
        </p:spPr>
        <p:txBody>
          <a:bodyPr wrap="square" rtlCol="0">
            <a:spAutoFit/>
          </a:bodyPr>
          <a:lstStyle/>
          <a:p>
            <a:pPr algn="ctr"/>
            <a:r>
              <a:rPr lang="en-GB" sz="3200" b="1" dirty="0"/>
              <a:t>Software</a:t>
            </a:r>
          </a:p>
          <a:p>
            <a:pPr marL="342900" indent="-342900">
              <a:buFontTx/>
              <a:buChar char="-"/>
            </a:pPr>
            <a:r>
              <a:rPr lang="en-GB" sz="2400" dirty="0"/>
              <a:t>Collaboration Tooling</a:t>
            </a:r>
          </a:p>
          <a:p>
            <a:pPr marL="342900" indent="-342900">
              <a:buFontTx/>
              <a:buChar char="-"/>
            </a:pPr>
            <a:r>
              <a:rPr lang="en-GB" sz="2400" dirty="0"/>
              <a:t>Survey Tooling</a:t>
            </a:r>
          </a:p>
          <a:p>
            <a:pPr marL="342900" indent="-342900">
              <a:buFontTx/>
              <a:buChar char="-"/>
            </a:pPr>
            <a:r>
              <a:rPr lang="en-GB" sz="2400" dirty="0"/>
              <a:t>Workflow/Storage</a:t>
            </a:r>
          </a:p>
          <a:p>
            <a:pPr marL="342900" indent="-342900">
              <a:buFontTx/>
              <a:buChar char="-"/>
            </a:pPr>
            <a:r>
              <a:rPr lang="en-GB" sz="2400" dirty="0"/>
              <a:t>Analytics + ML Framework</a:t>
            </a:r>
          </a:p>
          <a:p>
            <a:pPr marL="342900" indent="-342900">
              <a:buFontTx/>
              <a:buChar char="-"/>
            </a:pPr>
            <a:r>
              <a:rPr lang="en-GB" sz="2400" dirty="0"/>
              <a:t>DBMS</a:t>
            </a:r>
          </a:p>
          <a:p>
            <a:pPr marL="342900" indent="-342900">
              <a:buFontTx/>
              <a:buChar char="-"/>
            </a:pPr>
            <a:r>
              <a:rPr lang="en-GB" sz="2400" dirty="0"/>
              <a:t>BI Tooling</a:t>
            </a:r>
          </a:p>
        </p:txBody>
      </p:sp>
      <p:sp>
        <p:nvSpPr>
          <p:cNvPr id="6" name="TextBox 5">
            <a:extLst>
              <a:ext uri="{FF2B5EF4-FFF2-40B4-BE49-F238E27FC236}">
                <a16:creationId xmlns:a16="http://schemas.microsoft.com/office/drawing/2014/main" id="{412B72B4-D2E9-5F0D-EBF3-FA98A010CF48}"/>
              </a:ext>
            </a:extLst>
          </p:cNvPr>
          <p:cNvSpPr txBox="1"/>
          <p:nvPr/>
        </p:nvSpPr>
        <p:spPr>
          <a:xfrm>
            <a:off x="8247089" y="1685427"/>
            <a:ext cx="3477718" cy="2800767"/>
          </a:xfrm>
          <a:prstGeom prst="rect">
            <a:avLst/>
          </a:prstGeom>
          <a:noFill/>
        </p:spPr>
        <p:txBody>
          <a:bodyPr wrap="square" rtlCol="0">
            <a:spAutoFit/>
          </a:bodyPr>
          <a:lstStyle/>
          <a:p>
            <a:pPr algn="ctr"/>
            <a:r>
              <a:rPr lang="en-GB" sz="3200" b="1" dirty="0"/>
              <a:t>Information</a:t>
            </a:r>
          </a:p>
          <a:p>
            <a:pPr marL="342900" indent="-342900">
              <a:buFontTx/>
              <a:buChar char="-"/>
            </a:pPr>
            <a:r>
              <a:rPr lang="en-GB" sz="2400" dirty="0"/>
              <a:t>Organisation Chart</a:t>
            </a:r>
          </a:p>
          <a:p>
            <a:pPr marL="342900" indent="-342900">
              <a:buFontTx/>
              <a:buChar char="-"/>
            </a:pPr>
            <a:r>
              <a:rPr lang="en-GB" sz="2400" dirty="0"/>
              <a:t>Internal System Resources</a:t>
            </a:r>
          </a:p>
          <a:p>
            <a:pPr marL="342900" indent="-342900">
              <a:buFontTx/>
              <a:buChar char="-"/>
            </a:pPr>
            <a:r>
              <a:rPr lang="en-GB" sz="2400" dirty="0"/>
              <a:t>Test Data</a:t>
            </a:r>
          </a:p>
          <a:p>
            <a:pPr marL="342900" indent="-342900">
              <a:buFontTx/>
              <a:buChar char="-"/>
            </a:pPr>
            <a:r>
              <a:rPr lang="en-GB" sz="2400" dirty="0"/>
              <a:t>Possibly Secondary Test Data</a:t>
            </a:r>
          </a:p>
        </p:txBody>
      </p:sp>
      <p:pic>
        <p:nvPicPr>
          <p:cNvPr id="8" name="Audio 7">
            <a:hlinkClick r:id="" action="ppaction://media"/>
            <a:extLst>
              <a:ext uri="{FF2B5EF4-FFF2-40B4-BE49-F238E27FC236}">
                <a16:creationId xmlns:a16="http://schemas.microsoft.com/office/drawing/2014/main" id="{9469E357-1C28-3184-B9EA-6C36E711E6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4226809"/>
      </p:ext>
    </p:extLst>
  </p:cSld>
  <p:clrMapOvr>
    <a:masterClrMapping/>
  </p:clrMapOvr>
  <mc:AlternateContent xmlns:mc="http://schemas.openxmlformats.org/markup-compatibility/2006">
    <mc:Choice xmlns:p14="http://schemas.microsoft.com/office/powerpoint/2010/main" Requires="p14">
      <p:transition spd="slow" p14:dur="2000" advTm="110846"/>
    </mc:Choice>
    <mc:Fallback>
      <p:transition spd="slow" advTm="110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Project Risks and Limitations</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1B55C5F-2E01-CEAD-34C3-26EBB8A1DBDB}"/>
              </a:ext>
            </a:extLst>
          </p:cNvPr>
          <p:cNvSpPr txBox="1"/>
          <p:nvPr/>
        </p:nvSpPr>
        <p:spPr>
          <a:xfrm>
            <a:off x="1485922" y="2090172"/>
            <a:ext cx="4610076" cy="2677656"/>
          </a:xfrm>
          <a:prstGeom prst="rect">
            <a:avLst/>
          </a:prstGeom>
          <a:noFill/>
        </p:spPr>
        <p:txBody>
          <a:bodyPr wrap="square" rtlCol="0">
            <a:spAutoFit/>
          </a:bodyPr>
          <a:lstStyle/>
          <a:p>
            <a:pPr marL="285750" indent="-285750">
              <a:buFontTx/>
              <a:buChar char="-"/>
            </a:pPr>
            <a:r>
              <a:rPr lang="en-GB" sz="2400" dirty="0"/>
              <a:t>Cost</a:t>
            </a:r>
          </a:p>
          <a:p>
            <a:pPr marL="285750" indent="-285750">
              <a:buFontTx/>
              <a:buChar char="-"/>
            </a:pPr>
            <a:r>
              <a:rPr lang="en-GB" sz="2400" dirty="0"/>
              <a:t>Resources</a:t>
            </a:r>
          </a:p>
          <a:p>
            <a:pPr marL="285750" indent="-285750">
              <a:buFontTx/>
              <a:buChar char="-"/>
            </a:pPr>
            <a:r>
              <a:rPr lang="en-GB" sz="2400" dirty="0"/>
              <a:t>Complexity</a:t>
            </a:r>
          </a:p>
          <a:p>
            <a:pPr marL="285750" indent="-285750">
              <a:buFontTx/>
              <a:buChar char="-"/>
            </a:pPr>
            <a:r>
              <a:rPr lang="en-GB" sz="2400" dirty="0"/>
              <a:t>Employee Collaboration</a:t>
            </a:r>
          </a:p>
          <a:p>
            <a:pPr marL="285750" indent="-285750">
              <a:buFontTx/>
              <a:buChar char="-"/>
            </a:pPr>
            <a:r>
              <a:rPr lang="en-GB" sz="2400" dirty="0"/>
              <a:t>Data Quality</a:t>
            </a:r>
          </a:p>
          <a:p>
            <a:pPr marL="285750" indent="-285750">
              <a:buFontTx/>
              <a:buChar char="-"/>
            </a:pPr>
            <a:r>
              <a:rPr lang="en-GB" sz="2400" dirty="0"/>
              <a:t>Solution Approval Timescales</a:t>
            </a:r>
          </a:p>
          <a:p>
            <a:pPr marL="285750" indent="-285750">
              <a:buFontTx/>
              <a:buChar char="-"/>
            </a:pPr>
            <a:r>
              <a:rPr lang="en-GB" sz="2400" dirty="0"/>
              <a:t>Negative Publicity</a:t>
            </a:r>
          </a:p>
        </p:txBody>
      </p:sp>
      <p:pic>
        <p:nvPicPr>
          <p:cNvPr id="1026" name="Picture 2" descr="8 Common Project Risk Examples &amp; How to Manage Them">
            <a:extLst>
              <a:ext uri="{FF2B5EF4-FFF2-40B4-BE49-F238E27FC236}">
                <a16:creationId xmlns:a16="http://schemas.microsoft.com/office/drawing/2014/main" id="{DC02AA3E-95DE-E16D-0F35-E0F533F41E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10662" y="2196962"/>
            <a:ext cx="4770217" cy="26776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677C60E-5130-B836-AB4F-37DD4239982D}"/>
              </a:ext>
            </a:extLst>
          </p:cNvPr>
          <p:cNvSpPr txBox="1"/>
          <p:nvPr/>
        </p:nvSpPr>
        <p:spPr>
          <a:xfrm>
            <a:off x="8328395" y="1588840"/>
            <a:ext cx="1933731" cy="461665"/>
          </a:xfrm>
          <a:prstGeom prst="rect">
            <a:avLst/>
          </a:prstGeom>
          <a:noFill/>
        </p:spPr>
        <p:txBody>
          <a:bodyPr wrap="square" rtlCol="0">
            <a:spAutoFit/>
          </a:bodyPr>
          <a:lstStyle/>
          <a:p>
            <a:r>
              <a:rPr lang="en-GB" sz="2400" dirty="0"/>
              <a:t>Figure 4</a:t>
            </a:r>
          </a:p>
        </p:txBody>
      </p:sp>
      <p:pic>
        <p:nvPicPr>
          <p:cNvPr id="7" name="Audio 6">
            <a:hlinkClick r:id="" action="ppaction://media"/>
            <a:extLst>
              <a:ext uri="{FF2B5EF4-FFF2-40B4-BE49-F238E27FC236}">
                <a16:creationId xmlns:a16="http://schemas.microsoft.com/office/drawing/2014/main" id="{C26E110E-B372-A424-92E8-C1E76107AF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9746511"/>
      </p:ext>
    </p:extLst>
  </p:cSld>
  <p:clrMapOvr>
    <a:masterClrMapping/>
  </p:clrMapOvr>
  <mc:AlternateContent xmlns:mc="http://schemas.openxmlformats.org/markup-compatibility/2006">
    <mc:Choice xmlns:p14="http://schemas.microsoft.com/office/powerpoint/2010/main" Requires="p14">
      <p:transition spd="slow" p14:dur="2000" advTm="101195"/>
    </mc:Choice>
    <mc:Fallback>
      <p:transition spd="slow" advTm="101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Project Plan</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73160F10-48CC-C3F7-0922-62801920AFDC}"/>
              </a:ext>
            </a:extLst>
          </p:cNvPr>
          <p:cNvPicPr>
            <a:picLocks noChangeAspect="1"/>
          </p:cNvPicPr>
          <p:nvPr/>
        </p:nvPicPr>
        <p:blipFill rotWithShape="1">
          <a:blip r:embed="rId5"/>
          <a:srcRect l="1733" t="30524" r="25105" b="11780"/>
          <a:stretch/>
        </p:blipFill>
        <p:spPr bwMode="auto">
          <a:xfrm>
            <a:off x="863232" y="1548130"/>
            <a:ext cx="10465535" cy="4642807"/>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1E70270D-D3A5-0534-75B4-6A10B58E642B}"/>
              </a:ext>
            </a:extLst>
          </p:cNvPr>
          <p:cNvSpPr txBox="1"/>
          <p:nvPr/>
        </p:nvSpPr>
        <p:spPr>
          <a:xfrm>
            <a:off x="974361" y="832503"/>
            <a:ext cx="1364105" cy="461665"/>
          </a:xfrm>
          <a:prstGeom prst="rect">
            <a:avLst/>
          </a:prstGeom>
          <a:noFill/>
        </p:spPr>
        <p:txBody>
          <a:bodyPr wrap="square" rtlCol="0">
            <a:spAutoFit/>
          </a:bodyPr>
          <a:lstStyle/>
          <a:p>
            <a:r>
              <a:rPr lang="en-GB" sz="2400" dirty="0"/>
              <a:t>Figure 5</a:t>
            </a:r>
          </a:p>
        </p:txBody>
      </p:sp>
      <p:pic>
        <p:nvPicPr>
          <p:cNvPr id="7" name="Audio 6">
            <a:hlinkClick r:id="" action="ppaction://media"/>
            <a:extLst>
              <a:ext uri="{FF2B5EF4-FFF2-40B4-BE49-F238E27FC236}">
                <a16:creationId xmlns:a16="http://schemas.microsoft.com/office/drawing/2014/main" id="{95EE3A7C-B751-35DF-286D-793CC6B2AC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6775508"/>
      </p:ext>
    </p:extLst>
  </p:cSld>
  <p:clrMapOvr>
    <a:masterClrMapping/>
  </p:clrMapOvr>
  <mc:AlternateContent xmlns:mc="http://schemas.openxmlformats.org/markup-compatibility/2006">
    <mc:Choice xmlns:p14="http://schemas.microsoft.com/office/powerpoint/2010/main" Requires="p14">
      <p:transition spd="slow" p14:dur="2000" advTm="65353"/>
    </mc:Choice>
    <mc:Fallback>
      <p:transition spd="slow" advTm="65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References</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D5270CD-6A79-97DA-135F-0437ED216693}"/>
              </a:ext>
            </a:extLst>
          </p:cNvPr>
          <p:cNvSpPr txBox="1"/>
          <p:nvPr/>
        </p:nvSpPr>
        <p:spPr>
          <a:xfrm>
            <a:off x="1004340" y="1249547"/>
            <a:ext cx="10583056" cy="5402505"/>
          </a:xfrm>
          <a:prstGeom prst="rect">
            <a:avLst/>
          </a:prstGeom>
          <a:noFill/>
        </p:spPr>
        <p:txBody>
          <a:bodyPr wrap="square" rtlCol="0">
            <a:sp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[1] E. Participation, “Fraud Act 2006,” 2006. [Online]. Available: https://www.legislation.gov.uk/ukpga/2006/35. [Accessed: 06-Sep-2023]</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t>
            </a:r>
            <a:r>
              <a:rPr lang="en-GB" sz="1400" dirty="0">
                <a:latin typeface="Calibri" panose="020F0502020204030204" pitchFamily="34" charset="0"/>
                <a:ea typeface="Calibri" panose="020F0502020204030204" pitchFamily="34" charset="0"/>
                <a:cs typeface="Times New Roman" panose="02020603050405020304" pitchFamily="18" charset="0"/>
              </a:rPr>
              <a:t>2</a:t>
            </a:r>
            <a:r>
              <a:rPr lang="en-GB" sz="1400" dirty="0">
                <a:effectLst/>
                <a:latin typeface="Calibri" panose="020F0502020204030204" pitchFamily="34" charset="0"/>
                <a:ea typeface="Calibri" panose="020F0502020204030204" pitchFamily="34" charset="0"/>
                <a:cs typeface="Times New Roman" panose="02020603050405020304" pitchFamily="18" charset="0"/>
              </a:rPr>
              <a:t>] S. Albrecht, “The Fraud Triangle,” 2023. [Online]. Available: https://www.whistleblowers.org/fraud-triangle/. [Accessed: 06-Sep-2023]</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[3] W. and Hermanson, “2.3 Fraud Diamond,” 2023 [Online]. Available: https://foodfraud.uclan.ac.uk/topic/2-3-fraud-diamond/#:~:text=Fraud%20Diamond%20(Wolfe%20and%20Hermanson,capability%20to%20exploit%20an%20opportunity. [Accessed: 07-Sep-2023]</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[4]</a:t>
            </a:r>
            <a:r>
              <a:rPr lang="en-GB" sz="1400" dirty="0">
                <a:effectLst/>
                <a:latin typeface="Calibri" panose="020F0502020204030204" pitchFamily="34" charset="0"/>
                <a:ea typeface="Calibri" panose="020F0502020204030204" pitchFamily="34" charset="0"/>
                <a:cs typeface="Times New Roman" panose="02020603050405020304" pitchFamily="18" charset="0"/>
              </a:rPr>
              <a:t> M. Button "Combating Corporate Fraud: A Practical Guide to Prevention, Detection, and Internal Control" </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[5]</a:t>
            </a:r>
            <a:r>
              <a:rPr lang="en-GB" sz="1400" dirty="0">
                <a:effectLst/>
                <a:latin typeface="Calibri" panose="020F0502020204030204" pitchFamily="34" charset="0"/>
                <a:ea typeface="Calibri" panose="020F0502020204030204" pitchFamily="34" charset="0"/>
                <a:cs typeface="Times New Roman" panose="02020603050405020304" pitchFamily="18" charset="0"/>
              </a:rPr>
              <a:t> B. Richard and H. David, “Statistical Fraud Detection: A Review,” 2002. [Online]. Available: https://www-jstor-org.ezproxy.uwtsd.ac.uk/stable/3182781. [Accessed: 07-Sep-2023]</a:t>
            </a:r>
          </a:p>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[6]</a:t>
            </a:r>
            <a:r>
              <a:rPr lang="en-GB" sz="1400" dirty="0">
                <a:effectLst/>
                <a:latin typeface="Calibri" panose="020F0502020204030204" pitchFamily="34" charset="0"/>
                <a:ea typeface="Calibri" panose="020F0502020204030204" pitchFamily="34" charset="0"/>
                <a:cs typeface="Times New Roman" panose="02020603050405020304" pitchFamily="18" charset="0"/>
              </a:rPr>
              <a:t> L W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Vona</a:t>
            </a:r>
            <a:r>
              <a:rPr lang="en-GB" sz="1400" dirty="0">
                <a:effectLst/>
                <a:latin typeface="Calibri" panose="020F0502020204030204" pitchFamily="34" charset="0"/>
                <a:ea typeface="Calibri" panose="020F0502020204030204" pitchFamily="34" charset="0"/>
                <a:cs typeface="Times New Roman" panose="02020603050405020304" pitchFamily="18" charset="0"/>
              </a:rPr>
              <a:t>, "The Fraud Audit: Responding to the risk of Fraud in Core Business Systems," Internal Auditing, vol. 27, (6), pp. 44-46, 2012. Available</a:t>
            </a:r>
            <a:r>
              <a:rPr lang="en-GB" sz="14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400" dirty="0">
                <a:solidFill>
                  <a:srgbClr val="C00000"/>
                </a:solidFill>
                <a:latin typeface="Calibri" panose="020F0502020204030204" pitchFamily="34" charset="0"/>
                <a:ea typeface="Calibri" panose="020F0502020204030204" pitchFamily="34" charset="0"/>
                <a:cs typeface="Times New Roman" panose="02020603050405020304" pitchFamily="18" charset="0"/>
              </a:rPr>
              <a:t>https://www.proquest.com/trade-journals/fraud-audit-responding-risk-core-business-systems/docview/1266211548/se-2</a:t>
            </a:r>
            <a:r>
              <a:rPr lang="en-GB" sz="14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 [Accessed: 07-Sep-2023]</a:t>
            </a:r>
          </a:p>
          <a:p>
            <a:pPr>
              <a:lnSpc>
                <a:spcPct val="107000"/>
              </a:lnSpc>
              <a:spcAft>
                <a:spcPts val="800"/>
              </a:spcAft>
            </a:pPr>
            <a:r>
              <a:rPr lang="en-GB" sz="14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[7] B. Krebs, “Krebs on Security – In-depth security news and investigation,” 2023. [Online]. Available: https://krebsonsecurity.com/. [Accessed: 07-Sep-2023]</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[8] F. W.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Abergnale</a:t>
            </a:r>
            <a:r>
              <a:rPr lang="en-GB" sz="1400" dirty="0">
                <a:effectLst/>
                <a:latin typeface="Calibri" panose="020F0502020204030204" pitchFamily="34" charset="0"/>
                <a:ea typeface="Calibri" panose="020F0502020204030204" pitchFamily="34" charset="0"/>
                <a:cs typeface="Times New Roman" panose="02020603050405020304" pitchFamily="18" charset="0"/>
              </a:rPr>
              <a:t>, “The Art of the Steal: How to Protect Yourself and Your Business from Fraud,” 2001. [Online]. Available: https://www.proquest.com/docview/196819249?accountid=130472&amp;parentSessionId=PeUW8HaJJTc7x%2FjXqKL4k86A%2BxgUum5R3Yczyzqxh28%3D&amp;pq-origsite=primo . [Accessed: 07-Sep-2023]</a:t>
            </a: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pic>
        <p:nvPicPr>
          <p:cNvPr id="6" name="Audio 5">
            <a:hlinkClick r:id="" action="ppaction://media"/>
            <a:extLst>
              <a:ext uri="{FF2B5EF4-FFF2-40B4-BE49-F238E27FC236}">
                <a16:creationId xmlns:a16="http://schemas.microsoft.com/office/drawing/2014/main" id="{AC060479-A804-C56D-B300-FE691B6C70D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4035472"/>
      </p:ext>
    </p:extLst>
  </p:cSld>
  <p:clrMapOvr>
    <a:masterClrMapping/>
  </p:clrMapOvr>
  <mc:AlternateContent xmlns:mc="http://schemas.openxmlformats.org/markup-compatibility/2006">
    <mc:Choice xmlns:p14="http://schemas.microsoft.com/office/powerpoint/2010/main" Requires="p14">
      <p:transition spd="slow" p14:dur="2000" advTm="12691"/>
    </mc:Choice>
    <mc:Fallback>
      <p:transition spd="slow" advTm="12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048" y="415459"/>
            <a:ext cx="11497901" cy="834088"/>
          </a:xfrm>
        </p:spPr>
        <p:txBody>
          <a:bodyPr/>
          <a:lstStyle/>
          <a:p>
            <a:pPr algn="ctr"/>
            <a:r>
              <a:rPr lang="en-US" dirty="0">
                <a:cs typeface="Calibri" panose="020F0502020204030204" pitchFamily="34" charset="0"/>
              </a:rPr>
              <a:t>Figures</a:t>
            </a:r>
          </a:p>
        </p:txBody>
      </p:sp>
      <p:sp>
        <p:nvSpPr>
          <p:cNvPr id="5" name="Rectangle 4">
            <a:extLst>
              <a:ext uri="{FF2B5EF4-FFF2-40B4-BE49-F238E27FC236}">
                <a16:creationId xmlns:a16="http://schemas.microsoft.com/office/drawing/2014/main" id="{A24715C7-798A-445A-8E73-564E1D52759D}"/>
              </a:ext>
            </a:extLst>
          </p:cNvPr>
          <p:cNvSpPr/>
          <p:nvPr/>
        </p:nvSpPr>
        <p:spPr>
          <a:xfrm>
            <a:off x="0" y="0"/>
            <a:ext cx="196770" cy="68580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D5270CD-6A79-97DA-135F-0437ED216693}"/>
              </a:ext>
            </a:extLst>
          </p:cNvPr>
          <p:cNvSpPr txBox="1"/>
          <p:nvPr/>
        </p:nvSpPr>
        <p:spPr>
          <a:xfrm>
            <a:off x="1004340" y="1249547"/>
            <a:ext cx="10583056" cy="4633063"/>
          </a:xfrm>
          <a:prstGeom prst="rect">
            <a:avLst/>
          </a:prstGeom>
          <a:noFill/>
        </p:spPr>
        <p:txBody>
          <a:bodyPr wrap="square" rtlCol="0">
            <a:spAutoFit/>
          </a:bodyPr>
          <a:lstStyle/>
          <a:p>
            <a:pPr>
              <a:lnSpc>
                <a:spcPct val="107000"/>
              </a:lnSpc>
              <a:spcAft>
                <a:spcPts val="800"/>
              </a:spcAft>
            </a:pPr>
            <a:r>
              <a:rPr lang="en-GB" sz="2000" dirty="0">
                <a:solidFill>
                  <a:srgbClr val="C00000"/>
                </a:solidFill>
                <a:ea typeface="Calibri" panose="020F0502020204030204" pitchFamily="34" charset="0"/>
                <a:cs typeface="Times New Roman" panose="02020603050405020304" pitchFamily="18" charset="0"/>
              </a:rPr>
              <a:t>Figure 1 - </a:t>
            </a:r>
            <a:r>
              <a:rPr lang="en-GB" sz="2000" dirty="0">
                <a:solidFill>
                  <a:srgbClr val="C00000"/>
                </a:solidFill>
                <a:effectLst/>
                <a:ea typeface="Calibri" panose="020F0502020204030204" pitchFamily="34" charset="0"/>
                <a:cs typeface="Times New Roman" panose="02020603050405020304" pitchFamily="18" charset="0"/>
              </a:rPr>
              <a:t> S. Albrecht, “The Fraud Triangle,” 2023. [Online]. Available: https://www.whistleblowers.org/fraud-triangle/. [Accessed: 06-Sep-2023]</a:t>
            </a:r>
            <a:br>
              <a:rPr lang="en-GB" sz="2000" dirty="0">
                <a:solidFill>
                  <a:srgbClr val="C00000"/>
                </a:solidFill>
                <a:effectLst/>
                <a:ea typeface="Calibri" panose="020F0502020204030204" pitchFamily="34" charset="0"/>
                <a:cs typeface="Times New Roman" panose="02020603050405020304" pitchFamily="18" charset="0"/>
              </a:rPr>
            </a:br>
            <a:br>
              <a:rPr lang="en-GB" sz="2000" dirty="0">
                <a:solidFill>
                  <a:srgbClr val="C00000"/>
                </a:solidFill>
                <a:effectLst/>
                <a:ea typeface="Calibri" panose="020F0502020204030204" pitchFamily="34" charset="0"/>
                <a:cs typeface="Times New Roman" panose="02020603050405020304" pitchFamily="18" charset="0"/>
              </a:rPr>
            </a:br>
            <a:r>
              <a:rPr lang="en-GB" sz="2000" dirty="0">
                <a:solidFill>
                  <a:srgbClr val="C00000"/>
                </a:solidFill>
              </a:rPr>
              <a:t>Figure 2 – D. Soni, “Fraud Detection use Case,” 2020. [Online]. Available:  https://mastechinfotrellis.com/blogs/ai-analytics-and-data-sciences/knowledge-graphs-for-fraud-detection. [Accessed: 10-Sep-2023]</a:t>
            </a:r>
          </a:p>
          <a:p>
            <a:r>
              <a:rPr lang="en-GB" sz="2000" dirty="0">
                <a:solidFill>
                  <a:srgbClr val="C00000"/>
                </a:solidFill>
              </a:rPr>
              <a:t>Figure 3 </a:t>
            </a:r>
            <a:r>
              <a:rPr lang="en-GB" sz="2000" dirty="0">
                <a:solidFill>
                  <a:srgbClr val="C00000"/>
                </a:solidFill>
                <a:hlinkClick r:id="rId5">
                  <a:extLst>
                    <a:ext uri="{A12FA001-AC4F-418D-AE19-62706E023703}">
                      <ahyp:hlinkClr xmlns:ahyp="http://schemas.microsoft.com/office/drawing/2018/hyperlinkcolor" val="tx"/>
                    </a:ext>
                  </a:extLst>
                </a:hlinkClick>
              </a:rPr>
              <a:t>–</a:t>
            </a:r>
            <a:r>
              <a:rPr lang="en-GB" sz="2000" dirty="0">
                <a:solidFill>
                  <a:srgbClr val="C00000"/>
                </a:solidFill>
              </a:rPr>
              <a:t> J. Adam “What is Agile Software Development?,” 2022. [Online]. Available: https://kruschecompany.com/agile-software-development/. [Accessed: 10-Sep-2023]</a:t>
            </a:r>
          </a:p>
          <a:p>
            <a:br>
              <a:rPr lang="en-GB" sz="2000" dirty="0">
                <a:solidFill>
                  <a:srgbClr val="C00000"/>
                </a:solidFill>
              </a:rPr>
            </a:br>
            <a:r>
              <a:rPr lang="en-GB" sz="2000" dirty="0">
                <a:solidFill>
                  <a:srgbClr val="C00000"/>
                </a:solidFill>
              </a:rPr>
              <a:t>Figure 4 - I. </a:t>
            </a:r>
            <a:r>
              <a:rPr lang="en-GB" sz="2000" dirty="0" err="1">
                <a:solidFill>
                  <a:srgbClr val="C00000"/>
                </a:solidFill>
              </a:rPr>
              <a:t>Casucian</a:t>
            </a:r>
            <a:r>
              <a:rPr lang="en-GB" sz="2000" dirty="0">
                <a:solidFill>
                  <a:srgbClr val="C00000"/>
                </a:solidFill>
              </a:rPr>
              <a:t> “Project Risk Examples,” 2023. [Online]. Available: https://technologyadvice.com/blog/information-technology/project-risks-examples/. [Accessed: 10-Sep-2023]</a:t>
            </a:r>
            <a:br>
              <a:rPr lang="en-GB" sz="2000" dirty="0">
                <a:solidFill>
                  <a:srgbClr val="C00000"/>
                </a:solidFill>
              </a:rPr>
            </a:br>
            <a:endParaRPr lang="en-GB" sz="2000" dirty="0">
              <a:solidFill>
                <a:srgbClr val="C00000"/>
              </a:solidFill>
            </a:endParaRPr>
          </a:p>
          <a:p>
            <a:r>
              <a:rPr lang="en-GB" sz="2000" dirty="0">
                <a:solidFill>
                  <a:srgbClr val="C00000"/>
                </a:solidFill>
              </a:rPr>
              <a:t>Figure 5 – Self Created using Excel</a:t>
            </a:r>
          </a:p>
        </p:txBody>
      </p:sp>
      <p:pic>
        <p:nvPicPr>
          <p:cNvPr id="6" name="Audio 5">
            <a:hlinkClick r:id="" action="ppaction://media"/>
            <a:extLst>
              <a:ext uri="{FF2B5EF4-FFF2-40B4-BE49-F238E27FC236}">
                <a16:creationId xmlns:a16="http://schemas.microsoft.com/office/drawing/2014/main" id="{2F4BFDBB-7BEA-32F0-BE03-9903A8FD80B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7093488"/>
      </p:ext>
    </p:extLst>
  </p:cSld>
  <p:clrMapOvr>
    <a:masterClrMapping/>
  </p:clrMapOvr>
  <mc:AlternateContent xmlns:mc="http://schemas.openxmlformats.org/markup-compatibility/2006">
    <mc:Choice xmlns:p14="http://schemas.microsoft.com/office/powerpoint/2010/main" Requires="p14">
      <p:transition spd="slow" p14:dur="2000" advTm="11449"/>
    </mc:Choice>
    <mc:Fallback>
      <p:transition spd="slow" advTm="11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45B7385-806D-5B47-886D-2614569BA911}"/>
              </a:ext>
            </a:extLst>
          </p:cNvPr>
          <p:cNvSpPr/>
          <p:nvPr/>
        </p:nvSpPr>
        <p:spPr>
          <a:xfrm>
            <a:off x="0" y="-1"/>
            <a:ext cx="12191999" cy="6858000"/>
          </a:xfrm>
          <a:prstGeom prst="rect">
            <a:avLst/>
          </a:prstGeom>
          <a:solidFill>
            <a:srgbClr val="80BD0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968E10E-001B-814E-B377-789677F7DE95}"/>
              </a:ext>
            </a:extLst>
          </p:cNvPr>
          <p:cNvSpPr txBox="1"/>
          <p:nvPr/>
        </p:nvSpPr>
        <p:spPr>
          <a:xfrm>
            <a:off x="0" y="2944252"/>
            <a:ext cx="12192000" cy="969496"/>
          </a:xfrm>
          <a:prstGeom prst="rect">
            <a:avLst/>
          </a:prstGeom>
          <a:noFill/>
        </p:spPr>
        <p:txBody>
          <a:bodyPr wrap="square" bIns="0" rtlCol="0" anchor="b" anchorCtr="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1" i="0" u="none" strike="noStrike" kern="1200" cap="none" spc="0" normalizeH="0" baseline="0" noProof="0" dirty="0">
                <a:ln>
                  <a:noFill/>
                </a:ln>
                <a:solidFill>
                  <a:prstClr val="white"/>
                </a:solidFill>
                <a:effectLst/>
                <a:uLnTx/>
                <a:uFillTx/>
                <a:latin typeface="+mj-lt"/>
                <a:cs typeface="Arial"/>
              </a:rPr>
              <a:t>Thank you</a:t>
            </a:r>
          </a:p>
        </p:txBody>
      </p:sp>
      <p:pic>
        <p:nvPicPr>
          <p:cNvPr id="6" name="Picture 5">
            <a:extLst>
              <a:ext uri="{FF2B5EF4-FFF2-40B4-BE49-F238E27FC236}">
                <a16:creationId xmlns:a16="http://schemas.microsoft.com/office/drawing/2014/main" id="{4FD16A04-092E-324F-82DC-0AA0D098257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77288" y="5799526"/>
            <a:ext cx="545837" cy="792301"/>
          </a:xfrm>
          <a:prstGeom prst="rect">
            <a:avLst/>
          </a:prstGeom>
        </p:spPr>
      </p:pic>
      <p:pic>
        <p:nvPicPr>
          <p:cNvPr id="7" name="Picture 6">
            <a:extLst>
              <a:ext uri="{FF2B5EF4-FFF2-40B4-BE49-F238E27FC236}">
                <a16:creationId xmlns:a16="http://schemas.microsoft.com/office/drawing/2014/main" id="{E7538B90-D43E-6B4F-B18B-3666DF8AA6C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66700" y="249706"/>
            <a:ext cx="1245854" cy="843635"/>
          </a:xfrm>
          <a:prstGeom prst="rect">
            <a:avLst/>
          </a:prstGeom>
        </p:spPr>
      </p:pic>
      <p:pic>
        <p:nvPicPr>
          <p:cNvPr id="8" name="Picture 7">
            <a:extLst>
              <a:ext uri="{FF2B5EF4-FFF2-40B4-BE49-F238E27FC236}">
                <a16:creationId xmlns:a16="http://schemas.microsoft.com/office/drawing/2014/main" id="{BA20F97F-7A77-EA49-8BF1-3490790784B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28217" y="6248400"/>
            <a:ext cx="2304908" cy="380707"/>
          </a:xfrm>
          <a:prstGeom prst="rect">
            <a:avLst/>
          </a:prstGeom>
        </p:spPr>
      </p:pic>
      <p:pic>
        <p:nvPicPr>
          <p:cNvPr id="3" name="Audio 2">
            <a:hlinkClick r:id="" action="ppaction://media"/>
            <a:extLst>
              <a:ext uri="{FF2B5EF4-FFF2-40B4-BE49-F238E27FC236}">
                <a16:creationId xmlns:a16="http://schemas.microsoft.com/office/drawing/2014/main" id="{559F3FBA-3F80-0BE6-AA37-78E0DD561A5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5790104"/>
      </p:ext>
    </p:extLst>
  </p:cSld>
  <p:clrMapOvr>
    <a:masterClrMapping/>
  </p:clrMapOvr>
  <mc:AlternateContent xmlns:mc="http://schemas.openxmlformats.org/markup-compatibility/2006">
    <mc:Choice xmlns:p14="http://schemas.microsoft.com/office/powerpoint/2010/main" Requires="p14">
      <p:transition spd="slow" p14:dur="2000" advTm="11118"/>
    </mc:Choice>
    <mc:Fallback>
      <p:transition spd="slow" advTm="11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Title Slide Options">
  <a:themeElements>
    <a:clrScheme name="ITS Colours">
      <a:dk1>
        <a:srgbClr val="000000"/>
      </a:dk1>
      <a:lt1>
        <a:srgbClr val="FEFFFF"/>
      </a:lt1>
      <a:dk2>
        <a:srgbClr val="54555B"/>
      </a:dk2>
      <a:lt2>
        <a:srgbClr val="FFDE00"/>
      </a:lt2>
      <a:accent1>
        <a:srgbClr val="0033A1"/>
      </a:accent1>
      <a:accent2>
        <a:srgbClr val="EE7624"/>
      </a:accent2>
      <a:accent3>
        <a:srgbClr val="0082CA"/>
      </a:accent3>
      <a:accent4>
        <a:srgbClr val="F63340"/>
      </a:accent4>
      <a:accent5>
        <a:srgbClr val="9D4292"/>
      </a:accent5>
      <a:accent6>
        <a:srgbClr val="00A7CF"/>
      </a:accent6>
      <a:hlink>
        <a:srgbClr val="FEFFFE"/>
      </a:hlink>
      <a:folHlink>
        <a:srgbClr val="DC2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VLA Corporate">
  <a:themeElements>
    <a:clrScheme name="DVLA">
      <a:dk1>
        <a:srgbClr val="000000"/>
      </a:dk1>
      <a:lt1>
        <a:srgbClr val="FEFFFF"/>
      </a:lt1>
      <a:dk2>
        <a:srgbClr val="54555B"/>
      </a:dk2>
      <a:lt2>
        <a:srgbClr val="FFDE00"/>
      </a:lt2>
      <a:accent1>
        <a:srgbClr val="006853"/>
      </a:accent1>
      <a:accent2>
        <a:srgbClr val="EE7624"/>
      </a:accent2>
      <a:accent3>
        <a:srgbClr val="0081C9"/>
      </a:accent3>
      <a:accent4>
        <a:srgbClr val="F63340"/>
      </a:accent4>
      <a:accent5>
        <a:srgbClr val="9D4292"/>
      </a:accent5>
      <a:accent6>
        <a:srgbClr val="81BC00"/>
      </a:accent6>
      <a:hlink>
        <a:srgbClr val="FEFFFE"/>
      </a:hlink>
      <a:folHlink>
        <a:srgbClr val="DC2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VLA Corporate" id="{01B1009B-A2C5-E545-99C7-9387021D9749}" vid="{850F78D2-C85B-A941-9103-8BD3C0EE436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135D9F44F92B4BBFA52ADB9345EC81" ma:contentTypeVersion="15" ma:contentTypeDescription="Create a new document." ma:contentTypeScope="" ma:versionID="fa89904582d8b41f40ecc523f884c712">
  <xsd:schema xmlns:xsd="http://www.w3.org/2001/XMLSchema" xmlns:xs="http://www.w3.org/2001/XMLSchema" xmlns:p="http://schemas.microsoft.com/office/2006/metadata/properties" xmlns:ns2="d3be900c-f756-412b-8b8e-e8945dc86268" xmlns:ns3="7077f267-9932-47b7-9a57-00d2d316eba5" targetNamespace="http://schemas.microsoft.com/office/2006/metadata/properties" ma:root="true" ma:fieldsID="ff1bb29f3016e3e4806d14258ea5eeec" ns2:_="" ns3:_="">
    <xsd:import namespace="d3be900c-f756-412b-8b8e-e8945dc86268"/>
    <xsd:import namespace="7077f267-9932-47b7-9a57-00d2d316eba5"/>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2:MediaService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be900c-f756-412b-8b8e-e8945dc8626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78d8f391-9471-44b6-aaa9-67696d12134c"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7077f267-9932-47b7-9a57-00d2d316eba5"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7f3202f6-c9c0-404e-9dbb-d951691e987f}" ma:internalName="TaxCatchAll" ma:showField="CatchAllData" ma:web="7077f267-9932-47b7-9a57-00d2d316eba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077f267-9932-47b7-9a57-00d2d316eba5" xsi:nil="true"/>
    <lcf76f155ced4ddcb4097134ff3c332f xmlns="d3be900c-f756-412b-8b8e-e8945dc86268">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1E4085B-D186-4B1B-9327-A8ABC9BA26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3be900c-f756-412b-8b8e-e8945dc86268"/>
    <ds:schemaRef ds:uri="7077f267-9932-47b7-9a57-00d2d316eb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79E5E4-5ED5-461D-82BD-4A5443053263}">
  <ds:schemaRefs>
    <ds:schemaRef ds:uri="http://schemas.microsoft.com/sharepoint/v3/contenttype/forms"/>
  </ds:schemaRefs>
</ds:datastoreItem>
</file>

<file path=customXml/itemProps3.xml><?xml version="1.0" encoding="utf-8"?>
<ds:datastoreItem xmlns:ds="http://schemas.openxmlformats.org/officeDocument/2006/customXml" ds:itemID="{02E38CE2-7068-469C-B56F-AD22375101CA}">
  <ds:schemaRefs>
    <ds:schemaRef ds:uri="http://purl.org/dc/dcmitype/"/>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purl.org/dc/terms/"/>
    <ds:schemaRef ds:uri="7077f267-9932-47b7-9a57-00d2d316eba5"/>
    <ds:schemaRef ds:uri="d3be900c-f756-412b-8b8e-e8945dc8626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21167</TotalTime>
  <Words>4142</Words>
  <Application>Microsoft Office PowerPoint</Application>
  <PresentationFormat>Widescreen</PresentationFormat>
  <Paragraphs>190</Paragraphs>
  <Slides>13</Slides>
  <Notes>11</Notes>
  <HiddenSlides>0</HiddenSlides>
  <MMClips>13</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13</vt:i4>
      </vt:variant>
    </vt:vector>
  </HeadingPairs>
  <TitlesOfParts>
    <vt:vector size="18" baseType="lpstr">
      <vt:lpstr>Arial</vt:lpstr>
      <vt:lpstr>Calibri</vt:lpstr>
      <vt:lpstr>Open Sans</vt:lpstr>
      <vt:lpstr>Title Slide Options</vt:lpstr>
      <vt:lpstr>DVLA Corporate</vt:lpstr>
      <vt:lpstr>PowerPoint Presentation</vt:lpstr>
      <vt:lpstr>Problem Description</vt:lpstr>
      <vt:lpstr>Aims + Objectives</vt:lpstr>
      <vt:lpstr>Literature Review</vt:lpstr>
      <vt:lpstr>Literature Review Continued…</vt:lpstr>
      <vt:lpstr>Research Methodologies</vt:lpstr>
      <vt:lpstr>Development Methodologies</vt:lpstr>
      <vt:lpstr>Resources</vt:lpstr>
      <vt:lpstr>Project Risks and Limitations</vt:lpstr>
      <vt:lpstr>Project Plan</vt:lpstr>
      <vt:lpstr>References</vt:lpstr>
      <vt:lpstr>Figures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Dylan Thomas</cp:lastModifiedBy>
  <cp:revision>201</cp:revision>
  <dcterms:created xsi:type="dcterms:W3CDTF">2017-12-28T09:30:17Z</dcterms:created>
  <dcterms:modified xsi:type="dcterms:W3CDTF">2023-09-14T21:53:13Z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0x0101004B135D9F44F92B4BBFA52ADB9345EC81</vt:lpwstr>
  </property>
</Properties>
</file>