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22"/>
    <p:restoredTop sz="96959"/>
  </p:normalViewPr>
  <p:slideViewPr>
    <p:cSldViewPr snapToGrid="0">
      <p:cViewPr varScale="1">
        <p:scale>
          <a:sx n="113" d="100"/>
          <a:sy n="113" d="100"/>
        </p:scale>
        <p:origin x="176" y="9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8FEDA-8C14-5CB0-ECF2-43845A469F4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6A50FDD-5FDD-C139-DFD0-11333A8D7D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E5C6317-FAFB-B33E-5103-9E016A04A891}"/>
              </a:ext>
            </a:extLst>
          </p:cNvPr>
          <p:cNvSpPr>
            <a:spLocks noGrp="1"/>
          </p:cNvSpPr>
          <p:nvPr>
            <p:ph type="dt" sz="half" idx="10"/>
          </p:nvPr>
        </p:nvSpPr>
        <p:spPr/>
        <p:txBody>
          <a:bodyPr/>
          <a:lstStyle/>
          <a:p>
            <a:fld id="{9AFC7361-5620-AF4B-8C4B-99A3656E2FB0}" type="datetimeFigureOut">
              <a:rPr lang="en-US" smtClean="0"/>
              <a:t>3/17/24</a:t>
            </a:fld>
            <a:endParaRPr lang="en-US"/>
          </a:p>
        </p:txBody>
      </p:sp>
      <p:sp>
        <p:nvSpPr>
          <p:cNvPr id="5" name="Footer Placeholder 4">
            <a:extLst>
              <a:ext uri="{FF2B5EF4-FFF2-40B4-BE49-F238E27FC236}">
                <a16:creationId xmlns:a16="http://schemas.microsoft.com/office/drawing/2014/main" id="{34B45AF7-16B9-971B-D100-D38C80D1C5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CABFD0-DB28-1DB8-CDEC-1C37421400DC}"/>
              </a:ext>
            </a:extLst>
          </p:cNvPr>
          <p:cNvSpPr>
            <a:spLocks noGrp="1"/>
          </p:cNvSpPr>
          <p:nvPr>
            <p:ph type="sldNum" sz="quarter" idx="12"/>
          </p:nvPr>
        </p:nvSpPr>
        <p:spPr/>
        <p:txBody>
          <a:bodyPr/>
          <a:lstStyle/>
          <a:p>
            <a:fld id="{B98AAF13-5DCC-8D45-A70F-5DD438C7B860}" type="slidenum">
              <a:rPr lang="en-US" smtClean="0"/>
              <a:t>‹#›</a:t>
            </a:fld>
            <a:endParaRPr lang="en-US"/>
          </a:p>
        </p:txBody>
      </p:sp>
    </p:spTree>
    <p:extLst>
      <p:ext uri="{BB962C8B-B14F-4D97-AF65-F5344CB8AC3E}">
        <p14:creationId xmlns:p14="http://schemas.microsoft.com/office/powerpoint/2010/main" val="144576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7D939-A8BF-92F0-DB2A-BB128362042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B8A1682-929D-06CA-78CE-16E0DB4BB13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407CCE-4A19-43F2-CB26-27AB910CE386}"/>
              </a:ext>
            </a:extLst>
          </p:cNvPr>
          <p:cNvSpPr>
            <a:spLocks noGrp="1"/>
          </p:cNvSpPr>
          <p:nvPr>
            <p:ph type="dt" sz="half" idx="10"/>
          </p:nvPr>
        </p:nvSpPr>
        <p:spPr/>
        <p:txBody>
          <a:bodyPr/>
          <a:lstStyle/>
          <a:p>
            <a:fld id="{9AFC7361-5620-AF4B-8C4B-99A3656E2FB0}" type="datetimeFigureOut">
              <a:rPr lang="en-US" smtClean="0"/>
              <a:t>3/17/24</a:t>
            </a:fld>
            <a:endParaRPr lang="en-US"/>
          </a:p>
        </p:txBody>
      </p:sp>
      <p:sp>
        <p:nvSpPr>
          <p:cNvPr id="5" name="Footer Placeholder 4">
            <a:extLst>
              <a:ext uri="{FF2B5EF4-FFF2-40B4-BE49-F238E27FC236}">
                <a16:creationId xmlns:a16="http://schemas.microsoft.com/office/drawing/2014/main" id="{D5D8A66D-E0B2-D461-EBC8-ACC9A19579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8F5D2F-0780-1B9C-9B62-0C7715844ADA}"/>
              </a:ext>
            </a:extLst>
          </p:cNvPr>
          <p:cNvSpPr>
            <a:spLocks noGrp="1"/>
          </p:cNvSpPr>
          <p:nvPr>
            <p:ph type="sldNum" sz="quarter" idx="12"/>
          </p:nvPr>
        </p:nvSpPr>
        <p:spPr/>
        <p:txBody>
          <a:bodyPr/>
          <a:lstStyle/>
          <a:p>
            <a:fld id="{B98AAF13-5DCC-8D45-A70F-5DD438C7B860}" type="slidenum">
              <a:rPr lang="en-US" smtClean="0"/>
              <a:t>‹#›</a:t>
            </a:fld>
            <a:endParaRPr lang="en-US"/>
          </a:p>
        </p:txBody>
      </p:sp>
    </p:spTree>
    <p:extLst>
      <p:ext uri="{BB962C8B-B14F-4D97-AF65-F5344CB8AC3E}">
        <p14:creationId xmlns:p14="http://schemas.microsoft.com/office/powerpoint/2010/main" val="2563615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9F928-ACBC-2B50-11A7-83F87C380F1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A746897-334B-F0E2-83D5-126A2FCDF3D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A9F3BE8-3D2C-B2B1-F784-BC01850979E2}"/>
              </a:ext>
            </a:extLst>
          </p:cNvPr>
          <p:cNvSpPr>
            <a:spLocks noGrp="1"/>
          </p:cNvSpPr>
          <p:nvPr>
            <p:ph type="dt" sz="half" idx="10"/>
          </p:nvPr>
        </p:nvSpPr>
        <p:spPr/>
        <p:txBody>
          <a:bodyPr/>
          <a:lstStyle/>
          <a:p>
            <a:fld id="{9AFC7361-5620-AF4B-8C4B-99A3656E2FB0}" type="datetimeFigureOut">
              <a:rPr lang="en-US" smtClean="0"/>
              <a:t>3/17/24</a:t>
            </a:fld>
            <a:endParaRPr lang="en-US"/>
          </a:p>
        </p:txBody>
      </p:sp>
      <p:sp>
        <p:nvSpPr>
          <p:cNvPr id="5" name="Footer Placeholder 4">
            <a:extLst>
              <a:ext uri="{FF2B5EF4-FFF2-40B4-BE49-F238E27FC236}">
                <a16:creationId xmlns:a16="http://schemas.microsoft.com/office/drawing/2014/main" id="{F09EA0E0-B5B8-7A8D-2A36-0B8BD5B41F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EB3FAB-6543-0614-FBAF-CF50916BD5DA}"/>
              </a:ext>
            </a:extLst>
          </p:cNvPr>
          <p:cNvSpPr>
            <a:spLocks noGrp="1"/>
          </p:cNvSpPr>
          <p:nvPr>
            <p:ph type="sldNum" sz="quarter" idx="12"/>
          </p:nvPr>
        </p:nvSpPr>
        <p:spPr/>
        <p:txBody>
          <a:bodyPr/>
          <a:lstStyle/>
          <a:p>
            <a:fld id="{B98AAF13-5DCC-8D45-A70F-5DD438C7B860}" type="slidenum">
              <a:rPr lang="en-US" smtClean="0"/>
              <a:t>‹#›</a:t>
            </a:fld>
            <a:endParaRPr lang="en-US"/>
          </a:p>
        </p:txBody>
      </p:sp>
    </p:spTree>
    <p:extLst>
      <p:ext uri="{BB962C8B-B14F-4D97-AF65-F5344CB8AC3E}">
        <p14:creationId xmlns:p14="http://schemas.microsoft.com/office/powerpoint/2010/main" val="1235218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CE26A-FEDD-43C0-664F-C2E217E6143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0C7048F-CAA3-138D-4EC4-921357F991F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EEDB1A2-2DD9-A99D-9D1E-AEE472A3877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A08D8D9-7442-6157-A6C6-A7C9DD2146A7}"/>
              </a:ext>
            </a:extLst>
          </p:cNvPr>
          <p:cNvSpPr>
            <a:spLocks noGrp="1"/>
          </p:cNvSpPr>
          <p:nvPr>
            <p:ph type="dt" sz="half" idx="10"/>
          </p:nvPr>
        </p:nvSpPr>
        <p:spPr/>
        <p:txBody>
          <a:bodyPr/>
          <a:lstStyle/>
          <a:p>
            <a:fld id="{9AFC7361-5620-AF4B-8C4B-99A3656E2FB0}" type="datetimeFigureOut">
              <a:rPr lang="en-US" smtClean="0"/>
              <a:t>3/17/24</a:t>
            </a:fld>
            <a:endParaRPr lang="en-US"/>
          </a:p>
        </p:txBody>
      </p:sp>
      <p:sp>
        <p:nvSpPr>
          <p:cNvPr id="6" name="Footer Placeholder 5">
            <a:extLst>
              <a:ext uri="{FF2B5EF4-FFF2-40B4-BE49-F238E27FC236}">
                <a16:creationId xmlns:a16="http://schemas.microsoft.com/office/drawing/2014/main" id="{BBDCCD0D-9D93-F46C-8AA7-B32DB4ADCA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A15303-24A5-9E7B-9871-1B3E9B1FD40B}"/>
              </a:ext>
            </a:extLst>
          </p:cNvPr>
          <p:cNvSpPr>
            <a:spLocks noGrp="1"/>
          </p:cNvSpPr>
          <p:nvPr>
            <p:ph type="sldNum" sz="quarter" idx="12"/>
          </p:nvPr>
        </p:nvSpPr>
        <p:spPr/>
        <p:txBody>
          <a:bodyPr/>
          <a:lstStyle/>
          <a:p>
            <a:fld id="{B98AAF13-5DCC-8D45-A70F-5DD438C7B860}" type="slidenum">
              <a:rPr lang="en-US" smtClean="0"/>
              <a:t>‹#›</a:t>
            </a:fld>
            <a:endParaRPr lang="en-US"/>
          </a:p>
        </p:txBody>
      </p:sp>
    </p:spTree>
    <p:extLst>
      <p:ext uri="{BB962C8B-B14F-4D97-AF65-F5344CB8AC3E}">
        <p14:creationId xmlns:p14="http://schemas.microsoft.com/office/powerpoint/2010/main" val="2961549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D15BE-D3FC-3387-F0CD-A5E755CCECB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FD5AC3E-C1D1-8F19-AD20-8A4664546D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74F36B4-7EDC-4C89-45BA-A4977CEC4C7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01A4758-B996-1449-933E-1B96518F75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019B408-CD2D-2198-6F1C-8502A694D0F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5AB7BA5-4849-7417-DFB1-DBA87479C176}"/>
              </a:ext>
            </a:extLst>
          </p:cNvPr>
          <p:cNvSpPr>
            <a:spLocks noGrp="1"/>
          </p:cNvSpPr>
          <p:nvPr>
            <p:ph type="dt" sz="half" idx="10"/>
          </p:nvPr>
        </p:nvSpPr>
        <p:spPr/>
        <p:txBody>
          <a:bodyPr/>
          <a:lstStyle/>
          <a:p>
            <a:fld id="{9AFC7361-5620-AF4B-8C4B-99A3656E2FB0}" type="datetimeFigureOut">
              <a:rPr lang="en-US" smtClean="0"/>
              <a:t>3/17/24</a:t>
            </a:fld>
            <a:endParaRPr lang="en-US"/>
          </a:p>
        </p:txBody>
      </p:sp>
      <p:sp>
        <p:nvSpPr>
          <p:cNvPr id="8" name="Footer Placeholder 7">
            <a:extLst>
              <a:ext uri="{FF2B5EF4-FFF2-40B4-BE49-F238E27FC236}">
                <a16:creationId xmlns:a16="http://schemas.microsoft.com/office/drawing/2014/main" id="{42A97B10-3F5A-00AA-F9C5-0EC9C55BC81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312271B-E32C-F477-D21B-220EC72648DA}"/>
              </a:ext>
            </a:extLst>
          </p:cNvPr>
          <p:cNvSpPr>
            <a:spLocks noGrp="1"/>
          </p:cNvSpPr>
          <p:nvPr>
            <p:ph type="sldNum" sz="quarter" idx="12"/>
          </p:nvPr>
        </p:nvSpPr>
        <p:spPr/>
        <p:txBody>
          <a:bodyPr/>
          <a:lstStyle/>
          <a:p>
            <a:fld id="{B98AAF13-5DCC-8D45-A70F-5DD438C7B860}" type="slidenum">
              <a:rPr lang="en-US" smtClean="0"/>
              <a:t>‹#›</a:t>
            </a:fld>
            <a:endParaRPr lang="en-US"/>
          </a:p>
        </p:txBody>
      </p:sp>
    </p:spTree>
    <p:extLst>
      <p:ext uri="{BB962C8B-B14F-4D97-AF65-F5344CB8AC3E}">
        <p14:creationId xmlns:p14="http://schemas.microsoft.com/office/powerpoint/2010/main" val="420500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1EC85-440C-72D3-BCAC-CAE30213E98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8E1925-1089-7DAD-88F2-55233D7B5BB4}"/>
              </a:ext>
            </a:extLst>
          </p:cNvPr>
          <p:cNvSpPr>
            <a:spLocks noGrp="1"/>
          </p:cNvSpPr>
          <p:nvPr>
            <p:ph type="dt" sz="half" idx="10"/>
          </p:nvPr>
        </p:nvSpPr>
        <p:spPr/>
        <p:txBody>
          <a:bodyPr/>
          <a:lstStyle/>
          <a:p>
            <a:fld id="{9AFC7361-5620-AF4B-8C4B-99A3656E2FB0}" type="datetimeFigureOut">
              <a:rPr lang="en-US" smtClean="0"/>
              <a:t>3/17/24</a:t>
            </a:fld>
            <a:endParaRPr lang="en-US"/>
          </a:p>
        </p:txBody>
      </p:sp>
      <p:sp>
        <p:nvSpPr>
          <p:cNvPr id="4" name="Footer Placeholder 3">
            <a:extLst>
              <a:ext uri="{FF2B5EF4-FFF2-40B4-BE49-F238E27FC236}">
                <a16:creationId xmlns:a16="http://schemas.microsoft.com/office/drawing/2014/main" id="{43B63EBA-D130-636F-0EDE-5F0B7F573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446DE04-9CE0-88F6-E953-76498DCC68A5}"/>
              </a:ext>
            </a:extLst>
          </p:cNvPr>
          <p:cNvSpPr>
            <a:spLocks noGrp="1"/>
          </p:cNvSpPr>
          <p:nvPr>
            <p:ph type="sldNum" sz="quarter" idx="12"/>
          </p:nvPr>
        </p:nvSpPr>
        <p:spPr/>
        <p:txBody>
          <a:bodyPr/>
          <a:lstStyle/>
          <a:p>
            <a:fld id="{B98AAF13-5DCC-8D45-A70F-5DD438C7B860}" type="slidenum">
              <a:rPr lang="en-US" smtClean="0"/>
              <a:t>‹#›</a:t>
            </a:fld>
            <a:endParaRPr lang="en-US"/>
          </a:p>
        </p:txBody>
      </p:sp>
    </p:spTree>
    <p:extLst>
      <p:ext uri="{BB962C8B-B14F-4D97-AF65-F5344CB8AC3E}">
        <p14:creationId xmlns:p14="http://schemas.microsoft.com/office/powerpoint/2010/main" val="3017740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4A375C-CC35-04C1-E402-BEABA3818E4B}"/>
              </a:ext>
            </a:extLst>
          </p:cNvPr>
          <p:cNvSpPr>
            <a:spLocks noGrp="1"/>
          </p:cNvSpPr>
          <p:nvPr>
            <p:ph type="dt" sz="half" idx="10"/>
          </p:nvPr>
        </p:nvSpPr>
        <p:spPr/>
        <p:txBody>
          <a:bodyPr/>
          <a:lstStyle/>
          <a:p>
            <a:fld id="{9AFC7361-5620-AF4B-8C4B-99A3656E2FB0}" type="datetimeFigureOut">
              <a:rPr lang="en-US" smtClean="0"/>
              <a:t>3/17/24</a:t>
            </a:fld>
            <a:endParaRPr lang="en-US"/>
          </a:p>
        </p:txBody>
      </p:sp>
      <p:sp>
        <p:nvSpPr>
          <p:cNvPr id="3" name="Footer Placeholder 2">
            <a:extLst>
              <a:ext uri="{FF2B5EF4-FFF2-40B4-BE49-F238E27FC236}">
                <a16:creationId xmlns:a16="http://schemas.microsoft.com/office/drawing/2014/main" id="{6BFF66D7-122B-21C0-D7D8-3DF7179836D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C383019-2D07-CBD6-BE0B-1CB795A6C2FC}"/>
              </a:ext>
            </a:extLst>
          </p:cNvPr>
          <p:cNvSpPr>
            <a:spLocks noGrp="1"/>
          </p:cNvSpPr>
          <p:nvPr>
            <p:ph type="sldNum" sz="quarter" idx="12"/>
          </p:nvPr>
        </p:nvSpPr>
        <p:spPr/>
        <p:txBody>
          <a:bodyPr/>
          <a:lstStyle/>
          <a:p>
            <a:fld id="{B98AAF13-5DCC-8D45-A70F-5DD438C7B860}" type="slidenum">
              <a:rPr lang="en-US" smtClean="0"/>
              <a:t>‹#›</a:t>
            </a:fld>
            <a:endParaRPr lang="en-US"/>
          </a:p>
        </p:txBody>
      </p:sp>
    </p:spTree>
    <p:extLst>
      <p:ext uri="{BB962C8B-B14F-4D97-AF65-F5344CB8AC3E}">
        <p14:creationId xmlns:p14="http://schemas.microsoft.com/office/powerpoint/2010/main" val="4166825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1371C-C79E-E79C-0849-245A80293BC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DD9A8D8-CF67-27C1-10B3-CC56C374E2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5414D49-147B-4D74-9EF8-BE1B399EB1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10E0C17-C13B-9DA9-E6DE-EA7A2F316D74}"/>
              </a:ext>
            </a:extLst>
          </p:cNvPr>
          <p:cNvSpPr>
            <a:spLocks noGrp="1"/>
          </p:cNvSpPr>
          <p:nvPr>
            <p:ph type="dt" sz="half" idx="10"/>
          </p:nvPr>
        </p:nvSpPr>
        <p:spPr/>
        <p:txBody>
          <a:bodyPr/>
          <a:lstStyle/>
          <a:p>
            <a:fld id="{9AFC7361-5620-AF4B-8C4B-99A3656E2FB0}" type="datetimeFigureOut">
              <a:rPr lang="en-US" smtClean="0"/>
              <a:t>3/17/24</a:t>
            </a:fld>
            <a:endParaRPr lang="en-US"/>
          </a:p>
        </p:txBody>
      </p:sp>
      <p:sp>
        <p:nvSpPr>
          <p:cNvPr id="6" name="Footer Placeholder 5">
            <a:extLst>
              <a:ext uri="{FF2B5EF4-FFF2-40B4-BE49-F238E27FC236}">
                <a16:creationId xmlns:a16="http://schemas.microsoft.com/office/drawing/2014/main" id="{31AEC6D2-D933-9AB5-13DC-EE8339C6CD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EE0247-2C6C-AB09-BD92-BCFA9BEC1DB5}"/>
              </a:ext>
            </a:extLst>
          </p:cNvPr>
          <p:cNvSpPr>
            <a:spLocks noGrp="1"/>
          </p:cNvSpPr>
          <p:nvPr>
            <p:ph type="sldNum" sz="quarter" idx="12"/>
          </p:nvPr>
        </p:nvSpPr>
        <p:spPr/>
        <p:txBody>
          <a:bodyPr/>
          <a:lstStyle/>
          <a:p>
            <a:fld id="{B98AAF13-5DCC-8D45-A70F-5DD438C7B860}" type="slidenum">
              <a:rPr lang="en-US" smtClean="0"/>
              <a:t>‹#›</a:t>
            </a:fld>
            <a:endParaRPr lang="en-US"/>
          </a:p>
        </p:txBody>
      </p:sp>
    </p:spTree>
    <p:extLst>
      <p:ext uri="{BB962C8B-B14F-4D97-AF65-F5344CB8AC3E}">
        <p14:creationId xmlns:p14="http://schemas.microsoft.com/office/powerpoint/2010/main" val="1177319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8C0E9-524C-B417-89CB-8D12A01E33A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3214D87-383A-BD58-0313-60B0C8EA7D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98578B7-8B1E-7932-DD1D-A37C73E002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441F3E-9198-BF74-06C4-B3607F1F18D0}"/>
              </a:ext>
            </a:extLst>
          </p:cNvPr>
          <p:cNvSpPr>
            <a:spLocks noGrp="1"/>
          </p:cNvSpPr>
          <p:nvPr>
            <p:ph type="dt" sz="half" idx="10"/>
          </p:nvPr>
        </p:nvSpPr>
        <p:spPr/>
        <p:txBody>
          <a:bodyPr/>
          <a:lstStyle/>
          <a:p>
            <a:fld id="{9AFC7361-5620-AF4B-8C4B-99A3656E2FB0}" type="datetimeFigureOut">
              <a:rPr lang="en-US" smtClean="0"/>
              <a:t>3/17/24</a:t>
            </a:fld>
            <a:endParaRPr lang="en-US"/>
          </a:p>
        </p:txBody>
      </p:sp>
      <p:sp>
        <p:nvSpPr>
          <p:cNvPr id="6" name="Footer Placeholder 5">
            <a:extLst>
              <a:ext uri="{FF2B5EF4-FFF2-40B4-BE49-F238E27FC236}">
                <a16:creationId xmlns:a16="http://schemas.microsoft.com/office/drawing/2014/main" id="{00C350C9-76F2-7D60-065C-D9BEAA2127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0C6081-F81A-3FAA-D6A4-60F9624BFB5C}"/>
              </a:ext>
            </a:extLst>
          </p:cNvPr>
          <p:cNvSpPr>
            <a:spLocks noGrp="1"/>
          </p:cNvSpPr>
          <p:nvPr>
            <p:ph type="sldNum" sz="quarter" idx="12"/>
          </p:nvPr>
        </p:nvSpPr>
        <p:spPr/>
        <p:txBody>
          <a:bodyPr/>
          <a:lstStyle/>
          <a:p>
            <a:fld id="{B98AAF13-5DCC-8D45-A70F-5DD438C7B860}" type="slidenum">
              <a:rPr lang="en-US" smtClean="0"/>
              <a:t>‹#›</a:t>
            </a:fld>
            <a:endParaRPr lang="en-US"/>
          </a:p>
        </p:txBody>
      </p:sp>
    </p:spTree>
    <p:extLst>
      <p:ext uri="{BB962C8B-B14F-4D97-AF65-F5344CB8AC3E}">
        <p14:creationId xmlns:p14="http://schemas.microsoft.com/office/powerpoint/2010/main" val="764598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09E11-36FC-0905-F565-B28D61E542B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9F5958C-8F22-8F98-4081-B007CAF4121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A1E5EC6-B832-C92D-8E45-9C977906F55D}"/>
              </a:ext>
            </a:extLst>
          </p:cNvPr>
          <p:cNvSpPr>
            <a:spLocks noGrp="1"/>
          </p:cNvSpPr>
          <p:nvPr>
            <p:ph type="dt" sz="half" idx="10"/>
          </p:nvPr>
        </p:nvSpPr>
        <p:spPr/>
        <p:txBody>
          <a:bodyPr/>
          <a:lstStyle/>
          <a:p>
            <a:fld id="{9AFC7361-5620-AF4B-8C4B-99A3656E2FB0}" type="datetimeFigureOut">
              <a:rPr lang="en-US" smtClean="0"/>
              <a:t>3/17/24</a:t>
            </a:fld>
            <a:endParaRPr lang="en-US"/>
          </a:p>
        </p:txBody>
      </p:sp>
      <p:sp>
        <p:nvSpPr>
          <p:cNvPr id="5" name="Footer Placeholder 4">
            <a:extLst>
              <a:ext uri="{FF2B5EF4-FFF2-40B4-BE49-F238E27FC236}">
                <a16:creationId xmlns:a16="http://schemas.microsoft.com/office/drawing/2014/main" id="{F23AFCF7-EECD-77FF-BE31-50DDF72CAD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C5C814-B5AB-F597-8C41-CB02BA0A441C}"/>
              </a:ext>
            </a:extLst>
          </p:cNvPr>
          <p:cNvSpPr>
            <a:spLocks noGrp="1"/>
          </p:cNvSpPr>
          <p:nvPr>
            <p:ph type="sldNum" sz="quarter" idx="12"/>
          </p:nvPr>
        </p:nvSpPr>
        <p:spPr/>
        <p:txBody>
          <a:bodyPr/>
          <a:lstStyle/>
          <a:p>
            <a:fld id="{B98AAF13-5DCC-8D45-A70F-5DD438C7B860}" type="slidenum">
              <a:rPr lang="en-US" smtClean="0"/>
              <a:t>‹#›</a:t>
            </a:fld>
            <a:endParaRPr lang="en-US"/>
          </a:p>
        </p:txBody>
      </p:sp>
    </p:spTree>
    <p:extLst>
      <p:ext uri="{BB962C8B-B14F-4D97-AF65-F5344CB8AC3E}">
        <p14:creationId xmlns:p14="http://schemas.microsoft.com/office/powerpoint/2010/main" val="315477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0B4632-7784-810E-A59C-B876958638F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357601E-B145-E75D-644C-88151C3214F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D6F866-BF5C-5F2D-6715-66E64854D1BE}"/>
              </a:ext>
            </a:extLst>
          </p:cNvPr>
          <p:cNvSpPr>
            <a:spLocks noGrp="1"/>
          </p:cNvSpPr>
          <p:nvPr>
            <p:ph type="dt" sz="half" idx="10"/>
          </p:nvPr>
        </p:nvSpPr>
        <p:spPr/>
        <p:txBody>
          <a:bodyPr/>
          <a:lstStyle/>
          <a:p>
            <a:fld id="{9AFC7361-5620-AF4B-8C4B-99A3656E2FB0}" type="datetimeFigureOut">
              <a:rPr lang="en-US" smtClean="0"/>
              <a:t>3/17/24</a:t>
            </a:fld>
            <a:endParaRPr lang="en-US"/>
          </a:p>
        </p:txBody>
      </p:sp>
      <p:sp>
        <p:nvSpPr>
          <p:cNvPr id="5" name="Footer Placeholder 4">
            <a:extLst>
              <a:ext uri="{FF2B5EF4-FFF2-40B4-BE49-F238E27FC236}">
                <a16:creationId xmlns:a16="http://schemas.microsoft.com/office/drawing/2014/main" id="{64F5C85A-031E-C122-C7F8-EF7DF233E8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320266-55B9-48A9-130F-88AE80EDD9A8}"/>
              </a:ext>
            </a:extLst>
          </p:cNvPr>
          <p:cNvSpPr>
            <a:spLocks noGrp="1"/>
          </p:cNvSpPr>
          <p:nvPr>
            <p:ph type="sldNum" sz="quarter" idx="12"/>
          </p:nvPr>
        </p:nvSpPr>
        <p:spPr/>
        <p:txBody>
          <a:bodyPr/>
          <a:lstStyle/>
          <a:p>
            <a:fld id="{B98AAF13-5DCC-8D45-A70F-5DD438C7B860}" type="slidenum">
              <a:rPr lang="en-US" smtClean="0"/>
              <a:t>‹#›</a:t>
            </a:fld>
            <a:endParaRPr lang="en-US"/>
          </a:p>
        </p:txBody>
      </p:sp>
    </p:spTree>
    <p:extLst>
      <p:ext uri="{BB962C8B-B14F-4D97-AF65-F5344CB8AC3E}">
        <p14:creationId xmlns:p14="http://schemas.microsoft.com/office/powerpoint/2010/main" val="1220437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C6219B-4D17-A76F-434F-1F3D84D058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B440992-298B-DD48-4702-182DEEDFDD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17B605-5C71-9413-A105-70035F806C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FC7361-5620-AF4B-8C4B-99A3656E2FB0}" type="datetimeFigureOut">
              <a:rPr lang="en-US" smtClean="0"/>
              <a:t>3/17/24</a:t>
            </a:fld>
            <a:endParaRPr lang="en-US"/>
          </a:p>
        </p:txBody>
      </p:sp>
      <p:sp>
        <p:nvSpPr>
          <p:cNvPr id="5" name="Footer Placeholder 4">
            <a:extLst>
              <a:ext uri="{FF2B5EF4-FFF2-40B4-BE49-F238E27FC236}">
                <a16:creationId xmlns:a16="http://schemas.microsoft.com/office/drawing/2014/main" id="{5C1FADF3-DF8B-8E10-0AA7-D493C30E2A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569874B-DDC8-BDA6-72DD-589AE0085C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8AAF13-5DCC-8D45-A70F-5DD438C7B860}" type="slidenum">
              <a:rPr lang="en-US" smtClean="0"/>
              <a:t>‹#›</a:t>
            </a:fld>
            <a:endParaRPr lang="en-US"/>
          </a:p>
        </p:txBody>
      </p:sp>
    </p:spTree>
    <p:extLst>
      <p:ext uri="{BB962C8B-B14F-4D97-AF65-F5344CB8AC3E}">
        <p14:creationId xmlns:p14="http://schemas.microsoft.com/office/powerpoint/2010/main" val="3920562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58DE8-522D-AA1C-0716-2FC80DEB110E}"/>
              </a:ext>
            </a:extLst>
          </p:cNvPr>
          <p:cNvSpPr>
            <a:spLocks noGrp="1"/>
          </p:cNvSpPr>
          <p:nvPr>
            <p:ph type="ctrTitle"/>
          </p:nvPr>
        </p:nvSpPr>
        <p:spPr/>
        <p:txBody>
          <a:bodyPr>
            <a:normAutofit fontScale="90000"/>
          </a:bodyPr>
          <a:lstStyle/>
          <a:p>
            <a:r>
              <a:rPr lang="en-US" b="1" dirty="0"/>
              <a:t>KNOWLEDGE AND INFORMATION MANAGEMENT SKILLS FOR THE WORKPLACE</a:t>
            </a:r>
          </a:p>
        </p:txBody>
      </p:sp>
      <p:sp>
        <p:nvSpPr>
          <p:cNvPr id="3" name="Subtitle 2">
            <a:extLst>
              <a:ext uri="{FF2B5EF4-FFF2-40B4-BE49-F238E27FC236}">
                <a16:creationId xmlns:a16="http://schemas.microsoft.com/office/drawing/2014/main" id="{349C998E-1407-9674-5ED0-2AC192C9252C}"/>
              </a:ext>
            </a:extLst>
          </p:cNvPr>
          <p:cNvSpPr>
            <a:spLocks noGrp="1"/>
          </p:cNvSpPr>
          <p:nvPr>
            <p:ph type="subTitle" idx="1"/>
          </p:nvPr>
        </p:nvSpPr>
        <p:spPr/>
        <p:txBody>
          <a:bodyPr/>
          <a:lstStyle/>
          <a:p>
            <a:r>
              <a:rPr lang="en-US" b="1" dirty="0"/>
              <a:t>ELVIS LIVIU NASSIRI BASTI</a:t>
            </a:r>
          </a:p>
          <a:p>
            <a:r>
              <a:rPr lang="en-US" b="1" dirty="0"/>
              <a:t>STUDENT ID: 2112789</a:t>
            </a:r>
          </a:p>
          <a:p>
            <a:r>
              <a:rPr lang="en-GB" sz="1800" b="1" dirty="0">
                <a:effectLst/>
                <a:latin typeface="Arial" panose="020B0604020202020204" pitchFamily="34" charset="0"/>
                <a:ea typeface="Times New Roman" panose="02020603050405020304" pitchFamily="18" charset="0"/>
              </a:rPr>
              <a:t>BMSW5106</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Lecturer Name: Essa Bah</a:t>
            </a:r>
            <a:endParaRPr lang="en-GB"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4033372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68037-1F80-6269-E6E9-CBA9416A6559}"/>
              </a:ext>
            </a:extLst>
          </p:cNvPr>
          <p:cNvSpPr>
            <a:spLocks noGrp="1"/>
          </p:cNvSpPr>
          <p:nvPr>
            <p:ph type="title"/>
          </p:nvPr>
        </p:nvSpPr>
        <p:spPr/>
        <p:txBody>
          <a:bodyPr/>
          <a:lstStyle/>
          <a:p>
            <a:r>
              <a:rPr lang="en-US" dirty="0"/>
              <a:t>KNOWLEDGE MANAGEAMENT</a:t>
            </a:r>
          </a:p>
        </p:txBody>
      </p:sp>
      <p:pic>
        <p:nvPicPr>
          <p:cNvPr id="1026" name="Picture 2" descr="US To Restrict China's Access To Cloud Computing Services From Amazon,  Microsoft - Angel Network News">
            <a:extLst>
              <a:ext uri="{FF2B5EF4-FFF2-40B4-BE49-F238E27FC236}">
                <a16:creationId xmlns:a16="http://schemas.microsoft.com/office/drawing/2014/main" id="{6936F2FF-FAA8-CE67-AF9C-9288F5661C0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21760" y="1690688"/>
            <a:ext cx="7620000" cy="4933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1531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F5272-106F-11E4-FC48-0826B0FD3828}"/>
              </a:ext>
            </a:extLst>
          </p:cNvPr>
          <p:cNvSpPr>
            <a:spLocks noGrp="1"/>
          </p:cNvSpPr>
          <p:nvPr>
            <p:ph type="title"/>
          </p:nvPr>
        </p:nvSpPr>
        <p:spPr/>
        <p:txBody>
          <a:bodyPr/>
          <a:lstStyle/>
          <a:p>
            <a:r>
              <a:rPr lang="en-US" dirty="0"/>
              <a:t>Amazon TOWS Analyses</a:t>
            </a:r>
          </a:p>
        </p:txBody>
      </p:sp>
      <p:pic>
        <p:nvPicPr>
          <p:cNvPr id="5" name="Content Placeholder 4">
            <a:extLst>
              <a:ext uri="{FF2B5EF4-FFF2-40B4-BE49-F238E27FC236}">
                <a16:creationId xmlns:a16="http://schemas.microsoft.com/office/drawing/2014/main" id="{5C636F1B-DF7A-BBFC-6AE7-E5814688484D}"/>
              </a:ext>
            </a:extLst>
          </p:cNvPr>
          <p:cNvPicPr>
            <a:picLocks noGrp="1" noChangeAspect="1"/>
          </p:cNvPicPr>
          <p:nvPr>
            <p:ph idx="1"/>
          </p:nvPr>
        </p:nvPicPr>
        <p:blipFill>
          <a:blip r:embed="rId2"/>
          <a:stretch>
            <a:fillRect/>
          </a:stretch>
        </p:blipFill>
        <p:spPr>
          <a:xfrm>
            <a:off x="4462780" y="1910080"/>
            <a:ext cx="7637780" cy="4345464"/>
          </a:xfrm>
        </p:spPr>
      </p:pic>
    </p:spTree>
    <p:extLst>
      <p:ext uri="{BB962C8B-B14F-4D97-AF65-F5344CB8AC3E}">
        <p14:creationId xmlns:p14="http://schemas.microsoft.com/office/powerpoint/2010/main" val="3846286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198AB-06DB-7A81-7C50-02ED637D11EC}"/>
              </a:ext>
            </a:extLst>
          </p:cNvPr>
          <p:cNvSpPr>
            <a:spLocks noGrp="1"/>
          </p:cNvSpPr>
          <p:nvPr>
            <p:ph type="title"/>
          </p:nvPr>
        </p:nvSpPr>
        <p:spPr/>
        <p:txBody>
          <a:bodyPr/>
          <a:lstStyle/>
          <a:p>
            <a:r>
              <a:rPr lang="en-US" dirty="0"/>
              <a:t>Microsoft TOWS Analyses</a:t>
            </a:r>
          </a:p>
        </p:txBody>
      </p:sp>
      <p:pic>
        <p:nvPicPr>
          <p:cNvPr id="13" name="Content Placeholder 12">
            <a:extLst>
              <a:ext uri="{FF2B5EF4-FFF2-40B4-BE49-F238E27FC236}">
                <a16:creationId xmlns:a16="http://schemas.microsoft.com/office/drawing/2014/main" id="{DBB63655-DA76-C676-49B1-70CD036CE2A8}"/>
              </a:ext>
            </a:extLst>
          </p:cNvPr>
          <p:cNvPicPr>
            <a:picLocks noGrp="1" noChangeAspect="1"/>
          </p:cNvPicPr>
          <p:nvPr>
            <p:ph idx="1"/>
          </p:nvPr>
        </p:nvPicPr>
        <p:blipFill>
          <a:blip r:embed="rId2"/>
          <a:stretch>
            <a:fillRect/>
          </a:stretch>
        </p:blipFill>
        <p:spPr>
          <a:xfrm>
            <a:off x="2303981" y="2420936"/>
            <a:ext cx="4736899" cy="4351338"/>
          </a:xfrm>
        </p:spPr>
      </p:pic>
      <p:pic>
        <p:nvPicPr>
          <p:cNvPr id="15" name="Picture 14">
            <a:extLst>
              <a:ext uri="{FF2B5EF4-FFF2-40B4-BE49-F238E27FC236}">
                <a16:creationId xmlns:a16="http://schemas.microsoft.com/office/drawing/2014/main" id="{4997BB5A-FEA5-16EF-E05C-761449F806E8}"/>
              </a:ext>
            </a:extLst>
          </p:cNvPr>
          <p:cNvPicPr>
            <a:picLocks noChangeAspect="1"/>
          </p:cNvPicPr>
          <p:nvPr/>
        </p:nvPicPr>
        <p:blipFill>
          <a:blip r:embed="rId3"/>
          <a:stretch>
            <a:fillRect/>
          </a:stretch>
        </p:blipFill>
        <p:spPr>
          <a:xfrm>
            <a:off x="6845300" y="1168400"/>
            <a:ext cx="5346700" cy="5603874"/>
          </a:xfrm>
          <a:prstGeom prst="rect">
            <a:avLst/>
          </a:prstGeom>
        </p:spPr>
      </p:pic>
    </p:spTree>
    <p:extLst>
      <p:ext uri="{BB962C8B-B14F-4D97-AF65-F5344CB8AC3E}">
        <p14:creationId xmlns:p14="http://schemas.microsoft.com/office/powerpoint/2010/main" val="1312335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9E4E5-02C1-90E3-41D5-B8AF3B2BD79D}"/>
              </a:ext>
            </a:extLst>
          </p:cNvPr>
          <p:cNvSpPr>
            <a:spLocks noGrp="1"/>
          </p:cNvSpPr>
          <p:nvPr>
            <p:ph type="title"/>
          </p:nvPr>
        </p:nvSpPr>
        <p:spPr/>
        <p:txBody>
          <a:bodyPr/>
          <a:lstStyle/>
          <a:p>
            <a:endParaRPr lang="en-US" dirty="0"/>
          </a:p>
        </p:txBody>
      </p:sp>
      <p:pic>
        <p:nvPicPr>
          <p:cNvPr id="2050" name="Picture 2" descr="How to Critically Review a Scientific Manuscript - Bitesize Bio">
            <a:extLst>
              <a:ext uri="{FF2B5EF4-FFF2-40B4-BE49-F238E27FC236}">
                <a16:creationId xmlns:a16="http://schemas.microsoft.com/office/drawing/2014/main" id="{825C7961-DF37-DB6A-7F65-4B6D4B49B30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35280" y="0"/>
            <a:ext cx="11247120" cy="1690688"/>
          </a:xfrm>
          <a:prstGeom prst="rect">
            <a:avLst/>
          </a:prstGeom>
          <a:noFill/>
          <a:extLst>
            <a:ext uri="{909E8E84-426E-40DD-AFC4-6F175D3DCCD1}">
              <a14:hiddenFill xmlns:a14="http://schemas.microsoft.com/office/drawing/2010/main">
                <a:solidFill>
                  <a:srgbClr val="FFFFFF"/>
                </a:solidFill>
              </a14:hiddenFill>
            </a:ext>
          </a:extLst>
        </p:spPr>
      </p:pic>
      <p:pic>
        <p:nvPicPr>
          <p:cNvPr id="4" name="image1.png">
            <a:extLst>
              <a:ext uri="{FF2B5EF4-FFF2-40B4-BE49-F238E27FC236}">
                <a16:creationId xmlns:a16="http://schemas.microsoft.com/office/drawing/2014/main" id="{1D161CE7-ECD2-1C36-CE1B-D570CCBC38CB}"/>
              </a:ext>
            </a:extLst>
          </p:cNvPr>
          <p:cNvPicPr/>
          <p:nvPr/>
        </p:nvPicPr>
        <p:blipFill>
          <a:blip r:embed="rId3"/>
          <a:stretch>
            <a:fillRect/>
          </a:stretch>
        </p:blipFill>
        <p:spPr>
          <a:xfrm>
            <a:off x="6685005" y="4609071"/>
            <a:ext cx="5506995" cy="2248930"/>
          </a:xfrm>
          <a:prstGeom prst="rect">
            <a:avLst/>
          </a:prstGeom>
          <a:ln w="25400">
            <a:solidFill>
              <a:srgbClr val="000000"/>
            </a:solidFill>
            <a:prstDash val="solid"/>
          </a:ln>
        </p:spPr>
      </p:pic>
      <p:sp>
        <p:nvSpPr>
          <p:cNvPr id="5" name="TextBox 4">
            <a:extLst>
              <a:ext uri="{FF2B5EF4-FFF2-40B4-BE49-F238E27FC236}">
                <a16:creationId xmlns:a16="http://schemas.microsoft.com/office/drawing/2014/main" id="{2ED0C438-B510-AF51-5622-A52456F53F8B}"/>
              </a:ext>
            </a:extLst>
          </p:cNvPr>
          <p:cNvSpPr txBox="1"/>
          <p:nvPr/>
        </p:nvSpPr>
        <p:spPr>
          <a:xfrm>
            <a:off x="0" y="1700857"/>
            <a:ext cx="4460789" cy="4339650"/>
          </a:xfrm>
          <a:prstGeom prst="rect">
            <a:avLst/>
          </a:prstGeom>
          <a:noFill/>
        </p:spPr>
        <p:txBody>
          <a:bodyPr wrap="square" rtlCol="0">
            <a:spAutoFit/>
          </a:bodyPr>
          <a:lstStyle/>
          <a:p>
            <a:r>
              <a:rPr lang="en-US" dirty="0"/>
              <a:t>Amazon</a:t>
            </a:r>
          </a:p>
          <a:p>
            <a:r>
              <a:rPr lang="en-US" dirty="0"/>
              <a:t>Knowledge ACQUISITION </a:t>
            </a:r>
            <a:r>
              <a:rPr lang="en-GB" sz="1800" dirty="0">
                <a:effectLst/>
                <a:latin typeface="Arial" panose="020B0604020202020204" pitchFamily="34" charset="0"/>
                <a:ea typeface="Times New Roman" panose="02020603050405020304" pitchFamily="18" charset="0"/>
              </a:rPr>
              <a:t>. </a:t>
            </a:r>
            <a:r>
              <a:rPr lang="en-GB" sz="1050" dirty="0">
                <a:effectLst/>
                <a:latin typeface="Arial" panose="020B0604020202020204" pitchFamily="34" charset="0"/>
                <a:ea typeface="Times New Roman" panose="02020603050405020304" pitchFamily="18" charset="0"/>
                <a:cs typeface="Arial" panose="020B0604020202020204" pitchFamily="34" charset="0"/>
              </a:rPr>
              <a:t>Amazon has gained success by accurately meeting the needs of its customers; however, it wanted to establish systems that could assist consumers in an intuitive and personalized manner. In context to knowledge acquisition, Amazon has relied upon Zendesk Guide, a smart knowledge base that assists consumers in harnessing the power of organizational knowledge</a:t>
            </a:r>
            <a:r>
              <a:rPr lang="en-GB" sz="1050" dirty="0">
                <a:effectLst/>
                <a:latin typeface="Arial" panose="020B0604020202020204" pitchFamily="34" charset="0"/>
                <a:cs typeface="Arial" panose="020B0604020202020204" pitchFamily="34" charset="0"/>
              </a:rPr>
              <a:t> </a:t>
            </a:r>
            <a:endParaRPr lang="en-US" sz="1050" dirty="0">
              <a:latin typeface="Arial" panose="020B0604020202020204" pitchFamily="34" charset="0"/>
              <a:cs typeface="Arial" panose="020B0604020202020204" pitchFamily="34" charset="0"/>
            </a:endParaRPr>
          </a:p>
          <a:p>
            <a:r>
              <a:rPr lang="en-US" dirty="0"/>
              <a:t>Knowledge STORAGE</a:t>
            </a:r>
            <a:r>
              <a:rPr lang="en-GB" sz="1800" dirty="0">
                <a:effectLst/>
                <a:latin typeface="Arial" panose="020B0604020202020204" pitchFamily="34" charset="0"/>
                <a:ea typeface="Times New Roman" panose="02020603050405020304" pitchFamily="18" charset="0"/>
              </a:rPr>
              <a:t> </a:t>
            </a:r>
            <a:r>
              <a:rPr lang="en-GB" sz="1050" dirty="0">
                <a:effectLst/>
                <a:latin typeface="Arial" panose="020B0604020202020204" pitchFamily="34" charset="0"/>
                <a:ea typeface="Times New Roman" panose="02020603050405020304" pitchFamily="18" charset="0"/>
              </a:rPr>
              <a:t>is a vital part of knowledge management procedures that return the availability of the retrieved data for employee usage. The knowledge accumulated is stored within large databases</a:t>
            </a:r>
            <a:r>
              <a:rPr lang="en-GB" sz="1050" dirty="0">
                <a:effectLst/>
              </a:rPr>
              <a:t> </a:t>
            </a:r>
            <a:endParaRPr lang="en-US" sz="1050" dirty="0">
              <a:effectLst/>
            </a:endParaRPr>
          </a:p>
          <a:p>
            <a:r>
              <a:rPr lang="en-US" dirty="0"/>
              <a:t>Knowledge. DESIMINATION</a:t>
            </a:r>
            <a:r>
              <a:rPr lang="en-GB" sz="1800" dirty="0">
                <a:effectLst/>
                <a:latin typeface="Arial" panose="020B0604020202020204" pitchFamily="34" charset="0"/>
                <a:ea typeface="Times New Roman" panose="02020603050405020304" pitchFamily="18" charset="0"/>
              </a:rPr>
              <a:t> </a:t>
            </a:r>
            <a:r>
              <a:rPr lang="en-GB" sz="1050" dirty="0">
                <a:effectLst/>
                <a:latin typeface="Arial" panose="020B0604020202020204" pitchFamily="34" charset="0"/>
                <a:ea typeface="Times New Roman" panose="02020603050405020304" pitchFamily="18" charset="0"/>
              </a:rPr>
              <a:t>another vital aspect of the knowledge management procedures where approaches are being undertaken by the organizational leaders to ensure that the knowledge reaches the Amazon has an integrated approach to communicating and promoting knowledge within the. organization</a:t>
            </a:r>
            <a:r>
              <a:rPr lang="en-GB" sz="1800" dirty="0">
                <a:effectLst/>
                <a:latin typeface="Arial" panose="020B0604020202020204" pitchFamily="34" charset="0"/>
                <a:ea typeface="Times New Roman" panose="02020603050405020304" pitchFamily="18" charset="0"/>
              </a:rPr>
              <a:t>.</a:t>
            </a:r>
          </a:p>
          <a:p>
            <a:r>
              <a:rPr lang="en-US" dirty="0"/>
              <a:t>Knowledge APLICATION</a:t>
            </a:r>
            <a:r>
              <a:rPr lang="en-GB" sz="1800" dirty="0">
                <a:effectLst/>
                <a:latin typeface="Arial" panose="020B0604020202020204" pitchFamily="34" charset="0"/>
                <a:ea typeface="Times New Roman" panose="02020603050405020304" pitchFamily="18" charset="0"/>
              </a:rPr>
              <a:t> </a:t>
            </a:r>
            <a:r>
              <a:rPr lang="en-GB" sz="1050" dirty="0">
                <a:effectLst/>
                <a:latin typeface="Arial" panose="020B0604020202020204" pitchFamily="34" charset="0"/>
                <a:ea typeface="Times New Roman" panose="02020603050405020304" pitchFamily="18" charset="0"/>
                <a:cs typeface="Arial" panose="020B0604020202020204" pitchFamily="34" charset="0"/>
              </a:rPr>
              <a:t>another vital aspect within the KM value chain where an organization's knowledge is considered to be a systematic part of the decision to generate higher returns or productivity. An effective knowledge management approach implemented by the firm serves to be beneficial in streamlining the business process by overcoming shortcomings.</a:t>
            </a:r>
            <a:r>
              <a:rPr lang="en-GB" sz="1050" dirty="0">
                <a:effectLst/>
                <a:latin typeface="Arial" panose="020B0604020202020204" pitchFamily="34" charset="0"/>
                <a:cs typeface="Arial" panose="020B0604020202020204" pitchFamily="34" charset="0"/>
              </a:rPr>
              <a:t> </a:t>
            </a:r>
            <a:endParaRPr lang="en-US" sz="105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1030D4F-BBD7-817A-6A80-3F275DBB2EB3}"/>
              </a:ext>
            </a:extLst>
          </p:cNvPr>
          <p:cNvSpPr txBox="1"/>
          <p:nvPr/>
        </p:nvSpPr>
        <p:spPr>
          <a:xfrm>
            <a:off x="5523470" y="2055813"/>
            <a:ext cx="6668529" cy="3770263"/>
          </a:xfrm>
          <a:prstGeom prst="rect">
            <a:avLst/>
          </a:prstGeom>
          <a:noFill/>
        </p:spPr>
        <p:txBody>
          <a:bodyPr wrap="square" rtlCol="0">
            <a:spAutoFit/>
          </a:bodyPr>
          <a:lstStyle/>
          <a:p>
            <a:r>
              <a:rPr lang="en-US" dirty="0"/>
              <a:t>Microsoft</a:t>
            </a:r>
          </a:p>
          <a:p>
            <a:r>
              <a:rPr lang="en-GB" sz="1400" b="1" i="1" dirty="0">
                <a:effectLst/>
                <a:latin typeface="Arial" panose="020B0604020202020204" pitchFamily="34" charset="0"/>
                <a:ea typeface="Times New Roman" panose="02020603050405020304" pitchFamily="18" charset="0"/>
              </a:rPr>
              <a:t>Knowledge acquisition</a:t>
            </a:r>
            <a:r>
              <a:rPr lang="en-GB" sz="1800" b="1" i="1" dirty="0">
                <a:effectLst/>
                <a:latin typeface="Arial" panose="020B0604020202020204" pitchFamily="34" charset="0"/>
                <a:ea typeface="Times New Roman" panose="02020603050405020304" pitchFamily="18" charset="0"/>
              </a:rPr>
              <a:t>:</a:t>
            </a:r>
            <a:r>
              <a:rPr lang="en-GB" sz="1800" dirty="0">
                <a:effectLst/>
                <a:latin typeface="Arial" panose="020B0604020202020204" pitchFamily="34" charset="0"/>
                <a:ea typeface="Times New Roman" panose="02020603050405020304" pitchFamily="18" charset="0"/>
              </a:rPr>
              <a:t> </a:t>
            </a:r>
            <a:r>
              <a:rPr lang="en-GB" sz="1050" dirty="0">
                <a:effectLst/>
                <a:latin typeface="Arial" panose="020B0604020202020204" pitchFamily="34" charset="0"/>
                <a:ea typeface="Times New Roman" panose="02020603050405020304" pitchFamily="18" charset="0"/>
                <a:cs typeface="Arial" panose="020B0604020202020204" pitchFamily="34" charset="0"/>
              </a:rPr>
              <a:t>Microsoft always focuses on acquiring knowledge from both external and internal sources to stay ahead of competition and industry needs</a:t>
            </a:r>
          </a:p>
          <a:p>
            <a:r>
              <a:rPr lang="en-GB" sz="1400" b="1" i="1" dirty="0">
                <a:effectLst/>
                <a:latin typeface="Arial" panose="020B0604020202020204" pitchFamily="34" charset="0"/>
                <a:ea typeface="Times New Roman" panose="02020603050405020304" pitchFamily="18" charset="0"/>
              </a:rPr>
              <a:t>Knowledge sharing</a:t>
            </a:r>
            <a:r>
              <a:rPr lang="en-GB" sz="1400" dirty="0">
                <a:effectLst/>
              </a:rPr>
              <a:t> </a:t>
            </a:r>
            <a:r>
              <a:rPr lang="en-GB" sz="1050" dirty="0">
                <a:latin typeface="Arial" panose="020B0604020202020204" pitchFamily="34" charset="0"/>
                <a:ea typeface="Times New Roman" panose="02020603050405020304" pitchFamily="18" charset="0"/>
              </a:rPr>
              <a:t>A primary motivation </a:t>
            </a:r>
            <a:r>
              <a:rPr lang="en-GB" sz="1050" dirty="0">
                <a:effectLst/>
                <a:latin typeface="Arial" panose="020B0604020202020204" pitchFamily="34" charset="0"/>
                <a:ea typeface="Times New Roman" panose="02020603050405020304" pitchFamily="18" charset="0"/>
              </a:rPr>
              <a:t>organization uses platforms such as Yammer and Microsoft Teams to promote real-time communication and collaboration in the organization, which helps employees from various departments and geographical locations to effectively communicate and share their knowledge.</a:t>
            </a:r>
            <a:endParaRPr lang="en-US" sz="1050" dirty="0">
              <a:latin typeface="Arial" panose="020B0604020202020204" pitchFamily="34" charset="0"/>
              <a:cs typeface="Arial" panose="020B0604020202020204" pitchFamily="34" charset="0"/>
            </a:endParaRPr>
          </a:p>
          <a:p>
            <a:r>
              <a:rPr lang="en-GB" sz="1400" b="1" i="1" dirty="0">
                <a:effectLst/>
                <a:latin typeface="Arial" panose="020B0604020202020204" pitchFamily="34" charset="0"/>
                <a:ea typeface="Times New Roman" panose="02020603050405020304" pitchFamily="18" charset="0"/>
              </a:rPr>
              <a:t>Knowledge application:</a:t>
            </a:r>
            <a:r>
              <a:rPr lang="en-GB" sz="1400" dirty="0">
                <a:effectLst/>
                <a:latin typeface="Arial" panose="020B0604020202020204" pitchFamily="34" charset="0"/>
                <a:ea typeface="Times New Roman" panose="02020603050405020304" pitchFamily="18" charset="0"/>
              </a:rPr>
              <a:t> </a:t>
            </a:r>
            <a:r>
              <a:rPr lang="en-GB" sz="1050" dirty="0">
                <a:effectLst/>
                <a:latin typeface="Arial" panose="020B0604020202020204" pitchFamily="34" charset="0"/>
                <a:ea typeface="Times New Roman" panose="02020603050405020304" pitchFamily="18" charset="0"/>
              </a:rPr>
              <a:t>Leaders of Microsoft always focus on effective knowledge sharing and application in the organizational structure to promote value for customers and drive organizational success. The integration of Azure is one of the prime examples of this as this cloud computing platform helps the organization to get important insights from data and make effective decisions</a:t>
            </a:r>
            <a:endParaRPr lang="en-US" sz="1050"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417773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2D4EA-D6D0-E894-F9A4-37A5203372E4}"/>
              </a:ext>
            </a:extLst>
          </p:cNvPr>
          <p:cNvSpPr>
            <a:spLocks noGrp="1"/>
          </p:cNvSpPr>
          <p:nvPr>
            <p:ph type="title"/>
          </p:nvPr>
        </p:nvSpPr>
        <p:spPr>
          <a:xfrm>
            <a:off x="838200" y="-211944"/>
            <a:ext cx="10515600" cy="1325563"/>
          </a:xfrm>
        </p:spPr>
        <p:txBody>
          <a:bodyPr/>
          <a:lstStyle/>
          <a:p>
            <a:r>
              <a:rPr lang="en-US" dirty="0"/>
              <a:t>CONCLUSIONS &amp; RECOMANDATIONS</a:t>
            </a:r>
          </a:p>
        </p:txBody>
      </p:sp>
      <p:pic>
        <p:nvPicPr>
          <p:cNvPr id="4" name="Content Placeholder 3">
            <a:extLst>
              <a:ext uri="{FF2B5EF4-FFF2-40B4-BE49-F238E27FC236}">
                <a16:creationId xmlns:a16="http://schemas.microsoft.com/office/drawing/2014/main" id="{3F1F97A2-FB6B-8192-93C9-8323FE7B16F6}"/>
              </a:ext>
            </a:extLst>
          </p:cNvPr>
          <p:cNvPicPr>
            <a:picLocks noGrp="1" noChangeAspect="1"/>
          </p:cNvPicPr>
          <p:nvPr>
            <p:ph idx="1"/>
          </p:nvPr>
        </p:nvPicPr>
        <p:blipFill>
          <a:blip r:embed="rId2"/>
          <a:stretch>
            <a:fillRect/>
          </a:stretch>
        </p:blipFill>
        <p:spPr>
          <a:xfrm>
            <a:off x="9038110" y="2527300"/>
            <a:ext cx="2120900" cy="901700"/>
          </a:xfrm>
          <a:prstGeom prst="rect">
            <a:avLst/>
          </a:prstGeom>
        </p:spPr>
      </p:pic>
      <p:pic>
        <p:nvPicPr>
          <p:cNvPr id="7" name="Picture 6">
            <a:extLst>
              <a:ext uri="{FF2B5EF4-FFF2-40B4-BE49-F238E27FC236}">
                <a16:creationId xmlns:a16="http://schemas.microsoft.com/office/drawing/2014/main" id="{A9AAB782-3324-3E09-0F10-D73B0D1012BF}"/>
              </a:ext>
            </a:extLst>
          </p:cNvPr>
          <p:cNvPicPr>
            <a:picLocks noChangeAspect="1"/>
          </p:cNvPicPr>
          <p:nvPr/>
        </p:nvPicPr>
        <p:blipFill>
          <a:blip r:embed="rId3"/>
          <a:stretch>
            <a:fillRect/>
          </a:stretch>
        </p:blipFill>
        <p:spPr>
          <a:xfrm>
            <a:off x="5993027" y="2030851"/>
            <a:ext cx="6198973" cy="4728295"/>
          </a:xfrm>
          <a:prstGeom prst="rect">
            <a:avLst/>
          </a:prstGeom>
        </p:spPr>
      </p:pic>
      <p:pic>
        <p:nvPicPr>
          <p:cNvPr id="8" name="Picture 7">
            <a:extLst>
              <a:ext uri="{FF2B5EF4-FFF2-40B4-BE49-F238E27FC236}">
                <a16:creationId xmlns:a16="http://schemas.microsoft.com/office/drawing/2014/main" id="{EA7016FA-C0CD-2B85-4CB5-89A72CAA8A33}"/>
              </a:ext>
            </a:extLst>
          </p:cNvPr>
          <p:cNvPicPr>
            <a:picLocks noChangeAspect="1"/>
          </p:cNvPicPr>
          <p:nvPr/>
        </p:nvPicPr>
        <p:blipFill>
          <a:blip r:embed="rId4"/>
          <a:stretch>
            <a:fillRect/>
          </a:stretch>
        </p:blipFill>
        <p:spPr>
          <a:xfrm>
            <a:off x="9156357" y="3865315"/>
            <a:ext cx="2533134" cy="1228758"/>
          </a:xfrm>
          <a:prstGeom prst="rect">
            <a:avLst/>
          </a:prstGeom>
        </p:spPr>
      </p:pic>
      <p:sp>
        <p:nvSpPr>
          <p:cNvPr id="9" name="TextBox 8">
            <a:extLst>
              <a:ext uri="{FF2B5EF4-FFF2-40B4-BE49-F238E27FC236}">
                <a16:creationId xmlns:a16="http://schemas.microsoft.com/office/drawing/2014/main" id="{FD26BC4E-741D-5901-5663-8C1738519B06}"/>
              </a:ext>
            </a:extLst>
          </p:cNvPr>
          <p:cNvSpPr txBox="1"/>
          <p:nvPr/>
        </p:nvSpPr>
        <p:spPr>
          <a:xfrm>
            <a:off x="86496" y="1322173"/>
            <a:ext cx="5770607" cy="7879080"/>
          </a:xfrm>
          <a:prstGeom prst="rect">
            <a:avLst/>
          </a:prstGeom>
          <a:noFill/>
        </p:spPr>
        <p:txBody>
          <a:bodyPr wrap="square" rtlCol="0">
            <a:spAutoFit/>
          </a:bodyPr>
          <a:lstStyle/>
          <a:p>
            <a:r>
              <a:rPr lang="en-GB" sz="1400" b="1" dirty="0">
                <a:effectLst/>
                <a:latin typeface="Arial" panose="020B0604020202020204" pitchFamily="34" charset="0"/>
                <a:ea typeface="Times New Roman" panose="02020603050405020304" pitchFamily="18" charset="0"/>
              </a:rPr>
              <a:t>Amazon</a:t>
            </a:r>
          </a:p>
          <a:p>
            <a:r>
              <a:rPr lang="en-GB" sz="1050" dirty="0">
                <a:effectLst/>
                <a:latin typeface="Arial" panose="020B0604020202020204" pitchFamily="34" charset="0"/>
                <a:ea typeface="Times New Roman" panose="02020603050405020304" pitchFamily="18" charset="0"/>
              </a:rPr>
              <a:t>An Appropriate Knowledge management system serves to be effective in fostering innovation within the firm while enhancing the decision-making process of the organizational leaders</a:t>
            </a:r>
          </a:p>
          <a:p>
            <a:r>
              <a:rPr lang="en-GB" sz="1050" dirty="0">
                <a:effectLst/>
                <a:latin typeface="Arial" panose="020B0604020202020204" pitchFamily="34" charset="0"/>
                <a:ea typeface="Times New Roman" panose="02020603050405020304" pitchFamily="18" charset="0"/>
                <a:cs typeface="Arial" panose="020B0604020202020204" pitchFamily="34" charset="0"/>
              </a:rPr>
              <a:t>The COVID-19 pandemic has resulted in the acceleration of remote work and resulted in the urgent requirement of effective KM within the organization in virtual settings.  Organizations are required to adapt to KMS to support remote collaboration, ensure seamless access to vital information, and foster a sense of shared knowledge</a:t>
            </a:r>
          </a:p>
          <a:p>
            <a:endParaRPr lang="en-GB" sz="105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Microsoft</a:t>
            </a:r>
          </a:p>
          <a:p>
            <a:r>
              <a:rPr lang="en-GB" sz="1050" dirty="0">
                <a:effectLst/>
                <a:latin typeface="Arial" panose="020B0604020202020204" pitchFamily="34" charset="0"/>
                <a:ea typeface="Times New Roman" panose="02020603050405020304" pitchFamily="18" charset="0"/>
              </a:rPr>
              <a:t>Microsoft needs to focus on implementing an effective data governance framework that helps the organization ensure Data integrity compliance and data protection within the knowledge management system</a:t>
            </a:r>
          </a:p>
          <a:p>
            <a:r>
              <a:rPr lang="en-GB" sz="1050" dirty="0">
                <a:effectLst/>
                <a:latin typeface="Arial" panose="020B0604020202020204" pitchFamily="34" charset="0"/>
                <a:ea typeface="Times New Roman" panose="02020603050405020304" pitchFamily="18" charset="0"/>
              </a:rPr>
              <a:t>Microsoft needs to prioritize enhancing user experience and accessibility in the knowledge management system to ensure that employees can easily access new information</a:t>
            </a:r>
          </a:p>
          <a:p>
            <a:r>
              <a:rPr lang="en-GB" sz="1050" dirty="0">
                <a:effectLst/>
                <a:latin typeface="Arial" panose="020B0604020202020204" pitchFamily="34" charset="0"/>
                <a:ea typeface="Times New Roman" panose="02020603050405020304" pitchFamily="18" charset="0"/>
              </a:rPr>
              <a:t>The present data governance framework of Microsoft named Microsoft Purview helps the organization to comply with data regulation frameworks such as GDPR.   </a:t>
            </a:r>
          </a:p>
          <a:p>
            <a:endParaRPr lang="en-GB" sz="1050" dirty="0">
              <a:latin typeface="Arial" panose="020B0604020202020204" pitchFamily="34" charset="0"/>
              <a:ea typeface="Times New Roman" panose="02020603050405020304" pitchFamily="18" charset="0"/>
            </a:endParaRPr>
          </a:p>
          <a:p>
            <a:r>
              <a:rPr lang="en-GB" sz="1600" b="1" dirty="0">
                <a:effectLst/>
                <a:latin typeface="Arial" panose="020B0604020202020204" pitchFamily="34" charset="0"/>
                <a:ea typeface="Times New Roman" panose="02020603050405020304" pitchFamily="18" charset="0"/>
              </a:rPr>
              <a:t>                                     </a:t>
            </a:r>
            <a:r>
              <a:rPr lang="en-US" sz="1600" b="1" dirty="0"/>
              <a:t>Conclusion</a:t>
            </a:r>
          </a:p>
          <a:p>
            <a:endParaRPr lang="en-GB" sz="1050" dirty="0">
              <a:effectLst/>
              <a:latin typeface="Arial" panose="020B0604020202020204" pitchFamily="34" charset="0"/>
              <a:ea typeface="Times New Roman" panose="02020603050405020304" pitchFamily="18" charset="0"/>
            </a:endParaRPr>
          </a:p>
          <a:p>
            <a:endParaRPr lang="en-GB" sz="1050" dirty="0">
              <a:latin typeface="Arial" panose="020B0604020202020204" pitchFamily="34" charset="0"/>
              <a:ea typeface="Times New Roman" panose="02020603050405020304" pitchFamily="18" charset="0"/>
            </a:endParaRPr>
          </a:p>
          <a:p>
            <a:r>
              <a:rPr lang="en-GB" sz="1050" dirty="0">
                <a:effectLst/>
                <a:latin typeface="Arial" panose="020B0604020202020204" pitchFamily="34" charset="0"/>
                <a:ea typeface="Times New Roman" panose="02020603050405020304" pitchFamily="18" charset="0"/>
              </a:rPr>
              <a:t>Can be concluded km practice in both has a crucial role in driving organisational success and promoting innovation. They are operating in a highly competitive market where the ability to use information efficiently is important for achieving sustainable growth and competitive advantage.</a:t>
            </a:r>
            <a:r>
              <a:rPr lang="en-GB" sz="1050" dirty="0">
                <a:latin typeface="Arial" panose="020B0604020202020204" pitchFamily="34" charset="0"/>
                <a:ea typeface="Times New Roman" panose="02020603050405020304" pitchFamily="18" charset="0"/>
              </a:rPr>
              <a:t> The present report has discussed key threats for amazon included lack on proper leadership, constant changes in the firm and lack of employment which can affect the overall growth of the organisation. On the other hand TOWS analyses  </a:t>
            </a:r>
            <a:r>
              <a:rPr lang="en-GB" sz="1050" b="1" dirty="0">
                <a:latin typeface="Arial" panose="020B0604020202020204" pitchFamily="34" charset="0"/>
                <a:cs typeface="Arial" panose="020B0604020202020204" pitchFamily="34" charset="0"/>
              </a:rPr>
              <a:t>Of Microsoft </a:t>
            </a:r>
            <a:r>
              <a:rPr lang="en-GB" sz="1050" dirty="0">
                <a:latin typeface="Arial" panose="020B0604020202020204" pitchFamily="34" charset="0"/>
                <a:cs typeface="Arial" panose="020B0604020202020204" pitchFamily="34" charset="0"/>
              </a:rPr>
              <a:t>has highlighted that the organization is facing major competition from players including google and apple along with lack of diversity in the organisation.</a:t>
            </a:r>
            <a:r>
              <a:rPr lang="en-GB" sz="1050" dirty="0">
                <a:effectLst/>
                <a:latin typeface="Arial" panose="020B0604020202020204" pitchFamily="34" charset="0"/>
                <a:ea typeface="Times New Roman" panose="02020603050405020304" pitchFamily="18" charset="0"/>
                <a:cs typeface="Arial" panose="020B0604020202020204" pitchFamily="34" charset="0"/>
              </a:rPr>
              <a:t> Business organizations such as Microsoft and Amazon need to invest in strong knowledge bases and knowledge management automation processes to improve employee engagement and get new opportunities in the market. By implementing recommended strategies both Amazon and Microsoft can address existing challenges in the market and improve their knowledge management system to promote collaboration and innovation in the organization.</a:t>
            </a:r>
            <a:endParaRPr lang="en-US" sz="1050" dirty="0">
              <a:latin typeface="Arial" panose="020B0604020202020204" pitchFamily="34" charset="0"/>
              <a:cs typeface="Arial" panose="020B0604020202020204" pitchFamily="34" charset="0"/>
            </a:endParaRPr>
          </a:p>
          <a:p>
            <a:endParaRPr lang="en-US" sz="1050" b="1" dirty="0">
              <a:latin typeface="Arial" panose="020B0604020202020204" pitchFamily="34" charset="0"/>
              <a:cs typeface="Arial" panose="020B0604020202020204" pitchFamily="34" charset="0"/>
            </a:endParaRPr>
          </a:p>
          <a:p>
            <a:endParaRPr lang="en-US" dirty="0"/>
          </a:p>
          <a:p>
            <a:r>
              <a:rPr lang="en-US" dirty="0"/>
              <a:t>                          </a:t>
            </a: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3262002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TotalTime>
  <Words>669</Words>
  <Application>Microsoft Macintosh PowerPoint</Application>
  <PresentationFormat>Widescreen</PresentationFormat>
  <Paragraphs>41</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KNOWLEDGE AND INFORMATION MANAGEMENT SKILLS FOR THE WORKPLACE</vt:lpstr>
      <vt:lpstr>KNOWLEDGE MANAGEAMENT</vt:lpstr>
      <vt:lpstr>Amazon TOWS Analyses</vt:lpstr>
      <vt:lpstr>Microsoft TOWS Analyses</vt:lpstr>
      <vt:lpstr>PowerPoint Presentation</vt:lpstr>
      <vt:lpstr>CONCLUSIONS &amp; RECOMANDATIONS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SKILLS FOR THE WORKPLACE</dc:title>
  <dc:creator>Elvis Liviu Nassiri Basti (2112789)</dc:creator>
  <cp:lastModifiedBy>Elvis Liviu Nassiri Basti (2112789)</cp:lastModifiedBy>
  <cp:revision>1</cp:revision>
  <dcterms:created xsi:type="dcterms:W3CDTF">2024-03-17T09:29:08Z</dcterms:created>
  <dcterms:modified xsi:type="dcterms:W3CDTF">2024-03-17T11:18:36Z</dcterms:modified>
</cp:coreProperties>
</file>