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6858000" cy="9144000"/>
  <p:embeddedFontLst>
    <p:embeddedFont>
      <p:font typeface="Lato" panose="020F0502020204030203" pitchFamily="34" charset="0"/>
      <p:regular r:id="rId18"/>
      <p:bold r:id="rId19"/>
      <p:italic r:id="rId20"/>
      <p:boldItalic r:id="rId21"/>
    </p:embeddedFont>
    <p:embeddedFont>
      <p:font typeface="Montserrat" panose="000005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69" autoAdjust="0"/>
  </p:normalViewPr>
  <p:slideViewPr>
    <p:cSldViewPr snapToGrid="0">
      <p:cViewPr varScale="1">
        <p:scale>
          <a:sx n="85" d="100"/>
          <a:sy n="85" d="100"/>
        </p:scale>
        <p:origin x="96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6b8e95519a_0_1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6b8e95519a_0_1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26b8e95519a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26b8e95519a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26b8e95519a_0_1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26b8e95519a_0_1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g26b8e95519a_0_1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 name="Google Shape;157;g26b8e95519a_0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26b8e95519a_0_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26b8e95519a_0_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6b8e95519a_0_1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6b8e95519a_0_1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6b8e95519a_0_1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6b8e95519a_0_1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6b8e95519a_0_1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26b8e95519a_0_1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26b8e95519a_0_1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26b8e95519a_0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26b8e95519a_0_1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26b8e95519a_0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6b8e95519a_0_1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6b8e95519a_0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26b8e95519a_0_1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26b8e95519a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26b8e95519a_0_1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26b8e95519a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26b8e95519a_0_20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26b8e95519a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GB" sz="2140" b="1" dirty="0">
                <a:latin typeface="Times New Roman"/>
                <a:ea typeface="Times New Roman"/>
                <a:cs typeface="Times New Roman"/>
                <a:sym typeface="Times New Roman"/>
              </a:rPr>
              <a:t>Module Title: Practice-Based Research</a:t>
            </a:r>
            <a:endParaRPr sz="2140" b="1" dirty="0">
              <a:latin typeface="Times New Roman"/>
              <a:ea typeface="Times New Roman"/>
              <a:cs typeface="Times New Roman"/>
              <a:sym typeface="Times New Roman"/>
            </a:endParaRPr>
          </a:p>
          <a:p>
            <a:pPr marL="0" lvl="0" indent="0" algn="ctr" rtl="0">
              <a:lnSpc>
                <a:spcPct val="150000"/>
              </a:lnSpc>
              <a:spcBef>
                <a:spcPts val="300"/>
              </a:spcBef>
              <a:spcAft>
                <a:spcPts val="0"/>
              </a:spcAft>
              <a:buSzPts val="990"/>
              <a:buNone/>
            </a:pPr>
            <a:r>
              <a:rPr lang="en-GB" sz="2140" b="1" dirty="0">
                <a:latin typeface="Times New Roman"/>
                <a:ea typeface="Times New Roman"/>
                <a:cs typeface="Times New Roman"/>
                <a:sym typeface="Times New Roman"/>
              </a:rPr>
              <a:t>Module Code: LCHS7001</a:t>
            </a:r>
            <a:endParaRPr sz="2140" b="1" dirty="0">
              <a:latin typeface="Times New Roman"/>
              <a:ea typeface="Times New Roman"/>
              <a:cs typeface="Times New Roman"/>
              <a:sym typeface="Times New Roman"/>
            </a:endParaRPr>
          </a:p>
          <a:p>
            <a:pPr marL="0" lvl="0" indent="0" algn="ctr" rtl="0">
              <a:lnSpc>
                <a:spcPct val="150000"/>
              </a:lnSpc>
              <a:spcBef>
                <a:spcPts val="300"/>
              </a:spcBef>
              <a:spcAft>
                <a:spcPts val="0"/>
              </a:spcAft>
              <a:buSzPts val="990"/>
              <a:buNone/>
            </a:pPr>
            <a:r>
              <a:rPr lang="en-GB" sz="2140" b="1" dirty="0">
                <a:latin typeface="Times New Roman"/>
                <a:ea typeface="Times New Roman"/>
                <a:cs typeface="Times New Roman"/>
                <a:sym typeface="Times New Roman"/>
              </a:rPr>
              <a:t>Student Name: Georgiana Hutu</a:t>
            </a:r>
            <a:endParaRPr sz="2140" b="1" dirty="0">
              <a:latin typeface="Times New Roman"/>
              <a:ea typeface="Times New Roman"/>
              <a:cs typeface="Times New Roman"/>
              <a:sym typeface="Times New Roman"/>
            </a:endParaRPr>
          </a:p>
          <a:p>
            <a:pPr marL="0" lvl="0" indent="0" algn="ctr" rtl="0">
              <a:lnSpc>
                <a:spcPct val="150000"/>
              </a:lnSpc>
              <a:spcBef>
                <a:spcPts val="300"/>
              </a:spcBef>
              <a:spcAft>
                <a:spcPts val="300"/>
              </a:spcAft>
              <a:buSzPts val="990"/>
              <a:buNone/>
            </a:pPr>
            <a:r>
              <a:rPr lang="en-GB" sz="2140" b="1" dirty="0">
                <a:latin typeface="Times New Roman"/>
                <a:ea typeface="Times New Roman"/>
                <a:cs typeface="Times New Roman"/>
                <a:sym typeface="Times New Roman"/>
              </a:rPr>
              <a:t>Student ID Number: 2317693</a:t>
            </a:r>
            <a:endParaRPr sz="4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800" b="1">
                <a:latin typeface="Times New Roman"/>
                <a:ea typeface="Times New Roman"/>
                <a:cs typeface="Times New Roman"/>
                <a:sym typeface="Times New Roman"/>
              </a:rPr>
              <a:t>Table of Contents </a:t>
            </a:r>
            <a:endParaRPr sz="2800" b="1">
              <a:latin typeface="Times New Roman"/>
              <a:ea typeface="Times New Roman"/>
              <a:cs typeface="Times New Roman"/>
              <a:sym typeface="Times New Roman"/>
            </a:endParaRPr>
          </a:p>
        </p:txBody>
      </p:sp>
      <p:sp>
        <p:nvSpPr>
          <p:cNvPr id="140" name="Google Shape;140;p1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fontScale="77500" lnSpcReduction="10000"/>
          </a:bodyPr>
          <a:lstStyle/>
          <a:p>
            <a:pPr marL="457200" lvl="0" indent="-332744" algn="l"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Introduction</a:t>
            </a:r>
            <a:endParaRPr sz="2116">
              <a:latin typeface="Times New Roman"/>
              <a:ea typeface="Times New Roman"/>
              <a:cs typeface="Times New Roman"/>
              <a:sym typeface="Times New Roman"/>
            </a:endParaRPr>
          </a:p>
          <a:p>
            <a:pPr marL="457200" lvl="0" indent="-332744" algn="just"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Literature Based Background to the Study </a:t>
            </a:r>
            <a:endParaRPr sz="2116">
              <a:latin typeface="Times New Roman"/>
              <a:ea typeface="Times New Roman"/>
              <a:cs typeface="Times New Roman"/>
              <a:sym typeface="Times New Roman"/>
            </a:endParaRPr>
          </a:p>
          <a:p>
            <a:pPr marL="457200" lvl="0" indent="-332744" algn="just"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Rationale &amp; Research Question/Aims/hypothesis</a:t>
            </a:r>
            <a:endParaRPr sz="2116">
              <a:latin typeface="Times New Roman"/>
              <a:ea typeface="Times New Roman"/>
              <a:cs typeface="Times New Roman"/>
              <a:sym typeface="Times New Roman"/>
            </a:endParaRPr>
          </a:p>
          <a:p>
            <a:pPr marL="457200" lvl="0" indent="-332744" algn="just"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Proposed research methodology section  </a:t>
            </a:r>
            <a:endParaRPr sz="2116">
              <a:latin typeface="Times New Roman"/>
              <a:ea typeface="Times New Roman"/>
              <a:cs typeface="Times New Roman"/>
              <a:sym typeface="Times New Roman"/>
            </a:endParaRPr>
          </a:p>
          <a:p>
            <a:pPr marL="457200" lvl="0" indent="-332744" algn="just"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Implication of research </a:t>
            </a:r>
            <a:endParaRPr sz="2116">
              <a:latin typeface="Times New Roman"/>
              <a:ea typeface="Times New Roman"/>
              <a:cs typeface="Times New Roman"/>
              <a:sym typeface="Times New Roman"/>
            </a:endParaRPr>
          </a:p>
          <a:p>
            <a:pPr marL="457200" lvl="0" indent="-332744" algn="just"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Plan of work and Time schedule Gantt Chart</a:t>
            </a:r>
            <a:endParaRPr sz="2116">
              <a:latin typeface="Times New Roman"/>
              <a:ea typeface="Times New Roman"/>
              <a:cs typeface="Times New Roman"/>
              <a:sym typeface="Times New Roman"/>
            </a:endParaRPr>
          </a:p>
          <a:p>
            <a:pPr marL="457200" lvl="0" indent="-332744" algn="l" rtl="0">
              <a:lnSpc>
                <a:spcPct val="150000"/>
              </a:lnSpc>
              <a:spcBef>
                <a:spcPts val="0"/>
              </a:spcBef>
              <a:spcAft>
                <a:spcPts val="0"/>
              </a:spcAft>
              <a:buSzPct val="100000"/>
              <a:buFont typeface="Times New Roman"/>
              <a:buChar char="●"/>
            </a:pPr>
            <a:r>
              <a:rPr lang="en-GB" sz="2116">
                <a:latin typeface="Times New Roman"/>
                <a:ea typeface="Times New Roman"/>
                <a:cs typeface="Times New Roman"/>
                <a:sym typeface="Times New Roman"/>
              </a:rPr>
              <a:t>Reference List </a:t>
            </a:r>
            <a:endParaRPr sz="2116">
              <a:latin typeface="Times New Roman"/>
              <a:ea typeface="Times New Roman"/>
              <a:cs typeface="Times New Roman"/>
              <a:sym typeface="Times New Roman"/>
            </a:endParaRPr>
          </a:p>
          <a:p>
            <a:pPr marL="0" lvl="0" indent="0" algn="l" rtl="0">
              <a:spcBef>
                <a:spcPts val="600"/>
              </a:spcBef>
              <a:spcAft>
                <a:spcPts val="12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1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Introduction </a:t>
            </a:r>
            <a:endParaRPr b="1">
              <a:latin typeface="Times New Roman"/>
              <a:ea typeface="Times New Roman"/>
              <a:cs typeface="Times New Roman"/>
              <a:sym typeface="Times New Roman"/>
            </a:endParaRPr>
          </a:p>
        </p:txBody>
      </p:sp>
      <p:sp>
        <p:nvSpPr>
          <p:cNvPr id="146" name="Google Shape;146;p15"/>
          <p:cNvSpPr txBox="1">
            <a:spLocks noGrp="1"/>
          </p:cNvSpPr>
          <p:nvPr>
            <p:ph type="body" idx="1"/>
          </p:nvPr>
        </p:nvSpPr>
        <p:spPr>
          <a:xfrm>
            <a:off x="1135850" y="1116150"/>
            <a:ext cx="4037100" cy="2911200"/>
          </a:xfrm>
          <a:prstGeom prst="rect">
            <a:avLst/>
          </a:prstGeom>
        </p:spPr>
        <p:txBody>
          <a:bodyPr spcFirstLastPara="1" wrap="square" lIns="91425" tIns="91425" rIns="91425" bIns="91425" anchor="t" anchorCtr="0">
            <a:noAutofit/>
          </a:bodyPr>
          <a:lstStyle/>
          <a:p>
            <a:pPr marL="457200" lvl="0" indent="-336550" algn="just" rtl="0">
              <a:lnSpc>
                <a:spcPct val="150000"/>
              </a:lnSpc>
              <a:spcBef>
                <a:spcPts val="0"/>
              </a:spcBef>
              <a:spcAft>
                <a:spcPts val="0"/>
              </a:spcAft>
              <a:buSzPts val="1700"/>
              <a:buChar char="●"/>
            </a:pPr>
            <a:r>
              <a:rPr lang="en-GB" sz="1600">
                <a:latin typeface="Times New Roman"/>
                <a:ea typeface="Times New Roman"/>
                <a:cs typeface="Times New Roman"/>
                <a:sym typeface="Times New Roman"/>
              </a:rPr>
              <a:t>Practice based research is typically referred to the work wherein exploration of research questions are considered to reach specific conclusions from general ideas in the certain research topic. </a:t>
            </a:r>
            <a:endParaRPr sz="160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Char char="●"/>
            </a:pPr>
            <a:r>
              <a:rPr lang="en-GB" sz="1600">
                <a:latin typeface="Times New Roman"/>
                <a:ea typeface="Times New Roman"/>
                <a:cs typeface="Times New Roman"/>
                <a:sym typeface="Times New Roman"/>
              </a:rPr>
              <a:t>The following slides is a research proposal based on the aim of analysing the life challenges faced by adulthood women in the context of disease called autism.</a:t>
            </a:r>
            <a:endParaRPr sz="1700"/>
          </a:p>
        </p:txBody>
      </p:sp>
      <p:pic>
        <p:nvPicPr>
          <p:cNvPr id="147" name="Google Shape;147;p15"/>
          <p:cNvPicPr preferRelativeResize="0"/>
          <p:nvPr/>
        </p:nvPicPr>
        <p:blipFill>
          <a:blip r:embed="rId3">
            <a:alphaModFix/>
          </a:blip>
          <a:stretch>
            <a:fillRect/>
          </a:stretch>
        </p:blipFill>
        <p:spPr>
          <a:xfrm>
            <a:off x="5717025" y="1959900"/>
            <a:ext cx="2619375" cy="17430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SzPts val="990"/>
              <a:buNone/>
            </a:pPr>
            <a:r>
              <a:rPr lang="en-GB" sz="2704" b="1">
                <a:latin typeface="Times New Roman"/>
                <a:ea typeface="Times New Roman"/>
                <a:cs typeface="Times New Roman"/>
                <a:sym typeface="Times New Roman"/>
              </a:rPr>
              <a:t>Literature Based Background to the Study </a:t>
            </a:r>
            <a:endParaRPr sz="2704" b="1">
              <a:latin typeface="Times New Roman"/>
              <a:ea typeface="Times New Roman"/>
              <a:cs typeface="Times New Roman"/>
              <a:sym typeface="Times New Roman"/>
            </a:endParaRPr>
          </a:p>
          <a:p>
            <a:pPr marL="0" lvl="0" indent="0" algn="l" rtl="0">
              <a:spcBef>
                <a:spcPts val="600"/>
              </a:spcBef>
              <a:spcAft>
                <a:spcPts val="0"/>
              </a:spcAft>
              <a:buSzPts val="990"/>
              <a:buNone/>
            </a:pPr>
            <a:endParaRPr sz="2160"/>
          </a:p>
        </p:txBody>
      </p:sp>
      <p:sp>
        <p:nvSpPr>
          <p:cNvPr id="153" name="Google Shape;153;p16"/>
          <p:cNvSpPr txBox="1">
            <a:spLocks noGrp="1"/>
          </p:cNvSpPr>
          <p:nvPr>
            <p:ph type="body" idx="1"/>
          </p:nvPr>
        </p:nvSpPr>
        <p:spPr>
          <a:xfrm>
            <a:off x="1297500" y="1567550"/>
            <a:ext cx="3948900" cy="2911200"/>
          </a:xfrm>
          <a:prstGeom prst="rect">
            <a:avLst/>
          </a:prstGeom>
        </p:spPr>
        <p:txBody>
          <a:bodyPr spcFirstLastPara="1" wrap="square" lIns="91425" tIns="91425" rIns="91425" bIns="91425" anchor="t" anchorCtr="0">
            <a:normAutofit fontScale="85000"/>
          </a:bodyPr>
          <a:lstStyle/>
          <a:p>
            <a:pPr marL="0" lvl="0" indent="0" algn="just" rtl="0">
              <a:lnSpc>
                <a:spcPct val="150000"/>
              </a:lnSpc>
              <a:spcBef>
                <a:spcPts val="0"/>
              </a:spcBef>
              <a:spcAft>
                <a:spcPts val="0"/>
              </a:spcAft>
              <a:buNone/>
            </a:pPr>
            <a:r>
              <a:rPr lang="en-GB" sz="1808" b="1">
                <a:latin typeface="Times New Roman"/>
                <a:ea typeface="Times New Roman"/>
                <a:cs typeface="Times New Roman"/>
                <a:sym typeface="Times New Roman"/>
              </a:rPr>
              <a:t>Understanding late diagnosed in autism and pathways of living a normal life</a:t>
            </a:r>
            <a:endParaRPr sz="1808" b="1">
              <a:latin typeface="Times New Roman"/>
              <a:ea typeface="Times New Roman"/>
              <a:cs typeface="Times New Roman"/>
              <a:sym typeface="Times New Roman"/>
            </a:endParaRPr>
          </a:p>
          <a:p>
            <a:pPr marL="457200" lvl="0" indent="-326192" algn="just" rtl="0">
              <a:lnSpc>
                <a:spcPct val="150000"/>
              </a:lnSpc>
              <a:spcBef>
                <a:spcPts val="0"/>
              </a:spcBef>
              <a:spcAft>
                <a:spcPts val="0"/>
              </a:spcAft>
              <a:buSzPct val="100000"/>
              <a:buFont typeface="Times New Roman"/>
              <a:buChar char="●"/>
            </a:pPr>
            <a:r>
              <a:rPr lang="en-GB" sz="1808">
                <a:latin typeface="Times New Roman"/>
                <a:ea typeface="Times New Roman"/>
                <a:cs typeface="Times New Roman"/>
                <a:sym typeface="Times New Roman"/>
              </a:rPr>
              <a:t>As per Davidovitch </a:t>
            </a:r>
            <a:r>
              <a:rPr lang="en-GB" sz="1808" i="1">
                <a:latin typeface="Times New Roman"/>
                <a:ea typeface="Times New Roman"/>
                <a:cs typeface="Times New Roman"/>
                <a:sym typeface="Times New Roman"/>
              </a:rPr>
              <a:t>et al.</a:t>
            </a:r>
            <a:r>
              <a:rPr lang="en-GB" sz="1808">
                <a:latin typeface="Times New Roman"/>
                <a:ea typeface="Times New Roman"/>
                <a:cs typeface="Times New Roman"/>
                <a:sym typeface="Times New Roman"/>
              </a:rPr>
              <a:t> (2023),  late diagnosis in autism is referred to as two years or older linked to the extensive mental health challenges and difficulties associated with a disease named autism. </a:t>
            </a:r>
            <a:endParaRPr sz="1808" b="1">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4" name="Google Shape;154;p16"/>
          <p:cNvPicPr preferRelativeResize="0"/>
          <p:nvPr/>
        </p:nvPicPr>
        <p:blipFill>
          <a:blip r:embed="rId3">
            <a:alphaModFix/>
          </a:blip>
          <a:stretch>
            <a:fillRect/>
          </a:stretch>
        </p:blipFill>
        <p:spPr>
          <a:xfrm>
            <a:off x="5898450" y="2151613"/>
            <a:ext cx="2619375" cy="1743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17"/>
          <p:cNvSpPr txBox="1">
            <a:spLocks noGrp="1"/>
          </p:cNvSpPr>
          <p:nvPr>
            <p:ph type="body" idx="1"/>
          </p:nvPr>
        </p:nvSpPr>
        <p:spPr>
          <a:xfrm>
            <a:off x="1297500" y="602525"/>
            <a:ext cx="4698300" cy="38763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Impact of autism on middle or late adulthood women in society </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According to Seers and Hogg (2023),  autism has the ability to make a daily life miserable, meaning that the neurological disorder created by autism has the ability to hamper everyday life, leading to influence in every aspect of life.</a:t>
            </a:r>
            <a:endParaRPr sz="15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Recommending strategies for adult women to deal with autism and increase confidence.</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According to Waltz (2023), women dealing with autism-like diseases can seek medical interventions to deal with such diseases while also overcoming challenges faced by them within society. </a:t>
            </a:r>
            <a:endParaRPr sz="1500">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60" name="Google Shape;160;p17"/>
          <p:cNvPicPr preferRelativeResize="0"/>
          <p:nvPr/>
        </p:nvPicPr>
        <p:blipFill>
          <a:blip r:embed="rId3">
            <a:alphaModFix/>
          </a:blip>
          <a:stretch>
            <a:fillRect/>
          </a:stretch>
        </p:blipFill>
        <p:spPr>
          <a:xfrm>
            <a:off x="6265775" y="1871800"/>
            <a:ext cx="2209800" cy="20764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8"/>
          <p:cNvSpPr txBox="1">
            <a:spLocks noGrp="1"/>
          </p:cNvSpPr>
          <p:nvPr>
            <p:ph type="body" idx="1"/>
          </p:nvPr>
        </p:nvSpPr>
        <p:spPr>
          <a:xfrm>
            <a:off x="1297500" y="822950"/>
            <a:ext cx="4081200" cy="3655800"/>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Literature gap </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The above literature has focused on extracting information from academic literature to inform more concepts regarding the research topic while actively analysing the fostered  themes. However, the above literature fails to interpret and discuss contemporary information regarding the woman dealing with autism and its influence on daily social lives. </a:t>
            </a:r>
            <a:endParaRPr sz="1500">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66" name="Google Shape;166;p18"/>
          <p:cNvPicPr preferRelativeResize="0"/>
          <p:nvPr/>
        </p:nvPicPr>
        <p:blipFill>
          <a:blip r:embed="rId3">
            <a:alphaModFix/>
          </a:blip>
          <a:stretch>
            <a:fillRect/>
          </a:stretch>
        </p:blipFill>
        <p:spPr>
          <a:xfrm>
            <a:off x="5883800" y="1579288"/>
            <a:ext cx="2143125" cy="21431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None/>
            </a:pPr>
            <a:r>
              <a:rPr lang="en-GB" sz="2200" b="1">
                <a:latin typeface="Times New Roman"/>
                <a:ea typeface="Times New Roman"/>
                <a:cs typeface="Times New Roman"/>
                <a:sym typeface="Times New Roman"/>
              </a:rPr>
              <a:t>Rationale &amp; Research Question/Aims/hypothesis</a:t>
            </a:r>
            <a:endParaRPr sz="2200" b="1">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172" name="Google Shape;172;p19"/>
          <p:cNvSpPr txBox="1">
            <a:spLocks noGrp="1"/>
          </p:cNvSpPr>
          <p:nvPr>
            <p:ph type="body" idx="1"/>
          </p:nvPr>
        </p:nvSpPr>
        <p:spPr>
          <a:xfrm>
            <a:off x="1297500" y="1087475"/>
            <a:ext cx="4668900" cy="33912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Research aim </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The primary aim of the research study is to explore the challenges faced by the adult women diagnosed with autism in the UK. </a:t>
            </a:r>
            <a:endParaRPr sz="15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Research objectives</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To understand the late diagnosis in autism and pathways of living a normal life. </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To explore the impact/challenges of autism on middle or late adulthood women in society </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To recommend strategies for adult women dealing  with autism and increasing confidence. </a:t>
            </a:r>
            <a:endParaRPr sz="1500" b="1">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73" name="Google Shape;173;p19"/>
          <p:cNvPicPr preferRelativeResize="0"/>
          <p:nvPr/>
        </p:nvPicPr>
        <p:blipFill>
          <a:blip r:embed="rId3">
            <a:alphaModFix/>
          </a:blip>
          <a:stretch>
            <a:fillRect/>
          </a:stretch>
        </p:blipFill>
        <p:spPr>
          <a:xfrm>
            <a:off x="6309850" y="1711513"/>
            <a:ext cx="2143125" cy="21431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0"/>
          <p:cNvSpPr txBox="1">
            <a:spLocks noGrp="1"/>
          </p:cNvSpPr>
          <p:nvPr>
            <p:ph type="body" idx="1"/>
          </p:nvPr>
        </p:nvSpPr>
        <p:spPr>
          <a:xfrm>
            <a:off x="1297500" y="661300"/>
            <a:ext cx="4110600" cy="38175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Research question </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How autism affects adult women in society examining the effects of environmental factors and mental health dealing with social difficulties of late-diagnosed autism ? </a:t>
            </a:r>
            <a:endParaRPr sz="1500">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What are the strategies for adult women dealing  with autism and increasing confidence?</a:t>
            </a:r>
            <a:endParaRPr sz="15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500" b="1">
                <a:latin typeface="Times New Roman"/>
                <a:ea typeface="Times New Roman"/>
                <a:cs typeface="Times New Roman"/>
                <a:sym typeface="Times New Roman"/>
              </a:rPr>
              <a:t>Research rationale</a:t>
            </a:r>
            <a:endParaRPr sz="1500" b="1">
              <a:latin typeface="Times New Roman"/>
              <a:ea typeface="Times New Roman"/>
              <a:cs typeface="Times New Roman"/>
              <a:sym typeface="Times New Roman"/>
            </a:endParaRPr>
          </a:p>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It is significant to uncover the social facets associated with autism wherein the topic to explore the challenges faced by women dealing with autism within the society.</a:t>
            </a:r>
            <a:endParaRPr sz="1600"/>
          </a:p>
        </p:txBody>
      </p:sp>
      <p:pic>
        <p:nvPicPr>
          <p:cNvPr id="179" name="Google Shape;179;p20"/>
          <p:cNvPicPr preferRelativeResize="0"/>
          <p:nvPr/>
        </p:nvPicPr>
        <p:blipFill>
          <a:blip r:embed="rId3">
            <a:alphaModFix/>
          </a:blip>
          <a:stretch>
            <a:fillRect/>
          </a:stretch>
        </p:blipFill>
        <p:spPr>
          <a:xfrm>
            <a:off x="5942575" y="1298675"/>
            <a:ext cx="2143125" cy="21431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None/>
            </a:pPr>
            <a:r>
              <a:rPr lang="en-GB" sz="2100" b="1">
                <a:latin typeface="Times New Roman"/>
                <a:ea typeface="Times New Roman"/>
                <a:cs typeface="Times New Roman"/>
                <a:sym typeface="Times New Roman"/>
              </a:rPr>
              <a:t>Proposed research methodology section  </a:t>
            </a:r>
            <a:endParaRPr sz="2100" b="1">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185" name="Google Shape;185;p21"/>
          <p:cNvSpPr txBox="1">
            <a:spLocks noGrp="1"/>
          </p:cNvSpPr>
          <p:nvPr>
            <p:ph type="body" idx="1"/>
          </p:nvPr>
        </p:nvSpPr>
        <p:spPr>
          <a:xfrm>
            <a:off x="621500" y="1440175"/>
            <a:ext cx="5521200" cy="3317700"/>
          </a:xfrm>
          <a:prstGeom prst="rect">
            <a:avLst/>
          </a:prstGeom>
        </p:spPr>
        <p:txBody>
          <a:bodyPr spcFirstLastPara="1" wrap="square" lIns="91425" tIns="91425" rIns="91425" bIns="91425" anchor="t" anchorCtr="0">
            <a:normAutofit fontScale="47500"/>
          </a:bodyPr>
          <a:lstStyle/>
          <a:p>
            <a:pPr marL="0" lvl="0" indent="0" algn="just" rtl="0">
              <a:lnSpc>
                <a:spcPct val="150000"/>
              </a:lnSpc>
              <a:spcBef>
                <a:spcPts val="0"/>
              </a:spcBef>
              <a:spcAft>
                <a:spcPts val="0"/>
              </a:spcAft>
              <a:buNone/>
            </a:pPr>
            <a:r>
              <a:rPr lang="en-GB" sz="3213" b="1">
                <a:latin typeface="Times New Roman"/>
                <a:ea typeface="Times New Roman"/>
                <a:cs typeface="Times New Roman"/>
                <a:sym typeface="Times New Roman"/>
              </a:rPr>
              <a:t>Research Design</a:t>
            </a:r>
            <a:endParaRPr sz="3213" b="1">
              <a:latin typeface="Times New Roman"/>
              <a:ea typeface="Times New Roman"/>
              <a:cs typeface="Times New Roman"/>
              <a:sym typeface="Times New Roman"/>
            </a:endParaRPr>
          </a:p>
          <a:p>
            <a:pPr marL="457200" lvl="0" indent="-298098" algn="just" rtl="0">
              <a:lnSpc>
                <a:spcPct val="150000"/>
              </a:lnSpc>
              <a:spcBef>
                <a:spcPts val="0"/>
              </a:spcBef>
              <a:spcAft>
                <a:spcPts val="0"/>
              </a:spcAft>
              <a:buSzPct val="100000"/>
              <a:buFont typeface="Times New Roman"/>
              <a:buChar char="●"/>
            </a:pPr>
            <a:r>
              <a:rPr lang="en-GB" sz="2304">
                <a:latin typeface="Times New Roman"/>
                <a:ea typeface="Times New Roman"/>
                <a:cs typeface="Times New Roman"/>
                <a:sym typeface="Times New Roman"/>
              </a:rPr>
              <a:t>Among the two </a:t>
            </a:r>
            <a:r>
              <a:rPr lang="en-GB" sz="2304" b="1" i="1">
                <a:latin typeface="Times New Roman"/>
                <a:ea typeface="Times New Roman"/>
                <a:cs typeface="Times New Roman"/>
                <a:sym typeface="Times New Roman"/>
              </a:rPr>
              <a:t>quantitative research designs</a:t>
            </a:r>
            <a:r>
              <a:rPr lang="en-GB" sz="2304">
                <a:latin typeface="Times New Roman"/>
                <a:ea typeface="Times New Roman"/>
                <a:cs typeface="Times New Roman"/>
                <a:sym typeface="Times New Roman"/>
              </a:rPr>
              <a:t> will be used for conducting this research wherein it typically includes gathering and collecting of numerical data, which are measurable and quantitative in nature. </a:t>
            </a:r>
            <a:endParaRPr sz="2304">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940">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94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3213" b="1">
                <a:latin typeface="Times New Roman"/>
                <a:ea typeface="Times New Roman"/>
                <a:cs typeface="Times New Roman"/>
                <a:sym typeface="Times New Roman"/>
              </a:rPr>
              <a:t>Recruitment, Sampling &amp; Study Participants.</a:t>
            </a:r>
            <a:endParaRPr sz="3213" b="1">
              <a:latin typeface="Times New Roman"/>
              <a:ea typeface="Times New Roman"/>
              <a:cs typeface="Times New Roman"/>
              <a:sym typeface="Times New Roman"/>
            </a:endParaRPr>
          </a:p>
          <a:p>
            <a:pPr marL="457200" lvl="0" indent="-292614" algn="just" rtl="0">
              <a:lnSpc>
                <a:spcPct val="150000"/>
              </a:lnSpc>
              <a:spcBef>
                <a:spcPts val="0"/>
              </a:spcBef>
              <a:spcAft>
                <a:spcPts val="0"/>
              </a:spcAft>
              <a:buSzPct val="100000"/>
              <a:buFont typeface="Times New Roman"/>
              <a:buChar char="●"/>
            </a:pPr>
            <a:r>
              <a:rPr lang="en-GB" sz="2122">
                <a:latin typeface="Times New Roman"/>
                <a:ea typeface="Times New Roman"/>
                <a:cs typeface="Times New Roman"/>
                <a:sym typeface="Times New Roman"/>
              </a:rPr>
              <a:t>The study participants are typically projected to be 30 random middle aged women dealing with autism in the UK. Moreover, they will be basically approached through the google form link fostered in the social media platforms such as Facebook especially in the pages of healthcare associations that raise awareness regarding autism.</a:t>
            </a:r>
            <a:endParaRPr sz="2122">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86" name="Google Shape;186;p21"/>
          <p:cNvPicPr preferRelativeResize="0"/>
          <p:nvPr/>
        </p:nvPicPr>
        <p:blipFill>
          <a:blip r:embed="rId3">
            <a:alphaModFix/>
          </a:blip>
          <a:stretch>
            <a:fillRect/>
          </a:stretch>
        </p:blipFill>
        <p:spPr>
          <a:xfrm>
            <a:off x="6265725" y="1695375"/>
            <a:ext cx="2696500" cy="151004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2"/>
          <p:cNvSpPr txBox="1">
            <a:spLocks noGrp="1"/>
          </p:cNvSpPr>
          <p:nvPr>
            <p:ph type="body" idx="1"/>
          </p:nvPr>
        </p:nvSpPr>
        <p:spPr>
          <a:xfrm>
            <a:off x="1297500" y="793575"/>
            <a:ext cx="4404300" cy="36852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600" b="1">
                <a:latin typeface="Times New Roman"/>
                <a:ea typeface="Times New Roman"/>
                <a:cs typeface="Times New Roman"/>
                <a:sym typeface="Times New Roman"/>
              </a:rPr>
              <a:t>Materials/Data Collection Method(s)/procedure</a:t>
            </a:r>
            <a:endParaRPr sz="1600"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GB" sz="1400">
                <a:latin typeface="Times New Roman"/>
                <a:ea typeface="Times New Roman"/>
                <a:cs typeface="Times New Roman"/>
                <a:sym typeface="Times New Roman"/>
              </a:rPr>
              <a:t>Among the two </a:t>
            </a:r>
            <a:r>
              <a:rPr lang="en-GB" sz="1400" b="1" i="1">
                <a:latin typeface="Times New Roman"/>
                <a:ea typeface="Times New Roman"/>
                <a:cs typeface="Times New Roman"/>
                <a:sym typeface="Times New Roman"/>
              </a:rPr>
              <a:t>primary data collection methods </a:t>
            </a:r>
            <a:r>
              <a:rPr lang="en-GB" sz="1400">
                <a:latin typeface="Times New Roman"/>
                <a:ea typeface="Times New Roman"/>
                <a:cs typeface="Times New Roman"/>
                <a:sym typeface="Times New Roman"/>
              </a:rPr>
              <a:t>will be used wherein it includes collection of primary data through primary sources (Verma </a:t>
            </a:r>
            <a:r>
              <a:rPr lang="en-GB" sz="1400" i="1">
                <a:latin typeface="Times New Roman"/>
                <a:ea typeface="Times New Roman"/>
                <a:cs typeface="Times New Roman"/>
                <a:sym typeface="Times New Roman"/>
              </a:rPr>
              <a:t>et al., </a:t>
            </a:r>
            <a:r>
              <a:rPr lang="en-GB" sz="1400">
                <a:latin typeface="Times New Roman"/>
                <a:ea typeface="Times New Roman"/>
                <a:cs typeface="Times New Roman"/>
                <a:sym typeface="Times New Roman"/>
              </a:rPr>
              <a:t>2024). </a:t>
            </a:r>
            <a:endParaRPr sz="1400">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600" b="1">
                <a:latin typeface="Times New Roman"/>
                <a:ea typeface="Times New Roman"/>
                <a:cs typeface="Times New Roman"/>
                <a:sym typeface="Times New Roman"/>
              </a:rPr>
              <a:t>Proposed data analysis technique</a:t>
            </a:r>
            <a:endParaRPr sz="1600" b="1">
              <a:latin typeface="Times New Roman"/>
              <a:ea typeface="Times New Roman"/>
              <a:cs typeface="Times New Roman"/>
              <a:sym typeface="Times New Roman"/>
            </a:endParaRPr>
          </a:p>
          <a:p>
            <a:pPr marL="457200" lvl="0" indent="-311150" algn="just" rtl="0">
              <a:lnSpc>
                <a:spcPct val="150000"/>
              </a:lnSpc>
              <a:spcBef>
                <a:spcPts val="0"/>
              </a:spcBef>
              <a:spcAft>
                <a:spcPts val="0"/>
              </a:spcAft>
              <a:buSzPts val="1300"/>
              <a:buFont typeface="Times New Roman"/>
              <a:buChar char="●"/>
            </a:pPr>
            <a:r>
              <a:rPr lang="en-GB">
                <a:latin typeface="Times New Roman"/>
                <a:ea typeface="Times New Roman"/>
                <a:cs typeface="Times New Roman"/>
                <a:sym typeface="Times New Roman"/>
              </a:rPr>
              <a:t>Among the various types of data analysis, techniques, </a:t>
            </a:r>
            <a:r>
              <a:rPr lang="en-GB" b="1" i="1">
                <a:latin typeface="Times New Roman"/>
                <a:ea typeface="Times New Roman"/>
                <a:cs typeface="Times New Roman"/>
                <a:sym typeface="Times New Roman"/>
              </a:rPr>
              <a:t>statistical data analysis techniques</a:t>
            </a:r>
            <a:r>
              <a:rPr lang="en-GB">
                <a:latin typeface="Times New Roman"/>
                <a:ea typeface="Times New Roman"/>
                <a:cs typeface="Times New Roman"/>
                <a:sym typeface="Times New Roman"/>
              </a:rPr>
              <a:t> will be used for this research study. To be more specific, the data collected through survey will be further analysed in a statistical manner, leading to also interpret and summarise the data in a descriptive manner (Daradkeh </a:t>
            </a:r>
            <a:r>
              <a:rPr lang="en-GB" i="1">
                <a:latin typeface="Times New Roman"/>
                <a:ea typeface="Times New Roman"/>
                <a:cs typeface="Times New Roman"/>
                <a:sym typeface="Times New Roman"/>
              </a:rPr>
              <a:t>et al., </a:t>
            </a:r>
            <a:r>
              <a:rPr lang="en-GB">
                <a:latin typeface="Times New Roman"/>
                <a:ea typeface="Times New Roman"/>
                <a:cs typeface="Times New Roman"/>
                <a:sym typeface="Times New Roman"/>
              </a:rPr>
              <a:t>2023). </a:t>
            </a:r>
            <a:endParaRPr sz="1400"/>
          </a:p>
        </p:txBody>
      </p:sp>
      <p:pic>
        <p:nvPicPr>
          <p:cNvPr id="192" name="Google Shape;192;p22"/>
          <p:cNvPicPr preferRelativeResize="0"/>
          <p:nvPr/>
        </p:nvPicPr>
        <p:blipFill>
          <a:blip r:embed="rId3">
            <a:alphaModFix/>
          </a:blip>
          <a:stretch>
            <a:fillRect/>
          </a:stretch>
        </p:blipFill>
        <p:spPr>
          <a:xfrm>
            <a:off x="5883575" y="2048150"/>
            <a:ext cx="2962275" cy="15430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3"/>
          <p:cNvSpPr txBox="1">
            <a:spLocks noGrp="1"/>
          </p:cNvSpPr>
          <p:nvPr>
            <p:ph type="body" idx="1"/>
          </p:nvPr>
        </p:nvSpPr>
        <p:spPr>
          <a:xfrm>
            <a:off x="1297500" y="1567550"/>
            <a:ext cx="3963600" cy="29112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700" b="1">
                <a:latin typeface="Times New Roman"/>
                <a:ea typeface="Times New Roman"/>
                <a:cs typeface="Times New Roman"/>
                <a:sym typeface="Times New Roman"/>
              </a:rPr>
              <a:t>Ethical considerations</a:t>
            </a:r>
            <a:endParaRPr sz="1700" b="1">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GB" sz="1700">
                <a:latin typeface="Times New Roman"/>
                <a:ea typeface="Times New Roman"/>
                <a:cs typeface="Times New Roman"/>
                <a:sym typeface="Times New Roman"/>
              </a:rPr>
              <a:t>The overall research study will be developed in an ethical manner while actively considering research ethics principles ranging from anonymity, voluntary participation to confidentiality, potential or harm and so on. </a:t>
            </a:r>
            <a:endParaRPr sz="1800"/>
          </a:p>
        </p:txBody>
      </p:sp>
      <p:pic>
        <p:nvPicPr>
          <p:cNvPr id="198" name="Google Shape;198;p23"/>
          <p:cNvPicPr preferRelativeResize="0"/>
          <p:nvPr/>
        </p:nvPicPr>
        <p:blipFill>
          <a:blip r:embed="rId3">
            <a:alphaModFix/>
          </a:blip>
          <a:stretch>
            <a:fillRect/>
          </a:stretch>
        </p:blipFill>
        <p:spPr>
          <a:xfrm>
            <a:off x="5839675" y="1842425"/>
            <a:ext cx="2228850" cy="20574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3100" b="1">
                <a:latin typeface="Times New Roman"/>
                <a:ea typeface="Times New Roman"/>
                <a:cs typeface="Times New Roman"/>
                <a:sym typeface="Times New Roman"/>
              </a:rPr>
              <a:t>Implication of the research </a:t>
            </a:r>
            <a:endParaRPr sz="3100" b="1">
              <a:latin typeface="Times New Roman"/>
              <a:ea typeface="Times New Roman"/>
              <a:cs typeface="Times New Roman"/>
              <a:sym typeface="Times New Roman"/>
            </a:endParaRPr>
          </a:p>
        </p:txBody>
      </p:sp>
      <p:sp>
        <p:nvSpPr>
          <p:cNvPr id="204" name="Google Shape;204;p24"/>
          <p:cNvSpPr txBox="1">
            <a:spLocks noGrp="1"/>
          </p:cNvSpPr>
          <p:nvPr>
            <p:ph type="body" idx="1"/>
          </p:nvPr>
        </p:nvSpPr>
        <p:spPr>
          <a:xfrm>
            <a:off x="1297500" y="1567550"/>
            <a:ext cx="3684300" cy="2911200"/>
          </a:xfrm>
          <a:prstGeom prst="rect">
            <a:avLst/>
          </a:prstGeom>
        </p:spPr>
        <p:txBody>
          <a:bodyPr spcFirstLastPara="1" wrap="square" lIns="91425" tIns="91425" rIns="91425" bIns="91425" anchor="t" anchorCtr="0">
            <a:noAutofit/>
          </a:bodyPr>
          <a:lstStyle/>
          <a:p>
            <a:pPr marL="457200" lvl="0" indent="-323850" algn="just" rtl="0">
              <a:lnSpc>
                <a:spcPct val="150000"/>
              </a:lnSpc>
              <a:spcBef>
                <a:spcPts val="0"/>
              </a:spcBef>
              <a:spcAft>
                <a:spcPts val="0"/>
              </a:spcAft>
              <a:buSzPts val="1500"/>
              <a:buFont typeface="Times New Roman"/>
              <a:buChar char="●"/>
            </a:pPr>
            <a:r>
              <a:rPr lang="en-GB" sz="1500">
                <a:latin typeface="Times New Roman"/>
                <a:ea typeface="Times New Roman"/>
                <a:cs typeface="Times New Roman"/>
                <a:sym typeface="Times New Roman"/>
              </a:rPr>
              <a:t>The research on the topic, experiences, and daily life, challenges of orders, women diagnosed with autism in  middle or let’s order hold with low levels of self in the UK is projected to be highly beneficial for future generations to be informed regarding the daily life challenges faced by women dealing with autism.</a:t>
            </a:r>
            <a:endParaRPr sz="1600"/>
          </a:p>
        </p:txBody>
      </p:sp>
      <p:pic>
        <p:nvPicPr>
          <p:cNvPr id="205" name="Google Shape;205;p24"/>
          <p:cNvPicPr preferRelativeResize="0"/>
          <p:nvPr/>
        </p:nvPicPr>
        <p:blipFill>
          <a:blip r:embed="rId3">
            <a:alphaModFix/>
          </a:blip>
          <a:stretch>
            <a:fillRect/>
          </a:stretch>
        </p:blipFill>
        <p:spPr>
          <a:xfrm>
            <a:off x="5839575" y="1886913"/>
            <a:ext cx="2272475" cy="22724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Autofit/>
          </a:bodyPr>
          <a:lstStyle/>
          <a:p>
            <a:pPr marL="0" lvl="0" indent="0" algn="just" rtl="0">
              <a:lnSpc>
                <a:spcPct val="150000"/>
              </a:lnSpc>
              <a:spcBef>
                <a:spcPts val="2000"/>
              </a:spcBef>
              <a:spcAft>
                <a:spcPts val="0"/>
              </a:spcAft>
              <a:buNone/>
            </a:pPr>
            <a:r>
              <a:rPr lang="en-GB" sz="2000" b="1">
                <a:latin typeface="Times New Roman"/>
                <a:ea typeface="Times New Roman"/>
                <a:cs typeface="Times New Roman"/>
                <a:sym typeface="Times New Roman"/>
              </a:rPr>
              <a:t>Plan of work and Time schedule Gantt Chart</a:t>
            </a:r>
            <a:endParaRPr sz="2000" b="1">
              <a:latin typeface="Times New Roman"/>
              <a:ea typeface="Times New Roman"/>
              <a:cs typeface="Times New Roman"/>
              <a:sym typeface="Times New Roman"/>
            </a:endParaRPr>
          </a:p>
          <a:p>
            <a:pPr marL="0" lvl="0" indent="0" algn="l" rtl="0">
              <a:spcBef>
                <a:spcPts val="600"/>
              </a:spcBef>
              <a:spcAft>
                <a:spcPts val="0"/>
              </a:spcAft>
              <a:buNone/>
            </a:pPr>
            <a:endParaRPr/>
          </a:p>
        </p:txBody>
      </p:sp>
      <p:pic>
        <p:nvPicPr>
          <p:cNvPr id="211" name="Google Shape;211;p25"/>
          <p:cNvPicPr preferRelativeResize="0"/>
          <p:nvPr/>
        </p:nvPicPr>
        <p:blipFill>
          <a:blip r:embed="rId3">
            <a:alphaModFix/>
          </a:blip>
          <a:stretch>
            <a:fillRect/>
          </a:stretch>
        </p:blipFill>
        <p:spPr>
          <a:xfrm>
            <a:off x="1533800" y="1048775"/>
            <a:ext cx="5734050" cy="33528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2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700" b="1">
                <a:latin typeface="Times New Roman"/>
                <a:ea typeface="Times New Roman"/>
                <a:cs typeface="Times New Roman"/>
                <a:sym typeface="Times New Roman"/>
              </a:rPr>
              <a:t>Reference List </a:t>
            </a:r>
            <a:endParaRPr sz="2700" b="1">
              <a:latin typeface="Times New Roman"/>
              <a:ea typeface="Times New Roman"/>
              <a:cs typeface="Times New Roman"/>
              <a:sym typeface="Times New Roman"/>
            </a:endParaRPr>
          </a:p>
        </p:txBody>
      </p:sp>
      <p:sp>
        <p:nvSpPr>
          <p:cNvPr id="217" name="Google Shape;217;p26"/>
          <p:cNvSpPr txBox="1">
            <a:spLocks noGrp="1"/>
          </p:cNvSpPr>
          <p:nvPr>
            <p:ph type="body" idx="1"/>
          </p:nvPr>
        </p:nvSpPr>
        <p:spPr>
          <a:xfrm>
            <a:off x="1165225" y="1190350"/>
            <a:ext cx="7038900" cy="37881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Davidovitch, M., Gazit, S., Patalon, T., Leitner, Y. and Rotem, R.S., (2023). Late diagnosis of autism spectrum disorder—Journey, parents' concerns, and sex influences. </a:t>
            </a:r>
            <a:r>
              <a:rPr lang="en-GB" sz="1200" i="1">
                <a:latin typeface="Times New Roman"/>
                <a:ea typeface="Times New Roman"/>
                <a:cs typeface="Times New Roman"/>
                <a:sym typeface="Times New Roman"/>
              </a:rPr>
              <a:t>Autism Research</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16</a:t>
            </a:r>
            <a:r>
              <a:rPr lang="en-GB" sz="1200">
                <a:latin typeface="Times New Roman"/>
                <a:ea typeface="Times New Roman"/>
                <a:cs typeface="Times New Roman"/>
                <a:sym typeface="Times New Roman"/>
              </a:rPr>
              <a:t>(2), pp.294-301.</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Seers, K. and Hogg, R., (2023). “Fake it ‘till you make it”: Authenticity and wellbeing in late diagnosed autistic women. </a:t>
            </a:r>
            <a:r>
              <a:rPr lang="en-GB" sz="1200" i="1">
                <a:latin typeface="Times New Roman"/>
                <a:ea typeface="Times New Roman"/>
                <a:cs typeface="Times New Roman"/>
                <a:sym typeface="Times New Roman"/>
              </a:rPr>
              <a:t>Feminism &amp; Psychology</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33</a:t>
            </a:r>
            <a:r>
              <a:rPr lang="en-GB" sz="1200">
                <a:latin typeface="Times New Roman"/>
                <a:ea typeface="Times New Roman"/>
                <a:cs typeface="Times New Roman"/>
                <a:sym typeface="Times New Roman"/>
              </a:rPr>
              <a:t>(1), pp.23-41.</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Cooper, K., Russell, A.J., Lei, J. and Smith, L.G., (2023). The impact of a positive autism identity and autistic community solidarity on social anxiety and mental health in autistic young people. </a:t>
            </a:r>
            <a:r>
              <a:rPr lang="en-GB" sz="1200" i="1">
                <a:latin typeface="Times New Roman"/>
                <a:ea typeface="Times New Roman"/>
                <a:cs typeface="Times New Roman"/>
                <a:sym typeface="Times New Roman"/>
              </a:rPr>
              <a:t>Autism</a:t>
            </a:r>
            <a:r>
              <a:rPr lang="en-GB" sz="1200">
                <a:latin typeface="Times New Roman"/>
                <a:ea typeface="Times New Roman"/>
                <a:cs typeface="Times New Roman"/>
                <a:sym typeface="Times New Roman"/>
              </a:rPr>
              <a:t>, </a:t>
            </a:r>
            <a:r>
              <a:rPr lang="en-GB" sz="1200" i="1">
                <a:latin typeface="Times New Roman"/>
                <a:ea typeface="Times New Roman"/>
                <a:cs typeface="Times New Roman"/>
                <a:sym typeface="Times New Roman"/>
              </a:rPr>
              <a:t>27</a:t>
            </a:r>
            <a:r>
              <a:rPr lang="en-GB" sz="1200">
                <a:latin typeface="Times New Roman"/>
                <a:ea typeface="Times New Roman"/>
                <a:cs typeface="Times New Roman"/>
                <a:sym typeface="Times New Roman"/>
              </a:rPr>
              <a:t>(3), pp.848-857.</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Waltz, M., (2023). </a:t>
            </a:r>
            <a:r>
              <a:rPr lang="en-GB" sz="1200" i="1">
                <a:latin typeface="Times New Roman"/>
                <a:ea typeface="Times New Roman"/>
                <a:cs typeface="Times New Roman"/>
                <a:sym typeface="Times New Roman"/>
              </a:rPr>
              <a:t>Autism: A social and medical history</a:t>
            </a:r>
            <a:r>
              <a:rPr lang="en-GB" sz="1200">
                <a:latin typeface="Times New Roman"/>
                <a:ea typeface="Times New Roman"/>
                <a:cs typeface="Times New Roman"/>
                <a:sym typeface="Times New Roman"/>
              </a:rPr>
              <a:t>. Springer Nature.</a:t>
            </a:r>
            <a:endParaRPr sz="120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a:latin typeface="Times New Roman"/>
                <a:ea typeface="Times New Roman"/>
                <a:cs typeface="Times New Roman"/>
                <a:sym typeface="Times New Roman"/>
              </a:rPr>
              <a:t>Mcleod, S., (2023). Qualitative vs quantitative research methods &amp; data analysis. </a:t>
            </a:r>
            <a:r>
              <a:rPr lang="en-GB" sz="1200" i="1">
                <a:latin typeface="Times New Roman"/>
                <a:ea typeface="Times New Roman"/>
                <a:cs typeface="Times New Roman"/>
                <a:sym typeface="Times New Roman"/>
              </a:rPr>
              <a:t>Simply Psychology</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pic>
        <p:nvPicPr>
          <p:cNvPr id="222" name="Google Shape;222;p27"/>
          <p:cNvPicPr preferRelativeResize="0"/>
          <p:nvPr/>
        </p:nvPicPr>
        <p:blipFill>
          <a:blip r:embed="rId3">
            <a:alphaModFix/>
          </a:blip>
          <a:stretch>
            <a:fillRect/>
          </a:stretch>
        </p:blipFill>
        <p:spPr>
          <a:xfrm>
            <a:off x="0" y="1359013"/>
            <a:ext cx="9144000" cy="2836975"/>
          </a:xfrm>
          <a:prstGeom prst="rect">
            <a:avLst/>
          </a:prstGeom>
          <a:noFill/>
          <a:ln>
            <a:noFill/>
          </a:ln>
        </p:spPr>
      </p:pic>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958</Words>
  <Application>Microsoft Office PowerPoint</Application>
  <PresentationFormat>On-screen Show (16:9)</PresentationFormat>
  <Paragraphs>58</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Times New Roman</vt:lpstr>
      <vt:lpstr>Lato</vt:lpstr>
      <vt:lpstr>Arial</vt:lpstr>
      <vt:lpstr>Montserrat</vt:lpstr>
      <vt:lpstr>Focus</vt:lpstr>
      <vt:lpstr>Module Title: Practice-Based Research Module Code: LCHS7001 Student Name: Georgiana Hutu Student ID Number: 2317693</vt:lpstr>
      <vt:lpstr>Table of Contents </vt:lpstr>
      <vt:lpstr>Introduction </vt:lpstr>
      <vt:lpstr>Literature Based Background to the Study  </vt:lpstr>
      <vt:lpstr>PowerPoint Presentation</vt:lpstr>
      <vt:lpstr>PowerPoint Presentation</vt:lpstr>
      <vt:lpstr>Rationale &amp; Research Question/Aims/hypothesis </vt:lpstr>
      <vt:lpstr>PowerPoint Presentation</vt:lpstr>
      <vt:lpstr>Proposed research methodology section   </vt:lpstr>
      <vt:lpstr>PowerPoint Presentation</vt:lpstr>
      <vt:lpstr>PowerPoint Presentation</vt:lpstr>
      <vt:lpstr>Implication of the research </vt:lpstr>
      <vt:lpstr>Plan of work and Time schedule Gantt Chart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Practice-Based Research Module Code: LCHS7001 Student Name: Georgiana Hutu Student ID Number: 2317693</dc:title>
  <cp:lastModifiedBy>Georgi Hutu</cp:lastModifiedBy>
  <cp:revision>1</cp:revision>
  <dcterms:modified xsi:type="dcterms:W3CDTF">2024-03-19T07:45:24Z</dcterms:modified>
</cp:coreProperties>
</file>