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sldIdLst>
    <p:sldId id="256" r:id="rId2"/>
    <p:sldId id="266" r:id="rId3"/>
    <p:sldId id="268" r:id="rId4"/>
    <p:sldId id="257" r:id="rId5"/>
    <p:sldId id="260" r:id="rId6"/>
    <p:sldId id="270" r:id="rId7"/>
    <p:sldId id="271" r:id="rId8"/>
    <p:sldId id="272" r:id="rId9"/>
    <p:sldId id="273" r:id="rId10"/>
    <p:sldId id="274" r:id="rId11"/>
    <p:sldId id="275" r:id="rId12"/>
    <p:sldId id="276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Nabeel Masih" initials="NM" lastIdx="1" clrIdx="0">
    <p:extLst>
      <p:ext uri="{19B8F6BF-5375-455C-9EA6-DF929625EA0E}">
        <p15:presenceInfo xmlns:p15="http://schemas.microsoft.com/office/powerpoint/2012/main" userId="S::n.masih@uwtsd.ac.uk::3b4867f3-4bea-4354-93d5-4848f7105c6f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DA31A22-4A23-5145-43B5-8D0AAE63EE1A}" v="3" dt="2023-10-03T10:53:25.922"/>
    <p1510:client id="{64D0A04A-2075-474C-B776-6B50C7997D3F}" v="30" dt="2021-09-29T08:10:23.67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13" autoAdjust="0"/>
    <p:restoredTop sz="94660"/>
  </p:normalViewPr>
  <p:slideViewPr>
    <p:cSldViewPr snapToGrid="0">
      <p:cViewPr varScale="1">
        <p:scale>
          <a:sx n="97" d="100"/>
          <a:sy n="97" d="100"/>
        </p:scale>
        <p:origin x="216" y="8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commentAuthors" Target="commentAuthor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beel Masih" userId="3b4867f3-4bea-4354-93d5-4848f7105c6f" providerId="ADAL" clId="{64D0A04A-2075-474C-B776-6B50C7997D3F}"/>
    <pc:docChg chg="custSel addSld delSld modSld sldOrd">
      <pc:chgData name="Nabeel Masih" userId="3b4867f3-4bea-4354-93d5-4848f7105c6f" providerId="ADAL" clId="{64D0A04A-2075-474C-B776-6B50C7997D3F}" dt="2021-09-29T08:10:57.904" v="58" actId="47"/>
      <pc:docMkLst>
        <pc:docMk/>
      </pc:docMkLst>
      <pc:sldChg chg="modSp mod">
        <pc:chgData name="Nabeel Masih" userId="3b4867f3-4bea-4354-93d5-4848f7105c6f" providerId="ADAL" clId="{64D0A04A-2075-474C-B776-6B50C7997D3F}" dt="2021-09-29T07:57:47.433" v="14" actId="20577"/>
        <pc:sldMkLst>
          <pc:docMk/>
          <pc:sldMk cId="2708553660" sldId="256"/>
        </pc:sldMkLst>
        <pc:spChg chg="mod">
          <ac:chgData name="Nabeel Masih" userId="3b4867f3-4bea-4354-93d5-4848f7105c6f" providerId="ADAL" clId="{64D0A04A-2075-474C-B776-6B50C7997D3F}" dt="2021-09-29T07:57:20.837" v="8" actId="14100"/>
          <ac:spMkLst>
            <pc:docMk/>
            <pc:sldMk cId="2708553660" sldId="256"/>
            <ac:spMk id="2" creationId="{6984E1BE-D387-433E-95D2-1D201087DFF5}"/>
          </ac:spMkLst>
        </pc:spChg>
        <pc:spChg chg="mod">
          <ac:chgData name="Nabeel Masih" userId="3b4867f3-4bea-4354-93d5-4848f7105c6f" providerId="ADAL" clId="{64D0A04A-2075-474C-B776-6B50C7997D3F}" dt="2021-09-29T07:57:47.433" v="14" actId="20577"/>
          <ac:spMkLst>
            <pc:docMk/>
            <pc:sldMk cId="2708553660" sldId="256"/>
            <ac:spMk id="3" creationId="{A5928238-5AC4-4B21-AA56-1AE7BE79AE62}"/>
          </ac:spMkLst>
        </pc:spChg>
      </pc:sldChg>
      <pc:sldChg chg="modSp mod">
        <pc:chgData name="Nabeel Masih" userId="3b4867f3-4bea-4354-93d5-4848f7105c6f" providerId="ADAL" clId="{64D0A04A-2075-474C-B776-6B50C7997D3F}" dt="2021-09-29T07:56:47.132" v="2" actId="113"/>
        <pc:sldMkLst>
          <pc:docMk/>
          <pc:sldMk cId="2390175899" sldId="257"/>
        </pc:sldMkLst>
        <pc:spChg chg="mod">
          <ac:chgData name="Nabeel Masih" userId="3b4867f3-4bea-4354-93d5-4848f7105c6f" providerId="ADAL" clId="{64D0A04A-2075-474C-B776-6B50C7997D3F}" dt="2021-09-29T07:56:47.132" v="2" actId="113"/>
          <ac:spMkLst>
            <pc:docMk/>
            <pc:sldMk cId="2390175899" sldId="257"/>
            <ac:spMk id="3" creationId="{E3A3E4E0-73DE-44CE-B148-2E4141A910B3}"/>
          </ac:spMkLst>
        </pc:spChg>
      </pc:sldChg>
      <pc:sldChg chg="modSp mod">
        <pc:chgData name="Nabeel Masih" userId="3b4867f3-4bea-4354-93d5-4848f7105c6f" providerId="ADAL" clId="{64D0A04A-2075-474C-B776-6B50C7997D3F}" dt="2021-09-29T07:56:37.190" v="0" actId="113"/>
        <pc:sldMkLst>
          <pc:docMk/>
          <pc:sldMk cId="1295028997" sldId="259"/>
        </pc:sldMkLst>
        <pc:spChg chg="mod">
          <ac:chgData name="Nabeel Masih" userId="3b4867f3-4bea-4354-93d5-4848f7105c6f" providerId="ADAL" clId="{64D0A04A-2075-474C-B776-6B50C7997D3F}" dt="2021-09-29T07:56:37.190" v="0" actId="113"/>
          <ac:spMkLst>
            <pc:docMk/>
            <pc:sldMk cId="1295028997" sldId="259"/>
            <ac:spMk id="3" creationId="{E3A3E4E0-73DE-44CE-B148-2E4141A910B3}"/>
          </ac:spMkLst>
        </pc:spChg>
      </pc:sldChg>
      <pc:sldChg chg="modSp mod">
        <pc:chgData name="Nabeel Masih" userId="3b4867f3-4bea-4354-93d5-4848f7105c6f" providerId="ADAL" clId="{64D0A04A-2075-474C-B776-6B50C7997D3F}" dt="2021-09-29T07:57:09.110" v="6" actId="113"/>
        <pc:sldMkLst>
          <pc:docMk/>
          <pc:sldMk cId="2874755079" sldId="260"/>
        </pc:sldMkLst>
        <pc:spChg chg="mod">
          <ac:chgData name="Nabeel Masih" userId="3b4867f3-4bea-4354-93d5-4848f7105c6f" providerId="ADAL" clId="{64D0A04A-2075-474C-B776-6B50C7997D3F}" dt="2021-09-29T07:57:09.110" v="6" actId="113"/>
          <ac:spMkLst>
            <pc:docMk/>
            <pc:sldMk cId="2874755079" sldId="260"/>
            <ac:spMk id="3" creationId="{E3A3E4E0-73DE-44CE-B148-2E4141A910B3}"/>
          </ac:spMkLst>
        </pc:spChg>
      </pc:sldChg>
      <pc:sldChg chg="modSp mod">
        <pc:chgData name="Nabeel Masih" userId="3b4867f3-4bea-4354-93d5-4848f7105c6f" providerId="ADAL" clId="{64D0A04A-2075-474C-B776-6B50C7997D3F}" dt="2021-09-29T07:57:02.811" v="5" actId="113"/>
        <pc:sldMkLst>
          <pc:docMk/>
          <pc:sldMk cId="3461143072" sldId="261"/>
        </pc:sldMkLst>
        <pc:spChg chg="mod">
          <ac:chgData name="Nabeel Masih" userId="3b4867f3-4bea-4354-93d5-4848f7105c6f" providerId="ADAL" clId="{64D0A04A-2075-474C-B776-6B50C7997D3F}" dt="2021-09-29T07:57:02.811" v="5" actId="113"/>
          <ac:spMkLst>
            <pc:docMk/>
            <pc:sldMk cId="3461143072" sldId="261"/>
            <ac:spMk id="3" creationId="{E3A3E4E0-73DE-44CE-B148-2E4141A910B3}"/>
          </ac:spMkLst>
        </pc:spChg>
      </pc:sldChg>
      <pc:sldChg chg="modSp mod">
        <pc:chgData name="Nabeel Masih" userId="3b4867f3-4bea-4354-93d5-4848f7105c6f" providerId="ADAL" clId="{64D0A04A-2075-474C-B776-6B50C7997D3F}" dt="2021-09-29T07:56:58.157" v="4" actId="113"/>
        <pc:sldMkLst>
          <pc:docMk/>
          <pc:sldMk cId="3571960405" sldId="262"/>
        </pc:sldMkLst>
        <pc:spChg chg="mod">
          <ac:chgData name="Nabeel Masih" userId="3b4867f3-4bea-4354-93d5-4848f7105c6f" providerId="ADAL" clId="{64D0A04A-2075-474C-B776-6B50C7997D3F}" dt="2021-09-29T07:56:58.157" v="4" actId="113"/>
          <ac:spMkLst>
            <pc:docMk/>
            <pc:sldMk cId="3571960405" sldId="262"/>
            <ac:spMk id="3" creationId="{E3A3E4E0-73DE-44CE-B148-2E4141A910B3}"/>
          </ac:spMkLst>
        </pc:spChg>
      </pc:sldChg>
      <pc:sldChg chg="addSp modSp mod">
        <pc:chgData name="Nabeel Masih" userId="3b4867f3-4bea-4354-93d5-4848f7105c6f" providerId="ADAL" clId="{64D0A04A-2075-474C-B776-6B50C7997D3F}" dt="2021-09-29T08:06:51.841" v="43" actId="1076"/>
        <pc:sldMkLst>
          <pc:docMk/>
          <pc:sldMk cId="1453995952" sldId="266"/>
        </pc:sldMkLst>
        <pc:spChg chg="mod">
          <ac:chgData name="Nabeel Masih" userId="3b4867f3-4bea-4354-93d5-4848f7105c6f" providerId="ADAL" clId="{64D0A04A-2075-474C-B776-6B50C7997D3F}" dt="2021-09-29T08:01:44.912" v="21" actId="1076"/>
          <ac:spMkLst>
            <pc:docMk/>
            <pc:sldMk cId="1453995952" sldId="266"/>
            <ac:spMk id="3" creationId="{A5928238-5AC4-4B21-AA56-1AE7BE79AE62}"/>
          </ac:spMkLst>
        </pc:spChg>
        <pc:spChg chg="mod">
          <ac:chgData name="Nabeel Masih" userId="3b4867f3-4bea-4354-93d5-4848f7105c6f" providerId="ADAL" clId="{64D0A04A-2075-474C-B776-6B50C7997D3F}" dt="2021-09-29T08:06:16.371" v="35" actId="14100"/>
          <ac:spMkLst>
            <pc:docMk/>
            <pc:sldMk cId="1453995952" sldId="266"/>
            <ac:spMk id="9" creationId="{3BF1F9A8-1233-410C-A7BA-33A280C5C145}"/>
          </ac:spMkLst>
        </pc:spChg>
        <pc:picChg chg="mod">
          <ac:chgData name="Nabeel Masih" userId="3b4867f3-4bea-4354-93d5-4848f7105c6f" providerId="ADAL" clId="{64D0A04A-2075-474C-B776-6B50C7997D3F}" dt="2021-09-29T08:02:03.336" v="27" actId="1036"/>
          <ac:picMkLst>
            <pc:docMk/>
            <pc:sldMk cId="1453995952" sldId="266"/>
            <ac:picMk id="6" creationId="{DC637B32-E9D2-4F2E-956E-B7D2F3230863}"/>
          </ac:picMkLst>
        </pc:picChg>
        <pc:picChg chg="mod">
          <ac:chgData name="Nabeel Masih" userId="3b4867f3-4bea-4354-93d5-4848f7105c6f" providerId="ADAL" clId="{64D0A04A-2075-474C-B776-6B50C7997D3F}" dt="2021-09-29T08:06:47.274" v="41" actId="14100"/>
          <ac:picMkLst>
            <pc:docMk/>
            <pc:sldMk cId="1453995952" sldId="266"/>
            <ac:picMk id="21" creationId="{45921E36-46BF-40DC-9EFD-0B2C916E26EF}"/>
          </ac:picMkLst>
        </pc:picChg>
        <pc:picChg chg="add mod">
          <ac:chgData name="Nabeel Masih" userId="3b4867f3-4bea-4354-93d5-4848f7105c6f" providerId="ADAL" clId="{64D0A04A-2075-474C-B776-6B50C7997D3F}" dt="2021-09-29T08:02:01.205" v="26" actId="1036"/>
          <ac:picMkLst>
            <pc:docMk/>
            <pc:sldMk cId="1453995952" sldId="266"/>
            <ac:picMk id="1026" creationId="{FE7441D0-1119-40B6-9958-EF286BD029AA}"/>
          </ac:picMkLst>
        </pc:picChg>
        <pc:picChg chg="add mod">
          <ac:chgData name="Nabeel Masih" userId="3b4867f3-4bea-4354-93d5-4848f7105c6f" providerId="ADAL" clId="{64D0A04A-2075-474C-B776-6B50C7997D3F}" dt="2021-09-29T08:06:49.830" v="42" actId="1076"/>
          <ac:picMkLst>
            <pc:docMk/>
            <pc:sldMk cId="1453995952" sldId="266"/>
            <ac:picMk id="1028" creationId="{D9B4D7DF-9B31-4B6B-ABA8-399A673560C6}"/>
          </ac:picMkLst>
        </pc:picChg>
        <pc:picChg chg="add mod">
          <ac:chgData name="Nabeel Masih" userId="3b4867f3-4bea-4354-93d5-4848f7105c6f" providerId="ADAL" clId="{64D0A04A-2075-474C-B776-6B50C7997D3F}" dt="2021-09-29T08:06:51.841" v="43" actId="1076"/>
          <ac:picMkLst>
            <pc:docMk/>
            <pc:sldMk cId="1453995952" sldId="266"/>
            <ac:picMk id="1030" creationId="{DCE36A0F-4547-47DE-B0DC-BC6EE18B73F1}"/>
          </ac:picMkLst>
        </pc:picChg>
      </pc:sldChg>
      <pc:sldChg chg="addSp delSp modSp add del mod ord">
        <pc:chgData name="Nabeel Masih" userId="3b4867f3-4bea-4354-93d5-4848f7105c6f" providerId="ADAL" clId="{64D0A04A-2075-474C-B776-6B50C7997D3F}" dt="2021-09-29T08:10:57.904" v="58" actId="47"/>
        <pc:sldMkLst>
          <pc:docMk/>
          <pc:sldMk cId="1798412929" sldId="267"/>
        </pc:sldMkLst>
        <pc:spChg chg="del">
          <ac:chgData name="Nabeel Masih" userId="3b4867f3-4bea-4354-93d5-4848f7105c6f" providerId="ADAL" clId="{64D0A04A-2075-474C-B776-6B50C7997D3F}" dt="2021-09-29T08:08:51.197" v="49" actId="478"/>
          <ac:spMkLst>
            <pc:docMk/>
            <pc:sldMk cId="1798412929" sldId="267"/>
            <ac:spMk id="2" creationId="{6984E1BE-D387-433E-95D2-1D201087DFF5}"/>
          </ac:spMkLst>
        </pc:spChg>
        <pc:spChg chg="add del mod">
          <ac:chgData name="Nabeel Masih" userId="3b4867f3-4bea-4354-93d5-4848f7105c6f" providerId="ADAL" clId="{64D0A04A-2075-474C-B776-6B50C7997D3F}" dt="2021-09-29T08:09:02.824" v="51" actId="478"/>
          <ac:spMkLst>
            <pc:docMk/>
            <pc:sldMk cId="1798412929" sldId="267"/>
            <ac:spMk id="5" creationId="{B8F6BF7A-E658-427D-83FC-3A4CD7A232F3}"/>
          </ac:spMkLst>
        </pc:spChg>
      </pc:sldChg>
      <pc:sldChg chg="add del">
        <pc:chgData name="Nabeel Masih" userId="3b4867f3-4bea-4354-93d5-4848f7105c6f" providerId="ADAL" clId="{64D0A04A-2075-474C-B776-6B50C7997D3F}" dt="2021-09-29T08:07:42.708" v="48"/>
        <pc:sldMkLst>
          <pc:docMk/>
          <pc:sldMk cId="404744365" sldId="268"/>
        </pc:sldMkLst>
      </pc:sldChg>
      <pc:sldChg chg="delSp modSp add mod setBg">
        <pc:chgData name="Nabeel Masih" userId="3b4867f3-4bea-4354-93d5-4848f7105c6f" providerId="ADAL" clId="{64D0A04A-2075-474C-B776-6B50C7997D3F}" dt="2021-09-29T08:10:52.131" v="57" actId="207"/>
        <pc:sldMkLst>
          <pc:docMk/>
          <pc:sldMk cId="1591722944" sldId="268"/>
        </pc:sldMkLst>
        <pc:spChg chg="mod">
          <ac:chgData name="Nabeel Masih" userId="3b4867f3-4bea-4354-93d5-4848f7105c6f" providerId="ADAL" clId="{64D0A04A-2075-474C-B776-6B50C7997D3F}" dt="2021-09-29T08:10:52.131" v="57" actId="207"/>
          <ac:spMkLst>
            <pc:docMk/>
            <pc:sldMk cId="1591722944" sldId="268"/>
            <ac:spMk id="6" creationId="{C6534D66-2281-0E43-8E4B-C20FFEEB4A18}"/>
          </ac:spMkLst>
        </pc:spChg>
        <pc:spChg chg="mod">
          <ac:chgData name="Nabeel Masih" userId="3b4867f3-4bea-4354-93d5-4848f7105c6f" providerId="ADAL" clId="{64D0A04A-2075-474C-B776-6B50C7997D3F}" dt="2021-09-29T08:10:48.165" v="56" actId="207"/>
          <ac:spMkLst>
            <pc:docMk/>
            <pc:sldMk cId="1591722944" sldId="268"/>
            <ac:spMk id="7" creationId="{B252612F-FA03-B64F-BCC1-5541BD1B9F2E}"/>
          </ac:spMkLst>
        </pc:spChg>
        <pc:spChg chg="del mod">
          <ac:chgData name="Nabeel Masih" userId="3b4867f3-4bea-4354-93d5-4848f7105c6f" providerId="ADAL" clId="{64D0A04A-2075-474C-B776-6B50C7997D3F}" dt="2021-09-29T08:10:42.320" v="55"/>
          <ac:spMkLst>
            <pc:docMk/>
            <pc:sldMk cId="1591722944" sldId="268"/>
            <ac:spMk id="10" creationId="{4C80B775-62D1-E948-AC2F-C9A9981F33BB}"/>
          </ac:spMkLst>
        </pc:spChg>
      </pc:sldChg>
    </pc:docChg>
  </pc:docChgLst>
  <pc:docChgLst>
    <pc:chgData name="Nabeel Masih" userId="S::n.masih@uwtsd.ac.uk::3b4867f3-4bea-4354-93d5-4848f7105c6f" providerId="AD" clId="Web-{4DA31A22-4A23-5145-43B5-8D0AAE63EE1A}"/>
    <pc:docChg chg="modSld">
      <pc:chgData name="Nabeel Masih" userId="S::n.masih@uwtsd.ac.uk::3b4867f3-4bea-4354-93d5-4848f7105c6f" providerId="AD" clId="Web-{4DA31A22-4A23-5145-43B5-8D0AAE63EE1A}" dt="2023-10-03T10:53:25.922" v="2" actId="20577"/>
      <pc:docMkLst>
        <pc:docMk/>
      </pc:docMkLst>
      <pc:sldChg chg="modSp">
        <pc:chgData name="Nabeel Masih" userId="S::n.masih@uwtsd.ac.uk::3b4867f3-4bea-4354-93d5-4848f7105c6f" providerId="AD" clId="Web-{4DA31A22-4A23-5145-43B5-8D0AAE63EE1A}" dt="2023-10-03T10:53:25.922" v="2" actId="20577"/>
        <pc:sldMkLst>
          <pc:docMk/>
          <pc:sldMk cId="1688753947" sldId="258"/>
        </pc:sldMkLst>
        <pc:spChg chg="mod">
          <ac:chgData name="Nabeel Masih" userId="S::n.masih@uwtsd.ac.uk::3b4867f3-4bea-4354-93d5-4848f7105c6f" providerId="AD" clId="Web-{4DA31A22-4A23-5145-43B5-8D0AAE63EE1A}" dt="2023-10-03T10:53:25.922" v="2" actId="20577"/>
          <ac:spMkLst>
            <pc:docMk/>
            <pc:sldMk cId="1688753947" sldId="258"/>
            <ac:spMk id="3" creationId="{E3A3E4E0-73DE-44CE-B148-2E4141A910B3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5AABC6CF-E57E-48D8-BC1F-491E8707E923}" type="datetimeFigureOut">
              <a:rPr lang="en-GB" smtClean="0"/>
              <a:t>03/10/2023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494A7097-36FB-4C40-9C7C-ABCE5CDE59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61658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ABC6CF-E57E-48D8-BC1F-491E8707E923}" type="datetimeFigureOut">
              <a:rPr lang="en-GB" smtClean="0"/>
              <a:t>03/10/2023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4A7097-36FB-4C40-9C7C-ABCE5CDE59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74664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ABC6CF-E57E-48D8-BC1F-491E8707E923}" type="datetimeFigureOut">
              <a:rPr lang="en-GB" smtClean="0"/>
              <a:t>03/10/2023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4A7097-36FB-4C40-9C7C-ABCE5CDE59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32554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ABC6CF-E57E-48D8-BC1F-491E8707E923}" type="datetimeFigureOut">
              <a:rPr lang="en-GB" smtClean="0"/>
              <a:t>03/10/2023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4A7097-36FB-4C40-9C7C-ABCE5CDE59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46221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ABC6CF-E57E-48D8-BC1F-491E8707E923}" type="datetimeFigureOut">
              <a:rPr lang="en-GB" smtClean="0"/>
              <a:t>03/10/2023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4A7097-36FB-4C40-9C7C-ABCE5CDE59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53913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ABC6CF-E57E-48D8-BC1F-491E8707E923}" type="datetimeFigureOut">
              <a:rPr lang="en-GB" smtClean="0"/>
              <a:t>03/10/2023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4A7097-36FB-4C40-9C7C-ABCE5CDE59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05404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ABC6CF-E57E-48D8-BC1F-491E8707E923}" type="datetimeFigureOut">
              <a:rPr lang="en-GB" smtClean="0"/>
              <a:t>03/10/2023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4A7097-36FB-4C40-9C7C-ABCE5CDE59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193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ABC6CF-E57E-48D8-BC1F-491E8707E923}" type="datetimeFigureOut">
              <a:rPr lang="en-GB" smtClean="0"/>
              <a:t>03/10/2023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4A7097-36FB-4C40-9C7C-ABCE5CDE59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01333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ABC6CF-E57E-48D8-BC1F-491E8707E923}" type="datetimeFigureOut">
              <a:rPr lang="en-GB" smtClean="0"/>
              <a:t>03/10/2023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4A7097-36FB-4C40-9C7C-ABCE5CDE59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21431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ABC6CF-E57E-48D8-BC1F-491E8707E923}" type="datetimeFigureOut">
              <a:rPr lang="en-GB" smtClean="0"/>
              <a:t>03/10/2023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4A7097-36FB-4C40-9C7C-ABCE5CDE59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48920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ABC6CF-E57E-48D8-BC1F-491E8707E923}" type="datetimeFigureOut">
              <a:rPr lang="en-GB" smtClean="0"/>
              <a:t>03/10/2023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4A7097-36FB-4C40-9C7C-ABCE5CDE59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286128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ABC6CF-E57E-48D8-BC1F-491E8707E923}" type="datetimeFigureOut">
              <a:rPr lang="en-GB" smtClean="0"/>
              <a:t>03/10/2023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4A7097-36FB-4C40-9C7C-ABCE5CDE59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371406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ABC6CF-E57E-48D8-BC1F-491E8707E923}" type="datetimeFigureOut">
              <a:rPr lang="en-GB" smtClean="0"/>
              <a:t>03/10/2023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4A7097-36FB-4C40-9C7C-ABCE5CDE59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210742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ABC6CF-E57E-48D8-BC1F-491E8707E923}" type="datetimeFigureOut">
              <a:rPr lang="en-GB" smtClean="0"/>
              <a:t>03/10/2023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4A7097-36FB-4C40-9C7C-ABCE5CDE59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381208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ABC6CF-E57E-48D8-BC1F-491E8707E923}" type="datetimeFigureOut">
              <a:rPr lang="en-GB" smtClean="0"/>
              <a:t>03/10/2023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4A7097-36FB-4C40-9C7C-ABCE5CDE59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573110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5AABC6CF-E57E-48D8-BC1F-491E8707E923}" type="datetimeFigureOut">
              <a:rPr lang="en-GB" smtClean="0"/>
              <a:t>03/10/2023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4A7097-36FB-4C40-9C7C-ABCE5CDE59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048567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5AABC6CF-E57E-48D8-BC1F-491E8707E923}" type="datetimeFigureOut">
              <a:rPr lang="en-GB" smtClean="0"/>
              <a:t>03/10/2023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4A7097-36FB-4C40-9C7C-ABCE5CDE59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20226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5AABC6CF-E57E-48D8-BC1F-491E8707E923}" type="datetimeFigureOut">
              <a:rPr lang="en-GB" smtClean="0"/>
              <a:t>03/10/2023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494A7097-36FB-4C40-9C7C-ABCE5CDE59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11307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tiff"/><Relationship Id="rId13" Type="http://schemas.openxmlformats.org/officeDocument/2006/relationships/image" Target="../media/image14.tiff"/><Relationship Id="rId3" Type="http://schemas.openxmlformats.org/officeDocument/2006/relationships/image" Target="../media/image4.tiff"/><Relationship Id="rId7" Type="http://schemas.openxmlformats.org/officeDocument/2006/relationships/image" Target="../media/image8.tiff"/><Relationship Id="rId12" Type="http://schemas.openxmlformats.org/officeDocument/2006/relationships/image" Target="../media/image13.tiff"/><Relationship Id="rId17" Type="http://schemas.openxmlformats.org/officeDocument/2006/relationships/image" Target="../media/image18.jpeg"/><Relationship Id="rId2" Type="http://schemas.openxmlformats.org/officeDocument/2006/relationships/image" Target="../media/image3.tiff"/><Relationship Id="rId16" Type="http://schemas.openxmlformats.org/officeDocument/2006/relationships/image" Target="../media/image17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tiff"/><Relationship Id="rId11" Type="http://schemas.openxmlformats.org/officeDocument/2006/relationships/image" Target="../media/image12.tiff"/><Relationship Id="rId5" Type="http://schemas.openxmlformats.org/officeDocument/2006/relationships/image" Target="../media/image6.tiff"/><Relationship Id="rId15" Type="http://schemas.openxmlformats.org/officeDocument/2006/relationships/image" Target="../media/image16.jpeg"/><Relationship Id="rId10" Type="http://schemas.openxmlformats.org/officeDocument/2006/relationships/image" Target="../media/image11.tiff"/><Relationship Id="rId4" Type="http://schemas.openxmlformats.org/officeDocument/2006/relationships/image" Target="../media/image5.tiff"/><Relationship Id="rId9" Type="http://schemas.openxmlformats.org/officeDocument/2006/relationships/image" Target="../media/image10.tiff"/><Relationship Id="rId14" Type="http://schemas.openxmlformats.org/officeDocument/2006/relationships/image" Target="../media/image15.tiff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Ba5Jl1_JKZY?feature=oembed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N-BcOPnpH8Y?feature=oembed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Pm5_PEEJku4?feature=oembed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y00iu0qXWwQ?feature=oembe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91A5E26-1F21-459D-8C03-ADB057B090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74E4247-A78D-0497-2E45-B30F356B024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t="8907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984E1BE-D387-433E-95D2-1D201087DFF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tx1"/>
                </a:solidFill>
              </a:rPr>
              <a:t>Welcome to MA </a:t>
            </a:r>
            <a:br>
              <a:rPr lang="en-GB">
                <a:solidFill>
                  <a:schemeClr val="tx1"/>
                </a:solidFill>
              </a:rPr>
            </a:br>
            <a:r>
              <a:rPr lang="en-GB">
                <a:solidFill>
                  <a:schemeClr val="tx1"/>
                </a:solidFill>
              </a:rPr>
              <a:t>3D Computer Animation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5928238-5AC4-4B21-AA56-1AE7BE79AE6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endParaRPr lang="en-GB" sz="500" cap="none">
              <a:solidFill>
                <a:schemeClr val="tx1"/>
              </a:solidFill>
            </a:endParaRPr>
          </a:p>
          <a:p>
            <a:pPr>
              <a:lnSpc>
                <a:spcPct val="90000"/>
              </a:lnSpc>
            </a:pPr>
            <a:r>
              <a:rPr lang="en-GB" altLang="en-US" sz="500" cap="none">
                <a:solidFill>
                  <a:schemeClr val="tx1"/>
                </a:solidFill>
                <a:latin typeface="Century Gothic" panose="020B0502020202020204" pitchFamily="34" charset="0"/>
                <a:cs typeface="Arial" panose="020B0604020202020204" pitchFamily="34" charset="0"/>
              </a:rPr>
              <a:t>Nabeel Masih</a:t>
            </a:r>
            <a:br>
              <a:rPr lang="en-GB" altLang="en-US" sz="500" cap="none">
                <a:solidFill>
                  <a:schemeClr val="tx1"/>
                </a:solidFill>
                <a:latin typeface="Century Gothic" panose="020B0502020202020204" pitchFamily="34" charset="0"/>
                <a:cs typeface="Arial" panose="020B0604020202020204" pitchFamily="34" charset="0"/>
              </a:rPr>
            </a:br>
            <a:br>
              <a:rPr lang="en-GB" altLang="en-US" sz="500" cap="none">
                <a:solidFill>
                  <a:schemeClr val="tx1"/>
                </a:solidFill>
                <a:latin typeface="Century Gothic" panose="020B0502020202020204" pitchFamily="34" charset="0"/>
                <a:cs typeface="Arial" panose="020B0604020202020204" pitchFamily="34" charset="0"/>
              </a:rPr>
            </a:br>
            <a:r>
              <a:rPr lang="en-GB" sz="500" cap="none">
                <a:solidFill>
                  <a:schemeClr val="tx1"/>
                </a:solidFill>
                <a:latin typeface="Century Gothic" panose="020B0502020202020204" pitchFamily="34" charset="0"/>
              </a:rPr>
              <a:t>MA Audio Visual production </a:t>
            </a:r>
            <a:r>
              <a:rPr lang="en-US" sz="500" cap="none">
                <a:solidFill>
                  <a:schemeClr val="tx1"/>
                </a:solidFill>
                <a:latin typeface="Century Gothic" panose="020B0502020202020204" pitchFamily="34" charset="0"/>
              </a:rPr>
              <a:t>–</a:t>
            </a:r>
            <a:r>
              <a:rPr lang="en-GB" sz="500" cap="none">
                <a:solidFill>
                  <a:schemeClr val="tx1"/>
                </a:solidFill>
                <a:latin typeface="Century Gothic" panose="020B0502020202020204" pitchFamily="34" charset="0"/>
              </a:rPr>
              <a:t> HE PGDIP </a:t>
            </a:r>
          </a:p>
          <a:p>
            <a:pPr>
              <a:lnSpc>
                <a:spcPct val="90000"/>
              </a:lnSpc>
            </a:pPr>
            <a:r>
              <a:rPr lang="en-GB" sz="500" cap="none">
                <a:solidFill>
                  <a:schemeClr val="tx1"/>
                </a:solidFill>
                <a:latin typeface="Century Gothic" panose="020B0502020202020204" pitchFamily="34" charset="0"/>
              </a:rPr>
              <a:t>Lecturer VFX and Animation </a:t>
            </a:r>
          </a:p>
          <a:p>
            <a:pPr>
              <a:lnSpc>
                <a:spcPct val="90000"/>
              </a:lnSpc>
            </a:pPr>
            <a:r>
              <a:rPr lang="en-GB" sz="500" cap="none">
                <a:solidFill>
                  <a:schemeClr val="tx1"/>
                </a:solidFill>
              </a:rPr>
              <a:t>n.masih@uwtsd.ac.uk</a:t>
            </a:r>
          </a:p>
        </p:txBody>
      </p:sp>
    </p:spTree>
    <p:extLst>
      <p:ext uri="{BB962C8B-B14F-4D97-AF65-F5344CB8AC3E}">
        <p14:creationId xmlns:p14="http://schemas.microsoft.com/office/powerpoint/2010/main" val="270855366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A5928238-5AC4-4B21-AA56-1AE7BE79AE6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25874" y="-1296500"/>
            <a:ext cx="900336" cy="65685"/>
          </a:xfrm>
        </p:spPr>
        <p:txBody>
          <a:bodyPr>
            <a:noAutofit/>
          </a:bodyPr>
          <a:lstStyle/>
          <a:p>
            <a:endParaRPr lang="en-GB" sz="2000" cap="none" dirty="0"/>
          </a:p>
          <a:p>
            <a:pPr marL="0" marR="0" lvl="0" indent="0" defTabSz="91440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GB" altLang="en-US" sz="2000" cap="none" dirty="0">
              <a:latin typeface="Century Gothic" panose="020B0502020202020204" pitchFamily="34" charset="0"/>
              <a:cs typeface="Arial" panose="020B0604020202020204" pitchFamily="34" charset="0"/>
            </a:endParaRPr>
          </a:p>
          <a:p>
            <a:pPr marL="0" marR="0" lvl="0" indent="0" defTabSz="91440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2000" b="0" i="0" strike="noStrike" cap="none" normalizeH="0" baseline="0" dirty="0">
              <a:ln>
                <a:noFill/>
              </a:ln>
              <a:effectLst/>
              <a:latin typeface="Century Gothic" panose="020B0502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C637B32-E9D2-4F2E-956E-B7D2F32308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22836" y="570101"/>
            <a:ext cx="1828191" cy="890418"/>
          </a:xfrm>
          <a:prstGeom prst="rect">
            <a:avLst/>
          </a:prstGeom>
          <a:effectLst>
            <a:outerShdw blurRad="292100" dist="190500" dir="3660000" sx="79000" sy="79000" algn="ctr" rotWithShape="0">
              <a:srgbClr val="000000">
                <a:alpha val="64000"/>
              </a:srgbClr>
            </a:outerShdw>
          </a:effec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30ED122-465E-4535-9A29-6E20F000073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81436" y="1676242"/>
            <a:ext cx="2044700" cy="990600"/>
          </a:xfrm>
          <a:prstGeom prst="rect">
            <a:avLst/>
          </a:prstGeom>
          <a:effectLst>
            <a:outerShdw blurRad="292100" dist="190500" dir="3660000" sx="79000" sy="79000" algn="ctr" rotWithShape="0">
              <a:srgbClr val="000000">
                <a:alpha val="64000"/>
              </a:srgbClr>
            </a:outerShdw>
          </a:effec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D6430670-9BFA-4185-A4AB-6AEB75FF0B9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43771" y="5137631"/>
            <a:ext cx="2095500" cy="980893"/>
          </a:xfrm>
          <a:prstGeom prst="rect">
            <a:avLst/>
          </a:prstGeom>
          <a:effectLst>
            <a:outerShdw blurRad="292100" dist="190500" dir="3660000" sx="79000" sy="79000" algn="ctr" rotWithShape="0">
              <a:srgbClr val="000000">
                <a:alpha val="64000"/>
              </a:srgbClr>
            </a:outerShdw>
          </a:effectLst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3BF1F9A8-1233-410C-A7BA-33A280C5C145}"/>
              </a:ext>
            </a:extLst>
          </p:cNvPr>
          <p:cNvSpPr/>
          <p:nvPr/>
        </p:nvSpPr>
        <p:spPr>
          <a:xfrm>
            <a:off x="237490" y="1179097"/>
            <a:ext cx="7797800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1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dirty="0">
                <a:solidFill>
                  <a:schemeClr val="bg1"/>
                </a:solidFill>
                <a:latin typeface="Century Gothic" panose="020B0502020202020204" pitchFamily="34" charset="0"/>
              </a:rPr>
              <a:t>Audio Mixing for VR: Spatial Audio, 3D Sound and </a:t>
            </a:r>
            <a:r>
              <a:rPr lang="en-GB" dirty="0" err="1">
                <a:solidFill>
                  <a:schemeClr val="bg1"/>
                </a:solidFill>
                <a:latin typeface="Century Gothic" panose="020B0502020202020204" pitchFamily="34" charset="0"/>
              </a:rPr>
              <a:t>Ambisonic</a:t>
            </a:r>
            <a:endParaRPr lang="en-GB" dirty="0">
              <a:solidFill>
                <a:schemeClr val="bg1"/>
              </a:solidFill>
              <a:latin typeface="Century Gothic" panose="020B0502020202020204" pitchFamily="34" charset="0"/>
            </a:endParaRPr>
          </a:p>
          <a:p>
            <a:pPr lvl="1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dirty="0">
                <a:solidFill>
                  <a:schemeClr val="bg1"/>
                </a:solidFill>
                <a:latin typeface="Century Gothic" panose="020B0502020202020204" pitchFamily="34" charset="0"/>
              </a:rPr>
              <a:t>Colour correction in 3D LUT</a:t>
            </a:r>
          </a:p>
          <a:p>
            <a:pPr lvl="1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dirty="0">
                <a:solidFill>
                  <a:schemeClr val="bg1"/>
                </a:solidFill>
                <a:latin typeface="Century Gothic" panose="020B0502020202020204" pitchFamily="34" charset="0"/>
              </a:rPr>
              <a:t>Foley Sound design</a:t>
            </a:r>
          </a:p>
          <a:p>
            <a:pPr lvl="1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dirty="0">
                <a:solidFill>
                  <a:schemeClr val="bg1"/>
                </a:solidFill>
                <a:latin typeface="Century Gothic" panose="020B0502020202020204" pitchFamily="34" charset="0"/>
              </a:rPr>
              <a:t>3D -VFX Compositing </a:t>
            </a:r>
          </a:p>
          <a:p>
            <a:pPr lvl="1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dirty="0">
                <a:solidFill>
                  <a:schemeClr val="bg1"/>
                </a:solidFill>
                <a:latin typeface="Century Gothic" panose="020B0502020202020204" pitchFamily="34" charset="0"/>
              </a:rPr>
              <a:t>Stereoscopic camera rig alignment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821407B-6A8C-411D-A222-CB8C284B6AC8}"/>
              </a:ext>
            </a:extLst>
          </p:cNvPr>
          <p:cNvSpPr/>
          <p:nvPr/>
        </p:nvSpPr>
        <p:spPr>
          <a:xfrm>
            <a:off x="674222" y="738139"/>
            <a:ext cx="227169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altLang="en-US" u="sng" dirty="0">
                <a:solidFill>
                  <a:schemeClr val="bg1"/>
                </a:solidFill>
                <a:latin typeface="Century Gothic" panose="020B0502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Research Interests:</a:t>
            </a:r>
            <a:endParaRPr lang="en-US" u="sng" dirty="0">
              <a:solidFill>
                <a:schemeClr val="bg1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2325622-3865-4109-9855-542C322D41B6}"/>
              </a:ext>
            </a:extLst>
          </p:cNvPr>
          <p:cNvSpPr/>
          <p:nvPr/>
        </p:nvSpPr>
        <p:spPr>
          <a:xfrm>
            <a:off x="674222" y="3755628"/>
            <a:ext cx="227169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altLang="en-US" u="sng" dirty="0">
                <a:solidFill>
                  <a:schemeClr val="bg1"/>
                </a:solidFill>
                <a:latin typeface="Century Gothic" panose="020B0502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Technologies:</a:t>
            </a:r>
            <a:endParaRPr lang="en-US" u="sng" dirty="0">
              <a:solidFill>
                <a:schemeClr val="bg1"/>
              </a:solidFill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940BDBC-6661-41BF-BA0B-81EEE9AA908D}"/>
              </a:ext>
            </a:extLst>
          </p:cNvPr>
          <p:cNvSpPr/>
          <p:nvPr/>
        </p:nvSpPr>
        <p:spPr>
          <a:xfrm>
            <a:off x="250188" y="4235242"/>
            <a:ext cx="6096000" cy="1754326"/>
          </a:xfrm>
          <a:prstGeom prst="rect">
            <a:avLst/>
          </a:prstGeom>
        </p:spPr>
        <p:txBody>
          <a:bodyPr>
            <a:spAutoFit/>
          </a:bodyPr>
          <a:lstStyle/>
          <a:p>
            <a:pPr lvl="1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dirty="0" err="1">
                <a:solidFill>
                  <a:schemeClr val="bg1"/>
                </a:solidFill>
                <a:latin typeface="Century Gothic" panose="020B0502020202020204" pitchFamily="34" charset="0"/>
              </a:rPr>
              <a:t>Nx</a:t>
            </a:r>
            <a:r>
              <a:rPr lang="en-GB" dirty="0">
                <a:solidFill>
                  <a:schemeClr val="bg1"/>
                </a:solidFill>
                <a:latin typeface="Century Gothic" panose="020B0502020202020204" pitchFamily="34" charset="0"/>
              </a:rPr>
              <a:t> 3D Audio, </a:t>
            </a:r>
            <a:r>
              <a:rPr lang="en-GB" dirty="0" err="1">
                <a:solidFill>
                  <a:schemeClr val="bg1"/>
                </a:solidFill>
                <a:latin typeface="Century Gothic" panose="020B0502020202020204" pitchFamily="34" charset="0"/>
              </a:rPr>
              <a:t>Ambisonics</a:t>
            </a:r>
            <a:r>
              <a:rPr lang="en-GB" dirty="0">
                <a:solidFill>
                  <a:schemeClr val="bg1"/>
                </a:solidFill>
                <a:latin typeface="Century Gothic" panose="020B0502020202020204" pitchFamily="34" charset="0"/>
              </a:rPr>
              <a:t> in Pro Tools</a:t>
            </a:r>
            <a:br>
              <a:rPr lang="en-GB" dirty="0">
                <a:solidFill>
                  <a:schemeClr val="bg1"/>
                </a:solidFill>
                <a:latin typeface="Century Gothic" panose="020B0502020202020204" pitchFamily="34" charset="0"/>
              </a:rPr>
            </a:br>
            <a:r>
              <a:rPr lang="en-GB" dirty="0">
                <a:solidFill>
                  <a:schemeClr val="bg1"/>
                </a:solidFill>
                <a:latin typeface="Century Gothic" panose="020B0502020202020204" pitchFamily="34" charset="0"/>
              </a:rPr>
              <a:t>Spatial Workstation – Facebook 360, </a:t>
            </a:r>
          </a:p>
          <a:p>
            <a:pPr lvl="1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dirty="0">
                <a:solidFill>
                  <a:schemeClr val="bg1"/>
                </a:solidFill>
                <a:latin typeface="Century Gothic" panose="020B0502020202020204" pitchFamily="34" charset="0"/>
              </a:rPr>
              <a:t>Reaper </a:t>
            </a:r>
            <a:r>
              <a:rPr lang="en-GB" dirty="0" err="1">
                <a:solidFill>
                  <a:schemeClr val="bg1"/>
                </a:solidFill>
                <a:latin typeface="Century Gothic" panose="020B0502020202020204" pitchFamily="34" charset="0"/>
              </a:rPr>
              <a:t>Ambisonic</a:t>
            </a:r>
            <a:r>
              <a:rPr lang="en-GB" dirty="0">
                <a:solidFill>
                  <a:schemeClr val="bg1"/>
                </a:solidFill>
                <a:latin typeface="Century Gothic" panose="020B0502020202020204" pitchFamily="34" charset="0"/>
              </a:rPr>
              <a:t> Toolkit</a:t>
            </a:r>
          </a:p>
          <a:p>
            <a:pPr lvl="1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dirty="0" err="1">
                <a:solidFill>
                  <a:schemeClr val="bg1"/>
                </a:solidFill>
                <a:latin typeface="Century Gothic" panose="020B0502020202020204" pitchFamily="34" charset="0"/>
              </a:rPr>
              <a:t>DaVinci</a:t>
            </a:r>
            <a:r>
              <a:rPr lang="en-GB" dirty="0">
                <a:solidFill>
                  <a:schemeClr val="bg1"/>
                </a:solidFill>
                <a:latin typeface="Century Gothic" panose="020B0502020202020204" pitchFamily="34" charset="0"/>
              </a:rPr>
              <a:t> Resolve 16 -  Blackmagic Design‎</a:t>
            </a:r>
          </a:p>
          <a:p>
            <a:pPr lvl="1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dirty="0">
                <a:solidFill>
                  <a:schemeClr val="bg1"/>
                </a:solidFill>
                <a:latin typeface="Century Gothic" panose="020B0502020202020204" pitchFamily="34" charset="0"/>
              </a:rPr>
              <a:t>Logic X, After Effects, Maya and Nuke</a:t>
            </a:r>
            <a:br>
              <a:rPr lang="en-GB" dirty="0">
                <a:solidFill>
                  <a:schemeClr val="bg1"/>
                </a:solidFill>
                <a:latin typeface="Century Gothic" panose="020B0502020202020204" pitchFamily="34" charset="0"/>
              </a:rPr>
            </a:br>
            <a:r>
              <a:rPr lang="en-GB" dirty="0">
                <a:solidFill>
                  <a:schemeClr val="bg1"/>
                </a:solidFill>
                <a:latin typeface="Century Gothic" panose="020B0502020202020204" pitchFamily="34" charset="0"/>
              </a:rPr>
              <a:t>Php, Html, </a:t>
            </a:r>
            <a:r>
              <a:rPr lang="en-GB" dirty="0" err="1">
                <a:solidFill>
                  <a:schemeClr val="bg1"/>
                </a:solidFill>
                <a:latin typeface="Century Gothic" panose="020B0502020202020204" pitchFamily="34" charset="0"/>
              </a:rPr>
              <a:t>Wordpress</a:t>
            </a:r>
            <a:r>
              <a:rPr lang="en-GB" dirty="0">
                <a:solidFill>
                  <a:schemeClr val="bg1"/>
                </a:solidFill>
                <a:latin typeface="Century Gothic" panose="020B0502020202020204" pitchFamily="34" charset="0"/>
              </a:rPr>
              <a:t>, Asp.net</a:t>
            </a:r>
          </a:p>
        </p:txBody>
      </p:sp>
      <p:cxnSp>
        <p:nvCxnSpPr>
          <p:cNvPr id="13" name="Elbow Connector 18">
            <a:extLst>
              <a:ext uri="{FF2B5EF4-FFF2-40B4-BE49-F238E27FC236}">
                <a16:creationId xmlns:a16="http://schemas.microsoft.com/office/drawing/2014/main" id="{9FB2C038-8A8F-4791-9D68-41B841075F1A}"/>
              </a:ext>
            </a:extLst>
          </p:cNvPr>
          <p:cNvCxnSpPr>
            <a:cxnSpLocks/>
          </p:cNvCxnSpPr>
          <p:nvPr/>
        </p:nvCxnSpPr>
        <p:spPr>
          <a:xfrm>
            <a:off x="7506970" y="1375293"/>
            <a:ext cx="1983902" cy="106422"/>
          </a:xfrm>
          <a:prstGeom prst="bentConnector3">
            <a:avLst>
              <a:gd name="adj1" fmla="val 50000"/>
            </a:avLst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Elbow Connector 21">
            <a:extLst>
              <a:ext uri="{FF2B5EF4-FFF2-40B4-BE49-F238E27FC236}">
                <a16:creationId xmlns:a16="http://schemas.microsoft.com/office/drawing/2014/main" id="{07A118F6-7487-4775-80B5-004858437531}"/>
              </a:ext>
            </a:extLst>
          </p:cNvPr>
          <p:cNvCxnSpPr>
            <a:cxnSpLocks/>
          </p:cNvCxnSpPr>
          <p:nvPr/>
        </p:nvCxnSpPr>
        <p:spPr>
          <a:xfrm>
            <a:off x="3817088" y="1676242"/>
            <a:ext cx="5171381" cy="955822"/>
          </a:xfrm>
          <a:prstGeom prst="bentConnector3">
            <a:avLst>
              <a:gd name="adj1" fmla="val 57607"/>
            </a:avLst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Elbow Connector 24">
            <a:extLst>
              <a:ext uri="{FF2B5EF4-FFF2-40B4-BE49-F238E27FC236}">
                <a16:creationId xmlns:a16="http://schemas.microsoft.com/office/drawing/2014/main" id="{79ED5E92-1CC8-4343-BACE-5CF217CAF97C}"/>
              </a:ext>
            </a:extLst>
          </p:cNvPr>
          <p:cNvCxnSpPr>
            <a:cxnSpLocks/>
          </p:cNvCxnSpPr>
          <p:nvPr/>
        </p:nvCxnSpPr>
        <p:spPr>
          <a:xfrm>
            <a:off x="3030279" y="1967023"/>
            <a:ext cx="6631818" cy="1754992"/>
          </a:xfrm>
          <a:prstGeom prst="bentConnector3">
            <a:avLst>
              <a:gd name="adj1" fmla="val 52726"/>
            </a:avLst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Elbow Connector 27">
            <a:extLst>
              <a:ext uri="{FF2B5EF4-FFF2-40B4-BE49-F238E27FC236}">
                <a16:creationId xmlns:a16="http://schemas.microsoft.com/office/drawing/2014/main" id="{42BC612D-47F5-4F9E-9472-58C3AABA00FB}"/>
              </a:ext>
            </a:extLst>
          </p:cNvPr>
          <p:cNvCxnSpPr>
            <a:cxnSpLocks/>
          </p:cNvCxnSpPr>
          <p:nvPr/>
        </p:nvCxnSpPr>
        <p:spPr>
          <a:xfrm>
            <a:off x="3168869" y="2201917"/>
            <a:ext cx="6493228" cy="2590527"/>
          </a:xfrm>
          <a:prstGeom prst="bentConnector3">
            <a:avLst>
              <a:gd name="adj1" fmla="val 50000"/>
            </a:avLst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A7EE4DE-CB2C-4357-8486-FFAF70815270}"/>
              </a:ext>
            </a:extLst>
          </p:cNvPr>
          <p:cNvCxnSpPr>
            <a:cxnSpLocks/>
          </p:cNvCxnSpPr>
          <p:nvPr/>
        </p:nvCxnSpPr>
        <p:spPr>
          <a:xfrm flipH="1">
            <a:off x="5920740" y="5215013"/>
            <a:ext cx="3560697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D294B0E3-7AC6-4A13-81B3-C374FEF64565}"/>
              </a:ext>
            </a:extLst>
          </p:cNvPr>
          <p:cNvCxnSpPr>
            <a:cxnSpLocks/>
          </p:cNvCxnSpPr>
          <p:nvPr/>
        </p:nvCxnSpPr>
        <p:spPr>
          <a:xfrm flipH="1">
            <a:off x="4715978" y="2464193"/>
            <a:ext cx="1204762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2A4781C7-8762-4D60-9D00-A5406CE44DF6}"/>
              </a:ext>
            </a:extLst>
          </p:cNvPr>
          <p:cNvCxnSpPr>
            <a:cxnSpLocks/>
          </p:cNvCxnSpPr>
          <p:nvPr/>
        </p:nvCxnSpPr>
        <p:spPr>
          <a:xfrm>
            <a:off x="5909477" y="2464193"/>
            <a:ext cx="0" cy="275082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" name="Picture 19">
            <a:extLst>
              <a:ext uri="{FF2B5EF4-FFF2-40B4-BE49-F238E27FC236}">
                <a16:creationId xmlns:a16="http://schemas.microsoft.com/office/drawing/2014/main" id="{34F8E514-02FC-4DF4-B456-7BF3F1E8C5E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443771" y="2771143"/>
            <a:ext cx="2095500" cy="988229"/>
          </a:xfrm>
          <a:prstGeom prst="rect">
            <a:avLst/>
          </a:prstGeom>
          <a:effectLst>
            <a:outerShdw blurRad="292100" dist="190500" dir="3660000" sx="79000" sy="79000" algn="ctr" rotWithShape="0">
              <a:srgbClr val="000000">
                <a:alpha val="64000"/>
              </a:srgbClr>
            </a:outerShdw>
          </a:effectLst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45921E36-46BF-40DC-9EFD-0B2C916E26E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948041" y="4009495"/>
            <a:ext cx="1576714" cy="980893"/>
          </a:xfrm>
          <a:prstGeom prst="rect">
            <a:avLst/>
          </a:prstGeom>
          <a:effectLst>
            <a:outerShdw blurRad="292100" dist="190500" dir="3660000" sx="79000" sy="79000" algn="ctr" rotWithShape="0">
              <a:srgbClr val="000000">
                <a:alpha val="64000"/>
              </a:srgbClr>
            </a:outerShdw>
          </a:effectLst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50D10E37-8AAB-43F3-8A21-8D5B0A00488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378190" y="1680180"/>
            <a:ext cx="1103246" cy="986662"/>
          </a:xfrm>
          <a:prstGeom prst="rect">
            <a:avLst/>
          </a:prstGeom>
          <a:effectLst>
            <a:outerShdw blurRad="292100" dist="190500" dir="3660000" sx="79000" sy="79000" algn="ctr" rotWithShape="0">
              <a:srgbClr val="000000">
                <a:alpha val="64000"/>
              </a:srgbClr>
            </a:outerShdw>
          </a:effectLst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53B38843-E780-4611-9364-19FDD912AA5F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20447" t="12686" r="22877" b="12777"/>
          <a:stretch/>
        </p:blipFill>
        <p:spPr>
          <a:xfrm rot="20362516">
            <a:off x="5413112" y="3587513"/>
            <a:ext cx="374650" cy="336097"/>
          </a:xfrm>
          <a:prstGeom prst="rect">
            <a:avLst/>
          </a:prstGeom>
          <a:effectLst>
            <a:outerShdw blurRad="88900" dist="50800" dir="5400000" sx="101000" sy="101000" algn="ctr" rotWithShape="0">
              <a:srgbClr val="000000">
                <a:alpha val="41000"/>
              </a:srgbClr>
            </a:outerShdw>
          </a:effectLst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A1B6FE23-1281-4F5F-992A-D048DD5A0005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20362516">
            <a:off x="5413112" y="3975262"/>
            <a:ext cx="367966" cy="341855"/>
          </a:xfrm>
          <a:prstGeom prst="rect">
            <a:avLst/>
          </a:prstGeom>
          <a:effectLst>
            <a:outerShdw blurRad="88900" dist="50800" dir="5400000" sx="101000" sy="101000" algn="ctr" rotWithShape="0">
              <a:srgbClr val="000000">
                <a:alpha val="41000"/>
              </a:srgbClr>
            </a:outerShdw>
          </a:effectLst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E32E8F0C-20E5-4CB3-85CD-540A44B48A39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rot="20362516">
            <a:off x="5419635" y="4754197"/>
            <a:ext cx="368127" cy="271574"/>
          </a:xfrm>
          <a:prstGeom prst="rect">
            <a:avLst/>
          </a:prstGeom>
          <a:effectLst>
            <a:outerShdw blurRad="88900" dist="50800" dir="5400000" sx="101000" sy="101000" algn="ctr" rotWithShape="0">
              <a:srgbClr val="000000">
                <a:alpha val="41000"/>
              </a:srgbClr>
            </a:outerShdw>
          </a:effectLst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E8257B19-BB9B-4DED-A6D6-667A3D43920B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 rot="20362516">
            <a:off x="5417080" y="4363928"/>
            <a:ext cx="365249" cy="336097"/>
          </a:xfrm>
          <a:prstGeom prst="rect">
            <a:avLst/>
          </a:prstGeom>
          <a:effectLst>
            <a:outerShdw blurRad="88900" dist="50800" dir="5400000" sx="101000" sy="101000" algn="ctr" rotWithShape="0">
              <a:srgbClr val="000000">
                <a:alpha val="41000"/>
              </a:srgbClr>
            </a:outerShdw>
          </a:effectLst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BDAD2148-47D7-47B5-8116-65A8E819200C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 rot="20362516">
            <a:off x="5427791" y="5081707"/>
            <a:ext cx="353287" cy="343090"/>
          </a:xfrm>
          <a:prstGeom prst="rect">
            <a:avLst/>
          </a:prstGeom>
          <a:effectLst>
            <a:outerShdw blurRad="88900" dist="50800" dir="5400000" sx="101000" sy="101000" algn="ctr" rotWithShape="0">
              <a:srgbClr val="000000">
                <a:alpha val="41000"/>
              </a:srgbClr>
            </a:outerShdw>
          </a:effectLst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id="{9B788395-1DF6-4529-8D07-50A17DCF92BA}"/>
              </a:ext>
            </a:extLst>
          </p:cNvPr>
          <p:cNvPicPr>
            <a:picLocks noChangeAspect="1"/>
          </p:cNvPicPr>
          <p:nvPr/>
        </p:nvPicPr>
        <p:blipFill rotWithShape="1">
          <a:blip r:embed="rId13"/>
          <a:srcRect l="7598" t="23111" r="60732" b="24365"/>
          <a:stretch/>
        </p:blipFill>
        <p:spPr>
          <a:xfrm rot="20362516">
            <a:off x="5427791" y="5469535"/>
            <a:ext cx="367965" cy="350241"/>
          </a:xfrm>
          <a:prstGeom prst="rect">
            <a:avLst/>
          </a:prstGeom>
          <a:effectLst>
            <a:outerShdw blurRad="88900" dist="50800" dir="5400000" sx="101000" sy="101000" algn="ctr" rotWithShape="0">
              <a:srgbClr val="000000">
                <a:alpha val="41000"/>
              </a:srgbClr>
            </a:outerShdw>
          </a:effectLst>
        </p:spPr>
      </p:pic>
      <p:pic>
        <p:nvPicPr>
          <p:cNvPr id="29" name="Picture 28">
            <a:extLst>
              <a:ext uri="{FF2B5EF4-FFF2-40B4-BE49-F238E27FC236}">
                <a16:creationId xmlns:a16="http://schemas.microsoft.com/office/drawing/2014/main" id="{2262A013-77D7-4842-8AF6-13E4FC79F945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 rot="20362516">
            <a:off x="5427790" y="5891505"/>
            <a:ext cx="367965" cy="342985"/>
          </a:xfrm>
          <a:prstGeom prst="rect">
            <a:avLst/>
          </a:prstGeom>
          <a:effectLst>
            <a:outerShdw blurRad="88900" dist="50800" dir="5400000" sx="101000" sy="101000" algn="ctr" rotWithShape="0">
              <a:srgbClr val="000000">
                <a:alpha val="41000"/>
              </a:srgbClr>
            </a:outerShdw>
          </a:effectLst>
        </p:spPr>
      </p:pic>
      <p:pic>
        <p:nvPicPr>
          <p:cNvPr id="1026" name="Picture 2">
            <a:extLst>
              <a:ext uri="{FF2B5EF4-FFF2-40B4-BE49-F238E27FC236}">
                <a16:creationId xmlns:a16="http://schemas.microsoft.com/office/drawing/2014/main" id="{FE7441D0-1119-40B6-9958-EF286BD029A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44689" y="570101"/>
            <a:ext cx="1687559" cy="9208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Image result for VFX">
            <a:extLst>
              <a:ext uri="{FF2B5EF4-FFF2-40B4-BE49-F238E27FC236}">
                <a16:creationId xmlns:a16="http://schemas.microsoft.com/office/drawing/2014/main" id="{D9B4D7DF-9B31-4B6B-ABA8-399A673560C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37745" y="4008858"/>
            <a:ext cx="1410296" cy="9401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Image result for CGI Animation Anime">
            <a:extLst>
              <a:ext uri="{FF2B5EF4-FFF2-40B4-BE49-F238E27FC236}">
                <a16:creationId xmlns:a16="http://schemas.microsoft.com/office/drawing/2014/main" id="{DCE36A0F-4547-47DE-B0DC-BC6EE18B73F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6989" y="3996976"/>
            <a:ext cx="1459781" cy="9401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539959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>
            <a:extLst>
              <a:ext uri="{FF2B5EF4-FFF2-40B4-BE49-F238E27FC236}">
                <a16:creationId xmlns:a16="http://schemas.microsoft.com/office/drawing/2014/main" id="{A73FD0C8-803F-6C4C-8DC6-DCFF0BE6BCB1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184666"/>
            <a:ext cx="18473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pic>
        <p:nvPicPr>
          <p:cNvPr id="5" name="Picture 4" descr="spatial audio - headlocked vs spatial">
            <a:extLst>
              <a:ext uri="{FF2B5EF4-FFF2-40B4-BE49-F238E27FC236}">
                <a16:creationId xmlns:a16="http://schemas.microsoft.com/office/drawing/2014/main" id="{6EBB2BD8-0278-444C-8721-CFA3983E229F}"/>
              </a:ext>
            </a:extLst>
          </p:cNvPr>
          <p:cNvPicPr/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98557" y="4080917"/>
            <a:ext cx="5428615" cy="1821180"/>
          </a:xfrm>
          <a:prstGeom prst="rect">
            <a:avLst/>
          </a:prstGeom>
          <a:noFill/>
          <a:ln>
            <a:noFill/>
          </a:ln>
        </p:spPr>
      </p:pic>
      <p:sp>
        <p:nvSpPr>
          <p:cNvPr id="7" name="Rectangle 3">
            <a:extLst>
              <a:ext uri="{FF2B5EF4-FFF2-40B4-BE49-F238E27FC236}">
                <a16:creationId xmlns:a16="http://schemas.microsoft.com/office/drawing/2014/main" id="{B252612F-FA03-B64F-BCC1-5541BD1B9F2E}"/>
              </a:ext>
            </a:extLst>
          </p:cNvPr>
          <p:cNvSpPr>
            <a:spLocks noChangeArrowheads="1"/>
          </p:cNvSpPr>
          <p:nvPr/>
        </p:nvSpPr>
        <p:spPr bwMode="auto">
          <a:xfrm rot="10800000" flipV="1">
            <a:off x="701040" y="835600"/>
            <a:ext cx="10789919" cy="646331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b="0" i="0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Century Gothic" panose="020B0502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Emotion Recognition in Virtual Reality Films and Games: “ Specifically</a:t>
            </a:r>
            <a:r>
              <a:rPr lang="en-GB" altLang="en-US" dirty="0">
                <a:solidFill>
                  <a:schemeClr val="bg1"/>
                </a:solidFill>
                <a:latin typeface="Century Gothic" panose="020B0502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, it will </a:t>
            </a:r>
            <a:r>
              <a:rPr kumimoji="0" lang="en-GB" altLang="en-US" b="0" i="0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Century Gothic" panose="020B0502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Investigating the use of spatial Sound and colour grading(LUT) lookup table as techniques for conveying effect”</a:t>
            </a:r>
            <a:endParaRPr kumimoji="0" lang="en-GB" altLang="en-US" b="0" i="0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C6534D66-2281-0E43-8E4B-C20FFEEB4A18}"/>
              </a:ext>
            </a:extLst>
          </p:cNvPr>
          <p:cNvSpPr>
            <a:spLocks noChangeArrowheads="1"/>
          </p:cNvSpPr>
          <p:nvPr/>
        </p:nvSpPr>
        <p:spPr bwMode="auto">
          <a:xfrm rot="10800000" flipV="1">
            <a:off x="701040" y="1805559"/>
            <a:ext cx="10789919" cy="2862322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285750" lvl="0" indent="-2857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  <a:latin typeface="Century Gothic" panose="020B0502020202020204" pitchFamily="34" charset="0"/>
              </a:rPr>
              <a:t>Research will focus upon emotion recognition and modelling for Virtual Reality (VR) films and games.</a:t>
            </a:r>
          </a:p>
          <a:p>
            <a:pPr marL="285750" lvl="0" indent="-2857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  <a:latin typeface="Century Gothic" panose="020B0502020202020204" pitchFamily="34" charset="0"/>
              </a:rPr>
              <a:t>Will investigate effect of the source upon listener emotions and looking at the 360° VR experience. </a:t>
            </a:r>
          </a:p>
          <a:p>
            <a:pPr marL="285750" lvl="0" indent="-2857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  <a:latin typeface="Century Gothic" panose="020B0502020202020204" pitchFamily="34" charset="0"/>
              </a:rPr>
              <a:t>The research will develop a library of emotions as they relate to 360° sound and  LUTs “</a:t>
            </a:r>
            <a:r>
              <a:rPr lang="en-GB" altLang="en-US" sz="1200" dirty="0">
                <a:solidFill>
                  <a:schemeClr val="bg1"/>
                </a:solidFill>
                <a:latin typeface="Century Gothic" panose="020B0502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lookup table” </a:t>
            </a:r>
            <a:r>
              <a:rPr lang="en-GB" dirty="0">
                <a:solidFill>
                  <a:schemeClr val="bg1"/>
                </a:solidFill>
                <a:latin typeface="Century Gothic" panose="020B0502020202020204" pitchFamily="34" charset="0"/>
              </a:rPr>
              <a:t>effects, which will deepen the feeling of an image.</a:t>
            </a:r>
          </a:p>
          <a:p>
            <a:pPr marL="285750" lvl="0" indent="-2857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endParaRPr lang="en-GB" dirty="0">
              <a:solidFill>
                <a:schemeClr val="bg1"/>
              </a:solidFill>
              <a:latin typeface="Century Gothic" panose="020B0502020202020204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 dirty="0">
              <a:solidFill>
                <a:schemeClr val="bg1"/>
              </a:solidFill>
              <a:latin typeface="Century Gothic" panose="020B0502020202020204" pitchFamily="34" charset="0"/>
            </a:endParaRPr>
          </a:p>
          <a:p>
            <a:pPr marL="285750" lvl="0" indent="-2857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endParaRPr lang="en-GB" dirty="0">
              <a:solidFill>
                <a:schemeClr val="bg1"/>
              </a:solidFill>
              <a:latin typeface="Century Gothic" panose="020B0502020202020204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dirty="0">
                <a:solidFill>
                  <a:schemeClr val="bg1"/>
                </a:solidFill>
                <a:latin typeface="Century Gothic" panose="020B0502020202020204" pitchFamily="34" charset="0"/>
              </a:rPr>
              <a:t> </a:t>
            </a:r>
            <a:endParaRPr kumimoji="0" lang="en-GB" altLang="en-US" b="0" i="0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  <a:latin typeface="Century Gothic" panose="020B0502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917229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6E0488BA-180E-40D8-8350-4B17917955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3D pattern of ring shapes connected by lines">
            <a:extLst>
              <a:ext uri="{FF2B5EF4-FFF2-40B4-BE49-F238E27FC236}">
                <a16:creationId xmlns:a16="http://schemas.microsoft.com/office/drawing/2014/main" id="{8E6B14DA-23F5-2005-919C-1C1F646CF37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52FCC11-C486-4881-8E43-A5C6140FC9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8424" y="223450"/>
            <a:ext cx="8761413" cy="70696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000" dirty="0">
                <a:solidFill>
                  <a:schemeClr val="tx1"/>
                </a:solidFill>
              </a:rPr>
              <a:t>Production Management – ADGD7005</a:t>
            </a:r>
            <a:br>
              <a:rPr lang="en-GB" sz="2000" dirty="0">
                <a:solidFill>
                  <a:schemeClr val="tx1"/>
                </a:solidFill>
              </a:rPr>
            </a:br>
            <a:endParaRPr lang="en-GB" sz="2000" dirty="0">
              <a:solidFill>
                <a:schemeClr val="tx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A3E4E0-73DE-44CE-B148-2E4141A910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8424" y="1153854"/>
            <a:ext cx="11040359" cy="4805016"/>
          </a:xfrm>
        </p:spPr>
        <p:txBody>
          <a:bodyPr>
            <a:no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2400" b="1" dirty="0">
                <a:solidFill>
                  <a:schemeClr val="tx1"/>
                </a:solidFill>
              </a:rPr>
              <a:t>Aims: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2400" dirty="0">
                <a:solidFill>
                  <a:schemeClr val="tx1"/>
                </a:solidFill>
              </a:rPr>
              <a:t>Critical awareness of computing generated imagery (CGI) industry standard production practices in the rapidly evolving fields of computing animation including team and time management.</a:t>
            </a:r>
          </a:p>
          <a:p>
            <a:pPr marL="0" indent="0">
              <a:lnSpc>
                <a:spcPct val="90000"/>
              </a:lnSpc>
              <a:buNone/>
            </a:pPr>
            <a:endParaRPr lang="en-GB" sz="2400" b="1" dirty="0">
              <a:solidFill>
                <a:schemeClr val="tx1"/>
              </a:solidFill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2400" b="1" dirty="0">
                <a:solidFill>
                  <a:schemeClr val="tx1"/>
                </a:solidFill>
              </a:rPr>
              <a:t>Learning Outcomes: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2400" dirty="0">
                <a:solidFill>
                  <a:schemeClr val="tx1"/>
                </a:solidFill>
              </a:rPr>
              <a:t>Demonstrate a systematic and comprehensive understanding of the techniques and role associated with production team for CGI.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2400" dirty="0">
                <a:solidFill>
                  <a:schemeClr val="tx1"/>
                </a:solidFill>
              </a:rPr>
              <a:t>Demonstrate self-direct and originality in applying solutions to problem in production management.</a:t>
            </a:r>
          </a:p>
          <a:p>
            <a:pPr marL="0" indent="0">
              <a:lnSpc>
                <a:spcPct val="90000"/>
              </a:lnSpc>
              <a:buNone/>
            </a:pPr>
            <a:endParaRPr lang="en-GB" sz="2400" dirty="0">
              <a:solidFill>
                <a:schemeClr val="tx1"/>
              </a:solidFill>
            </a:endParaRPr>
          </a:p>
          <a:p>
            <a:pPr marL="0" indent="0">
              <a:lnSpc>
                <a:spcPct val="90000"/>
              </a:lnSpc>
              <a:buNone/>
            </a:pPr>
            <a:endParaRPr lang="en-GB" sz="2400" dirty="0">
              <a:solidFill>
                <a:schemeClr val="tx1"/>
              </a:solidFill>
            </a:endParaRPr>
          </a:p>
          <a:p>
            <a:pPr>
              <a:lnSpc>
                <a:spcPct val="90000"/>
              </a:lnSpc>
            </a:pPr>
            <a:endParaRPr lang="en-GB" sz="2400" dirty="0">
              <a:solidFill>
                <a:schemeClr val="tx1"/>
              </a:solidFill>
            </a:endParaRPr>
          </a:p>
          <a:p>
            <a:pPr>
              <a:lnSpc>
                <a:spcPct val="90000"/>
              </a:lnSpc>
            </a:pPr>
            <a:endParaRPr lang="en-GB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9017589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E0488BA-180E-40D8-8350-4B17917955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Glasses on top of a book">
            <a:extLst>
              <a:ext uri="{FF2B5EF4-FFF2-40B4-BE49-F238E27FC236}">
                <a16:creationId xmlns:a16="http://schemas.microsoft.com/office/drawing/2014/main" id="{FC681EE0-4A57-4FDD-F155-A7044E6C95C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t="14112" b="98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52FCC11-C486-4881-8E43-A5C6140FC9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000">
                <a:solidFill>
                  <a:schemeClr val="tx1"/>
                </a:solidFill>
              </a:rPr>
              <a:t>Production Methods Though – ADGD7003</a:t>
            </a:r>
            <a:br>
              <a:rPr lang="en-GB" sz="2000">
                <a:solidFill>
                  <a:schemeClr val="tx1"/>
                </a:solidFill>
              </a:rPr>
            </a:br>
            <a:endParaRPr lang="en-GB" sz="2000">
              <a:solidFill>
                <a:schemeClr val="tx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A3E4E0-73DE-44CE-B148-2E4141A910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6841" y="1680632"/>
            <a:ext cx="10702429" cy="473765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b="1" dirty="0">
                <a:solidFill>
                  <a:schemeClr val="tx1"/>
                </a:solidFill>
              </a:rPr>
              <a:t>Module Content: </a:t>
            </a:r>
          </a:p>
          <a:p>
            <a:pPr marL="342900" lvl="0" indent="-342900">
              <a:buFont typeface="Symbol" pitchFamily="2" charset="2"/>
              <a:buChar char=""/>
            </a:pPr>
            <a:r>
              <a:rPr lang="en-GB" sz="36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Each student must prepare a narrative and tabulated breakdown of a case study analysis of a CGI production, or a portion of one. </a:t>
            </a:r>
            <a:endParaRPr lang="en-GB" sz="3600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Symbol" pitchFamily="2" charset="2"/>
              <a:buChar char=""/>
            </a:pPr>
            <a:r>
              <a:rPr lang="en-GB" sz="36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Forensic analysis of images and sequences of varying complexity is required for this reverse engineered scoping exercise.</a:t>
            </a:r>
            <a:endParaRPr lang="en-GB" sz="3600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36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7475507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6E0488BA-180E-40D8-8350-4B17917955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Calendar on table">
            <a:extLst>
              <a:ext uri="{FF2B5EF4-FFF2-40B4-BE49-F238E27FC236}">
                <a16:creationId xmlns:a16="http://schemas.microsoft.com/office/drawing/2014/main" id="{7476329A-03F0-1D54-6769-4DA2F6949CE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b="1573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F92421D-AB88-590B-C6DB-C9626F26D163}"/>
              </a:ext>
            </a:extLst>
          </p:cNvPr>
          <p:cNvSpPr txBox="1"/>
          <p:nvPr/>
        </p:nvSpPr>
        <p:spPr>
          <a:xfrm>
            <a:off x="1013792" y="1162879"/>
            <a:ext cx="10893286" cy="559655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286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3200" dirty="0">
                <a:effectLst/>
              </a:rPr>
              <a:t>The scheduling and communications process necessarily involves the creation of a budget, comprehensive client and crew schedules, and client and crew email communications. The student will also be expected to use their intuition when inserting and arranging the processes into a working schedule (typically in the form of a Gantt Chart) to ensure that the production runs smoothly. </a:t>
            </a:r>
          </a:p>
          <a:p>
            <a:pPr marL="2286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2000" dirty="0">
              <a:effectLst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34560784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E0488BA-180E-40D8-8350-4B17917955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Calendar on table">
            <a:extLst>
              <a:ext uri="{FF2B5EF4-FFF2-40B4-BE49-F238E27FC236}">
                <a16:creationId xmlns:a16="http://schemas.microsoft.com/office/drawing/2014/main" id="{7476329A-03F0-1D54-6769-4DA2F6949CE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b="15730"/>
          <a:stretch/>
        </p:blipFill>
        <p:spPr>
          <a:xfrm>
            <a:off x="-4880093" y="1023741"/>
            <a:ext cx="12191980" cy="685799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F92421D-AB88-590B-C6DB-C9626F26D163}"/>
              </a:ext>
            </a:extLst>
          </p:cNvPr>
          <p:cNvSpPr txBox="1"/>
          <p:nvPr/>
        </p:nvSpPr>
        <p:spPr>
          <a:xfrm>
            <a:off x="0" y="-106028"/>
            <a:ext cx="12056165" cy="594028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2286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3200" dirty="0">
              <a:effectLst/>
            </a:endParaRPr>
          </a:p>
          <a:p>
            <a:pPr marL="2286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3200" dirty="0">
                <a:effectLst/>
              </a:rPr>
              <a:t>He or she must also strategically assign tasks to the crew in order to </a:t>
            </a:r>
            <a:r>
              <a:rPr lang="en-US" sz="3200" dirty="0" err="1">
                <a:effectLst/>
              </a:rPr>
              <a:t>maximise</a:t>
            </a:r>
            <a:r>
              <a:rPr lang="en-US" sz="3200" dirty="0">
                <a:effectLst/>
              </a:rPr>
              <a:t> production quality and speed. The assignment gives the student a condensed set of tables that describe the clients, their needs, the crew, their skill sets, their daily charges for each skill, and a complete scope of around 40 processes, their durations, what review or project monitoring is required, and start and final delivery dates.</a:t>
            </a:r>
          </a:p>
          <a:p>
            <a:pPr marL="228600" marR="97155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3200" dirty="0">
                <a:effectLst/>
              </a:rPr>
              <a:t>Your </a:t>
            </a:r>
            <a:r>
              <a:rPr lang="en-US" sz="3200" spc="-5" dirty="0">
                <a:effectLst/>
              </a:rPr>
              <a:t>“Case Study</a:t>
            </a:r>
            <a:r>
              <a:rPr lang="en-US" sz="3200" dirty="0">
                <a:effectLst/>
              </a:rPr>
              <a:t>”</a:t>
            </a:r>
            <a:r>
              <a:rPr lang="en-US" sz="3200" spc="-5" dirty="0">
                <a:effectLst/>
              </a:rPr>
              <a:t> </a:t>
            </a:r>
            <a:r>
              <a:rPr lang="en-US" sz="3200" dirty="0">
                <a:effectLst/>
              </a:rPr>
              <a:t>should conform to the guidelines described below and should be thorough in its explanation of your workflow, please note your “</a:t>
            </a:r>
            <a:r>
              <a:rPr lang="en-US" sz="3200" spc="-5" dirty="0">
                <a:effectLst/>
              </a:rPr>
              <a:t>Case Study</a:t>
            </a:r>
            <a:r>
              <a:rPr lang="en-US" sz="3200" dirty="0">
                <a:effectLst/>
              </a:rPr>
              <a:t>” must be saved in Microsoft Word (.docx) format or online blog for example “</a:t>
            </a:r>
            <a:r>
              <a:rPr lang="en-US" sz="3200" dirty="0" err="1">
                <a:effectLst/>
              </a:rPr>
              <a:t>Wordpress</a:t>
            </a:r>
            <a:r>
              <a:rPr lang="en-US" sz="3200" dirty="0">
                <a:effectLst/>
              </a:rPr>
              <a:t>” is to explain your workflow.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183080596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E0488BA-180E-40D8-8350-4B17917955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Person writing on a notepad">
            <a:extLst>
              <a:ext uri="{FF2B5EF4-FFF2-40B4-BE49-F238E27FC236}">
                <a16:creationId xmlns:a16="http://schemas.microsoft.com/office/drawing/2014/main" id="{01EE1D9F-3657-99BD-0443-F75ADC39084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t="13177" b="15845"/>
          <a:stretch/>
        </p:blipFill>
        <p:spPr>
          <a:xfrm>
            <a:off x="-76189" y="79513"/>
            <a:ext cx="12191980" cy="685799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AE94DD43-1125-B3FE-B1BB-F5FDE7CBE866}"/>
              </a:ext>
            </a:extLst>
          </p:cNvPr>
          <p:cNvSpPr txBox="1"/>
          <p:nvPr/>
        </p:nvSpPr>
        <p:spPr>
          <a:xfrm>
            <a:off x="379702" y="257865"/>
            <a:ext cx="8825659" cy="34163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2400" dirty="0">
                <a:effectLst/>
              </a:rPr>
              <a:t>Working in preproduction: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2400" dirty="0">
                <a:effectLst/>
              </a:rPr>
              <a:t> </a:t>
            </a:r>
          </a:p>
          <a:p>
            <a:pPr marL="342900" lvl="0" indent="-3429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2400" dirty="0">
                <a:effectLst/>
              </a:rPr>
              <a:t>Idea/story</a:t>
            </a:r>
          </a:p>
          <a:p>
            <a:pPr marL="342900" lvl="0" indent="-3429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2400" dirty="0">
                <a:effectLst/>
              </a:rPr>
              <a:t>Script/screenplay</a:t>
            </a:r>
          </a:p>
          <a:p>
            <a:pPr marL="342900" lvl="0" indent="-3429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2400" dirty="0">
                <a:effectLst/>
              </a:rPr>
              <a:t>Storyboards</a:t>
            </a:r>
          </a:p>
          <a:p>
            <a:pPr marL="342900" lvl="0" indent="-3429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2400" dirty="0">
                <a:effectLst/>
              </a:rPr>
              <a:t>Animatic/pre-visualization</a:t>
            </a:r>
          </a:p>
          <a:p>
            <a:pPr marL="342900" lvl="0" indent="-3429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2400" dirty="0">
                <a:effectLst/>
              </a:rPr>
              <a:t>Design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2400" dirty="0">
              <a:effectLst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24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8340D85-CB9D-B46D-8B4A-A800E3F45707}"/>
              </a:ext>
            </a:extLst>
          </p:cNvPr>
          <p:cNvSpPr txBox="1"/>
          <p:nvPr/>
        </p:nvSpPr>
        <p:spPr>
          <a:xfrm>
            <a:off x="6172200" y="257865"/>
            <a:ext cx="6177168" cy="25996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800" dirty="0">
                <a:effectLst/>
              </a:rPr>
              <a:t>Compositing</a:t>
            </a:r>
          </a:p>
          <a:p>
            <a:pPr marL="342900" lvl="0" indent="-3429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800" dirty="0">
                <a:effectLst/>
              </a:rPr>
              <a:t>2D visual effects (VFX)/motion graphics – for example “Sparks, Pixie dust, Dust, Rain drops, Background replacements, Camera shake, Green-screen removal”</a:t>
            </a:r>
          </a:p>
          <a:p>
            <a:pPr marL="342900" lvl="0" indent="-3429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800" dirty="0">
                <a:effectLst/>
              </a:rPr>
              <a:t>Rotoscoping</a:t>
            </a:r>
          </a:p>
          <a:p>
            <a:pPr marL="342900" lvl="0" indent="-3429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800" dirty="0" err="1">
                <a:effectLst/>
              </a:rPr>
              <a:t>Colour</a:t>
            </a:r>
            <a:r>
              <a:rPr lang="en-US" sz="1800" dirty="0">
                <a:effectLst/>
              </a:rPr>
              <a:t> correction</a:t>
            </a:r>
          </a:p>
          <a:p>
            <a:pPr marL="342900" lvl="0" indent="-3429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800" dirty="0">
                <a:effectLst/>
              </a:rPr>
              <a:t>Final output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7A922D1-E1C6-84DD-10B7-DB95618D564E}"/>
              </a:ext>
            </a:extLst>
          </p:cNvPr>
          <p:cNvSpPr txBox="1"/>
          <p:nvPr/>
        </p:nvSpPr>
        <p:spPr>
          <a:xfrm>
            <a:off x="4307722" y="2847693"/>
            <a:ext cx="6251712" cy="44945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800" dirty="0">
                <a:effectLst/>
              </a:rPr>
              <a:t>Layout</a:t>
            </a:r>
          </a:p>
          <a:p>
            <a:pPr marL="342900" lvl="0" indent="-3429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800" dirty="0">
                <a:effectLst/>
              </a:rPr>
              <a:t>Research and development (R&amp;D)</a:t>
            </a:r>
          </a:p>
          <a:p>
            <a:pPr marL="342900" lvl="0" indent="-3429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800" dirty="0">
                <a:effectLst/>
              </a:rPr>
              <a:t>Modeling</a:t>
            </a:r>
          </a:p>
          <a:p>
            <a:pPr marL="342900" lvl="0" indent="-3429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800" dirty="0">
                <a:effectLst/>
              </a:rPr>
              <a:t>Texturing</a:t>
            </a:r>
          </a:p>
          <a:p>
            <a:pPr marL="342900" lvl="0" indent="-3429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800" dirty="0">
                <a:effectLst/>
              </a:rPr>
              <a:t>Rigging/setup</a:t>
            </a:r>
          </a:p>
          <a:p>
            <a:pPr marL="342900" lvl="0" indent="-3429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800" dirty="0">
                <a:effectLst/>
              </a:rPr>
              <a:t>Animation</a:t>
            </a:r>
          </a:p>
          <a:p>
            <a:pPr marL="342900" lvl="0" indent="-3429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800" dirty="0">
                <a:effectLst/>
              </a:rPr>
              <a:t>3D visual effects (VFX)</a:t>
            </a:r>
          </a:p>
          <a:p>
            <a:pPr marL="342900" lvl="0" indent="-3429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800" dirty="0">
                <a:effectLst/>
              </a:rPr>
              <a:t>Lighting/rendering</a:t>
            </a:r>
          </a:p>
          <a:p>
            <a:pPr marL="342900" lvl="0" indent="-3429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800" dirty="0">
                <a:effectLst/>
              </a:rPr>
              <a:t>Working in postproduction</a:t>
            </a:r>
          </a:p>
          <a:p>
            <a:pPr marL="342900" lvl="0" indent="-3429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800" dirty="0">
                <a:effectLst/>
              </a:rPr>
              <a:t>Using production tools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800" dirty="0">
                <a:effectLst/>
              </a:rPr>
              <a:t> 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800" dirty="0">
                <a:effectLst/>
              </a:rPr>
              <a:t>Working in post- production: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593794D-8A8B-A079-CB08-1C526DBF076D}"/>
              </a:ext>
            </a:extLst>
          </p:cNvPr>
          <p:cNvSpPr txBox="1"/>
          <p:nvPr/>
        </p:nvSpPr>
        <p:spPr>
          <a:xfrm>
            <a:off x="265044" y="5617662"/>
            <a:ext cx="3670852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https://</a:t>
            </a:r>
            <a:r>
              <a:rPr lang="en-US" dirty="0" err="1"/>
              <a:t>www.studiobinder.com</a:t>
            </a:r>
            <a:r>
              <a:rPr lang="en-US" dirty="0"/>
              <a:t>/blog/production-management-software/</a:t>
            </a:r>
          </a:p>
        </p:txBody>
      </p:sp>
    </p:spTree>
    <p:extLst>
      <p:ext uri="{BB962C8B-B14F-4D97-AF65-F5344CB8AC3E}">
        <p14:creationId xmlns:p14="http://schemas.microsoft.com/office/powerpoint/2010/main" val="411186832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nline Media 1" descr="Revolutionizing Animation Production — Efficiency Sparks Creativity | Shuzo John Shiota | TEDxKyoto">
            <a:hlinkClick r:id="" action="ppaction://media"/>
            <a:extLst>
              <a:ext uri="{FF2B5EF4-FFF2-40B4-BE49-F238E27FC236}">
                <a16:creationId xmlns:a16="http://schemas.microsoft.com/office/drawing/2014/main" id="{AE93709B-0ADD-CE13-EC28-EDE34E4F5F16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884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84439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nline Media 1" descr="Inside Sony Pictures Animation - Production Manager Kevin Noel">
            <a:hlinkClick r:id="" action="ppaction://media"/>
            <a:extLst>
              <a:ext uri="{FF2B5EF4-FFF2-40B4-BE49-F238E27FC236}">
                <a16:creationId xmlns:a16="http://schemas.microsoft.com/office/drawing/2014/main" id="{86C92660-1EA0-0A6C-9D48-46A8ACCEDA22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2298017" cy="69483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21638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nline Media 1" descr="An overview of ftrack Studio | VFX production management software">
            <a:hlinkClick r:id="" action="ppaction://media"/>
            <a:extLst>
              <a:ext uri="{FF2B5EF4-FFF2-40B4-BE49-F238E27FC236}">
                <a16:creationId xmlns:a16="http://schemas.microsoft.com/office/drawing/2014/main" id="{E644AB9F-352E-62F7-BB6F-588F92BE8BAA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884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66104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33B35CB-1D84-827A-ACFB-EA47C5443B0A}"/>
              </a:ext>
            </a:extLst>
          </p:cNvPr>
          <p:cNvSpPr txBox="1"/>
          <p:nvPr/>
        </p:nvSpPr>
        <p:spPr>
          <a:xfrm>
            <a:off x="209057" y="271670"/>
            <a:ext cx="692061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https://</a:t>
            </a:r>
            <a:r>
              <a:rPr lang="en-US" dirty="0" err="1"/>
              <a:t>rajivpandit.wordpress.com</a:t>
            </a:r>
            <a:r>
              <a:rPr lang="en-US" dirty="0"/>
              <a:t>/2013/08/15/install-and-configure-tactic-4-0-on-centos6-4-rhel/</a:t>
            </a:r>
          </a:p>
        </p:txBody>
      </p:sp>
      <p:pic>
        <p:nvPicPr>
          <p:cNvPr id="3" name="Online Media 2" descr="TACTIC   Free and Open Source VFX  Production Management Application">
            <a:hlinkClick r:id="" action="ppaction://media"/>
            <a:extLst>
              <a:ext uri="{FF2B5EF4-FFF2-40B4-BE49-F238E27FC236}">
                <a16:creationId xmlns:a16="http://schemas.microsoft.com/office/drawing/2014/main" id="{A62F2D00-2139-4C46-7AD0-888F5AAD44DE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633893" y="1266433"/>
            <a:ext cx="9490768" cy="53622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95144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67</TotalTime>
  <Words>641</Words>
  <Application>Microsoft Macintosh PowerPoint</Application>
  <PresentationFormat>Widescreen</PresentationFormat>
  <Paragraphs>68</Paragraphs>
  <Slides>12</Slides>
  <Notes>0</Notes>
  <HiddenSlides>0</HiddenSlides>
  <MMClips>4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Arial</vt:lpstr>
      <vt:lpstr>Century Gothic</vt:lpstr>
      <vt:lpstr>Symbol</vt:lpstr>
      <vt:lpstr>Times New Roman</vt:lpstr>
      <vt:lpstr>Wingdings 3</vt:lpstr>
      <vt:lpstr>Ion Boardroom</vt:lpstr>
      <vt:lpstr>Welcome to MA  3D Computer Animation</vt:lpstr>
      <vt:lpstr>PowerPoint Presentation</vt:lpstr>
      <vt:lpstr>PowerPoint Presentation</vt:lpstr>
      <vt:lpstr>Production Management – ADGD7005 </vt:lpstr>
      <vt:lpstr>Production Methods Though – ADGD7003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Welcome to MA  3D Computer Animation</dc:title>
  <dc:creator>Nabeel Masih</dc:creator>
  <cp:lastModifiedBy>Nabeel Masih</cp:lastModifiedBy>
  <cp:revision>5</cp:revision>
  <dcterms:created xsi:type="dcterms:W3CDTF">2021-09-29T05:48:21Z</dcterms:created>
  <dcterms:modified xsi:type="dcterms:W3CDTF">2023-10-03T12:32:25Z</dcterms:modified>
</cp:coreProperties>
</file>