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1" r:id="rId2"/>
    <p:sldId id="260" r:id="rId3"/>
    <p:sldId id="256" r:id="rId4"/>
    <p:sldId id="259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ED00"/>
    <a:srgbClr val="F00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28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0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307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749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825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60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487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693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384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917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102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389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4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01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B87DA-EDB0-5036-06D9-39FFCEA35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65" y="647114"/>
            <a:ext cx="9805035" cy="6858000"/>
          </a:xfrm>
        </p:spPr>
        <p:txBody>
          <a:bodyPr>
            <a:norm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HOSPITALITY &amp; TURISM MANAGEMENT 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Food &amp; Beverage Operations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Students name: Andreea Marin  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Students ID: 2206723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Module code: BMIH4002 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Lecturer name: TRISTAN HAWKINS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51B7B-38FE-BACB-5005-CA15D3662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" y="-288389"/>
            <a:ext cx="9965715" cy="74488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 algn="ctr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959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92E6-C4A9-2DDB-50DB-87E511BBA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196" y="2711728"/>
            <a:ext cx="8543925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C00000"/>
                </a:solidFill>
                <a:latin typeface="Brush Script MT" panose="03060802040406070304" pitchFamily="66" charset="0"/>
              </a:rPr>
              <a:t>MENU (14 – 21 February)</a:t>
            </a:r>
            <a:endParaRPr lang="en-GB" dirty="0">
              <a:solidFill>
                <a:srgbClr val="C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5" name="Content Placeholder 4" descr="Logo, company name&#10;&#10;Description automatically generated">
            <a:extLst>
              <a:ext uri="{FF2B5EF4-FFF2-40B4-BE49-F238E27FC236}">
                <a16:creationId xmlns:a16="http://schemas.microsoft.com/office/drawing/2014/main" id="{0D14024D-FD86-AAB7-3B30-CE56243F7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384" y="112541"/>
            <a:ext cx="3437227" cy="1805414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5A3C82-CB1E-6C0F-86D0-DE66F139251B}"/>
              </a:ext>
            </a:extLst>
          </p:cNvPr>
          <p:cNvSpPr txBox="1"/>
          <p:nvPr/>
        </p:nvSpPr>
        <p:spPr>
          <a:xfrm>
            <a:off x="628890" y="3818120"/>
            <a:ext cx="7792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Brush Script MT" panose="03060802040406070304" pitchFamily="66" charset="0"/>
              </a:rPr>
              <a:t>Special Offer: on 3 course menu order, you get for free 2 Prosecco glasses</a:t>
            </a:r>
            <a:r>
              <a:rPr lang="en-US" sz="2400" dirty="0">
                <a:latin typeface="Brush Script MT" panose="03060802040406070304" pitchFamily="66" charset="0"/>
              </a:rPr>
              <a:t>  </a:t>
            </a:r>
            <a:endParaRPr lang="en-GB" sz="2400" dirty="0">
              <a:latin typeface="Brush Script MT" panose="030608020404060703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673318-E159-E8B8-7E4B-4DADBA1FD8DD}"/>
              </a:ext>
            </a:extLst>
          </p:cNvPr>
          <p:cNvSpPr txBox="1"/>
          <p:nvPr/>
        </p:nvSpPr>
        <p:spPr>
          <a:xfrm>
            <a:off x="628890" y="4363013"/>
            <a:ext cx="8046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i="1" dirty="0">
                <a:solidFill>
                  <a:srgbClr val="C00000"/>
                </a:solidFill>
                <a:latin typeface="Brush Script MT" panose="03060802040406070304" pitchFamily="66" charset="0"/>
                <a:ea typeface="+mn-lt"/>
                <a:cs typeface="+mn-lt"/>
              </a:rPr>
              <a:t>Please inform us of any dietary requirements or food allergies.</a:t>
            </a:r>
            <a:endParaRPr lang="en-US" sz="2400" dirty="0">
              <a:solidFill>
                <a:srgbClr val="C00000"/>
              </a:solidFill>
              <a:latin typeface="Brush Script MT" panose="03060802040406070304" pitchFamily="66" charset="0"/>
              <a:ea typeface="+mn-lt"/>
              <a:cs typeface="+mn-lt"/>
            </a:endParaRPr>
          </a:p>
          <a:p>
            <a:pPr algn="just"/>
            <a:r>
              <a:rPr lang="en-US" sz="2400" i="1" dirty="0">
                <a:solidFill>
                  <a:srgbClr val="C00000"/>
                </a:solidFill>
                <a:latin typeface="Brush Script MT" panose="03060802040406070304" pitchFamily="66" charset="0"/>
                <a:ea typeface="+mn-lt"/>
                <a:cs typeface="+mn-lt"/>
              </a:rPr>
              <a:t>Prices are inclusive of VAT, but a discretionary service charge of 12.5% will be added to your bill.</a:t>
            </a:r>
            <a:endParaRPr lang="en-US" sz="2400" dirty="0">
              <a:solidFill>
                <a:srgbClr val="C00000"/>
              </a:solidFill>
              <a:latin typeface="Brush Script MT" panose="03060802040406070304" pitchFamily="66" charset="0"/>
              <a:ea typeface="+mn-lt"/>
              <a:cs typeface="+mn-lt"/>
            </a:endParaRPr>
          </a:p>
          <a:p>
            <a:pPr algn="just"/>
            <a:endParaRPr lang="en-US" sz="1800" b="1" dirty="0">
              <a:solidFill>
                <a:srgbClr val="F007C5"/>
              </a:solidFill>
              <a:ea typeface="+mn-lt"/>
              <a:cs typeface="+mn-lt"/>
            </a:endParaRP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8E9A03-404A-E2F9-BDB1-741E864A0DDC}"/>
              </a:ext>
            </a:extLst>
          </p:cNvPr>
          <p:cNvSpPr txBox="1"/>
          <p:nvPr/>
        </p:nvSpPr>
        <p:spPr>
          <a:xfrm>
            <a:off x="2706831" y="6283794"/>
            <a:ext cx="7929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Brush Script MT" panose="03060802040406070304" pitchFamily="66" charset="0"/>
              </a:rPr>
              <a:t>For enquiries or reservations, please contact us at : 075 162 8933</a:t>
            </a:r>
            <a:endParaRPr lang="en-GB" sz="2400" dirty="0">
              <a:solidFill>
                <a:srgbClr val="C0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061F63-73D7-7DE1-4884-F1444F7EEE5D}"/>
              </a:ext>
            </a:extLst>
          </p:cNvPr>
          <p:cNvSpPr txBox="1"/>
          <p:nvPr/>
        </p:nvSpPr>
        <p:spPr>
          <a:xfrm>
            <a:off x="587872" y="5557485"/>
            <a:ext cx="8730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Brush Script MT" panose="03060802040406070304" pitchFamily="66" charset="0"/>
              </a:rPr>
              <a:t>Students get 15% discount between 14:00PM and 17:00PM every day</a:t>
            </a:r>
            <a:endParaRPr lang="en-GB" sz="2400" dirty="0">
              <a:solidFill>
                <a:srgbClr val="C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6" name="Picture 15" descr="A group of yellow stars&#10;&#10;Description automatically generated with medium confidence">
            <a:extLst>
              <a:ext uri="{FF2B5EF4-FFF2-40B4-BE49-F238E27FC236}">
                <a16:creationId xmlns:a16="http://schemas.microsoft.com/office/drawing/2014/main" id="{E08079FE-A380-4555-C06B-BCB0E5B21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62" y="1982189"/>
            <a:ext cx="4514850" cy="9715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Picture 16" descr="Abstract light violet sparkling spray circle">
            <a:extLst>
              <a:ext uri="{FF2B5EF4-FFF2-40B4-BE49-F238E27FC236}">
                <a16:creationId xmlns:a16="http://schemas.microsoft.com/office/drawing/2014/main" id="{17D916FE-583A-AF30-2B84-5C5C6643364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9"/>
            <a:ext cx="9922560" cy="673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03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A07428FE-4A1A-01CC-240C-E3B7EE4B5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664" y="15470"/>
            <a:ext cx="3146386" cy="7616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6DC1C8-19C3-D378-8C6A-42BBB8831BC4}"/>
              </a:ext>
            </a:extLst>
          </p:cNvPr>
          <p:cNvSpPr txBox="1"/>
          <p:nvPr/>
        </p:nvSpPr>
        <p:spPr>
          <a:xfrm>
            <a:off x="3667664" y="129610"/>
            <a:ext cx="346414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Algerian"/>
                <a:cs typeface="Calibri"/>
              </a:rPr>
              <a:t>VALENTINES SPECIAL MENU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96C3A0-B0C2-664D-9CA6-F5FE10BE71FC}"/>
              </a:ext>
            </a:extLst>
          </p:cNvPr>
          <p:cNvSpPr txBox="1"/>
          <p:nvPr/>
        </p:nvSpPr>
        <p:spPr>
          <a:xfrm>
            <a:off x="441068" y="324965"/>
            <a:ext cx="4047688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>
                <a:solidFill>
                  <a:srgbClr val="C00000"/>
                </a:solidFill>
                <a:latin typeface="Algerian"/>
                <a:cs typeface="Calibri"/>
              </a:rPr>
              <a:t>STARTERS</a:t>
            </a:r>
          </a:p>
          <a:p>
            <a:endParaRPr lang="en-US" sz="2000" dirty="0">
              <a:solidFill>
                <a:schemeClr val="bg1"/>
              </a:solidFill>
              <a:latin typeface="Algerian"/>
              <a:cs typeface="Calibri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062E8FF-7657-F703-66D5-4E317887FB71}"/>
              </a:ext>
            </a:extLst>
          </p:cNvPr>
          <p:cNvCxnSpPr/>
          <p:nvPr/>
        </p:nvCxnSpPr>
        <p:spPr>
          <a:xfrm flipV="1">
            <a:off x="326041" y="693461"/>
            <a:ext cx="3781242" cy="1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E1C92D22-0A0E-984C-5C0F-9F697E78632B}"/>
              </a:ext>
            </a:extLst>
          </p:cNvPr>
          <p:cNvSpPr txBox="1"/>
          <p:nvPr/>
        </p:nvSpPr>
        <p:spPr>
          <a:xfrm>
            <a:off x="94281" y="640433"/>
            <a:ext cx="6883292" cy="228139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Cream of celeriac soup with crispy leeks |£8.50</a:t>
            </a: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Smoked salmon and crab terrine with a beetroot and horseradish salad |£10.50</a:t>
            </a: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Grilled black pudding with braised red cabbage and apple puree |£9.50</a:t>
            </a: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endParaRPr lang="en-US" sz="1600" b="1" dirty="0">
              <a:solidFill>
                <a:srgbClr val="FAED00"/>
              </a:solidFill>
              <a:latin typeface="Dreaming Outloud Pro"/>
              <a:cs typeface="Calibri" panose="020F0502020204030204"/>
            </a:endParaRPr>
          </a:p>
          <a:p>
            <a:pPr marL="171450" indent="-171450" algn="just">
              <a:lnSpc>
                <a:spcPct val="150000"/>
              </a:lnSpc>
              <a:buFont typeface="Arial"/>
              <a:buChar char="•"/>
            </a:pPr>
            <a:endParaRPr lang="en-US" sz="1200" b="1" i="1" dirty="0">
              <a:solidFill>
                <a:srgbClr val="FAED00"/>
              </a:solidFill>
              <a:latin typeface="Dreaming Outloud Pro"/>
              <a:cs typeface="Calibri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endParaRPr lang="en-US" sz="1400" b="1" i="1" dirty="0">
              <a:solidFill>
                <a:srgbClr val="FAED00"/>
              </a:solidFill>
              <a:latin typeface="Dreaming Outloud Pro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FDAADF-E94B-04A6-46F1-756F4C93EEFF}"/>
              </a:ext>
            </a:extLst>
          </p:cNvPr>
          <p:cNvSpPr txBox="1"/>
          <p:nvPr/>
        </p:nvSpPr>
        <p:spPr>
          <a:xfrm>
            <a:off x="441068" y="2010293"/>
            <a:ext cx="4802697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gerian"/>
                <a:cs typeface="Calibri"/>
              </a:rPr>
              <a:t>MAIN DISHES</a:t>
            </a:r>
          </a:p>
          <a:p>
            <a:endParaRPr lang="en-US" dirty="0">
              <a:solidFill>
                <a:srgbClr val="F007C5"/>
              </a:solidFill>
              <a:latin typeface="Algerian"/>
              <a:cs typeface="Calibri"/>
            </a:endParaRPr>
          </a:p>
          <a:p>
            <a:endParaRPr lang="en-US" dirty="0">
              <a:solidFill>
                <a:srgbClr val="F007C5"/>
              </a:solidFill>
              <a:latin typeface="Algerian"/>
              <a:cs typeface="Calibri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1CC1C19-24AE-41A7-1996-4434D11556EA}"/>
              </a:ext>
            </a:extLst>
          </p:cNvPr>
          <p:cNvCxnSpPr/>
          <p:nvPr/>
        </p:nvCxnSpPr>
        <p:spPr>
          <a:xfrm flipV="1">
            <a:off x="357670" y="2358965"/>
            <a:ext cx="3717983" cy="34507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D2FBAE2-F2B3-A1B0-C668-AC1BF1A3D831}"/>
              </a:ext>
            </a:extLst>
          </p:cNvPr>
          <p:cNvSpPr txBox="1"/>
          <p:nvPr/>
        </p:nvSpPr>
        <p:spPr>
          <a:xfrm>
            <a:off x="94281" y="2399082"/>
            <a:ext cx="8064979" cy="20461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b="1" dirty="0">
                <a:solidFill>
                  <a:srgbClr val="FFFF00"/>
                </a:solidFill>
                <a:latin typeface="Dreaming Outloud Pro"/>
                <a:cs typeface="Calibri"/>
              </a:rPr>
              <a:t> </a:t>
            </a:r>
            <a:r>
              <a:rPr lang="en-US" b="1" dirty="0">
                <a:solidFill>
                  <a:srgbClr val="FFFF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Slow-roasted beef fillet with dauphinoise potatoes, seasonal vegetables and a red wine jus</a:t>
            </a:r>
            <a:r>
              <a:rPr lang="en-US" b="1" dirty="0">
                <a:solidFill>
                  <a:srgbClr val="FFFF00"/>
                </a:solidFill>
                <a:latin typeface="Bodoni MT Condensed" panose="02070606080606020203" pitchFamily="18" charset="0"/>
                <a:cs typeface="Calibri"/>
              </a:rPr>
              <a:t> |£29.50</a:t>
            </a:r>
            <a:endParaRPr lang="en-US" b="1" dirty="0">
              <a:solidFill>
                <a:srgbClr val="FFFF00"/>
              </a:solidFill>
              <a:latin typeface="Bodoni MT Condensed" panose="02070606080606020203" pitchFamily="18" charset="0"/>
              <a:cs typeface="Cavolini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FFF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Pan-seared duck breast with fondant potato, roasted root vegetables and a blackberry jus </a:t>
            </a:r>
            <a:r>
              <a:rPr lang="en-US" b="1" dirty="0">
                <a:solidFill>
                  <a:srgbClr val="FFFF00"/>
                </a:solidFill>
                <a:latin typeface="Bodoni MT Condensed" panose="02070606080606020203" pitchFamily="18" charset="0"/>
                <a:cs typeface="Calibri"/>
              </a:rPr>
              <a:t> | £26.50</a:t>
            </a:r>
            <a:endParaRPr lang="en-US" b="1" dirty="0">
              <a:solidFill>
                <a:srgbClr val="FFFF00"/>
              </a:solidFill>
              <a:latin typeface="Bodoni MT Condensed" panose="02070606080606020203" pitchFamily="18" charset="0"/>
              <a:cs typeface="Cavolini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FFF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Butternut squash risotto with crispy sage and parmesan crisps (Vegetarian)</a:t>
            </a:r>
            <a:r>
              <a:rPr lang="en-US" b="1" dirty="0">
                <a:solidFill>
                  <a:srgbClr val="FFFF00"/>
                </a:solidFill>
                <a:latin typeface="Bodoni MT Condensed" panose="02070606080606020203" pitchFamily="18" charset="0"/>
                <a:cs typeface="Calibri"/>
              </a:rPr>
              <a:t> |£20.50</a:t>
            </a:r>
            <a:endParaRPr lang="en-US" b="1" dirty="0">
              <a:solidFill>
                <a:srgbClr val="FFFF00"/>
              </a:solidFill>
              <a:latin typeface="Bodoni MT Condensed" panose="02070606080606020203" pitchFamily="18" charset="0"/>
              <a:cs typeface="Dreaming Outloud Pro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Cavolini"/>
              <a:cs typeface="Calibri"/>
            </a:endParaRPr>
          </a:p>
          <a:p>
            <a:pPr>
              <a:lnSpc>
                <a:spcPct val="150000"/>
              </a:lnSpc>
            </a:pPr>
            <a:endParaRPr lang="en-US" sz="1400" b="1" i="1" dirty="0">
              <a:solidFill>
                <a:schemeClr val="bg1"/>
              </a:solidFill>
              <a:latin typeface="Cavolin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18CC62-F826-317E-9F3D-12A987C0F153}"/>
              </a:ext>
            </a:extLst>
          </p:cNvPr>
          <p:cNvSpPr txBox="1"/>
          <p:nvPr/>
        </p:nvSpPr>
        <p:spPr>
          <a:xfrm>
            <a:off x="441068" y="3628255"/>
            <a:ext cx="418175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gerian" panose="04020705040A02060702" pitchFamily="82" charset="0"/>
                <a:cs typeface="Calibri"/>
              </a:rPr>
              <a:t>DESSERTS</a:t>
            </a:r>
            <a:endParaRPr lang="en-US" sz="2000" b="1" dirty="0">
              <a:solidFill>
                <a:srgbClr val="C00000"/>
              </a:solidFill>
              <a:latin typeface="Algerian" panose="04020705040A02060702" pitchFamily="82" charset="0"/>
              <a:cs typeface="Cavolini"/>
            </a:endParaRPr>
          </a:p>
          <a:p>
            <a:endParaRPr lang="en-GB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67155118-8DC0-EAFA-A530-2141B2BB1E34}"/>
              </a:ext>
            </a:extLst>
          </p:cNvPr>
          <p:cNvCxnSpPr/>
          <p:nvPr/>
        </p:nvCxnSpPr>
        <p:spPr>
          <a:xfrm flipV="1">
            <a:off x="357670" y="3944647"/>
            <a:ext cx="3717983" cy="34507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53C18B-F955-712B-1736-6AEDD8FBF03A}"/>
              </a:ext>
            </a:extLst>
          </p:cNvPr>
          <p:cNvSpPr txBox="1"/>
          <p:nvPr/>
        </p:nvSpPr>
        <p:spPr>
          <a:xfrm>
            <a:off x="110841" y="3906045"/>
            <a:ext cx="6703209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Dark Chocolate Tart with Raspberry Coulis and Pistachio Crumb </a:t>
            </a: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cs typeface="Calibri"/>
              </a:rPr>
              <a:t>|£8.50</a:t>
            </a: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Baked Vanilla Cheesecake with Strawberry Compote and Almond Crumb</a:t>
            </a: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cs typeface="Calibri"/>
              </a:rPr>
              <a:t> | £8.00</a:t>
            </a: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Sticky Toffee Pudding with Butterscotch Sauce and Vanilla Ice Cream | £7.00</a:t>
            </a:r>
            <a:endParaRPr lang="en-US" b="1" dirty="0">
              <a:solidFill>
                <a:srgbClr val="FAED00"/>
              </a:solidFill>
              <a:latin typeface="Bodoni MT Condensed" panose="02070606080606020203" pitchFamily="18" charset="0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A374F0-7C7A-0B7E-7196-4FDAA9F1AB03}"/>
              </a:ext>
            </a:extLst>
          </p:cNvPr>
          <p:cNvSpPr txBox="1"/>
          <p:nvPr/>
        </p:nvSpPr>
        <p:spPr>
          <a:xfrm>
            <a:off x="357670" y="5210248"/>
            <a:ext cx="418175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gerian" panose="04020705040A02060702" pitchFamily="82" charset="0"/>
                <a:cs typeface="Cavolini"/>
              </a:rPr>
              <a:t>BEVARAGES</a:t>
            </a:r>
            <a:endParaRPr lang="en-US" sz="2000" dirty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endParaRPr lang="en-GB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A895DB1-AED6-A61E-45E0-A2E7B6588C8B}"/>
              </a:ext>
            </a:extLst>
          </p:cNvPr>
          <p:cNvCxnSpPr/>
          <p:nvPr/>
        </p:nvCxnSpPr>
        <p:spPr>
          <a:xfrm flipV="1">
            <a:off x="326041" y="5528940"/>
            <a:ext cx="3717983" cy="34507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E14916DD-08CD-010C-E2A5-357E7D4B213D}"/>
              </a:ext>
            </a:extLst>
          </p:cNvPr>
          <p:cNvSpPr txBox="1"/>
          <p:nvPr/>
        </p:nvSpPr>
        <p:spPr>
          <a:xfrm>
            <a:off x="110841" y="5488038"/>
            <a:ext cx="647473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Strawberry and Mint Bellini</a:t>
            </a:r>
            <a:r>
              <a:rPr lang="en-US" b="1" i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 </a:t>
            </a: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cs typeface="Calibri"/>
              </a:rPr>
              <a:t>| £9.00</a:t>
            </a:r>
            <a:endParaRPr lang="en-US" b="1" dirty="0">
              <a:solidFill>
                <a:srgbClr val="FAED00"/>
              </a:solidFill>
              <a:latin typeface="Bodoni MT Condensed" panose="02070606080606020203" pitchFamily="18" charset="0"/>
              <a:cs typeface="Cavolini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Espresso Martini</a:t>
            </a:r>
            <a:r>
              <a:rPr lang="en-US" b="1" i="1" dirty="0">
                <a:solidFill>
                  <a:srgbClr val="FAED00"/>
                </a:solidFill>
                <a:latin typeface="Bodoni MT Condensed" panose="02070606080606020203" pitchFamily="18" charset="0"/>
                <a:cs typeface="Calibri"/>
              </a:rPr>
              <a:t> </a:t>
            </a: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cs typeface="Calibri"/>
              </a:rPr>
              <a:t>|£10.00</a:t>
            </a:r>
            <a:endParaRPr lang="en-US" b="1" dirty="0">
              <a:solidFill>
                <a:srgbClr val="FAED00"/>
              </a:solidFill>
              <a:latin typeface="Bodoni MT Condensed" panose="02070606080606020203" pitchFamily="18" charset="0"/>
              <a:cs typeface="Cavolini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ea typeface="+mn-lt"/>
                <a:cs typeface="+mn-lt"/>
              </a:rPr>
              <a:t>A Bottle of House Red, White or Rosé Wine</a:t>
            </a:r>
            <a:r>
              <a:rPr lang="en-US" b="1" dirty="0">
                <a:solidFill>
                  <a:srgbClr val="FAED00"/>
                </a:solidFill>
                <a:latin typeface="Bodoni MT Condensed" panose="02070606080606020203" pitchFamily="18" charset="0"/>
                <a:cs typeface="Calibri"/>
              </a:rPr>
              <a:t> | £25.50</a:t>
            </a:r>
            <a:endParaRPr lang="en-US" b="1" dirty="0">
              <a:solidFill>
                <a:srgbClr val="FAED00"/>
              </a:solidFill>
              <a:latin typeface="Bodoni MT Condensed" panose="02070606080606020203" pitchFamily="18" charset="0"/>
              <a:cs typeface="Cavolini"/>
            </a:endParaRPr>
          </a:p>
          <a:p>
            <a:endParaRPr lang="en-GB" dirty="0"/>
          </a:p>
        </p:txBody>
      </p:sp>
      <p:pic>
        <p:nvPicPr>
          <p:cNvPr id="24" name="Picture 23" descr="A picture containing indoor, decorated&#10;&#10;Description automatically generated">
            <a:extLst>
              <a:ext uri="{FF2B5EF4-FFF2-40B4-BE49-F238E27FC236}">
                <a16:creationId xmlns:a16="http://schemas.microsoft.com/office/drawing/2014/main" id="{B33F5671-E972-C353-A9CC-9D3974740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967" y="3652149"/>
            <a:ext cx="3066317" cy="269321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perspectiveHeroicExtremeLeftFacing"/>
            <a:lightRig rig="threePt" dir="t"/>
          </a:scene3d>
        </p:spPr>
      </p:pic>
      <p:pic>
        <p:nvPicPr>
          <p:cNvPr id="26" name="Picture 25" descr="Abstract light violet sparkling spray circle">
            <a:extLst>
              <a:ext uri="{FF2B5EF4-FFF2-40B4-BE49-F238E27FC236}">
                <a16:creationId xmlns:a16="http://schemas.microsoft.com/office/drawing/2014/main" id="{7F7DFDF4-6E51-3B94-C1E2-B915A26FEDB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60" y="718882"/>
            <a:ext cx="9922560" cy="611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F2E1F-3D00-940E-0E24-CFB73437B80A}"/>
              </a:ext>
            </a:extLst>
          </p:cNvPr>
          <p:cNvSpPr txBox="1"/>
          <p:nvPr/>
        </p:nvSpPr>
        <p:spPr>
          <a:xfrm>
            <a:off x="364665" y="575283"/>
            <a:ext cx="8860367" cy="439398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b="1" dirty="0"/>
              <a:t>REFERENCES:</a:t>
            </a:r>
            <a:r>
              <a:rPr lang="en-US" sz="1700" dirty="0"/>
              <a:t>​</a:t>
            </a:r>
            <a:endParaRPr lang="en-US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Barrows, C. W. and Powers, T. (2020) Introduction to the Hospitality Industry. 9th </a:t>
            </a:r>
            <a:r>
              <a:rPr lang="en-US" sz="1700" b="1" dirty="0" err="1"/>
              <a:t>edn</a:t>
            </a:r>
            <a:r>
              <a:rPr lang="en-US" sz="1700" b="1" dirty="0"/>
              <a:t>. Hoboken, NJ: John Wiley &amp; Sons.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Collier, R. (2017) 'Current issues and future directions in food and beverage service', International Journal of Contemporary Hospitality Management, 29(1), pp. 414-425.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Kotschevar, L. H. and Woods, R. H. (2017) The Bar and Beverage Book. 6th </a:t>
            </a:r>
            <a:r>
              <a:rPr lang="en-US" sz="1700" b="1" dirty="0" err="1"/>
              <a:t>edn</a:t>
            </a:r>
            <a:r>
              <a:rPr lang="en-US" sz="1700" b="1" dirty="0"/>
              <a:t>. Hoboken, NJ: John Wiley &amp; Sons.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Oliver, J. (2016) Jamie Oliver's Christmas Cookbook. London: Michael Joseph.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Sinclair, M. T. and Boone, H. N. (2020) Hospitality and Foodservice Entrepreneurship: Opportunities for New Business Creation and Innovation. 2nd </a:t>
            </a:r>
            <a:r>
              <a:rPr lang="en-US" sz="1700" b="1" dirty="0" err="1"/>
              <a:t>edn</a:t>
            </a:r>
            <a:r>
              <a:rPr lang="en-US" sz="1700" b="1" dirty="0"/>
              <a:t>. New York: Business Expert Press.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Slater, N. (2012) Tender: Volume II, A cook's guide to the fruit garden. London: Fourth Estate.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Slater, N. (2013) Eat: The Little Book of Fast Food. London: Fourth Estate.</a:t>
            </a:r>
            <a:r>
              <a:rPr lang="en-US" sz="1700" dirty="0"/>
              <a:t>​</a:t>
            </a:r>
            <a:endParaRPr lang="en-US" sz="1700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Wareing, M. (2015) Marcus at Home. London: HarperCollins.</a:t>
            </a:r>
            <a:endParaRPr lang="en-US" sz="1700" b="1" dirty="0">
              <a:ea typeface="Calibri"/>
              <a:cs typeface="Calibri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919758" y="2180527"/>
            <a:ext cx="645368" cy="52436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122415" y="1462374"/>
            <a:ext cx="2532832" cy="1034339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96828" y="5198325"/>
            <a:ext cx="2017580" cy="823924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2159" y="5774231"/>
            <a:ext cx="485578" cy="394532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587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498</Words>
  <Application>Microsoft Office PowerPoint</Application>
  <PresentationFormat>A4 Paper (210x297 mm)</PresentationFormat>
  <Paragraphs>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Algerian</vt:lpstr>
      <vt:lpstr>Arial</vt:lpstr>
      <vt:lpstr>Bodoni MT Condensed</vt:lpstr>
      <vt:lpstr>Brush Script MT</vt:lpstr>
      <vt:lpstr>Calibri</vt:lpstr>
      <vt:lpstr>Calibri Light</vt:lpstr>
      <vt:lpstr>Cavolini</vt:lpstr>
      <vt:lpstr>Dreaming Outloud Pro</vt:lpstr>
      <vt:lpstr>Office Theme</vt:lpstr>
      <vt:lpstr>HOSPITALITY &amp; TURISM MANAGEMENT                                             Food &amp; Beverage Operations      Students name: Andreea Marin    Students ID: 2206723   Module code: BMIH4002   Lecturer name: TRISTAN HAWKINS  </vt:lpstr>
      <vt:lpstr>MENU (14 – 21 February)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Andreea</cp:lastModifiedBy>
  <cp:revision>530</cp:revision>
  <dcterms:created xsi:type="dcterms:W3CDTF">2022-11-08T12:48:47Z</dcterms:created>
  <dcterms:modified xsi:type="dcterms:W3CDTF">2023-02-16T20:55:34Z</dcterms:modified>
</cp:coreProperties>
</file>