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4"/>
  </p:sldMasterIdLst>
  <p:notesMasterIdLst>
    <p:notesMasterId r:id="rId20"/>
  </p:notesMasterIdLst>
  <p:sldIdLst>
    <p:sldId id="283" r:id="rId5"/>
    <p:sldId id="280" r:id="rId6"/>
    <p:sldId id="281" r:id="rId7"/>
    <p:sldId id="282" r:id="rId8"/>
    <p:sldId id="286" r:id="rId9"/>
    <p:sldId id="285" r:id="rId10"/>
    <p:sldId id="291" r:id="rId11"/>
    <p:sldId id="290" r:id="rId12"/>
    <p:sldId id="287" r:id="rId13"/>
    <p:sldId id="288" r:id="rId14"/>
    <p:sldId id="292" r:id="rId15"/>
    <p:sldId id="293" r:id="rId16"/>
    <p:sldId id="295" r:id="rId17"/>
    <p:sldId id="289" r:id="rId18"/>
    <p:sldId id="29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35075-C5E7-489F-A218-9DA8CDE34D4A}"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18EE1BAE-B31B-418F-BFBF-56117D9BFB16}">
      <dgm:prSet/>
      <dgm:spPr/>
      <dgm:t>
        <a:bodyPr/>
        <a:lstStyle/>
        <a:p>
          <a:pPr rtl="0"/>
          <a:r>
            <a:rPr lang="en-GB">
              <a:latin typeface="Arial Nova"/>
            </a:rPr>
            <a:t>Digital Technology is improving and advancing in modern time! </a:t>
          </a:r>
          <a:endParaRPr lang="en-US">
            <a:latin typeface="Arial Nova"/>
          </a:endParaRPr>
        </a:p>
      </dgm:t>
    </dgm:pt>
    <dgm:pt modelId="{52992302-816C-4285-A294-2ED0BC6E0B80}" type="parTrans" cxnId="{B6C8C7A9-0DB6-4D5B-9907-A7C41A40BEF5}">
      <dgm:prSet/>
      <dgm:spPr/>
      <dgm:t>
        <a:bodyPr/>
        <a:lstStyle/>
        <a:p>
          <a:endParaRPr lang="en-US"/>
        </a:p>
      </dgm:t>
    </dgm:pt>
    <dgm:pt modelId="{065283DF-B8E8-468B-9FCB-838F8C50A02E}" type="sibTrans" cxnId="{B6C8C7A9-0DB6-4D5B-9907-A7C41A40BEF5}">
      <dgm:prSet/>
      <dgm:spPr/>
      <dgm:t>
        <a:bodyPr/>
        <a:lstStyle/>
        <a:p>
          <a:endParaRPr lang="en-US"/>
        </a:p>
      </dgm:t>
    </dgm:pt>
    <dgm:pt modelId="{5FCABD7C-66C5-4839-AF92-803819ED60E5}">
      <dgm:prSet/>
      <dgm:spPr/>
      <dgm:t>
        <a:bodyPr/>
        <a:lstStyle/>
        <a:p>
          <a:pPr rtl="0"/>
          <a:r>
            <a:rPr lang="en-GB">
              <a:latin typeface="Arial Nova"/>
            </a:rPr>
            <a:t>Our group decided to demonstrate the most collaborated tools which are used by UWTSD students </a:t>
          </a:r>
          <a:endParaRPr lang="en-US">
            <a:latin typeface="Arial Nova"/>
          </a:endParaRPr>
        </a:p>
      </dgm:t>
    </dgm:pt>
    <dgm:pt modelId="{53AA89D6-B042-4A0E-B844-5AF775800E35}" type="parTrans" cxnId="{C8B8348C-5574-4720-96B9-FA88D7A91A74}">
      <dgm:prSet/>
      <dgm:spPr/>
      <dgm:t>
        <a:bodyPr/>
        <a:lstStyle/>
        <a:p>
          <a:endParaRPr lang="en-US"/>
        </a:p>
      </dgm:t>
    </dgm:pt>
    <dgm:pt modelId="{857FA68E-9C86-4DD5-A3D1-74DA38DC4E3F}" type="sibTrans" cxnId="{C8B8348C-5574-4720-96B9-FA88D7A91A74}">
      <dgm:prSet/>
      <dgm:spPr/>
      <dgm:t>
        <a:bodyPr/>
        <a:lstStyle/>
        <a:p>
          <a:endParaRPr lang="en-US"/>
        </a:p>
      </dgm:t>
    </dgm:pt>
    <dgm:pt modelId="{3DF96710-EF2B-4876-AB26-556D2A0D8CD0}">
      <dgm:prSet/>
      <dgm:spPr/>
      <dgm:t>
        <a:bodyPr/>
        <a:lstStyle/>
        <a:p>
          <a:pPr rtl="0"/>
          <a:r>
            <a:rPr lang="en-GB">
              <a:latin typeface="Arial Nova"/>
            </a:rPr>
            <a:t>We will present our findings </a:t>
          </a:r>
          <a:endParaRPr lang="en-US">
            <a:latin typeface="Arial Nova"/>
          </a:endParaRPr>
        </a:p>
      </dgm:t>
    </dgm:pt>
    <dgm:pt modelId="{65265AAC-4CFA-4C59-810E-328CC70B6B07}" type="parTrans" cxnId="{D6BE7176-9804-4F1A-89A2-C45271B25613}">
      <dgm:prSet/>
      <dgm:spPr/>
      <dgm:t>
        <a:bodyPr/>
        <a:lstStyle/>
        <a:p>
          <a:endParaRPr lang="en-US"/>
        </a:p>
      </dgm:t>
    </dgm:pt>
    <dgm:pt modelId="{632D71F0-9F69-4BE2-B5E0-2D574DA92CEA}" type="sibTrans" cxnId="{D6BE7176-9804-4F1A-89A2-C45271B25613}">
      <dgm:prSet/>
      <dgm:spPr/>
      <dgm:t>
        <a:bodyPr/>
        <a:lstStyle/>
        <a:p>
          <a:endParaRPr lang="en-US"/>
        </a:p>
      </dgm:t>
    </dgm:pt>
    <dgm:pt modelId="{C949D2F1-D3B8-4E7F-AC3A-8E68AA6BCC0F}" type="pres">
      <dgm:prSet presAssocID="{70635075-C5E7-489F-A218-9DA8CDE34D4A}" presName="vert0" presStyleCnt="0">
        <dgm:presLayoutVars>
          <dgm:dir/>
          <dgm:animOne val="branch"/>
          <dgm:animLvl val="lvl"/>
        </dgm:presLayoutVars>
      </dgm:prSet>
      <dgm:spPr/>
    </dgm:pt>
    <dgm:pt modelId="{921FA403-2782-449A-8017-E999CC243137}" type="pres">
      <dgm:prSet presAssocID="{18EE1BAE-B31B-418F-BFBF-56117D9BFB16}" presName="thickLine" presStyleLbl="alignNode1" presStyleIdx="0" presStyleCnt="3"/>
      <dgm:spPr/>
    </dgm:pt>
    <dgm:pt modelId="{66663585-9C36-437D-9059-4F10B38A0160}" type="pres">
      <dgm:prSet presAssocID="{18EE1BAE-B31B-418F-BFBF-56117D9BFB16}" presName="horz1" presStyleCnt="0"/>
      <dgm:spPr/>
    </dgm:pt>
    <dgm:pt modelId="{CD7D5213-4963-439E-B431-9CB954309E81}" type="pres">
      <dgm:prSet presAssocID="{18EE1BAE-B31B-418F-BFBF-56117D9BFB16}" presName="tx1" presStyleLbl="revTx" presStyleIdx="0" presStyleCnt="3"/>
      <dgm:spPr/>
    </dgm:pt>
    <dgm:pt modelId="{945925BE-F377-4123-B38E-22CB6A5DC138}" type="pres">
      <dgm:prSet presAssocID="{18EE1BAE-B31B-418F-BFBF-56117D9BFB16}" presName="vert1" presStyleCnt="0"/>
      <dgm:spPr/>
    </dgm:pt>
    <dgm:pt modelId="{3E25755F-E468-4397-B061-46611D619D68}" type="pres">
      <dgm:prSet presAssocID="{5FCABD7C-66C5-4839-AF92-803819ED60E5}" presName="thickLine" presStyleLbl="alignNode1" presStyleIdx="1" presStyleCnt="3"/>
      <dgm:spPr/>
    </dgm:pt>
    <dgm:pt modelId="{1501E32D-5EBE-4CF2-BE9B-D7E4BA35789B}" type="pres">
      <dgm:prSet presAssocID="{5FCABD7C-66C5-4839-AF92-803819ED60E5}" presName="horz1" presStyleCnt="0"/>
      <dgm:spPr/>
    </dgm:pt>
    <dgm:pt modelId="{25F0237F-F732-4B4C-A71D-95ACC1EEACDE}" type="pres">
      <dgm:prSet presAssocID="{5FCABD7C-66C5-4839-AF92-803819ED60E5}" presName="tx1" presStyleLbl="revTx" presStyleIdx="1" presStyleCnt="3"/>
      <dgm:spPr/>
    </dgm:pt>
    <dgm:pt modelId="{9CEFE1BE-4A85-46AB-B0DE-09B842CC447D}" type="pres">
      <dgm:prSet presAssocID="{5FCABD7C-66C5-4839-AF92-803819ED60E5}" presName="vert1" presStyleCnt="0"/>
      <dgm:spPr/>
    </dgm:pt>
    <dgm:pt modelId="{3A742877-1229-4D8E-9F44-04AC5D31D792}" type="pres">
      <dgm:prSet presAssocID="{3DF96710-EF2B-4876-AB26-556D2A0D8CD0}" presName="thickLine" presStyleLbl="alignNode1" presStyleIdx="2" presStyleCnt="3"/>
      <dgm:spPr/>
    </dgm:pt>
    <dgm:pt modelId="{6DF4F97E-5A60-46BB-9278-73D478A0BE08}" type="pres">
      <dgm:prSet presAssocID="{3DF96710-EF2B-4876-AB26-556D2A0D8CD0}" presName="horz1" presStyleCnt="0"/>
      <dgm:spPr/>
    </dgm:pt>
    <dgm:pt modelId="{82DC10BE-2A14-4730-AE9B-C9C7D0D82239}" type="pres">
      <dgm:prSet presAssocID="{3DF96710-EF2B-4876-AB26-556D2A0D8CD0}" presName="tx1" presStyleLbl="revTx" presStyleIdx="2" presStyleCnt="3"/>
      <dgm:spPr/>
    </dgm:pt>
    <dgm:pt modelId="{5C1AA47D-184D-4A8B-8487-8997C3856803}" type="pres">
      <dgm:prSet presAssocID="{3DF96710-EF2B-4876-AB26-556D2A0D8CD0}" presName="vert1" presStyleCnt="0"/>
      <dgm:spPr/>
    </dgm:pt>
  </dgm:ptLst>
  <dgm:cxnLst>
    <dgm:cxn modelId="{4D6C4612-BD77-49A8-B0CA-613F5C488DBA}" type="presOf" srcId="{70635075-C5E7-489F-A218-9DA8CDE34D4A}" destId="{C949D2F1-D3B8-4E7F-AC3A-8E68AA6BCC0F}" srcOrd="0" destOrd="0" presId="urn:microsoft.com/office/officeart/2008/layout/LinedList"/>
    <dgm:cxn modelId="{D6BE7176-9804-4F1A-89A2-C45271B25613}" srcId="{70635075-C5E7-489F-A218-9DA8CDE34D4A}" destId="{3DF96710-EF2B-4876-AB26-556D2A0D8CD0}" srcOrd="2" destOrd="0" parTransId="{65265AAC-4CFA-4C59-810E-328CC70B6B07}" sibTransId="{632D71F0-9F69-4BE2-B5E0-2D574DA92CEA}"/>
    <dgm:cxn modelId="{C8B8348C-5574-4720-96B9-FA88D7A91A74}" srcId="{70635075-C5E7-489F-A218-9DA8CDE34D4A}" destId="{5FCABD7C-66C5-4839-AF92-803819ED60E5}" srcOrd="1" destOrd="0" parTransId="{53AA89D6-B042-4A0E-B844-5AF775800E35}" sibTransId="{857FA68E-9C86-4DD5-A3D1-74DA38DC4E3F}"/>
    <dgm:cxn modelId="{365734A7-2190-455F-B3B5-7682F068E3AA}" type="presOf" srcId="{3DF96710-EF2B-4876-AB26-556D2A0D8CD0}" destId="{82DC10BE-2A14-4730-AE9B-C9C7D0D82239}" srcOrd="0" destOrd="0" presId="urn:microsoft.com/office/officeart/2008/layout/LinedList"/>
    <dgm:cxn modelId="{B6C8C7A9-0DB6-4D5B-9907-A7C41A40BEF5}" srcId="{70635075-C5E7-489F-A218-9DA8CDE34D4A}" destId="{18EE1BAE-B31B-418F-BFBF-56117D9BFB16}" srcOrd="0" destOrd="0" parTransId="{52992302-816C-4285-A294-2ED0BC6E0B80}" sibTransId="{065283DF-B8E8-468B-9FCB-838F8C50A02E}"/>
    <dgm:cxn modelId="{FE311BE2-A5AF-44D2-9F79-560E535F47F6}" type="presOf" srcId="{5FCABD7C-66C5-4839-AF92-803819ED60E5}" destId="{25F0237F-F732-4B4C-A71D-95ACC1EEACDE}" srcOrd="0" destOrd="0" presId="urn:microsoft.com/office/officeart/2008/layout/LinedList"/>
    <dgm:cxn modelId="{404B73F2-33C7-4260-91D2-8E5FF6C95225}" type="presOf" srcId="{18EE1BAE-B31B-418F-BFBF-56117D9BFB16}" destId="{CD7D5213-4963-439E-B431-9CB954309E81}" srcOrd="0" destOrd="0" presId="urn:microsoft.com/office/officeart/2008/layout/LinedList"/>
    <dgm:cxn modelId="{BCD811D0-651E-4462-A8C0-1C2A1757EC88}" type="presParOf" srcId="{C949D2F1-D3B8-4E7F-AC3A-8E68AA6BCC0F}" destId="{921FA403-2782-449A-8017-E999CC243137}" srcOrd="0" destOrd="0" presId="urn:microsoft.com/office/officeart/2008/layout/LinedList"/>
    <dgm:cxn modelId="{11DF4B12-F0E3-40AA-9A4D-779BBC965456}" type="presParOf" srcId="{C949D2F1-D3B8-4E7F-AC3A-8E68AA6BCC0F}" destId="{66663585-9C36-437D-9059-4F10B38A0160}" srcOrd="1" destOrd="0" presId="urn:microsoft.com/office/officeart/2008/layout/LinedList"/>
    <dgm:cxn modelId="{20D72826-35BD-4BFF-B3E6-84A1A0840635}" type="presParOf" srcId="{66663585-9C36-437D-9059-4F10B38A0160}" destId="{CD7D5213-4963-439E-B431-9CB954309E81}" srcOrd="0" destOrd="0" presId="urn:microsoft.com/office/officeart/2008/layout/LinedList"/>
    <dgm:cxn modelId="{08FA563A-38DC-4B30-9E83-F3B97A494794}" type="presParOf" srcId="{66663585-9C36-437D-9059-4F10B38A0160}" destId="{945925BE-F377-4123-B38E-22CB6A5DC138}" srcOrd="1" destOrd="0" presId="urn:microsoft.com/office/officeart/2008/layout/LinedList"/>
    <dgm:cxn modelId="{B8ED75F3-C60E-4ECC-849F-7FC5F9A86F8D}" type="presParOf" srcId="{C949D2F1-D3B8-4E7F-AC3A-8E68AA6BCC0F}" destId="{3E25755F-E468-4397-B061-46611D619D68}" srcOrd="2" destOrd="0" presId="urn:microsoft.com/office/officeart/2008/layout/LinedList"/>
    <dgm:cxn modelId="{1FACDAF5-8905-443F-9371-1D97D9B2B4FB}" type="presParOf" srcId="{C949D2F1-D3B8-4E7F-AC3A-8E68AA6BCC0F}" destId="{1501E32D-5EBE-4CF2-BE9B-D7E4BA35789B}" srcOrd="3" destOrd="0" presId="urn:microsoft.com/office/officeart/2008/layout/LinedList"/>
    <dgm:cxn modelId="{0439F10C-8C57-4651-A696-44F41C6AC32C}" type="presParOf" srcId="{1501E32D-5EBE-4CF2-BE9B-D7E4BA35789B}" destId="{25F0237F-F732-4B4C-A71D-95ACC1EEACDE}" srcOrd="0" destOrd="0" presId="urn:microsoft.com/office/officeart/2008/layout/LinedList"/>
    <dgm:cxn modelId="{C27352F0-718A-4429-A16E-2B8BAF3B654F}" type="presParOf" srcId="{1501E32D-5EBE-4CF2-BE9B-D7E4BA35789B}" destId="{9CEFE1BE-4A85-46AB-B0DE-09B842CC447D}" srcOrd="1" destOrd="0" presId="urn:microsoft.com/office/officeart/2008/layout/LinedList"/>
    <dgm:cxn modelId="{C9AA2F94-DF4B-4CED-B9BE-0420665922A7}" type="presParOf" srcId="{C949D2F1-D3B8-4E7F-AC3A-8E68AA6BCC0F}" destId="{3A742877-1229-4D8E-9F44-04AC5D31D792}" srcOrd="4" destOrd="0" presId="urn:microsoft.com/office/officeart/2008/layout/LinedList"/>
    <dgm:cxn modelId="{2705F24C-F21F-4084-9FB9-FB4B97D2AB71}" type="presParOf" srcId="{C949D2F1-D3B8-4E7F-AC3A-8E68AA6BCC0F}" destId="{6DF4F97E-5A60-46BB-9278-73D478A0BE08}" srcOrd="5" destOrd="0" presId="urn:microsoft.com/office/officeart/2008/layout/LinedList"/>
    <dgm:cxn modelId="{09B5204B-0F3C-45B4-9857-81A9B4937D2C}" type="presParOf" srcId="{6DF4F97E-5A60-46BB-9278-73D478A0BE08}" destId="{82DC10BE-2A14-4730-AE9B-C9C7D0D82239}" srcOrd="0" destOrd="0" presId="urn:microsoft.com/office/officeart/2008/layout/LinedList"/>
    <dgm:cxn modelId="{059DAC09-677C-4FB4-83F4-D5B49A6E7E0E}" type="presParOf" srcId="{6DF4F97E-5A60-46BB-9278-73D478A0BE08}" destId="{5C1AA47D-184D-4A8B-8487-8997C38568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FA403-2782-449A-8017-E999CC243137}">
      <dsp:nvSpPr>
        <dsp:cNvPr id="0" name=""/>
        <dsp:cNvSpPr/>
      </dsp:nvSpPr>
      <dsp:spPr>
        <a:xfrm>
          <a:off x="0" y="1813"/>
          <a:ext cx="1035376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D7D5213-4963-439E-B431-9CB954309E81}">
      <dsp:nvSpPr>
        <dsp:cNvPr id="0" name=""/>
        <dsp:cNvSpPr/>
      </dsp:nvSpPr>
      <dsp:spPr>
        <a:xfrm>
          <a:off x="0" y="1813"/>
          <a:ext cx="10353761"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a:latin typeface="Arial Nova"/>
            </a:rPr>
            <a:t>Digital Technology is improving and advancing in modern time! </a:t>
          </a:r>
          <a:endParaRPr lang="en-US" sz="3200" kern="1200">
            <a:latin typeface="Arial Nova"/>
          </a:endParaRPr>
        </a:p>
      </dsp:txBody>
      <dsp:txXfrm>
        <a:off x="0" y="1813"/>
        <a:ext cx="10353761" cy="1237040"/>
      </dsp:txXfrm>
    </dsp:sp>
    <dsp:sp modelId="{3E25755F-E468-4397-B061-46611D619D68}">
      <dsp:nvSpPr>
        <dsp:cNvPr id="0" name=""/>
        <dsp:cNvSpPr/>
      </dsp:nvSpPr>
      <dsp:spPr>
        <a:xfrm>
          <a:off x="0" y="1238854"/>
          <a:ext cx="1035376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5F0237F-F732-4B4C-A71D-95ACC1EEACDE}">
      <dsp:nvSpPr>
        <dsp:cNvPr id="0" name=""/>
        <dsp:cNvSpPr/>
      </dsp:nvSpPr>
      <dsp:spPr>
        <a:xfrm>
          <a:off x="0" y="1238854"/>
          <a:ext cx="10353761"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a:latin typeface="Arial Nova"/>
            </a:rPr>
            <a:t>Our group decided to demonstrate the most collaborated tools which are used by UWTSD students </a:t>
          </a:r>
          <a:endParaRPr lang="en-US" sz="3200" kern="1200">
            <a:latin typeface="Arial Nova"/>
          </a:endParaRPr>
        </a:p>
      </dsp:txBody>
      <dsp:txXfrm>
        <a:off x="0" y="1238854"/>
        <a:ext cx="10353761" cy="1237040"/>
      </dsp:txXfrm>
    </dsp:sp>
    <dsp:sp modelId="{3A742877-1229-4D8E-9F44-04AC5D31D792}">
      <dsp:nvSpPr>
        <dsp:cNvPr id="0" name=""/>
        <dsp:cNvSpPr/>
      </dsp:nvSpPr>
      <dsp:spPr>
        <a:xfrm>
          <a:off x="0" y="2475894"/>
          <a:ext cx="1035376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2DC10BE-2A14-4730-AE9B-C9C7D0D82239}">
      <dsp:nvSpPr>
        <dsp:cNvPr id="0" name=""/>
        <dsp:cNvSpPr/>
      </dsp:nvSpPr>
      <dsp:spPr>
        <a:xfrm>
          <a:off x="0" y="2475894"/>
          <a:ext cx="10353761"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a:latin typeface="Arial Nova"/>
            </a:rPr>
            <a:t>We will present our findings </a:t>
          </a:r>
          <a:endParaRPr lang="en-US" sz="3200" kern="1200">
            <a:latin typeface="Arial Nova"/>
          </a:endParaRPr>
        </a:p>
      </dsp:txBody>
      <dsp:txXfrm>
        <a:off x="0" y="2475894"/>
        <a:ext cx="10353761" cy="12370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18070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5994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39043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41863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87047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06032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99815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1931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7729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897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99665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090009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88723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79363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91648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77665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31788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7/8/2022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957701265"/>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policyoptions.irpp.org/magazines/january-2020/technology-isnt-shaping-work-the-way-we-think/technology-isnt-shaping-work-the-way-we-thin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3.sv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4.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3" name="Picture 3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4" name="Picture 4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5" name="Oval 4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6" name="Picture 4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7" name="Picture 4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8" name="Rectangle 4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6CDDEE4-D1FD-A641-FDEE-B1190BE780F2}"/>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sz="1800" u="sng"/>
              <a:t>Digital skills and research methods LCHS4002_BIRM</a:t>
            </a:r>
            <a:br>
              <a:rPr lang="en-US" sz="1800" u="sng"/>
            </a:br>
            <a:br>
              <a:rPr lang="en-US" sz="1800" u="sng"/>
            </a:br>
            <a:r>
              <a:rPr lang="en-US" sz="1800" u="sng"/>
              <a:t>How do students use technology to collaborate at UWTSD?</a:t>
            </a:r>
            <a:br>
              <a:rPr lang="en-US" sz="1800" u="sng"/>
            </a:br>
            <a:br>
              <a:rPr lang="en-US" sz="1800" u="sng"/>
            </a:br>
            <a:r>
              <a:rPr lang="en-US" sz="1800" u="sng"/>
              <a:t>Dale Clarke</a:t>
            </a:r>
            <a:br>
              <a:rPr lang="en-US" sz="1800" u="sng"/>
            </a:br>
            <a:br>
              <a:rPr lang="en-US" sz="1800" u="sng"/>
            </a:br>
            <a:endParaRPr lang="en-US" sz="1800" u="sng">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69" name="Rectangle 51">
            <a:extLst>
              <a:ext uri="{FF2B5EF4-FFF2-40B4-BE49-F238E27FC236}">
                <a16:creationId xmlns:a16="http://schemas.microsoft.com/office/drawing/2014/main" id="{3950DF00-F110-48E6-8876-4F7E3E6BF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person, person, indoor, suit&#10;&#10;Description automatically generated">
            <a:extLst>
              <a:ext uri="{FF2B5EF4-FFF2-40B4-BE49-F238E27FC236}">
                <a16:creationId xmlns:a16="http://schemas.microsoft.com/office/drawing/2014/main" id="{6E4B58E0-1CE5-CB97-0455-F97DD020D5BE}"/>
              </a:ext>
            </a:extLst>
          </p:cNvPr>
          <p:cNvPicPr>
            <a:picLocks noChangeAspect="1"/>
          </p:cNvPicPr>
          <p:nvPr/>
        </p:nvPicPr>
        <p:blipFill rotWithShape="1">
          <a:blip r:embed="rId7"/>
          <a:srcRect l="8372" r="12942" b="2"/>
          <a:stretch/>
        </p:blipFill>
        <p:spPr>
          <a:xfrm>
            <a:off x="980342" y="962904"/>
            <a:ext cx="2988358" cy="4935148"/>
          </a:xfrm>
          <a:prstGeom prst="rect">
            <a:avLst/>
          </a:prstGeom>
          <a:effectLst/>
        </p:spPr>
      </p:pic>
      <p:pic>
        <p:nvPicPr>
          <p:cNvPr id="3" name="Picture 3">
            <a:extLst>
              <a:ext uri="{FF2B5EF4-FFF2-40B4-BE49-F238E27FC236}">
                <a16:creationId xmlns:a16="http://schemas.microsoft.com/office/drawing/2014/main" id="{453E3DBA-4849-1F9B-2CE3-1B8F250D8F4A}"/>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51965" r="16347"/>
          <a:stretch/>
        </p:blipFill>
        <p:spPr>
          <a:xfrm>
            <a:off x="4214559" y="962905"/>
            <a:ext cx="2993013" cy="4935148"/>
          </a:xfrm>
          <a:prstGeom prst="rect">
            <a:avLst/>
          </a:prstGeom>
          <a:effectLst/>
        </p:spPr>
      </p:pic>
      <p:sp>
        <p:nvSpPr>
          <p:cNvPr id="7" name="TextBox 6">
            <a:extLst>
              <a:ext uri="{FF2B5EF4-FFF2-40B4-BE49-F238E27FC236}">
                <a16:creationId xmlns:a16="http://schemas.microsoft.com/office/drawing/2014/main" id="{D33BF7E7-9585-A5A0-5C4F-82251503DE60}"/>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837EF672-DB36-9B56-268C-4F0A6645CBAA}"/>
              </a:ext>
            </a:extLst>
          </p:cNvPr>
          <p:cNvSpPr txBox="1"/>
          <p:nvPr/>
        </p:nvSpPr>
        <p:spPr>
          <a:xfrm>
            <a:off x="8733559" y="553835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Presented by </a:t>
            </a:r>
            <a:r>
              <a:rPr lang="en-US" dirty="0" err="1"/>
              <a:t>Tahrah</a:t>
            </a:r>
            <a:r>
              <a:rPr lang="en-US" dirty="0"/>
              <a:t> </a:t>
            </a:r>
            <a:r>
              <a:rPr lang="en-US" dirty="0" err="1"/>
              <a:t>Suffi</a:t>
            </a:r>
            <a:endParaRPr lang="en-US" dirty="0"/>
          </a:p>
        </p:txBody>
      </p:sp>
    </p:spTree>
    <p:extLst>
      <p:ext uri="{BB962C8B-B14F-4D97-AF65-F5344CB8AC3E}">
        <p14:creationId xmlns:p14="http://schemas.microsoft.com/office/powerpoint/2010/main" val="72678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09ED0-C906-387B-0F0A-9AB859C898C7}"/>
              </a:ext>
            </a:extLst>
          </p:cNvPr>
          <p:cNvSpPr>
            <a:spLocks noGrp="1"/>
          </p:cNvSpPr>
          <p:nvPr>
            <p:ph type="title"/>
          </p:nvPr>
        </p:nvSpPr>
        <p:spPr/>
        <p:txBody>
          <a:bodyPr>
            <a:normAutofit/>
          </a:bodyPr>
          <a:lstStyle/>
          <a:p>
            <a:r>
              <a:rPr lang="en-GB" u="sng">
                <a:solidFill>
                  <a:schemeClr val="tx1"/>
                </a:solidFill>
                <a:latin typeface="Arial Nova"/>
              </a:rPr>
              <a:t>Which Digital tool is used by students of UWTSD to collaborate.</a:t>
            </a:r>
            <a:endParaRPr lang="en-GB" u="sng">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endParaRPr>
          </a:p>
        </p:txBody>
      </p:sp>
      <p:pic>
        <p:nvPicPr>
          <p:cNvPr id="1026" name="Picture 2" descr="Project Updates - Digital Skills for Entrepreneurs and Workers - IED">
            <a:extLst>
              <a:ext uri="{FF2B5EF4-FFF2-40B4-BE49-F238E27FC236}">
                <a16:creationId xmlns:a16="http://schemas.microsoft.com/office/drawing/2014/main" id="{3B4EC3F0-02CE-29E1-C9FE-5CF0749DC6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0013" y="2195945"/>
            <a:ext cx="5847291" cy="37147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057F1C1-4192-EB26-34AD-59BCCD80ED46}"/>
              </a:ext>
            </a:extLst>
          </p:cNvPr>
          <p:cNvSpPr txBox="1"/>
          <p:nvPr/>
        </p:nvSpPr>
        <p:spPr>
          <a:xfrm>
            <a:off x="6983445" y="2696754"/>
            <a:ext cx="4096165" cy="2031325"/>
          </a:xfrm>
          <a:prstGeom prst="rect">
            <a:avLst/>
          </a:prstGeom>
          <a:noFill/>
        </p:spPr>
        <p:txBody>
          <a:bodyPr wrap="square" lIns="91440" tIns="45720" rIns="91440" bIns="45720" rtlCol="0" anchor="t">
            <a:spAutoFit/>
          </a:bodyPr>
          <a:lstStyle/>
          <a:p>
            <a:r>
              <a:rPr lang="en-GB" dirty="0" err="1">
                <a:latin typeface="Arial Nova"/>
              </a:rPr>
              <a:t>Tahrah</a:t>
            </a:r>
            <a:r>
              <a:rPr lang="en-GB" dirty="0">
                <a:latin typeface="Arial Nova"/>
              </a:rPr>
              <a:t> </a:t>
            </a:r>
            <a:r>
              <a:rPr lang="en-GB" dirty="0" err="1">
                <a:latin typeface="Arial Nova"/>
              </a:rPr>
              <a:t>Suffi</a:t>
            </a:r>
            <a:r>
              <a:rPr lang="en-GB" dirty="0">
                <a:latin typeface="Arial Nova"/>
              </a:rPr>
              <a:t> 2127727</a:t>
            </a:r>
          </a:p>
          <a:p>
            <a:endParaRPr lang="en-GB" dirty="0">
              <a:latin typeface="Arial Nova"/>
            </a:endParaRPr>
          </a:p>
          <a:p>
            <a:r>
              <a:rPr lang="en-GB" dirty="0">
                <a:latin typeface="Arial Nova"/>
              </a:rPr>
              <a:t>Sara </a:t>
            </a:r>
            <a:r>
              <a:rPr lang="en-GB" dirty="0" err="1">
                <a:latin typeface="Arial Nova"/>
              </a:rPr>
              <a:t>Botfield</a:t>
            </a:r>
            <a:r>
              <a:rPr lang="en-GB" dirty="0">
                <a:latin typeface="Arial Nova"/>
              </a:rPr>
              <a:t> 2116845</a:t>
            </a:r>
          </a:p>
          <a:p>
            <a:endParaRPr lang="en-GB" dirty="0">
              <a:latin typeface="Arial Nova"/>
            </a:endParaRPr>
          </a:p>
          <a:p>
            <a:r>
              <a:rPr lang="en-GB" dirty="0">
                <a:latin typeface="Arial Nova"/>
              </a:rPr>
              <a:t>Emma Bench 2128779</a:t>
            </a:r>
          </a:p>
          <a:p>
            <a:endParaRPr lang="en-GB" dirty="0">
              <a:latin typeface="Arial Nova"/>
            </a:endParaRPr>
          </a:p>
          <a:p>
            <a:r>
              <a:rPr lang="en-GB" dirty="0">
                <a:latin typeface="Arial Nova"/>
              </a:rPr>
              <a:t>Jodie Thomas 2129540</a:t>
            </a:r>
          </a:p>
        </p:txBody>
      </p:sp>
      <p:sp>
        <p:nvSpPr>
          <p:cNvPr id="3" name="TextBox 2">
            <a:extLst>
              <a:ext uri="{FF2B5EF4-FFF2-40B4-BE49-F238E27FC236}">
                <a16:creationId xmlns:a16="http://schemas.microsoft.com/office/drawing/2014/main" id="{30C770EA-F329-00C1-9C6F-9A7CA5368FFD}"/>
              </a:ext>
            </a:extLst>
          </p:cNvPr>
          <p:cNvSpPr txBox="1"/>
          <p:nvPr/>
        </p:nvSpPr>
        <p:spPr>
          <a:xfrm>
            <a:off x="8257309" y="5547014"/>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p>
        </p:txBody>
      </p:sp>
    </p:spTree>
    <p:extLst>
      <p:ext uri="{BB962C8B-B14F-4D97-AF65-F5344CB8AC3E}">
        <p14:creationId xmlns:p14="http://schemas.microsoft.com/office/powerpoint/2010/main" val="646738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Communication in Top Eight Digital Skills Needed -">
            <a:extLst>
              <a:ext uri="{FF2B5EF4-FFF2-40B4-BE49-F238E27FC236}">
                <a16:creationId xmlns:a16="http://schemas.microsoft.com/office/drawing/2014/main" id="{C5A99006-A05E-A03F-2330-8EEE25A586E5}"/>
              </a:ext>
            </a:extLst>
          </p:cNvPr>
          <p:cNvPicPr>
            <a:picLocks noChangeAspect="1" noChangeArrowheads="1"/>
          </p:cNvPicPr>
          <p:nvPr/>
        </p:nvPicPr>
        <p:blipFill rotWithShape="1">
          <a:blip r:embed="rId2">
            <a:alphaModFix amt="25000"/>
            <a:extLst>
              <a:ext uri="{28A0092B-C50C-407E-A947-70E740481C1C}">
                <a14:useLocalDpi xmlns:a14="http://schemas.microsoft.com/office/drawing/2010/main" val="0"/>
              </a:ext>
            </a:extLst>
          </a:blip>
          <a:srcRect t="16103" b="27647"/>
          <a:stretch/>
        </p:blipFill>
        <p:spPr bwMode="auto">
          <a:xfrm>
            <a:off x="-164503" y="-606126"/>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E8754DD-E406-E18F-AC41-76457AB12CCE}"/>
              </a:ext>
            </a:extLst>
          </p:cNvPr>
          <p:cNvSpPr txBox="1"/>
          <p:nvPr/>
        </p:nvSpPr>
        <p:spPr>
          <a:xfrm>
            <a:off x="913795" y="609600"/>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4000" b="1" u="sng">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Introduction</a:t>
            </a:r>
          </a:p>
        </p:txBody>
      </p:sp>
      <p:sp>
        <p:nvSpPr>
          <p:cNvPr id="2" name="TextBox 1">
            <a:extLst>
              <a:ext uri="{FF2B5EF4-FFF2-40B4-BE49-F238E27FC236}">
                <a16:creationId xmlns:a16="http://schemas.microsoft.com/office/drawing/2014/main" id="{EB407AD4-3AC8-17E2-5115-DBD72918268C}"/>
              </a:ext>
            </a:extLst>
          </p:cNvPr>
          <p:cNvSpPr txBox="1"/>
          <p:nvPr/>
        </p:nvSpPr>
        <p:spPr>
          <a:xfrm>
            <a:off x="223936" y="-55984"/>
            <a:ext cx="726854" cy="901177"/>
          </a:xfrm>
          <a:prstGeom prst="rect">
            <a:avLst/>
          </a:prstGeom>
          <a:noFill/>
        </p:spPr>
        <p:txBody>
          <a:bodyPr wrap="square" rtlCol="0">
            <a:spAutoFit/>
          </a:bodyPr>
          <a:lstStyle/>
          <a:p>
            <a:endParaRPr lang="en-GB"/>
          </a:p>
        </p:txBody>
      </p:sp>
      <p:graphicFrame>
        <p:nvGraphicFramePr>
          <p:cNvPr id="2052" name="TextBox 3">
            <a:extLst>
              <a:ext uri="{FF2B5EF4-FFF2-40B4-BE49-F238E27FC236}">
                <a16:creationId xmlns:a16="http://schemas.microsoft.com/office/drawing/2014/main" id="{BF166AE6-F613-7B4C-BAB4-EEE9E106FF1A}"/>
              </a:ext>
            </a:extLst>
          </p:cNvPr>
          <p:cNvGraphicFramePr/>
          <p:nvPr>
            <p:extLst>
              <p:ext uri="{D42A27DB-BD31-4B8C-83A1-F6EECF244321}">
                <p14:modId xmlns:p14="http://schemas.microsoft.com/office/powerpoint/2010/main" val="1476035382"/>
              </p:ext>
            </p:extLst>
          </p:nvPr>
        </p:nvGraphicFramePr>
        <p:xfrm>
          <a:off x="948431" y="2110452"/>
          <a:ext cx="10353762" cy="3714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70" name="TextBox 2069">
            <a:extLst>
              <a:ext uri="{FF2B5EF4-FFF2-40B4-BE49-F238E27FC236}">
                <a16:creationId xmlns:a16="http://schemas.microsoft.com/office/drawing/2014/main" id="{C7CF62B1-0287-793F-6704-4234DEB448EC}"/>
              </a:ext>
            </a:extLst>
          </p:cNvPr>
          <p:cNvSpPr txBox="1"/>
          <p:nvPr/>
        </p:nvSpPr>
        <p:spPr>
          <a:xfrm>
            <a:off x="7945583" y="6404264"/>
            <a:ext cx="34965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a:t>
            </a:r>
          </a:p>
        </p:txBody>
      </p:sp>
    </p:spTree>
    <p:extLst>
      <p:ext uri="{BB962C8B-B14F-4D97-AF65-F5344CB8AC3E}">
        <p14:creationId xmlns:p14="http://schemas.microsoft.com/office/powerpoint/2010/main" val="839256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73FBEC-E8B2-67F6-B2A0-DC7B6575AEFD}"/>
              </a:ext>
            </a:extLst>
          </p:cNvPr>
          <p:cNvSpPr txBox="1"/>
          <p:nvPr/>
        </p:nvSpPr>
        <p:spPr>
          <a:xfrm>
            <a:off x="202873" y="-588691"/>
            <a:ext cx="11849590" cy="94949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000" b="1" u="sng">
              <a:latin typeface="Arial Nova"/>
              <a:ea typeface="Cambria"/>
            </a:endParaRPr>
          </a:p>
          <a:p>
            <a:pPr algn="l"/>
            <a:r>
              <a:rPr lang="en-US" sz="4000" b="1" u="sng">
                <a:latin typeface="Arial Nova"/>
                <a:ea typeface="Cambria"/>
              </a:rPr>
              <a:t>Rationale:</a:t>
            </a:r>
            <a:endParaRPr lang="en-US"/>
          </a:p>
          <a:p>
            <a:pPr marL="171450" indent="-171450">
              <a:buFont typeface="Wingdings"/>
              <a:buChar char="q"/>
            </a:pPr>
            <a:endParaRPr lang="en-US" sz="2000">
              <a:latin typeface="Arial Nova"/>
              <a:ea typeface="Cambria"/>
            </a:endParaRPr>
          </a:p>
          <a:p>
            <a:r>
              <a:rPr lang="en-US" sz="2000">
                <a:latin typeface="Arial Nova"/>
                <a:ea typeface="Cambria"/>
              </a:rPr>
              <a:t>Several students struggles with modern technology, some will require further assistance with training  in order to achieve their academic goals.</a:t>
            </a:r>
          </a:p>
          <a:p>
            <a:endParaRPr lang="en-US" sz="2000">
              <a:latin typeface="Arial Nova"/>
              <a:ea typeface="Cambria"/>
            </a:endParaRPr>
          </a:p>
          <a:p>
            <a:pPr marL="171450" indent="-171450">
              <a:buFont typeface="Wingdings"/>
              <a:buChar char="q"/>
            </a:pPr>
            <a:endParaRPr lang="en-US" sz="2000">
              <a:latin typeface="Arial Nova"/>
              <a:ea typeface="Cambria"/>
            </a:endParaRPr>
          </a:p>
          <a:p>
            <a:r>
              <a:rPr lang="en-US" sz="2000">
                <a:latin typeface="Arial Nova"/>
                <a:ea typeface="Cambria"/>
              </a:rPr>
              <a:t>The type of diverse approach will depend on each person capability, availability and affordability some may have disabilities. </a:t>
            </a:r>
          </a:p>
          <a:p>
            <a:pPr marL="171450" indent="-171450">
              <a:buFont typeface="Arial"/>
              <a:buChar char="•"/>
            </a:pPr>
            <a:endParaRPr lang="en-US" sz="2000">
              <a:latin typeface="Arial Nova"/>
              <a:ea typeface="Cambria"/>
            </a:endParaRPr>
          </a:p>
          <a:p>
            <a:pPr marL="171450" indent="-171450">
              <a:buFont typeface="Arial"/>
              <a:buChar char="•"/>
            </a:pPr>
            <a:endParaRPr lang="en-US" sz="2000">
              <a:latin typeface="Arial Nova"/>
              <a:ea typeface="Cambria"/>
            </a:endParaRPr>
          </a:p>
          <a:p>
            <a:r>
              <a:rPr lang="en-US" sz="2000">
                <a:latin typeface="Arial Nova"/>
                <a:ea typeface="Cambria"/>
              </a:rPr>
              <a:t>The collaboration between the student and UWTSD is very important for the university lecturers and student to communicate .</a:t>
            </a:r>
          </a:p>
          <a:p>
            <a:pPr marL="171450" indent="-171450">
              <a:buFont typeface="Wingdings"/>
              <a:buChar char="q"/>
            </a:pPr>
            <a:endParaRPr lang="en-US" sz="2000">
              <a:latin typeface="Arial Nova"/>
              <a:ea typeface="Cambria"/>
            </a:endParaRPr>
          </a:p>
          <a:p>
            <a:endParaRPr lang="en-US" sz="2000">
              <a:latin typeface="Arial Nova"/>
              <a:ea typeface="Cambria"/>
            </a:endParaRPr>
          </a:p>
          <a:p>
            <a:r>
              <a:rPr lang="en-US" sz="2000">
                <a:latin typeface="Arial Nova"/>
                <a:ea typeface="Cambria"/>
              </a:rPr>
              <a:t>It is essential to be able to understand how to collaborate effectively to research and gather information to complete your module , tasks and assignment.</a:t>
            </a:r>
          </a:p>
          <a:p>
            <a:endParaRPr lang="en-US" sz="2000">
              <a:latin typeface="Arial Nova"/>
              <a:ea typeface="Cambria"/>
            </a:endParaRPr>
          </a:p>
          <a:p>
            <a:r>
              <a:rPr lang="en-US" sz="2000">
                <a:latin typeface="Arial Nova"/>
                <a:ea typeface="Cambria"/>
              </a:rPr>
              <a:t>People with disabilities may need extended training with collaboration tools</a:t>
            </a:r>
            <a:r>
              <a:rPr lang="en-US" sz="2000">
                <a:latin typeface="Cambria"/>
                <a:ea typeface="Cambria"/>
              </a:rPr>
              <a:t>.    </a:t>
            </a:r>
          </a:p>
          <a:p>
            <a:endParaRPr lang="en-US" sz="2000">
              <a:latin typeface="Cambria"/>
              <a:ea typeface="Cambria"/>
            </a:endParaRPr>
          </a:p>
          <a:p>
            <a:r>
              <a:rPr lang="en-US" sz="2000">
                <a:latin typeface="Cambria"/>
                <a:ea typeface="Cambria"/>
              </a:rPr>
              <a:t>Presented by: Tahrah Suffi</a:t>
            </a:r>
          </a:p>
          <a:p>
            <a:endParaRPr lang="en-US" sz="2000">
              <a:latin typeface="Cambria"/>
              <a:ea typeface="Cambria"/>
            </a:endParaRPr>
          </a:p>
          <a:p>
            <a:endParaRPr lang="en-US" sz="2000">
              <a:latin typeface="Cambria"/>
              <a:ea typeface="Cambria"/>
            </a:endParaRPr>
          </a:p>
          <a:p>
            <a:endParaRPr lang="en-US" sz="2000">
              <a:latin typeface="Cambria"/>
              <a:ea typeface="Cambria"/>
            </a:endParaRPr>
          </a:p>
          <a:p>
            <a:pPr marL="171450" indent="-171450">
              <a:buFont typeface="Wingdings"/>
              <a:buChar char="q"/>
            </a:pPr>
            <a:endParaRPr lang="en-US" sz="2000">
              <a:latin typeface="Cambria"/>
              <a:ea typeface="Cambria"/>
            </a:endParaRPr>
          </a:p>
          <a:p>
            <a:pPr marL="171450" indent="-171450">
              <a:buFont typeface="Wingdings"/>
              <a:buChar char="q"/>
            </a:pPr>
            <a:endParaRPr lang="en-US" sz="2000">
              <a:latin typeface="Cambria"/>
              <a:ea typeface="Cambria"/>
            </a:endParaRPr>
          </a:p>
          <a:p>
            <a:pPr marL="171450" indent="-171450">
              <a:buFont typeface="Arial"/>
              <a:buChar char="•"/>
            </a:pPr>
            <a:endParaRPr lang="en-US" sz="1100">
              <a:latin typeface="Cambria"/>
              <a:ea typeface="Cambria"/>
            </a:endParaRPr>
          </a:p>
          <a:p>
            <a:pPr marL="571500" indent="-571500">
              <a:buFont typeface="Arial"/>
              <a:buChar char="•"/>
            </a:pPr>
            <a:endParaRPr lang="en-US" sz="4000" b="1" u="sng">
              <a:latin typeface="Cambria"/>
              <a:ea typeface="Cambria"/>
            </a:endParaRPr>
          </a:p>
        </p:txBody>
      </p:sp>
    </p:spTree>
    <p:extLst>
      <p:ext uri="{BB962C8B-B14F-4D97-AF65-F5344CB8AC3E}">
        <p14:creationId xmlns:p14="http://schemas.microsoft.com/office/powerpoint/2010/main" val="3803451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C4890A-78E1-3D77-A6AD-E56445C4D214}"/>
              </a:ext>
            </a:extLst>
          </p:cNvPr>
          <p:cNvSpPr txBox="1"/>
          <p:nvPr/>
        </p:nvSpPr>
        <p:spPr>
          <a:xfrm>
            <a:off x="975014" y="342900"/>
            <a:ext cx="99995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We used primary data "Primary data is collected firsthand by the researcher(s), mainly throughout the use of surveys, interviews or participant observation. (Steve Chapman et al 2005</a:t>
            </a:r>
            <a:r>
              <a:rPr lang="en-US"/>
              <a:t>)</a:t>
            </a:r>
          </a:p>
        </p:txBody>
      </p:sp>
      <p:sp>
        <p:nvSpPr>
          <p:cNvPr id="4" name="TextBox 3">
            <a:extLst>
              <a:ext uri="{FF2B5EF4-FFF2-40B4-BE49-F238E27FC236}">
                <a16:creationId xmlns:a16="http://schemas.microsoft.com/office/drawing/2014/main" id="{77AEDEBD-6346-CB03-9719-2E13D7E039F8}"/>
              </a:ext>
            </a:extLst>
          </p:cNvPr>
          <p:cNvSpPr txBox="1"/>
          <p:nvPr/>
        </p:nvSpPr>
        <p:spPr>
          <a:xfrm>
            <a:off x="8681605" y="6231082"/>
            <a:ext cx="33839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Presented by: Emma Bench</a:t>
            </a:r>
          </a:p>
        </p:txBody>
      </p:sp>
      <p:pic>
        <p:nvPicPr>
          <p:cNvPr id="3" name="Picture 5" descr="A picture containing text, table, indoor, computer&#10;&#10;Description automatically generated">
            <a:extLst>
              <a:ext uri="{FF2B5EF4-FFF2-40B4-BE49-F238E27FC236}">
                <a16:creationId xmlns:a16="http://schemas.microsoft.com/office/drawing/2014/main" id="{560959C0-4365-FF19-97B6-4FCE5F38C1D0}"/>
              </a:ext>
            </a:extLst>
          </p:cNvPr>
          <p:cNvPicPr>
            <a:picLocks noChangeAspect="1"/>
          </p:cNvPicPr>
          <p:nvPr/>
        </p:nvPicPr>
        <p:blipFill>
          <a:blip r:embed="rId2"/>
          <a:stretch>
            <a:fillRect/>
          </a:stretch>
        </p:blipFill>
        <p:spPr>
          <a:xfrm>
            <a:off x="1189326" y="1507548"/>
            <a:ext cx="9111961" cy="4050722"/>
          </a:xfrm>
          <a:prstGeom prst="rect">
            <a:avLst/>
          </a:prstGeom>
        </p:spPr>
      </p:pic>
    </p:spTree>
    <p:extLst>
      <p:ext uri="{BB962C8B-B14F-4D97-AF65-F5344CB8AC3E}">
        <p14:creationId xmlns:p14="http://schemas.microsoft.com/office/powerpoint/2010/main" val="2360560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8B5DC5-A042-6334-80F6-EA7548D35ABE}"/>
              </a:ext>
            </a:extLst>
          </p:cNvPr>
          <p:cNvSpPr txBox="1"/>
          <p:nvPr/>
        </p:nvSpPr>
        <p:spPr>
          <a:xfrm>
            <a:off x="576696" y="126423"/>
            <a:ext cx="1077017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We decided to research this topic and gather information to further understand which type of collaboration is preferred amongst individuals at UWTSD.</a:t>
            </a:r>
          </a:p>
        </p:txBody>
      </p:sp>
      <p:pic>
        <p:nvPicPr>
          <p:cNvPr id="3" name="Picture 3" descr="Icon&#10;&#10;Description automatically generated">
            <a:extLst>
              <a:ext uri="{FF2B5EF4-FFF2-40B4-BE49-F238E27FC236}">
                <a16:creationId xmlns:a16="http://schemas.microsoft.com/office/drawing/2014/main" id="{9CF4B11B-57F3-9654-B9E8-75F5BC6D51A7}"/>
              </a:ext>
            </a:extLst>
          </p:cNvPr>
          <p:cNvPicPr>
            <a:picLocks noChangeAspect="1"/>
          </p:cNvPicPr>
          <p:nvPr/>
        </p:nvPicPr>
        <p:blipFill>
          <a:blip r:embed="rId2"/>
          <a:stretch>
            <a:fillRect/>
          </a:stretch>
        </p:blipFill>
        <p:spPr>
          <a:xfrm>
            <a:off x="2701267" y="1158682"/>
            <a:ext cx="2366149" cy="2068783"/>
          </a:xfrm>
          <a:prstGeom prst="rect">
            <a:avLst/>
          </a:prstGeom>
        </p:spPr>
      </p:pic>
      <p:pic>
        <p:nvPicPr>
          <p:cNvPr id="4" name="Picture 4" descr="Logo&#10;&#10;Description automatically generated">
            <a:extLst>
              <a:ext uri="{FF2B5EF4-FFF2-40B4-BE49-F238E27FC236}">
                <a16:creationId xmlns:a16="http://schemas.microsoft.com/office/drawing/2014/main" id="{1566C79B-F81B-2D5B-B1A0-1C26CB7F9510}"/>
              </a:ext>
            </a:extLst>
          </p:cNvPr>
          <p:cNvPicPr>
            <a:picLocks noChangeAspect="1"/>
          </p:cNvPicPr>
          <p:nvPr/>
        </p:nvPicPr>
        <p:blipFill>
          <a:blip r:embed="rId3"/>
          <a:stretch>
            <a:fillRect/>
          </a:stretch>
        </p:blipFill>
        <p:spPr>
          <a:xfrm>
            <a:off x="9008326" y="1546630"/>
            <a:ext cx="2743200" cy="1162791"/>
          </a:xfrm>
          <a:prstGeom prst="rect">
            <a:avLst/>
          </a:prstGeom>
        </p:spPr>
      </p:pic>
      <p:pic>
        <p:nvPicPr>
          <p:cNvPr id="5" name="Picture 5" descr="Logo, company name&#10;&#10;Description automatically generated">
            <a:extLst>
              <a:ext uri="{FF2B5EF4-FFF2-40B4-BE49-F238E27FC236}">
                <a16:creationId xmlns:a16="http://schemas.microsoft.com/office/drawing/2014/main" id="{CBF3ACFA-5B68-8564-C295-82A7983A85E1}"/>
              </a:ext>
            </a:extLst>
          </p:cNvPr>
          <p:cNvPicPr>
            <a:picLocks noChangeAspect="1"/>
          </p:cNvPicPr>
          <p:nvPr/>
        </p:nvPicPr>
        <p:blipFill>
          <a:blip r:embed="rId4"/>
          <a:stretch>
            <a:fillRect/>
          </a:stretch>
        </p:blipFill>
        <p:spPr>
          <a:xfrm>
            <a:off x="5458522" y="1268508"/>
            <a:ext cx="3031273" cy="1821253"/>
          </a:xfrm>
          <a:prstGeom prst="rect">
            <a:avLst/>
          </a:prstGeom>
        </p:spPr>
      </p:pic>
      <p:pic>
        <p:nvPicPr>
          <p:cNvPr id="6" name="Picture 6" descr="Logo, company name&#10;&#10;Description automatically generated">
            <a:extLst>
              <a:ext uri="{FF2B5EF4-FFF2-40B4-BE49-F238E27FC236}">
                <a16:creationId xmlns:a16="http://schemas.microsoft.com/office/drawing/2014/main" id="{ADDAB16B-3B32-EBCF-13FB-75BCB1C93170}"/>
              </a:ext>
            </a:extLst>
          </p:cNvPr>
          <p:cNvPicPr>
            <a:picLocks noChangeAspect="1"/>
          </p:cNvPicPr>
          <p:nvPr/>
        </p:nvPicPr>
        <p:blipFill>
          <a:blip r:embed="rId5"/>
          <a:stretch>
            <a:fillRect/>
          </a:stretch>
        </p:blipFill>
        <p:spPr>
          <a:xfrm>
            <a:off x="3136745" y="3635414"/>
            <a:ext cx="3047070" cy="2170538"/>
          </a:xfrm>
          <a:prstGeom prst="rect">
            <a:avLst/>
          </a:prstGeom>
        </p:spPr>
      </p:pic>
      <p:pic>
        <p:nvPicPr>
          <p:cNvPr id="7" name="Picture 7">
            <a:extLst>
              <a:ext uri="{FF2B5EF4-FFF2-40B4-BE49-F238E27FC236}">
                <a16:creationId xmlns:a16="http://schemas.microsoft.com/office/drawing/2014/main" id="{FD903A83-1C0C-78B5-D8D0-176C1BC39D1D}"/>
              </a:ext>
            </a:extLst>
          </p:cNvPr>
          <p:cNvPicPr>
            <a:picLocks noChangeAspect="1"/>
          </p:cNvPicPr>
          <p:nvPr/>
        </p:nvPicPr>
        <p:blipFill>
          <a:blip r:embed="rId6"/>
          <a:stretch>
            <a:fillRect/>
          </a:stretch>
        </p:blipFill>
        <p:spPr>
          <a:xfrm>
            <a:off x="7031426" y="3663409"/>
            <a:ext cx="2487418" cy="2114550"/>
          </a:xfrm>
          <a:prstGeom prst="rect">
            <a:avLst/>
          </a:prstGeom>
        </p:spPr>
      </p:pic>
      <p:pic>
        <p:nvPicPr>
          <p:cNvPr id="9" name="Picture 9">
            <a:extLst>
              <a:ext uri="{FF2B5EF4-FFF2-40B4-BE49-F238E27FC236}">
                <a16:creationId xmlns:a16="http://schemas.microsoft.com/office/drawing/2014/main" id="{EBFD774C-5F8F-AB22-ABE5-3266B1D5E380}"/>
              </a:ext>
            </a:extLst>
          </p:cNvPr>
          <p:cNvPicPr>
            <a:picLocks noChangeAspect="1"/>
          </p:cNvPicPr>
          <p:nvPr/>
        </p:nvPicPr>
        <p:blipFill>
          <a:blip r:embed="rId7"/>
          <a:stretch>
            <a:fillRect/>
          </a:stretch>
        </p:blipFill>
        <p:spPr>
          <a:xfrm>
            <a:off x="572429" y="1042756"/>
            <a:ext cx="1828800" cy="2505075"/>
          </a:xfrm>
          <a:prstGeom prst="rect">
            <a:avLst/>
          </a:prstGeom>
        </p:spPr>
      </p:pic>
      <p:pic>
        <p:nvPicPr>
          <p:cNvPr id="10" name="Picture 10">
            <a:extLst>
              <a:ext uri="{FF2B5EF4-FFF2-40B4-BE49-F238E27FC236}">
                <a16:creationId xmlns:a16="http://schemas.microsoft.com/office/drawing/2014/main" id="{5870C091-7505-21BB-771D-6223B3C8591C}"/>
              </a:ext>
            </a:extLst>
          </p:cNvPr>
          <p:cNvPicPr>
            <a:picLocks noChangeAspect="1"/>
          </p:cNvPicPr>
          <p:nvPr/>
        </p:nvPicPr>
        <p:blipFill>
          <a:blip r:embed="rId8"/>
          <a:stretch>
            <a:fillRect/>
          </a:stretch>
        </p:blipFill>
        <p:spPr>
          <a:xfrm>
            <a:off x="453367" y="3950320"/>
            <a:ext cx="2066925" cy="2209800"/>
          </a:xfrm>
          <a:prstGeom prst="rect">
            <a:avLst/>
          </a:prstGeom>
        </p:spPr>
      </p:pic>
      <p:sp>
        <p:nvSpPr>
          <p:cNvPr id="8" name="TextBox 7">
            <a:extLst>
              <a:ext uri="{FF2B5EF4-FFF2-40B4-BE49-F238E27FC236}">
                <a16:creationId xmlns:a16="http://schemas.microsoft.com/office/drawing/2014/main" id="{44F62A7C-D24F-1A42-33A7-C916F3E44562}"/>
              </a:ext>
            </a:extLst>
          </p:cNvPr>
          <p:cNvSpPr txBox="1"/>
          <p:nvPr/>
        </p:nvSpPr>
        <p:spPr>
          <a:xfrm>
            <a:off x="8690264" y="608387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Presented by: Emma Bench</a:t>
            </a:r>
          </a:p>
        </p:txBody>
      </p:sp>
    </p:spTree>
    <p:extLst>
      <p:ext uri="{BB962C8B-B14F-4D97-AF65-F5344CB8AC3E}">
        <p14:creationId xmlns:p14="http://schemas.microsoft.com/office/powerpoint/2010/main" val="3171529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3" name="Picture 3" descr="A picture containing logo&#10;&#10;Description automatically generated">
            <a:extLst>
              <a:ext uri="{FF2B5EF4-FFF2-40B4-BE49-F238E27FC236}">
                <a16:creationId xmlns:a16="http://schemas.microsoft.com/office/drawing/2014/main" id="{1ABF61EC-EBE0-C0F0-CD23-0857901594BD}"/>
              </a:ext>
            </a:extLst>
          </p:cNvPr>
          <p:cNvPicPr>
            <a:picLocks noChangeAspect="1"/>
          </p:cNvPicPr>
          <p:nvPr/>
        </p:nvPicPr>
        <p:blipFill>
          <a:blip r:embed="rId6"/>
          <a:stretch>
            <a:fillRect/>
          </a:stretch>
        </p:blipFill>
        <p:spPr>
          <a:xfrm>
            <a:off x="635458" y="640081"/>
            <a:ext cx="8464741" cy="3291844"/>
          </a:xfrm>
          <a:prstGeom prst="rect">
            <a:avLst/>
          </a:prstGeom>
          <a:effectLst/>
        </p:spPr>
      </p:pic>
      <p:sp>
        <p:nvSpPr>
          <p:cNvPr id="26"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384FE-D574-4375-E32C-2742566BFF06}"/>
              </a:ext>
            </a:extLst>
          </p:cNvPr>
          <p:cNvSpPr>
            <a:spLocks noGrp="1"/>
          </p:cNvSpPr>
          <p:nvPr>
            <p:ph type="title"/>
          </p:nvPr>
        </p:nvSpPr>
        <p:spPr>
          <a:xfrm>
            <a:off x="636916" y="4854346"/>
            <a:ext cx="9149350" cy="997912"/>
          </a:xfrm>
        </p:spPr>
        <p:txBody>
          <a:bodyPr vert="horz" lIns="91440" tIns="45720" rIns="91440" bIns="45720" rtlCol="0" anchor="b">
            <a:normAutofit/>
          </a:bodyPr>
          <a:lstStyle/>
          <a:p>
            <a:pPr>
              <a:lnSpc>
                <a:spcPct val="90000"/>
              </a:lnSpc>
            </a:pPr>
            <a:r>
              <a:rPr lang="en-US" sz="1200" b="0" i="0" kern="1200">
                <a:solidFill>
                  <a:srgbClr val="EBEBEB"/>
                </a:solidFill>
                <a:latin typeface="Arial Nova"/>
              </a:rPr>
              <a:t>We believe in the evidence we have collected to be reliable </a:t>
            </a:r>
            <a:r>
              <a:rPr lang="en-US" sz="1200">
                <a:solidFill>
                  <a:srgbClr val="EBEBEB"/>
                </a:solidFill>
                <a:latin typeface="Arial Nova"/>
              </a:rPr>
              <a:t>since</a:t>
            </a:r>
            <a:r>
              <a:rPr lang="en-US" sz="1200" b="0" i="0" kern="1200">
                <a:solidFill>
                  <a:srgbClr val="EBEBEB"/>
                </a:solidFill>
                <a:latin typeface="Arial Nova"/>
              </a:rPr>
              <a:t> if the same questions were asked by any other members of our group the data would be the same. "If a method of collecting evidence is reliable, it means that anybody else using this method would come up with the same results" (Steve Chapman at al 2005</a:t>
            </a:r>
            <a:r>
              <a:rPr lang="en-US" sz="1200" b="0" i="0" kern="1200">
                <a:solidFill>
                  <a:srgbClr val="EBEBEB"/>
                </a:solidFill>
                <a:latin typeface="+mj-lt"/>
                <a:ea typeface="+mj-ea"/>
                <a:cs typeface="+mj-cs"/>
              </a:rPr>
              <a:t>)</a:t>
            </a:r>
          </a:p>
        </p:txBody>
      </p:sp>
      <p:sp>
        <p:nvSpPr>
          <p:cNvPr id="4" name="TextBox 3">
            <a:extLst>
              <a:ext uri="{FF2B5EF4-FFF2-40B4-BE49-F238E27FC236}">
                <a16:creationId xmlns:a16="http://schemas.microsoft.com/office/drawing/2014/main" id="{0346DA24-9EB9-6A0D-A0DE-7C921D264CB6}"/>
              </a:ext>
            </a:extLst>
          </p:cNvPr>
          <p:cNvSpPr txBox="1"/>
          <p:nvPr/>
        </p:nvSpPr>
        <p:spPr>
          <a:xfrm>
            <a:off x="7910946" y="6092536"/>
            <a:ext cx="34445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Tahrah Suffi</a:t>
            </a:r>
          </a:p>
        </p:txBody>
      </p:sp>
    </p:spTree>
    <p:extLst>
      <p:ext uri="{BB962C8B-B14F-4D97-AF65-F5344CB8AC3E}">
        <p14:creationId xmlns:p14="http://schemas.microsoft.com/office/powerpoint/2010/main" val="356692085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4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5D7D1-BCE6-464F-DD5C-F8222799C706}"/>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2200" b="0" i="0" kern="1200">
                <a:solidFill>
                  <a:srgbClr val="EBEBEB"/>
                </a:solidFill>
                <a:latin typeface="Arial Nova"/>
              </a:rPr>
              <a:t>We have gathered results from data collected using Qualitative and Quantitative research." The focus is on research that  can be measured by data" (cresswell,2014)</a:t>
            </a:r>
          </a:p>
        </p:txBody>
      </p:sp>
      <p:sp useBgFill="1">
        <p:nvSpPr>
          <p:cNvPr id="45" name="Rectangle 44">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Diagram&#10;&#10;Description automatically generated">
            <a:extLst>
              <a:ext uri="{FF2B5EF4-FFF2-40B4-BE49-F238E27FC236}">
                <a16:creationId xmlns:a16="http://schemas.microsoft.com/office/drawing/2014/main" id="{A164C5CB-A74A-D660-A950-181F8BEFE1AD}"/>
              </a:ext>
            </a:extLst>
          </p:cNvPr>
          <p:cNvPicPr>
            <a:picLocks noChangeAspect="1"/>
          </p:cNvPicPr>
          <p:nvPr/>
        </p:nvPicPr>
        <p:blipFill>
          <a:blip r:embed="rId6"/>
          <a:stretch>
            <a:fillRect/>
          </a:stretch>
        </p:blipFill>
        <p:spPr>
          <a:xfrm>
            <a:off x="955392" y="1771012"/>
            <a:ext cx="6275584" cy="3321169"/>
          </a:xfrm>
          <a:prstGeom prst="rect">
            <a:avLst/>
          </a:prstGeom>
          <a:effectLst/>
        </p:spPr>
      </p:pic>
      <p:sp>
        <p:nvSpPr>
          <p:cNvPr id="4" name="TextBox 3">
            <a:extLst>
              <a:ext uri="{FF2B5EF4-FFF2-40B4-BE49-F238E27FC236}">
                <a16:creationId xmlns:a16="http://schemas.microsoft.com/office/drawing/2014/main" id="{0762E90E-C33F-86AF-EC67-52F38823C25F}"/>
              </a:ext>
            </a:extLst>
          </p:cNvPr>
          <p:cNvSpPr txBox="1"/>
          <p:nvPr/>
        </p:nvSpPr>
        <p:spPr>
          <a:xfrm>
            <a:off x="7668492" y="5252605"/>
            <a:ext cx="42412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r>
              <a:rPr lang="en-US"/>
              <a:t> </a:t>
            </a:r>
          </a:p>
        </p:txBody>
      </p:sp>
    </p:spTree>
    <p:extLst>
      <p:ext uri="{BB962C8B-B14F-4D97-AF65-F5344CB8AC3E}">
        <p14:creationId xmlns:p14="http://schemas.microsoft.com/office/powerpoint/2010/main" val="208064671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8B19F1-B5BE-D28F-F806-26625777C215}"/>
              </a:ext>
            </a:extLst>
          </p:cNvPr>
          <p:cNvSpPr/>
          <p:nvPr/>
        </p:nvSpPr>
        <p:spPr>
          <a:xfrm>
            <a:off x="4709532" y="2971800"/>
            <a:ext cx="3057291" cy="91068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Why is this research important?</a:t>
            </a:r>
          </a:p>
        </p:txBody>
      </p:sp>
      <p:cxnSp>
        <p:nvCxnSpPr>
          <p:cNvPr id="6" name="Straight Arrow Connector 5">
            <a:extLst>
              <a:ext uri="{FF2B5EF4-FFF2-40B4-BE49-F238E27FC236}">
                <a16:creationId xmlns:a16="http://schemas.microsoft.com/office/drawing/2014/main" id="{F4117271-F087-9812-E9B1-E31F28526D03}"/>
              </a:ext>
            </a:extLst>
          </p:cNvPr>
          <p:cNvCxnSpPr/>
          <p:nvPr/>
        </p:nvCxnSpPr>
        <p:spPr>
          <a:xfrm>
            <a:off x="7788894" y="3346993"/>
            <a:ext cx="737839" cy="4869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25752D27-7547-3775-D3DE-F086CEC0F104}"/>
              </a:ext>
            </a:extLst>
          </p:cNvPr>
          <p:cNvSpPr/>
          <p:nvPr/>
        </p:nvSpPr>
        <p:spPr>
          <a:xfrm>
            <a:off x="8628722" y="3424819"/>
            <a:ext cx="2388218" cy="1254511"/>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To be able to identify if there is one preferred tool</a:t>
            </a:r>
          </a:p>
        </p:txBody>
      </p:sp>
      <p:cxnSp>
        <p:nvCxnSpPr>
          <p:cNvPr id="8" name="Straight Arrow Connector 7">
            <a:extLst>
              <a:ext uri="{FF2B5EF4-FFF2-40B4-BE49-F238E27FC236}">
                <a16:creationId xmlns:a16="http://schemas.microsoft.com/office/drawing/2014/main" id="{B75FBF93-6BCD-6EDC-E604-DB926330DCD5}"/>
              </a:ext>
            </a:extLst>
          </p:cNvPr>
          <p:cNvCxnSpPr/>
          <p:nvPr/>
        </p:nvCxnSpPr>
        <p:spPr>
          <a:xfrm>
            <a:off x="10035401" y="4645644"/>
            <a:ext cx="579864" cy="468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A074A2B7-3361-B86C-7767-119A0EBB8B71}"/>
              </a:ext>
            </a:extLst>
          </p:cNvPr>
          <p:cNvSpPr/>
          <p:nvPr/>
        </p:nvSpPr>
        <p:spPr>
          <a:xfrm>
            <a:off x="10057471" y="5150936"/>
            <a:ext cx="1979339" cy="138460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Free or cheaper forms of collaboration </a:t>
            </a:r>
          </a:p>
        </p:txBody>
      </p:sp>
      <p:cxnSp>
        <p:nvCxnSpPr>
          <p:cNvPr id="13" name="Straight Arrow Connector 12">
            <a:extLst>
              <a:ext uri="{FF2B5EF4-FFF2-40B4-BE49-F238E27FC236}">
                <a16:creationId xmlns:a16="http://schemas.microsoft.com/office/drawing/2014/main" id="{54A79734-F579-31B2-D47C-73B61AE6544C}"/>
              </a:ext>
            </a:extLst>
          </p:cNvPr>
          <p:cNvCxnSpPr/>
          <p:nvPr/>
        </p:nvCxnSpPr>
        <p:spPr>
          <a:xfrm flipH="1">
            <a:off x="9619786" y="5768898"/>
            <a:ext cx="442329" cy="37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3B4C75FF-8846-E8EA-10D6-5BFDF54F6EB5}"/>
              </a:ext>
            </a:extLst>
          </p:cNvPr>
          <p:cNvSpPr/>
          <p:nvPr/>
        </p:nvSpPr>
        <p:spPr>
          <a:xfrm>
            <a:off x="7463651" y="5149773"/>
            <a:ext cx="2081559" cy="134743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Save university money</a:t>
            </a:r>
            <a:r>
              <a:rPr lang="en-US"/>
              <a:t> </a:t>
            </a:r>
          </a:p>
        </p:txBody>
      </p:sp>
      <p:cxnSp>
        <p:nvCxnSpPr>
          <p:cNvPr id="16" name="Straight Arrow Connector 15">
            <a:extLst>
              <a:ext uri="{FF2B5EF4-FFF2-40B4-BE49-F238E27FC236}">
                <a16:creationId xmlns:a16="http://schemas.microsoft.com/office/drawing/2014/main" id="{18EDFC28-DB42-AF4F-CB96-610E5B918B85}"/>
              </a:ext>
            </a:extLst>
          </p:cNvPr>
          <p:cNvCxnSpPr/>
          <p:nvPr/>
        </p:nvCxnSpPr>
        <p:spPr>
          <a:xfrm flipH="1" flipV="1">
            <a:off x="6256995" y="2465581"/>
            <a:ext cx="5576" cy="4980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3D789E6C-A85D-43B4-2052-DE43CFAFEC21}"/>
              </a:ext>
            </a:extLst>
          </p:cNvPr>
          <p:cNvSpPr/>
          <p:nvPr/>
        </p:nvSpPr>
        <p:spPr>
          <a:xfrm>
            <a:off x="4463278" y="58545"/>
            <a:ext cx="3057291" cy="2267412"/>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understand if there are any problems behind certain types of collaboration not being used</a:t>
            </a:r>
          </a:p>
        </p:txBody>
      </p:sp>
      <p:cxnSp>
        <p:nvCxnSpPr>
          <p:cNvPr id="18" name="Straight Arrow Connector 17">
            <a:extLst>
              <a:ext uri="{FF2B5EF4-FFF2-40B4-BE49-F238E27FC236}">
                <a16:creationId xmlns:a16="http://schemas.microsoft.com/office/drawing/2014/main" id="{76CE3726-EF00-A069-2F95-F1FFA159C54E}"/>
              </a:ext>
            </a:extLst>
          </p:cNvPr>
          <p:cNvCxnSpPr/>
          <p:nvPr/>
        </p:nvCxnSpPr>
        <p:spPr>
          <a:xfrm flipV="1">
            <a:off x="7477591" y="1515405"/>
            <a:ext cx="1081668" cy="14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F8155E40-0D9F-878E-D46A-4A42B6791CD6}"/>
              </a:ext>
            </a:extLst>
          </p:cNvPr>
          <p:cNvSpPr/>
          <p:nvPr/>
        </p:nvSpPr>
        <p:spPr>
          <a:xfrm>
            <a:off x="8633367" y="827514"/>
            <a:ext cx="2035096" cy="129168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Is more training needed?</a:t>
            </a:r>
          </a:p>
        </p:txBody>
      </p:sp>
      <p:cxnSp>
        <p:nvCxnSpPr>
          <p:cNvPr id="20" name="Straight Arrow Connector 19">
            <a:extLst>
              <a:ext uri="{FF2B5EF4-FFF2-40B4-BE49-F238E27FC236}">
                <a16:creationId xmlns:a16="http://schemas.microsoft.com/office/drawing/2014/main" id="{271DFDCB-A75D-3044-CDF1-A863E309614E}"/>
              </a:ext>
            </a:extLst>
          </p:cNvPr>
          <p:cNvCxnSpPr/>
          <p:nvPr/>
        </p:nvCxnSpPr>
        <p:spPr>
          <a:xfrm flipH="1">
            <a:off x="3845545" y="1527948"/>
            <a:ext cx="683941" cy="37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4C12FFDB-EFEB-2160-FB31-87D1BBDA172D}"/>
              </a:ext>
            </a:extLst>
          </p:cNvPr>
          <p:cNvSpPr/>
          <p:nvPr/>
        </p:nvSpPr>
        <p:spPr>
          <a:xfrm>
            <a:off x="1875265" y="843776"/>
            <a:ext cx="1867827" cy="127309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Identify areas of support</a:t>
            </a:r>
          </a:p>
        </p:txBody>
      </p:sp>
      <p:cxnSp>
        <p:nvCxnSpPr>
          <p:cNvPr id="22" name="Straight Arrow Connector 21">
            <a:extLst>
              <a:ext uri="{FF2B5EF4-FFF2-40B4-BE49-F238E27FC236}">
                <a16:creationId xmlns:a16="http://schemas.microsoft.com/office/drawing/2014/main" id="{FDD88DD5-FED7-9F52-7104-0FB7731B2FC6}"/>
              </a:ext>
            </a:extLst>
          </p:cNvPr>
          <p:cNvCxnSpPr/>
          <p:nvPr/>
        </p:nvCxnSpPr>
        <p:spPr>
          <a:xfrm flipH="1">
            <a:off x="3601612" y="3365578"/>
            <a:ext cx="1092819" cy="468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BE11584D-4934-40BA-94B3-84B4239DCA14}"/>
              </a:ext>
            </a:extLst>
          </p:cNvPr>
          <p:cNvSpPr/>
          <p:nvPr/>
        </p:nvSpPr>
        <p:spPr>
          <a:xfrm>
            <a:off x="1770722" y="3777941"/>
            <a:ext cx="2239534" cy="1246907"/>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understand individual differences</a:t>
            </a:r>
          </a:p>
        </p:txBody>
      </p:sp>
      <p:cxnSp>
        <p:nvCxnSpPr>
          <p:cNvPr id="24" name="Straight Arrow Connector 23">
            <a:extLst>
              <a:ext uri="{FF2B5EF4-FFF2-40B4-BE49-F238E27FC236}">
                <a16:creationId xmlns:a16="http://schemas.microsoft.com/office/drawing/2014/main" id="{9124D82D-82F0-0EFA-CD2F-D5874483D0B6}"/>
              </a:ext>
            </a:extLst>
          </p:cNvPr>
          <p:cNvCxnSpPr/>
          <p:nvPr/>
        </p:nvCxnSpPr>
        <p:spPr>
          <a:xfrm flipH="1">
            <a:off x="1890492" y="4949134"/>
            <a:ext cx="540537" cy="2512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239CE275-CADA-1318-4B39-BC6FA051521C}"/>
              </a:ext>
            </a:extLst>
          </p:cNvPr>
          <p:cNvSpPr/>
          <p:nvPr/>
        </p:nvSpPr>
        <p:spPr>
          <a:xfrm>
            <a:off x="3747740" y="5364667"/>
            <a:ext cx="2100144" cy="1170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be able to suit all individual needs</a:t>
            </a:r>
          </a:p>
        </p:txBody>
      </p:sp>
      <p:cxnSp>
        <p:nvCxnSpPr>
          <p:cNvPr id="26" name="Straight Arrow Connector 25">
            <a:extLst>
              <a:ext uri="{FF2B5EF4-FFF2-40B4-BE49-F238E27FC236}">
                <a16:creationId xmlns:a16="http://schemas.microsoft.com/office/drawing/2014/main" id="{00FF52DB-F867-EF7B-D60E-885AE4D99E40}"/>
              </a:ext>
            </a:extLst>
          </p:cNvPr>
          <p:cNvCxnSpPr/>
          <p:nvPr/>
        </p:nvCxnSpPr>
        <p:spPr>
          <a:xfrm flipV="1">
            <a:off x="2385201" y="5855088"/>
            <a:ext cx="1202470" cy="55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065F67BC-243A-0D09-747D-B58C3917863E}"/>
              </a:ext>
            </a:extLst>
          </p:cNvPr>
          <p:cNvSpPr/>
          <p:nvPr/>
        </p:nvSpPr>
        <p:spPr>
          <a:xfrm>
            <a:off x="445352" y="5212500"/>
            <a:ext cx="1914291" cy="121733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E.g., disabilities</a:t>
            </a:r>
            <a:r>
              <a:rPr lang="en-US"/>
              <a:t> </a:t>
            </a:r>
          </a:p>
        </p:txBody>
      </p:sp>
      <p:sp>
        <p:nvSpPr>
          <p:cNvPr id="2" name="TextBox 1">
            <a:extLst>
              <a:ext uri="{FF2B5EF4-FFF2-40B4-BE49-F238E27FC236}">
                <a16:creationId xmlns:a16="http://schemas.microsoft.com/office/drawing/2014/main" id="{9C2DBC21-133C-2A9B-E668-3204F28B0210}"/>
              </a:ext>
            </a:extLst>
          </p:cNvPr>
          <p:cNvSpPr txBox="1"/>
          <p:nvPr/>
        </p:nvSpPr>
        <p:spPr>
          <a:xfrm>
            <a:off x="507423" y="23033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 </a:t>
            </a:r>
          </a:p>
        </p:txBody>
      </p:sp>
    </p:spTree>
    <p:extLst>
      <p:ext uri="{BB962C8B-B14F-4D97-AF65-F5344CB8AC3E}">
        <p14:creationId xmlns:p14="http://schemas.microsoft.com/office/powerpoint/2010/main" val="2257236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xplosion: 8 Points 2">
            <a:extLst>
              <a:ext uri="{FF2B5EF4-FFF2-40B4-BE49-F238E27FC236}">
                <a16:creationId xmlns:a16="http://schemas.microsoft.com/office/drawing/2014/main" id="{AA4100EB-C429-92D5-5F30-FFDC4EAEF80C}"/>
              </a:ext>
            </a:extLst>
          </p:cNvPr>
          <p:cNvSpPr/>
          <p:nvPr/>
        </p:nvSpPr>
        <p:spPr>
          <a:xfrm>
            <a:off x="4254191" y="1782336"/>
            <a:ext cx="4088780" cy="3047999"/>
          </a:xfrm>
          <a:prstGeom prst="irregularSeal1">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Why is collaboration important?</a:t>
            </a:r>
          </a:p>
        </p:txBody>
      </p:sp>
      <p:sp>
        <p:nvSpPr>
          <p:cNvPr id="4" name="Arrow: Right 3">
            <a:extLst>
              <a:ext uri="{FF2B5EF4-FFF2-40B4-BE49-F238E27FC236}">
                <a16:creationId xmlns:a16="http://schemas.microsoft.com/office/drawing/2014/main" id="{4DD44671-0ADC-5C98-3D75-BBD967B0B9ED}"/>
              </a:ext>
            </a:extLst>
          </p:cNvPr>
          <p:cNvSpPr/>
          <p:nvPr/>
        </p:nvSpPr>
        <p:spPr>
          <a:xfrm>
            <a:off x="8091426" y="3032193"/>
            <a:ext cx="827049" cy="48321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F25E03A5-76CF-0C08-4673-321FEE76F9AA}"/>
              </a:ext>
            </a:extLst>
          </p:cNvPr>
          <p:cNvSpPr/>
          <p:nvPr/>
        </p:nvSpPr>
        <p:spPr>
          <a:xfrm>
            <a:off x="6055799" y="4238447"/>
            <a:ext cx="483219" cy="566854"/>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Left 5">
            <a:extLst>
              <a:ext uri="{FF2B5EF4-FFF2-40B4-BE49-F238E27FC236}">
                <a16:creationId xmlns:a16="http://schemas.microsoft.com/office/drawing/2014/main" id="{A464E1F0-D242-BEF1-1FAE-46D05D7753CA}"/>
              </a:ext>
            </a:extLst>
          </p:cNvPr>
          <p:cNvSpPr/>
          <p:nvPr/>
        </p:nvSpPr>
        <p:spPr>
          <a:xfrm>
            <a:off x="3656492" y="3113503"/>
            <a:ext cx="696951" cy="48321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Up 6">
            <a:extLst>
              <a:ext uri="{FF2B5EF4-FFF2-40B4-BE49-F238E27FC236}">
                <a16:creationId xmlns:a16="http://schemas.microsoft.com/office/drawing/2014/main" id="{9263CB7E-CA4C-D284-A2E0-92541BAA16F3}"/>
              </a:ext>
            </a:extLst>
          </p:cNvPr>
          <p:cNvSpPr/>
          <p:nvPr/>
        </p:nvSpPr>
        <p:spPr>
          <a:xfrm>
            <a:off x="6053476" y="1587709"/>
            <a:ext cx="483219" cy="678366"/>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Explosion: 14 Points 7">
            <a:extLst>
              <a:ext uri="{FF2B5EF4-FFF2-40B4-BE49-F238E27FC236}">
                <a16:creationId xmlns:a16="http://schemas.microsoft.com/office/drawing/2014/main" id="{6525C5C9-CF45-47D2-6387-FBE748B88AD6}"/>
              </a:ext>
            </a:extLst>
          </p:cNvPr>
          <p:cNvSpPr/>
          <p:nvPr/>
        </p:nvSpPr>
        <p:spPr>
          <a:xfrm>
            <a:off x="8797152" y="2301567"/>
            <a:ext cx="3298899" cy="2100144"/>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keep people informed</a:t>
            </a:r>
          </a:p>
        </p:txBody>
      </p:sp>
      <p:sp>
        <p:nvSpPr>
          <p:cNvPr id="9" name="Explosion: 14 Points 8">
            <a:extLst>
              <a:ext uri="{FF2B5EF4-FFF2-40B4-BE49-F238E27FC236}">
                <a16:creationId xmlns:a16="http://schemas.microsoft.com/office/drawing/2014/main" id="{7ABD5702-91F7-7879-2AE0-88B1C6237FA0}"/>
              </a:ext>
            </a:extLst>
          </p:cNvPr>
          <p:cNvSpPr/>
          <p:nvPr/>
        </p:nvSpPr>
        <p:spPr>
          <a:xfrm>
            <a:off x="4191466" y="4479539"/>
            <a:ext cx="5185314" cy="2258119"/>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latin typeface="Arial Nova"/>
              </a:rPr>
              <a:t>When people can't meet face to face e.g., covid, communication can still take place </a:t>
            </a:r>
          </a:p>
        </p:txBody>
      </p:sp>
      <p:sp>
        <p:nvSpPr>
          <p:cNvPr id="10" name="Explosion: 14 Points 9">
            <a:extLst>
              <a:ext uri="{FF2B5EF4-FFF2-40B4-BE49-F238E27FC236}">
                <a16:creationId xmlns:a16="http://schemas.microsoft.com/office/drawing/2014/main" id="{8151AEE1-CF1C-C27A-0F3E-FB3D0116DC23}"/>
              </a:ext>
            </a:extLst>
          </p:cNvPr>
          <p:cNvSpPr/>
          <p:nvPr/>
        </p:nvSpPr>
        <p:spPr>
          <a:xfrm>
            <a:off x="-3232" y="62451"/>
            <a:ext cx="4520676" cy="549683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Important for lecturers, students and different sectors of university to be able to communicate &amp; share information</a:t>
            </a:r>
            <a:r>
              <a:rPr lang="en-US"/>
              <a:t> </a:t>
            </a:r>
          </a:p>
        </p:txBody>
      </p:sp>
      <p:sp>
        <p:nvSpPr>
          <p:cNvPr id="11" name="Explosion: 14 Points 10">
            <a:extLst>
              <a:ext uri="{FF2B5EF4-FFF2-40B4-BE49-F238E27FC236}">
                <a16:creationId xmlns:a16="http://schemas.microsoft.com/office/drawing/2014/main" id="{5B28CEF1-75F0-5E14-15F6-3E0B9334FE48}"/>
              </a:ext>
            </a:extLst>
          </p:cNvPr>
          <p:cNvSpPr/>
          <p:nvPr/>
        </p:nvSpPr>
        <p:spPr>
          <a:xfrm>
            <a:off x="4086922" y="-29735"/>
            <a:ext cx="4664925" cy="1877118"/>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pass on information, share group work </a:t>
            </a:r>
          </a:p>
        </p:txBody>
      </p:sp>
      <p:sp>
        <p:nvSpPr>
          <p:cNvPr id="2" name="TextBox 1">
            <a:extLst>
              <a:ext uri="{FF2B5EF4-FFF2-40B4-BE49-F238E27FC236}">
                <a16:creationId xmlns:a16="http://schemas.microsoft.com/office/drawing/2014/main" id="{30C74D97-202B-FE7B-A6F5-C69BD24B1A61}"/>
              </a:ext>
            </a:extLst>
          </p:cNvPr>
          <p:cNvSpPr txBox="1"/>
          <p:nvPr/>
        </p:nvSpPr>
        <p:spPr>
          <a:xfrm>
            <a:off x="9140536" y="5902036"/>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Tahrah Suffi</a:t>
            </a:r>
          </a:p>
        </p:txBody>
      </p:sp>
    </p:spTree>
    <p:extLst>
      <p:ext uri="{BB962C8B-B14F-4D97-AF65-F5344CB8AC3E}">
        <p14:creationId xmlns:p14="http://schemas.microsoft.com/office/powerpoint/2010/main" val="120369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2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3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3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3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9" name="Picture 3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0" name="Rectangle 3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E7FC3-5E44-525B-973A-460A593044DC}"/>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2900" b="0" i="0" kern="1200">
                <a:solidFill>
                  <a:srgbClr val="EBEBEB"/>
                </a:solidFill>
                <a:latin typeface="+mj-lt"/>
                <a:ea typeface="+mj-ea"/>
                <a:cs typeface="+mj-cs"/>
              </a:rPr>
              <a:t>As part of our research that we have conducted, we have asked 15 questions. 12 of which are closed questions, 1 Ranking and finally 2 Likert questions.</a:t>
            </a:r>
          </a:p>
        </p:txBody>
      </p:sp>
      <p:sp>
        <p:nvSpPr>
          <p:cNvPr id="4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5" name="Freeform: Shape 44">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Rectangle 46">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A picture containing text, swimming&#10;&#10;Description automatically generated">
            <a:extLst>
              <a:ext uri="{FF2B5EF4-FFF2-40B4-BE49-F238E27FC236}">
                <a16:creationId xmlns:a16="http://schemas.microsoft.com/office/drawing/2014/main" id="{0AD382BE-60ED-4CBA-2BB9-8918643491FA}"/>
              </a:ext>
            </a:extLst>
          </p:cNvPr>
          <p:cNvPicPr>
            <a:picLocks noChangeAspect="1"/>
          </p:cNvPicPr>
          <p:nvPr/>
        </p:nvPicPr>
        <p:blipFill>
          <a:blip r:embed="rId6"/>
          <a:stretch>
            <a:fillRect/>
          </a:stretch>
        </p:blipFill>
        <p:spPr>
          <a:xfrm>
            <a:off x="647240" y="2731294"/>
            <a:ext cx="2936836" cy="1624011"/>
          </a:xfrm>
          <a:prstGeom prst="rect">
            <a:avLst/>
          </a:prstGeom>
          <a:effectLst/>
        </p:spPr>
      </p:pic>
      <p:sp>
        <p:nvSpPr>
          <p:cNvPr id="4" name="TextBox 3">
            <a:extLst>
              <a:ext uri="{FF2B5EF4-FFF2-40B4-BE49-F238E27FC236}">
                <a16:creationId xmlns:a16="http://schemas.microsoft.com/office/drawing/2014/main" id="{5EF4E563-B82A-E7A8-496D-048F031F6C5C}"/>
              </a:ext>
            </a:extLst>
          </p:cNvPr>
          <p:cNvSpPr txBox="1"/>
          <p:nvPr/>
        </p:nvSpPr>
        <p:spPr>
          <a:xfrm>
            <a:off x="8395855" y="5642264"/>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r>
              <a:rPr lang="en-US"/>
              <a:t> </a:t>
            </a:r>
          </a:p>
        </p:txBody>
      </p:sp>
    </p:spTree>
    <p:extLst>
      <p:ext uri="{BB962C8B-B14F-4D97-AF65-F5344CB8AC3E}">
        <p14:creationId xmlns:p14="http://schemas.microsoft.com/office/powerpoint/2010/main" val="73181547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E1F1A23-DCEE-3577-3945-DF3BBEB26AFF}"/>
              </a:ext>
            </a:extLst>
          </p:cNvPr>
          <p:cNvSpPr>
            <a:spLocks noGrp="1"/>
          </p:cNvSpPr>
          <p:nvPr>
            <p:ph type="title"/>
          </p:nvPr>
        </p:nvSpPr>
        <p:spPr>
          <a:xfrm>
            <a:off x="648930" y="629266"/>
            <a:ext cx="9252154" cy="1223983"/>
          </a:xfrm>
        </p:spPr>
        <p:txBody>
          <a:bodyPr vert="horz" lIns="91440" tIns="45720" rIns="91440" bIns="45720" rtlCol="0" anchor="t">
            <a:normAutofit/>
          </a:bodyPr>
          <a:lstStyle/>
          <a:p>
            <a:r>
              <a:rPr lang="en-US" b="0" i="0" kern="1200">
                <a:latin typeface="Arial Nova"/>
              </a:rPr>
              <a:t>Ethical consideration</a:t>
            </a:r>
            <a:r>
              <a:rPr lang="en-US" b="0" i="0" kern="1200">
                <a:latin typeface="+mj-lt"/>
                <a:ea typeface="+mj-ea"/>
                <a:cs typeface="+mj-cs"/>
              </a:rPr>
              <a:t> </a:t>
            </a:r>
          </a:p>
        </p:txBody>
      </p:sp>
      <p:sp>
        <p:nvSpPr>
          <p:cNvPr id="4" name="TextBox 3">
            <a:extLst>
              <a:ext uri="{FF2B5EF4-FFF2-40B4-BE49-F238E27FC236}">
                <a16:creationId xmlns:a16="http://schemas.microsoft.com/office/drawing/2014/main" id="{F8697469-BF7E-8622-72FC-E05797B149F8}"/>
              </a:ext>
            </a:extLst>
          </p:cNvPr>
          <p:cNvSpPr txBox="1"/>
          <p:nvPr/>
        </p:nvSpPr>
        <p:spPr>
          <a:xfrm>
            <a:off x="1103311" y="2052214"/>
            <a:ext cx="4338409" cy="41961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spcBef>
                <a:spcPts val="1000"/>
              </a:spcBef>
              <a:buClr>
                <a:schemeClr val="bg2">
                  <a:lumMod val="40000"/>
                  <a:lumOff val="60000"/>
                </a:schemeClr>
              </a:buClr>
              <a:buSzPct val="80000"/>
              <a:buFont typeface="Wingdings 3" charset="2"/>
              <a:buChar char=""/>
            </a:pPr>
            <a:r>
              <a:rPr lang="en-US" dirty="0">
                <a:latin typeface="Arial Nova"/>
                <a:ea typeface="+mj-ea"/>
                <a:cs typeface="+mj-cs"/>
              </a:rPr>
              <a:t>We have made sure we conducted this questionnaire and carried out our research in a way that completely avoids any harm to any individual. </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Nova"/>
                <a:ea typeface="+mj-ea"/>
                <a:cs typeface="+mj-cs"/>
              </a:rPr>
              <a:t>The questionnaire was  voluntary, any individual has the right to withdraw at any time and no personal details were recorded</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Nova"/>
                <a:ea typeface="+mj-ea"/>
                <a:cs typeface="+mj-cs"/>
              </a:rPr>
              <a:t>Our work has assured that there is confidentiality throughout. </a:t>
            </a:r>
          </a:p>
          <a:p>
            <a:pPr defTabSz="457200">
              <a:spcBef>
                <a:spcPts val="1000"/>
              </a:spcBef>
              <a:buClr>
                <a:schemeClr val="bg2">
                  <a:lumMod val="40000"/>
                  <a:lumOff val="60000"/>
                </a:schemeClr>
              </a:buClr>
              <a:buSzPct val="80000"/>
              <a:buFont typeface="Wingdings 3" charset="2"/>
              <a:buChar char=""/>
            </a:pPr>
            <a:r>
              <a:rPr lang="en-US" dirty="0">
                <a:latin typeface="Arial Nova"/>
                <a:ea typeface="+mj-ea"/>
                <a:cs typeface="+mj-cs"/>
              </a:rPr>
              <a:t>Saunders et al (2019)</a:t>
            </a:r>
          </a:p>
        </p:txBody>
      </p:sp>
      <p:pic>
        <p:nvPicPr>
          <p:cNvPr id="3" name="Picture 3" descr="A picture containing text, sign&#10;&#10;Description automatically generated">
            <a:extLst>
              <a:ext uri="{FF2B5EF4-FFF2-40B4-BE49-F238E27FC236}">
                <a16:creationId xmlns:a16="http://schemas.microsoft.com/office/drawing/2014/main" id="{1A075081-8857-2ECE-9D5B-26BE574BD6F6}"/>
              </a:ext>
            </a:extLst>
          </p:cNvPr>
          <p:cNvPicPr>
            <a:picLocks noChangeAspect="1"/>
          </p:cNvPicPr>
          <p:nvPr/>
        </p:nvPicPr>
        <p:blipFill>
          <a:blip r:embed="rId7"/>
          <a:stretch>
            <a:fillRect/>
          </a:stretch>
        </p:blipFill>
        <p:spPr>
          <a:xfrm>
            <a:off x="6091916" y="2618745"/>
            <a:ext cx="5451627" cy="3063121"/>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CC452C9B-7BD3-D129-81C7-20E4647BA268}"/>
              </a:ext>
            </a:extLst>
          </p:cNvPr>
          <p:cNvSpPr txBox="1"/>
          <p:nvPr/>
        </p:nvSpPr>
        <p:spPr>
          <a:xfrm>
            <a:off x="6525491" y="6031923"/>
            <a:ext cx="43711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Presented by: </a:t>
            </a:r>
            <a:r>
              <a:rPr lang="en-US"/>
              <a:t>Emma Bench </a:t>
            </a:r>
          </a:p>
        </p:txBody>
      </p:sp>
    </p:spTree>
    <p:extLst>
      <p:ext uri="{BB962C8B-B14F-4D97-AF65-F5344CB8AC3E}">
        <p14:creationId xmlns:p14="http://schemas.microsoft.com/office/powerpoint/2010/main" val="2476541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09F4D-AB15-035C-9148-B299ED23436B}"/>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b="0" i="0" kern="1200">
                <a:solidFill>
                  <a:srgbClr val="EBEBEB"/>
                </a:solidFill>
                <a:latin typeface="+mj-lt"/>
                <a:ea typeface="+mj-ea"/>
                <a:cs typeface="+mj-cs"/>
              </a:rPr>
              <a:t>Hypothesis </a:t>
            </a:r>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descr="Classroom">
            <a:extLst>
              <a:ext uri="{FF2B5EF4-FFF2-40B4-BE49-F238E27FC236}">
                <a16:creationId xmlns:a16="http://schemas.microsoft.com/office/drawing/2014/main" id="{33853410-18F0-DD03-F853-E203DBBBDEE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93992" y="704054"/>
            <a:ext cx="5449889" cy="5449889"/>
          </a:xfrm>
          <a:prstGeom prst="rect">
            <a:avLst/>
          </a:prstGeom>
          <a:effectLst/>
        </p:spPr>
      </p:pic>
      <p:sp>
        <p:nvSpPr>
          <p:cNvPr id="28"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2B2A08D7-2D2A-C65D-8844-51675F761E1F}"/>
              </a:ext>
            </a:extLst>
          </p:cNvPr>
          <p:cNvSpPr txBox="1"/>
          <p:nvPr/>
        </p:nvSpPr>
        <p:spPr>
          <a:xfrm>
            <a:off x="648931" y="2438400"/>
            <a:ext cx="4166509"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Students who are adequately trained in correctly using collaboration skills will be able to better perform.</a:t>
            </a:r>
          </a:p>
          <a:p>
            <a:pPr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Arial Nova"/>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The lack of understanding collaborating tools within the university may contribute to the failure of completion of assignments.</a:t>
            </a:r>
          </a:p>
          <a:p>
            <a:pPr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Arial Nova"/>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Flexible training hours</a:t>
            </a:r>
          </a:p>
          <a:p>
            <a:pPr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Arial Nova"/>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Online training</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mj-lt"/>
              <a:ea typeface="+mj-ea"/>
              <a:cs typeface="+mj-cs"/>
            </a:endParaRPr>
          </a:p>
        </p:txBody>
      </p:sp>
      <p:sp>
        <p:nvSpPr>
          <p:cNvPr id="4" name="TextBox 3">
            <a:extLst>
              <a:ext uri="{FF2B5EF4-FFF2-40B4-BE49-F238E27FC236}">
                <a16:creationId xmlns:a16="http://schemas.microsoft.com/office/drawing/2014/main" id="{904F165F-7CFE-2703-C071-3FC06E2A18BE}"/>
              </a:ext>
            </a:extLst>
          </p:cNvPr>
          <p:cNvSpPr txBox="1"/>
          <p:nvPr/>
        </p:nvSpPr>
        <p:spPr>
          <a:xfrm>
            <a:off x="6939544" y="610320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Presented by; Tahrah Suffi</a:t>
            </a:r>
            <a:r>
              <a:rPr lang="en-US"/>
              <a:t> </a:t>
            </a:r>
          </a:p>
        </p:txBody>
      </p:sp>
    </p:spTree>
    <p:extLst>
      <p:ext uri="{BB962C8B-B14F-4D97-AF65-F5344CB8AC3E}">
        <p14:creationId xmlns:p14="http://schemas.microsoft.com/office/powerpoint/2010/main" val="64330251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C249-8006-71FE-556B-8BC2C669FFBB}"/>
              </a:ext>
            </a:extLst>
          </p:cNvPr>
          <p:cNvSpPr>
            <a:spLocks noGrp="1"/>
          </p:cNvSpPr>
          <p:nvPr>
            <p:ph type="title"/>
          </p:nvPr>
        </p:nvSpPr>
        <p:spPr/>
        <p:txBody>
          <a:bodyPr/>
          <a:lstStyle/>
          <a:p>
            <a:r>
              <a:rPr lang="en-US" b="1">
                <a:latin typeface="Arial Nova"/>
                <a:ea typeface="Cambria"/>
              </a:rPr>
              <a:t>Time line</a:t>
            </a:r>
            <a:r>
              <a:rPr lang="en-US"/>
              <a:t> </a:t>
            </a:r>
          </a:p>
        </p:txBody>
      </p:sp>
      <p:sp>
        <p:nvSpPr>
          <p:cNvPr id="5" name="Rectangle 4">
            <a:extLst>
              <a:ext uri="{FF2B5EF4-FFF2-40B4-BE49-F238E27FC236}">
                <a16:creationId xmlns:a16="http://schemas.microsoft.com/office/drawing/2014/main" id="{6A524B6E-544D-7878-B532-FA18DBDB4184}"/>
              </a:ext>
            </a:extLst>
          </p:cNvPr>
          <p:cNvSpPr/>
          <p:nvPr/>
        </p:nvSpPr>
        <p:spPr>
          <a:xfrm>
            <a:off x="1075458" y="1646958"/>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1</a:t>
            </a:r>
          </a:p>
        </p:txBody>
      </p:sp>
      <p:sp>
        <p:nvSpPr>
          <p:cNvPr id="6" name="Rectangle 5">
            <a:extLst>
              <a:ext uri="{FF2B5EF4-FFF2-40B4-BE49-F238E27FC236}">
                <a16:creationId xmlns:a16="http://schemas.microsoft.com/office/drawing/2014/main" id="{5D0D0DC9-6C2A-13C7-DC20-E5DA240D0A68}"/>
              </a:ext>
            </a:extLst>
          </p:cNvPr>
          <p:cNvSpPr/>
          <p:nvPr/>
        </p:nvSpPr>
        <p:spPr>
          <a:xfrm>
            <a:off x="2750992" y="1642629"/>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Week2</a:t>
            </a:r>
          </a:p>
        </p:txBody>
      </p:sp>
      <p:sp>
        <p:nvSpPr>
          <p:cNvPr id="7" name="Rectangle 6">
            <a:extLst>
              <a:ext uri="{FF2B5EF4-FFF2-40B4-BE49-F238E27FC236}">
                <a16:creationId xmlns:a16="http://schemas.microsoft.com/office/drawing/2014/main" id="{B6991E23-19D3-81CE-3706-F50DF21541D9}"/>
              </a:ext>
            </a:extLst>
          </p:cNvPr>
          <p:cNvSpPr/>
          <p:nvPr/>
        </p:nvSpPr>
        <p:spPr>
          <a:xfrm>
            <a:off x="4530435" y="1646958"/>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3</a:t>
            </a:r>
          </a:p>
        </p:txBody>
      </p:sp>
      <p:sp>
        <p:nvSpPr>
          <p:cNvPr id="8" name="Rectangle 7">
            <a:extLst>
              <a:ext uri="{FF2B5EF4-FFF2-40B4-BE49-F238E27FC236}">
                <a16:creationId xmlns:a16="http://schemas.microsoft.com/office/drawing/2014/main" id="{B820A63A-0339-ED9D-D419-45B36C681A99}"/>
              </a:ext>
            </a:extLst>
          </p:cNvPr>
          <p:cNvSpPr/>
          <p:nvPr/>
        </p:nvSpPr>
        <p:spPr>
          <a:xfrm>
            <a:off x="6309878" y="1642629"/>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4</a:t>
            </a:r>
          </a:p>
        </p:txBody>
      </p:sp>
      <p:sp>
        <p:nvSpPr>
          <p:cNvPr id="9" name="Rectangle 8">
            <a:extLst>
              <a:ext uri="{FF2B5EF4-FFF2-40B4-BE49-F238E27FC236}">
                <a16:creationId xmlns:a16="http://schemas.microsoft.com/office/drawing/2014/main" id="{0FE92C49-02DC-DE3F-D628-3CC31E2786B6}"/>
              </a:ext>
            </a:extLst>
          </p:cNvPr>
          <p:cNvSpPr/>
          <p:nvPr/>
        </p:nvSpPr>
        <p:spPr>
          <a:xfrm>
            <a:off x="8149935" y="1646958"/>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5</a:t>
            </a:r>
          </a:p>
        </p:txBody>
      </p:sp>
      <p:sp>
        <p:nvSpPr>
          <p:cNvPr id="10" name="Rectangle 9">
            <a:extLst>
              <a:ext uri="{FF2B5EF4-FFF2-40B4-BE49-F238E27FC236}">
                <a16:creationId xmlns:a16="http://schemas.microsoft.com/office/drawing/2014/main" id="{623DF931-F2BC-37C6-5477-2F325C918E08}"/>
              </a:ext>
            </a:extLst>
          </p:cNvPr>
          <p:cNvSpPr/>
          <p:nvPr/>
        </p:nvSpPr>
        <p:spPr>
          <a:xfrm>
            <a:off x="9860105" y="1642629"/>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6</a:t>
            </a:r>
          </a:p>
        </p:txBody>
      </p:sp>
      <p:sp>
        <p:nvSpPr>
          <p:cNvPr id="11" name="Arrow: Down 10">
            <a:extLst>
              <a:ext uri="{FF2B5EF4-FFF2-40B4-BE49-F238E27FC236}">
                <a16:creationId xmlns:a16="http://schemas.microsoft.com/office/drawing/2014/main" id="{FECD6A32-2737-D3F8-9123-C22D65B82D6D}"/>
              </a:ext>
            </a:extLst>
          </p:cNvPr>
          <p:cNvSpPr/>
          <p:nvPr/>
        </p:nvSpPr>
        <p:spPr>
          <a:xfrm>
            <a:off x="1264365"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Down 11">
            <a:extLst>
              <a:ext uri="{FF2B5EF4-FFF2-40B4-BE49-F238E27FC236}">
                <a16:creationId xmlns:a16="http://schemas.microsoft.com/office/drawing/2014/main" id="{5EB8F3B8-B5DD-EEF4-EE7B-7BFEA734001C}"/>
              </a:ext>
            </a:extLst>
          </p:cNvPr>
          <p:cNvSpPr/>
          <p:nvPr/>
        </p:nvSpPr>
        <p:spPr>
          <a:xfrm>
            <a:off x="2965876" y="2840215"/>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Down 12">
            <a:extLst>
              <a:ext uri="{FF2B5EF4-FFF2-40B4-BE49-F238E27FC236}">
                <a16:creationId xmlns:a16="http://schemas.microsoft.com/office/drawing/2014/main" id="{EE062D65-E2E2-8987-F5A1-7A32BA40B019}"/>
              </a:ext>
            </a:extLst>
          </p:cNvPr>
          <p:cNvSpPr/>
          <p:nvPr/>
        </p:nvSpPr>
        <p:spPr>
          <a:xfrm>
            <a:off x="4710683"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Down 14">
            <a:extLst>
              <a:ext uri="{FF2B5EF4-FFF2-40B4-BE49-F238E27FC236}">
                <a16:creationId xmlns:a16="http://schemas.microsoft.com/office/drawing/2014/main" id="{846783A2-1387-A47A-C720-14DE23065F81}"/>
              </a:ext>
            </a:extLst>
          </p:cNvPr>
          <p:cNvSpPr/>
          <p:nvPr/>
        </p:nvSpPr>
        <p:spPr>
          <a:xfrm>
            <a:off x="6494456"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Down 15">
            <a:extLst>
              <a:ext uri="{FF2B5EF4-FFF2-40B4-BE49-F238E27FC236}">
                <a16:creationId xmlns:a16="http://schemas.microsoft.com/office/drawing/2014/main" id="{718ECFF9-C284-7C83-7808-5B7150ADB3C4}"/>
              </a:ext>
            </a:extLst>
          </p:cNvPr>
          <p:cNvSpPr/>
          <p:nvPr/>
        </p:nvSpPr>
        <p:spPr>
          <a:xfrm>
            <a:off x="8317194" y="2840215"/>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Down 16">
            <a:extLst>
              <a:ext uri="{FF2B5EF4-FFF2-40B4-BE49-F238E27FC236}">
                <a16:creationId xmlns:a16="http://schemas.microsoft.com/office/drawing/2014/main" id="{30B73D6A-A549-88F7-ABB4-29D4B41A3B77}"/>
              </a:ext>
            </a:extLst>
          </p:cNvPr>
          <p:cNvSpPr/>
          <p:nvPr/>
        </p:nvSpPr>
        <p:spPr>
          <a:xfrm>
            <a:off x="10053342"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6F546B-1D8D-069D-1B02-8400BF21B4B4}"/>
              </a:ext>
            </a:extLst>
          </p:cNvPr>
          <p:cNvSpPr/>
          <p:nvPr/>
        </p:nvSpPr>
        <p:spPr>
          <a:xfrm>
            <a:off x="837333" y="4456833"/>
            <a:ext cx="1272885"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t>Introduction to digital skills module</a:t>
            </a:r>
            <a:r>
              <a:rPr lang="en-US"/>
              <a:t> </a:t>
            </a:r>
          </a:p>
        </p:txBody>
      </p:sp>
      <p:sp>
        <p:nvSpPr>
          <p:cNvPr id="19" name="Rectangle 18">
            <a:extLst>
              <a:ext uri="{FF2B5EF4-FFF2-40B4-BE49-F238E27FC236}">
                <a16:creationId xmlns:a16="http://schemas.microsoft.com/office/drawing/2014/main" id="{D7C20222-4094-FFB0-E1E8-57A63E3339A3}"/>
              </a:ext>
            </a:extLst>
          </p:cNvPr>
          <p:cNvSpPr/>
          <p:nvPr/>
        </p:nvSpPr>
        <p:spPr>
          <a:xfrm>
            <a:off x="2651413" y="4452504"/>
            <a:ext cx="1151658"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Group allocation</a:t>
            </a:r>
          </a:p>
        </p:txBody>
      </p:sp>
      <p:sp>
        <p:nvSpPr>
          <p:cNvPr id="20" name="Rectangle 19">
            <a:extLst>
              <a:ext uri="{FF2B5EF4-FFF2-40B4-BE49-F238E27FC236}">
                <a16:creationId xmlns:a16="http://schemas.microsoft.com/office/drawing/2014/main" id="{1194024B-2429-2FB1-EA8E-A1A5BB77531D}"/>
              </a:ext>
            </a:extLst>
          </p:cNvPr>
          <p:cNvSpPr/>
          <p:nvPr/>
        </p:nvSpPr>
        <p:spPr>
          <a:xfrm>
            <a:off x="4352924" y="4456833"/>
            <a:ext cx="1272885"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Gathering information and researching</a:t>
            </a:r>
            <a:r>
              <a:rPr lang="en-US"/>
              <a:t> </a:t>
            </a:r>
          </a:p>
        </p:txBody>
      </p:sp>
      <p:sp>
        <p:nvSpPr>
          <p:cNvPr id="21" name="Rectangle 20">
            <a:extLst>
              <a:ext uri="{FF2B5EF4-FFF2-40B4-BE49-F238E27FC236}">
                <a16:creationId xmlns:a16="http://schemas.microsoft.com/office/drawing/2014/main" id="{747F250F-5A5D-119B-855C-621DBD64F031}"/>
              </a:ext>
            </a:extLst>
          </p:cNvPr>
          <p:cNvSpPr/>
          <p:nvPr/>
        </p:nvSpPr>
        <p:spPr>
          <a:xfrm>
            <a:off x="6132367" y="4452504"/>
            <a:ext cx="1420090"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Forming and producing questionnaire</a:t>
            </a:r>
          </a:p>
        </p:txBody>
      </p:sp>
      <p:sp>
        <p:nvSpPr>
          <p:cNvPr id="22" name="Rectangle 21">
            <a:extLst>
              <a:ext uri="{FF2B5EF4-FFF2-40B4-BE49-F238E27FC236}">
                <a16:creationId xmlns:a16="http://schemas.microsoft.com/office/drawing/2014/main" id="{91E30B0A-97A2-4E37-B19C-EB7809463C6A}"/>
              </a:ext>
            </a:extLst>
          </p:cNvPr>
          <p:cNvSpPr/>
          <p:nvPr/>
        </p:nvSpPr>
        <p:spPr>
          <a:xfrm>
            <a:off x="7868516" y="4456833"/>
            <a:ext cx="1645225"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Accumulating information and developing slides</a:t>
            </a:r>
          </a:p>
        </p:txBody>
      </p:sp>
      <p:sp>
        <p:nvSpPr>
          <p:cNvPr id="23" name="Rectangle 22">
            <a:extLst>
              <a:ext uri="{FF2B5EF4-FFF2-40B4-BE49-F238E27FC236}">
                <a16:creationId xmlns:a16="http://schemas.microsoft.com/office/drawing/2014/main" id="{C6197A00-6493-F3BD-8074-0040BC3A3E53}"/>
              </a:ext>
            </a:extLst>
          </p:cNvPr>
          <p:cNvSpPr/>
          <p:nvPr/>
        </p:nvSpPr>
        <p:spPr>
          <a:xfrm>
            <a:off x="9855776" y="4452504"/>
            <a:ext cx="1853044"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Finalizing work and reading data to be able to form a conclusion</a:t>
            </a:r>
          </a:p>
        </p:txBody>
      </p:sp>
      <p:sp>
        <p:nvSpPr>
          <p:cNvPr id="3" name="TextBox 2">
            <a:extLst>
              <a:ext uri="{FF2B5EF4-FFF2-40B4-BE49-F238E27FC236}">
                <a16:creationId xmlns:a16="http://schemas.microsoft.com/office/drawing/2014/main" id="{3FD95298-80C2-4612-EE85-4A64990EAB33}"/>
              </a:ext>
            </a:extLst>
          </p:cNvPr>
          <p:cNvSpPr txBox="1"/>
          <p:nvPr/>
        </p:nvSpPr>
        <p:spPr>
          <a:xfrm>
            <a:off x="7304810" y="5893377"/>
            <a:ext cx="37563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r>
              <a:rPr lang="en-US"/>
              <a:t> </a:t>
            </a:r>
          </a:p>
        </p:txBody>
      </p:sp>
    </p:spTree>
    <p:extLst>
      <p:ext uri="{BB962C8B-B14F-4D97-AF65-F5344CB8AC3E}">
        <p14:creationId xmlns:p14="http://schemas.microsoft.com/office/powerpoint/2010/main" val="1744389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3" name="Picture 3" descr="Text, logo, whiteboard&#10;&#10;Description automatically generated">
            <a:extLst>
              <a:ext uri="{FF2B5EF4-FFF2-40B4-BE49-F238E27FC236}">
                <a16:creationId xmlns:a16="http://schemas.microsoft.com/office/drawing/2014/main" id="{200C43D5-23E8-69CE-1163-2E63ED87F1DD}"/>
              </a:ext>
            </a:extLst>
          </p:cNvPr>
          <p:cNvPicPr>
            <a:picLocks noChangeAspect="1"/>
          </p:cNvPicPr>
          <p:nvPr/>
        </p:nvPicPr>
        <p:blipFill>
          <a:blip r:embed="rId6"/>
          <a:stretch>
            <a:fillRect/>
          </a:stretch>
        </p:blipFill>
        <p:spPr>
          <a:xfrm>
            <a:off x="635458" y="640081"/>
            <a:ext cx="5486406" cy="2815594"/>
          </a:xfrm>
          <a:prstGeom prst="rect">
            <a:avLst/>
          </a:prstGeom>
          <a:effectLst/>
        </p:spPr>
      </p:pic>
      <p:sp>
        <p:nvSpPr>
          <p:cNvPr id="26"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EC53C-8883-0222-877E-494B1D1AEDEE}"/>
              </a:ext>
            </a:extLst>
          </p:cNvPr>
          <p:cNvSpPr>
            <a:spLocks noGrp="1"/>
          </p:cNvSpPr>
          <p:nvPr>
            <p:ph type="title"/>
          </p:nvPr>
        </p:nvSpPr>
        <p:spPr>
          <a:xfrm>
            <a:off x="1043893" y="4906302"/>
            <a:ext cx="8906896" cy="1794548"/>
          </a:xfrm>
        </p:spPr>
        <p:txBody>
          <a:bodyPr vert="horz" lIns="91440" tIns="45720" rIns="91440" bIns="45720" rtlCol="0" anchor="b">
            <a:normAutofit fontScale="90000"/>
          </a:bodyPr>
          <a:lstStyle/>
          <a:p>
            <a:r>
              <a:rPr lang="en-US" sz="1200">
                <a:solidFill>
                  <a:schemeClr val="tx1"/>
                </a:solidFill>
              </a:rPr>
              <a:t>After reviewing statistics, as a group we concluded based on data that only 1 individual out of 12 was confident  using collaboration tools whilst many of the other individuals only felt confident sometimes.</a:t>
            </a:r>
            <a:br>
              <a:rPr lang="en-US" sz="1200">
                <a:solidFill>
                  <a:schemeClr val="tx1"/>
                </a:solidFill>
              </a:rPr>
            </a:br>
            <a:br>
              <a:rPr lang="en-US" sz="1200">
                <a:solidFill>
                  <a:schemeClr val="tx1"/>
                </a:solidFill>
              </a:rPr>
            </a:br>
            <a:r>
              <a:rPr lang="en-US" sz="1200">
                <a:solidFill>
                  <a:schemeClr val="tx1"/>
                </a:solidFill>
              </a:rPr>
              <a:t>There are a lot of students using various tools to collaborate, the most used tool being WhatsApp.</a:t>
            </a:r>
            <a:br>
              <a:rPr lang="en-US" sz="1200">
                <a:solidFill>
                  <a:schemeClr val="tx1"/>
                </a:solidFill>
              </a:rPr>
            </a:br>
            <a:br>
              <a:rPr lang="en-US" sz="1200">
                <a:solidFill>
                  <a:schemeClr val="tx1"/>
                </a:solidFill>
              </a:rPr>
            </a:br>
            <a:r>
              <a:rPr lang="en-US" sz="1200">
                <a:solidFill>
                  <a:schemeClr val="tx1"/>
                </a:solidFill>
              </a:rPr>
              <a:t>It was obvious after the research that there is uncertainty amongst the way students feel towards using certain tools. This could be due to the need for more training in certain areas, or lack of confidence in their abilities.</a:t>
            </a:r>
            <a:br>
              <a:rPr lang="en-US" sz="1200">
                <a:solidFill>
                  <a:schemeClr val="tx1"/>
                </a:solidFill>
              </a:rPr>
            </a:br>
            <a:br>
              <a:rPr lang="en-US" sz="1200">
                <a:solidFill>
                  <a:schemeClr val="tx1"/>
                </a:solidFill>
              </a:rPr>
            </a:br>
            <a:r>
              <a:rPr lang="en-US" sz="1200">
                <a:solidFill>
                  <a:schemeClr val="tx1"/>
                </a:solidFill>
              </a:rPr>
              <a:t>Moodle and WhatsApp were the most used tool to collaborate.</a:t>
            </a:r>
            <a:br>
              <a:rPr lang="en-US" sz="1200">
                <a:solidFill>
                  <a:schemeClr val="tx1"/>
                </a:solidFill>
              </a:rPr>
            </a:br>
            <a:br>
              <a:rPr lang="en-US" sz="1200">
                <a:solidFill>
                  <a:schemeClr val="tx1"/>
                </a:solidFill>
              </a:rPr>
            </a:br>
            <a:r>
              <a:rPr lang="en-US" sz="1200">
                <a:solidFill>
                  <a:schemeClr val="tx1"/>
                </a:solidFill>
              </a:rPr>
              <a:t>Only 8.3% of people suggested that they do not need training so most of the individuals do need further assistance developing their understanding and skills when it comes to using collaborating tools</a:t>
            </a:r>
            <a:r>
              <a:rPr lang="en-US" sz="1200">
                <a:solidFill>
                  <a:srgbClr val="EBEBEB"/>
                </a:solidFill>
              </a:rPr>
              <a:t> </a:t>
            </a:r>
            <a:br>
              <a:rPr lang="en-US" sz="1200"/>
            </a:br>
            <a:br>
              <a:rPr lang="en-US"/>
            </a:br>
            <a:br>
              <a:rPr lang="en-US" sz="1200"/>
            </a:br>
            <a:endParaRPr lang="en-US" sz="4800" b="0" i="0" kern="1200">
              <a:solidFill>
                <a:srgbClr val="EBEBEB"/>
              </a:solidFill>
              <a:latin typeface="+mj-lt"/>
            </a:endParaRPr>
          </a:p>
        </p:txBody>
      </p:sp>
      <p:sp>
        <p:nvSpPr>
          <p:cNvPr id="4" name="TextBox 3">
            <a:extLst>
              <a:ext uri="{FF2B5EF4-FFF2-40B4-BE49-F238E27FC236}">
                <a16:creationId xmlns:a16="http://schemas.microsoft.com/office/drawing/2014/main" id="{75D2DE60-F47D-5BC0-B7B9-EFB6D8A6244A}"/>
              </a:ext>
            </a:extLst>
          </p:cNvPr>
          <p:cNvSpPr txBox="1"/>
          <p:nvPr/>
        </p:nvSpPr>
        <p:spPr>
          <a:xfrm>
            <a:off x="8317923" y="572885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 </a:t>
            </a:r>
          </a:p>
        </p:txBody>
      </p:sp>
    </p:spTree>
    <p:extLst>
      <p:ext uri="{BB962C8B-B14F-4D97-AF65-F5344CB8AC3E}">
        <p14:creationId xmlns:p14="http://schemas.microsoft.com/office/powerpoint/2010/main" val="378170947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4" ma:contentTypeDescription="Create a new document." ma:contentTypeScope="" ma:versionID="a9adb4d744c449a9c41f039c1f2df089">
  <xsd:schema xmlns:xsd="http://www.w3.org/2001/XMLSchema" xmlns:xs="http://www.w3.org/2001/XMLSchema" xmlns:p="http://schemas.microsoft.com/office/2006/metadata/properties" xmlns:ns3="8ecffad1-7cd6-4418-bee0-2d8591d139cb" targetNamespace="http://schemas.microsoft.com/office/2006/metadata/properties" ma:root="true" ma:fieldsID="64292fd9f3ff7c10f0c1103fb318c5c4" ns3:_="">
    <xsd:import namespace="8ecffad1-7cd6-4418-bee0-2d8591d139c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http://www.w3.org/XML/1998/namespace"/>
    <ds:schemaRef ds:uri="http://purl.org/dc/dcmitype/"/>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8ecffad1-7cd6-4418-bee0-2d8591d139cb"/>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B2DD1137-AA95-4916-BD4C-FEA3BCC9D6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{670ED875-A9D6-4ED2-83C9-9B7E986AAE66}tf55705232_win32</Template>
  <TotalTime>0</TotalTime>
  <Words>858</Words>
  <Application>Microsoft Office PowerPoint</Application>
  <PresentationFormat>Widescreen</PresentationFormat>
  <Paragraphs>97</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Arial Nova</vt:lpstr>
      <vt:lpstr>Calibri</vt:lpstr>
      <vt:lpstr>Cambria</vt:lpstr>
      <vt:lpstr>Century Gothic</vt:lpstr>
      <vt:lpstr>Wingdings</vt:lpstr>
      <vt:lpstr>Wingdings 3</vt:lpstr>
      <vt:lpstr>Ion</vt:lpstr>
      <vt:lpstr>Digital skills and research methods LCHS4002_BIRM  How do students use technology to collaborate at UWTSD?  Dale Clarke  </vt:lpstr>
      <vt:lpstr>Which Digital tool is used by students of UWTSD to collaborate.</vt:lpstr>
      <vt:lpstr>PowerPoint Presentation</vt:lpstr>
      <vt:lpstr>PowerPoint Presentation</vt:lpstr>
      <vt:lpstr>PowerPoint Presentation</vt:lpstr>
      <vt:lpstr>PowerPoint Presentation</vt:lpstr>
      <vt:lpstr>We believe in the evidence we have collected to be reliable since if the same questions were asked by any other members of our group the data would be the same. "If a method of collecting evidence is reliable, it means that anybody else using this method would come up with the same results" (Steve Chapman at al 2005)</vt:lpstr>
      <vt:lpstr>We have gathered results from data collected using Qualitative and Quantitative research." The focus is on research that  can be measured by data" (cresswell,2014)</vt:lpstr>
      <vt:lpstr>PowerPoint Presentation</vt:lpstr>
      <vt:lpstr>PowerPoint Presentation</vt:lpstr>
      <vt:lpstr>As part of our research that we have conducted, we have asked 15 questions. 12 of which are closed questions, 1 Ranking and finally 2 Likert questions.</vt:lpstr>
      <vt:lpstr>Ethical consideration </vt:lpstr>
      <vt:lpstr>Hypothesis </vt:lpstr>
      <vt:lpstr>Time line </vt:lpstr>
      <vt:lpstr>After reviewing statistics, as a group we concluded based on data that only 1 individual out of 12 was confident  using collaboration tools whilst many of the other individuals only felt confident sometimes.  There are a lot of students using various tools to collaborate, the most used tool being WhatsApp.  It was obvious after the research that there is uncertainty amongst the way students feel towards using certain tools. This could be due to the need for more training in certain areas, or lack of confidence in their abilities.  Moodle and WhatsApp were the most used tool to collaborate.  Only 8.3% of people suggested that they do not need training so most of the individuals do need further assistance developing their understanding and skills when it comes to using collaborating tools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Sara Botfield (2116845)</dc:creator>
  <cp:lastModifiedBy>Emma Bench (2128779)</cp:lastModifiedBy>
  <cp:revision>2</cp:revision>
  <dcterms:created xsi:type="dcterms:W3CDTF">2022-06-17T11:00:01Z</dcterms:created>
  <dcterms:modified xsi:type="dcterms:W3CDTF">2022-07-08T08:34:52Z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