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8"/>
  </p:notesMasterIdLst>
  <p:handoutMasterIdLst>
    <p:handoutMasterId r:id="rId39"/>
  </p:handoutMasterIdLst>
  <p:sldIdLst>
    <p:sldId id="256" r:id="rId5"/>
    <p:sldId id="429" r:id="rId6"/>
    <p:sldId id="408" r:id="rId7"/>
    <p:sldId id="425" r:id="rId8"/>
    <p:sldId id="426" r:id="rId9"/>
    <p:sldId id="427" r:id="rId10"/>
    <p:sldId id="432" r:id="rId11"/>
    <p:sldId id="430" r:id="rId12"/>
    <p:sldId id="431" r:id="rId13"/>
    <p:sldId id="433" r:id="rId14"/>
    <p:sldId id="435" r:id="rId15"/>
    <p:sldId id="436" r:id="rId16"/>
    <p:sldId id="437" r:id="rId17"/>
    <p:sldId id="442" r:id="rId18"/>
    <p:sldId id="438" r:id="rId19"/>
    <p:sldId id="439" r:id="rId20"/>
    <p:sldId id="440" r:id="rId21"/>
    <p:sldId id="441" r:id="rId22"/>
    <p:sldId id="434" r:id="rId23"/>
    <p:sldId id="443" r:id="rId24"/>
    <p:sldId id="444" r:id="rId25"/>
    <p:sldId id="409" r:id="rId26"/>
    <p:sldId id="410" r:id="rId27"/>
    <p:sldId id="414" r:id="rId28"/>
    <p:sldId id="413" r:id="rId29"/>
    <p:sldId id="446" r:id="rId30"/>
    <p:sldId id="447" r:id="rId31"/>
    <p:sldId id="421" r:id="rId32"/>
    <p:sldId id="451" r:id="rId33"/>
    <p:sldId id="452" r:id="rId34"/>
    <p:sldId id="448" r:id="rId35"/>
    <p:sldId id="449" r:id="rId36"/>
    <p:sldId id="450" r:id="rId37"/>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userDrawn="1">
          <p15:clr>
            <a:srgbClr val="A4A3A4"/>
          </p15:clr>
        </p15:guide>
        <p15:guide id="2" pos="2101"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79961" autoAdjust="0"/>
  </p:normalViewPr>
  <p:slideViewPr>
    <p:cSldViewPr>
      <p:cViewPr varScale="1">
        <p:scale>
          <a:sx n="73" d="100"/>
          <a:sy n="73" d="100"/>
        </p:scale>
        <p:origin x="148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tableStyles" Target="tableStyle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7680"/>
          </a:xfrm>
          <a:prstGeom prst="rect">
            <a:avLst/>
          </a:prstGeom>
        </p:spPr>
        <p:txBody>
          <a:bodyPr vert="horz" lIns="89785" tIns="44892" rIns="89785" bIns="44892" rtlCol="0"/>
          <a:lstStyle>
            <a:lvl1pPr algn="r">
              <a:defRPr sz="1200"/>
            </a:lvl1pPr>
          </a:lstStyle>
          <a:p>
            <a:fld id="{96D292DE-8B7A-4254-AA83-74C1F4DD4AF0}" type="datetimeFigureOut">
              <a:rPr lang="en-GB" smtClean="0"/>
              <a:pPr/>
              <a:t>13/09/2019</a:t>
            </a:fld>
            <a:endParaRPr lang="en-GB"/>
          </a:p>
        </p:txBody>
      </p:sp>
      <p:sp>
        <p:nvSpPr>
          <p:cNvPr id="4" name="Footer Placeholder 3"/>
          <p:cNvSpPr>
            <a:spLocks noGrp="1"/>
          </p:cNvSpPr>
          <p:nvPr>
            <p:ph type="ftr" sz="quarter" idx="2"/>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7"/>
            <a:ext cx="2889938" cy="487680"/>
          </a:xfrm>
          <a:prstGeom prst="rect">
            <a:avLst/>
          </a:prstGeom>
        </p:spPr>
        <p:txBody>
          <a:bodyPr vert="horz" lIns="89785" tIns="44892" rIns="89785" bIns="44892"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7680"/>
          </a:xfrm>
          <a:prstGeom prst="rect">
            <a:avLst/>
          </a:prstGeom>
        </p:spPr>
        <p:txBody>
          <a:bodyPr vert="horz" lIns="89785" tIns="44892" rIns="89785" bIns="44892" rtlCol="0"/>
          <a:lstStyle>
            <a:lvl1pPr algn="l">
              <a:defRPr sz="1200"/>
            </a:lvl1pPr>
          </a:lstStyle>
          <a:p>
            <a:endParaRPr lang="en-GB"/>
          </a:p>
        </p:txBody>
      </p:sp>
      <p:sp>
        <p:nvSpPr>
          <p:cNvPr id="3" name="Date Placeholder 2"/>
          <p:cNvSpPr>
            <a:spLocks noGrp="1"/>
          </p:cNvSpPr>
          <p:nvPr>
            <p:ph type="dt" idx="1"/>
          </p:nvPr>
        </p:nvSpPr>
        <p:spPr>
          <a:xfrm>
            <a:off x="3777607" y="0"/>
            <a:ext cx="2889938" cy="487680"/>
          </a:xfrm>
          <a:prstGeom prst="rect">
            <a:avLst/>
          </a:prstGeom>
        </p:spPr>
        <p:txBody>
          <a:bodyPr vert="horz" lIns="89785" tIns="44892" rIns="89785" bIns="44892" rtlCol="0"/>
          <a:lstStyle>
            <a:lvl1pPr algn="r">
              <a:defRPr sz="1200"/>
            </a:lvl1pPr>
          </a:lstStyle>
          <a:p>
            <a:fld id="{535DF58F-8671-456E-AFAD-17BFC9F0FA41}" type="datetimeFigureOut">
              <a:rPr lang="en-GB" smtClean="0"/>
              <a:pPr/>
              <a:t>13/09/2019</a:t>
            </a:fld>
            <a:endParaRPr lang="en-GB"/>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5" tIns="44892" rIns="89785" bIns="44892" rtlCol="0" anchor="ctr"/>
          <a:lstStyle/>
          <a:p>
            <a:endParaRPr lang="en-GB"/>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5" tIns="44892" rIns="89785" bIns="44892"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7"/>
            <a:ext cx="2889938" cy="487680"/>
          </a:xfrm>
          <a:prstGeom prst="rect">
            <a:avLst/>
          </a:prstGeom>
        </p:spPr>
        <p:txBody>
          <a:bodyPr vert="horz" lIns="89785" tIns="44892" rIns="89785" bIns="44892"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5" tIns="44892" rIns="89785" bIns="44892" rtlCol="0" anchor="b"/>
          <a:lstStyle>
            <a:lvl1pPr algn="r">
              <a:defRPr sz="1200"/>
            </a:lvl1pPr>
          </a:lstStyle>
          <a:p>
            <a:fld id="{0983270C-3725-49C9-9AFB-E0CEEAD016AD}" type="slidenum">
              <a:rPr lang="en-GB" smtClean="0"/>
              <a:pPr/>
              <a:t>‹#›</a:t>
            </a:fld>
            <a:endParaRPr lang="en-GB"/>
          </a:p>
        </p:txBody>
      </p:sp>
    </p:spTree>
    <p:extLst>
      <p:ext uri="{BB962C8B-B14F-4D97-AF65-F5344CB8AC3E}">
        <p14:creationId xmlns:p14="http://schemas.microsoft.com/office/powerpoint/2010/main" val="21709884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0983270C-3725-49C9-9AFB-E0CEEAD016AD}" type="slidenum">
              <a:rPr lang="en-GB" smtClean="0"/>
              <a:pPr/>
              <a:t>1</a:t>
            </a:fld>
            <a:endParaRPr lang="en-GB"/>
          </a:p>
        </p:txBody>
      </p:sp>
    </p:spTree>
    <p:extLst>
      <p:ext uri="{BB962C8B-B14F-4D97-AF65-F5344CB8AC3E}">
        <p14:creationId xmlns:p14="http://schemas.microsoft.com/office/powerpoint/2010/main" val="427510168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13/09/2019</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13/09/2019</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13/09/2019</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hel-primo.hosted.exlibrisgroup.com/primo-explore/fulldisplay?docid=44UWTSD_ALMA21175169340002421&amp;context=L&amp;vid=44WHELF_UWTSD_VU1&amp;lang=en_US&amp;search_scope=CSCOP_EVERYTHING&amp;adaptor=Local%20Search%20Engine&amp;tab=tab1&amp;query=any,contains,Sensory%20Ethnography&amp;offset=0" TargetMode="External"/><Relationship Id="rId2" Type="http://schemas.openxmlformats.org/officeDocument/2006/relationships/hyperlink" Target="https://whel-primo.hosted.exlibrisgroup.com/primo-explore/fulldisplay?docid=44UWTSD_ALMA21155636460002421&amp;context=L&amp;vid=44WHELF_UWTSD_VU1&amp;lang=en_US&amp;search_scope=CSCOP_EVERYTHING&amp;adaptor=Local%20Search%20Engine&amp;tab=tab1&amp;query=any,contains,Reflexive%20Ethnography&amp;offset=0"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b="1" dirty="0">
                <a:solidFill>
                  <a:schemeClr val="bg1"/>
                </a:solidFill>
              </a:rPr>
              <a:t>Theory, Methods and Practice:</a:t>
            </a:r>
            <a:br>
              <a:rPr lang="en-GB" b="1" dirty="0">
                <a:solidFill>
                  <a:schemeClr val="bg1"/>
                </a:solidFill>
              </a:rPr>
            </a:br>
            <a:r>
              <a:rPr lang="en-GB" b="1" dirty="0">
                <a:solidFill>
                  <a:schemeClr val="bg1"/>
                </a:solidFill>
              </a:rPr>
              <a:t>Critical Perspectives in Anthropology</a:t>
            </a:r>
            <a:endParaRPr lang="en-GB" sz="3600" dirty="0">
              <a:solidFill>
                <a:schemeClr val="bg1"/>
              </a:solidFill>
            </a:endParaRPr>
          </a:p>
        </p:txBody>
      </p:sp>
      <p:sp>
        <p:nvSpPr>
          <p:cNvPr id="3" name="Subtitle 2"/>
          <p:cNvSpPr>
            <a:spLocks noGrp="1"/>
          </p:cNvSpPr>
          <p:nvPr>
            <p:ph type="subTitle" idx="1"/>
          </p:nvPr>
        </p:nvSpPr>
        <p:spPr/>
        <p:txBody>
          <a:bodyPr>
            <a:normAutofit/>
          </a:bodyPr>
          <a:lstStyle/>
          <a:p>
            <a:r>
              <a:rPr lang="en-GB" sz="3600" dirty="0">
                <a:solidFill>
                  <a:schemeClr val="bg1"/>
                </a:solidFill>
              </a:rPr>
              <a:t>Prof Bettina E. Schmidt </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title"/>
          </p:nvPr>
        </p:nvSpPr>
        <p:spPr/>
        <p:txBody>
          <a:bodyPr>
            <a:normAutofit fontScale="90000"/>
          </a:bodyPr>
          <a:lstStyle/>
          <a:p>
            <a:r>
              <a:rPr lang="en-GB" dirty="0">
                <a:ea typeface="ＭＳ Ｐゴシック" pitchFamily="34" charset="-128"/>
              </a:rPr>
              <a:t>Your lecturer (b.schmidt@uwtsd.ac.uk)  </a:t>
            </a:r>
          </a:p>
        </p:txBody>
      </p:sp>
      <p:sp>
        <p:nvSpPr>
          <p:cNvPr id="6147" name="Content Placeholder 2"/>
          <p:cNvSpPr>
            <a:spLocks noGrp="1"/>
          </p:cNvSpPr>
          <p:nvPr>
            <p:ph idx="1"/>
          </p:nvPr>
        </p:nvSpPr>
        <p:spPr>
          <a:xfrm>
            <a:off x="685800" y="1916832"/>
            <a:ext cx="7772400" cy="4179168"/>
          </a:xfrm>
        </p:spPr>
        <p:txBody>
          <a:bodyPr>
            <a:normAutofit lnSpcReduction="10000"/>
          </a:bodyPr>
          <a:lstStyle/>
          <a:p>
            <a:r>
              <a:rPr lang="en-GB" sz="2800" dirty="0">
                <a:ea typeface="ＭＳ Ｐゴシック" pitchFamily="34" charset="-128"/>
              </a:rPr>
              <a:t>Cultural anthropologist (with research and teaching focus on anthropology of religion) </a:t>
            </a:r>
          </a:p>
          <a:p>
            <a:r>
              <a:rPr lang="en-GB" sz="2800" dirty="0">
                <a:ea typeface="ＭＳ Ｐゴシック" pitchFamily="34" charset="-128"/>
              </a:rPr>
              <a:t>Research areas: Mexico, Puerto Rico, New York, Ecuador and Brazil </a:t>
            </a:r>
          </a:p>
          <a:p>
            <a:r>
              <a:rPr lang="en-GB" sz="2800" dirty="0">
                <a:ea typeface="ＭＳ Ｐゴシック" pitchFamily="34" charset="-128"/>
              </a:rPr>
              <a:t>Research topics: religion and identity, ethnicity, gender, migration, and religious experience, spirit possession, religious and spiritual experience, health </a:t>
            </a:r>
          </a:p>
          <a:p>
            <a:r>
              <a:rPr lang="en-GB" sz="2800" dirty="0">
                <a:ea typeface="ＭＳ Ｐゴシック" pitchFamily="34" charset="-128"/>
              </a:rPr>
              <a:t>Room: A45(Arts building), phone: 424912</a:t>
            </a:r>
          </a:p>
          <a:p>
            <a:endParaRPr lang="en-GB" dirty="0">
              <a:ea typeface="ＭＳ Ｐゴシック" pitchFamily="34" charset="-128"/>
            </a:endParaRPr>
          </a:p>
          <a:p>
            <a:endParaRPr lang="en-GB" dirty="0">
              <a:ea typeface="ＭＳ Ｐゴシック" pitchFamily="34" charset="-128"/>
            </a:endParaRPr>
          </a:p>
          <a:p>
            <a:endParaRPr lang="en-GB" dirty="0">
              <a:ea typeface="ＭＳ Ｐゴシック" pitchFamily="34" charset="-128"/>
            </a:endParaRPr>
          </a:p>
        </p:txBody>
      </p:sp>
    </p:spTree>
    <p:extLst>
      <p:ext uri="{BB962C8B-B14F-4D97-AF65-F5344CB8AC3E}">
        <p14:creationId xmlns:p14="http://schemas.microsoft.com/office/powerpoint/2010/main" val="7831967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421727-67E2-4B83-87A6-8E185963D3FD}"/>
              </a:ext>
            </a:extLst>
          </p:cNvPr>
          <p:cNvSpPr>
            <a:spLocks noGrp="1"/>
          </p:cNvSpPr>
          <p:nvPr>
            <p:ph type="title"/>
          </p:nvPr>
        </p:nvSpPr>
        <p:spPr/>
        <p:txBody>
          <a:bodyPr/>
          <a:lstStyle/>
          <a:p>
            <a:r>
              <a:rPr lang="en-GB" dirty="0"/>
              <a:t>Introduction </a:t>
            </a:r>
          </a:p>
        </p:txBody>
      </p:sp>
      <p:sp>
        <p:nvSpPr>
          <p:cNvPr id="3" name="Content Placeholder 2">
            <a:extLst>
              <a:ext uri="{FF2B5EF4-FFF2-40B4-BE49-F238E27FC236}">
                <a16:creationId xmlns:a16="http://schemas.microsoft.com/office/drawing/2014/main" id="{27F656A8-0FEF-43C5-B8DB-5413667A07D1}"/>
              </a:ext>
            </a:extLst>
          </p:cNvPr>
          <p:cNvSpPr>
            <a:spLocks noGrp="1"/>
          </p:cNvSpPr>
          <p:nvPr>
            <p:ph idx="1"/>
          </p:nvPr>
        </p:nvSpPr>
        <p:spPr/>
        <p:txBody>
          <a:bodyPr>
            <a:normAutofit fontScale="85000" lnSpcReduction="20000"/>
          </a:bodyPr>
          <a:lstStyle/>
          <a:p>
            <a:pPr lvl="0" hangingPunct="0"/>
            <a:r>
              <a:rPr lang="en-GB" dirty="0"/>
              <a:t>The module provides an introduction to a variety of practical, conceptual, theoretical and methodological techniques to enable you to undertake anthropological study and ﬁeldwork. </a:t>
            </a:r>
          </a:p>
          <a:p>
            <a:pPr lvl="0" hangingPunct="0"/>
            <a:r>
              <a:rPr lang="en-GB" dirty="0"/>
              <a:t>We will explore key research approaches, including contemporary methods and theory, and develop skills to prepare you for conducting research in the ﬁeld. </a:t>
            </a:r>
          </a:p>
          <a:p>
            <a:pPr lvl="0" hangingPunct="0"/>
            <a:r>
              <a:rPr lang="en-GB" dirty="0"/>
              <a:t>The course will also give you the skills and knowledge to undertake dissertation work at level 6</a:t>
            </a:r>
          </a:p>
        </p:txBody>
      </p:sp>
    </p:spTree>
    <p:extLst>
      <p:ext uri="{BB962C8B-B14F-4D97-AF65-F5344CB8AC3E}">
        <p14:creationId xmlns:p14="http://schemas.microsoft.com/office/powerpoint/2010/main" val="12087443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b="1" dirty="0"/>
              <a:t>LEARNING OUTCOMES</a:t>
            </a:r>
            <a:endParaRPr lang="en-GB" dirty="0"/>
          </a:p>
        </p:txBody>
      </p:sp>
      <p:sp>
        <p:nvSpPr>
          <p:cNvPr id="6" name="Content Placeholder 5"/>
          <p:cNvSpPr>
            <a:spLocks noGrp="1"/>
          </p:cNvSpPr>
          <p:nvPr>
            <p:ph idx="1"/>
          </p:nvPr>
        </p:nvSpPr>
        <p:spPr/>
        <p:txBody>
          <a:bodyPr>
            <a:normAutofit fontScale="70000" lnSpcReduction="20000"/>
          </a:bodyPr>
          <a:lstStyle/>
          <a:p>
            <a:r>
              <a:rPr lang="en-GB" dirty="0"/>
              <a:t>Upon the successful completion of this module, the student should be able to:</a:t>
            </a:r>
          </a:p>
          <a:p>
            <a:pPr lvl="1"/>
            <a:r>
              <a:rPr lang="en-GB" dirty="0"/>
              <a:t>demonstrate an understanding of various techniques for acquiring, handling, organising, interpreting and communicating different types of materials and information;</a:t>
            </a:r>
          </a:p>
          <a:p>
            <a:pPr lvl="1"/>
            <a:r>
              <a:rPr lang="en-GB" dirty="0"/>
              <a:t>demonstrate an understanding of various concepts, methodologies and approaches necessary for undertaking anthropological scholarship and research;</a:t>
            </a:r>
          </a:p>
          <a:p>
            <a:pPr lvl="1"/>
            <a:r>
              <a:rPr lang="en-GB" dirty="0"/>
              <a:t>critically evaluate different types of information, methodologies and theoretical approaches to produce coherent and logical observations and conclusions;</a:t>
            </a:r>
          </a:p>
          <a:p>
            <a:pPr lvl="1"/>
            <a:r>
              <a:rPr lang="en-GB" dirty="0"/>
              <a:t>define a research question and to plan and design a research project.</a:t>
            </a:r>
          </a:p>
          <a:p>
            <a:endParaRPr lang="en-GB" dirty="0"/>
          </a:p>
        </p:txBody>
      </p:sp>
    </p:spTree>
    <p:extLst>
      <p:ext uri="{BB962C8B-B14F-4D97-AF65-F5344CB8AC3E}">
        <p14:creationId xmlns:p14="http://schemas.microsoft.com/office/powerpoint/2010/main" val="42011549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What does this mean in practice? </a:t>
            </a:r>
          </a:p>
        </p:txBody>
      </p:sp>
      <p:sp>
        <p:nvSpPr>
          <p:cNvPr id="6" name="Content Placeholder 5"/>
          <p:cNvSpPr>
            <a:spLocks noGrp="1"/>
          </p:cNvSpPr>
          <p:nvPr>
            <p:ph idx="1"/>
          </p:nvPr>
        </p:nvSpPr>
        <p:spPr/>
        <p:txBody>
          <a:bodyPr/>
          <a:lstStyle/>
          <a:p>
            <a:r>
              <a:rPr lang="en-GB" dirty="0"/>
              <a:t>We will be looking at fieldwork methods, ethnographic research, the implication of gender, ethical implications of doing research, what can go wrong with fieldwork, and much more</a:t>
            </a:r>
          </a:p>
          <a:p>
            <a:r>
              <a:rPr lang="en-GB" dirty="0"/>
              <a:t>Important is also to keep in mind the theoretical (critical) framework  </a:t>
            </a:r>
          </a:p>
        </p:txBody>
      </p:sp>
    </p:spTree>
    <p:extLst>
      <p:ext uri="{BB962C8B-B14F-4D97-AF65-F5344CB8AC3E}">
        <p14:creationId xmlns:p14="http://schemas.microsoft.com/office/powerpoint/2010/main" val="33150545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fontScale="90000"/>
          </a:bodyPr>
          <a:lstStyle/>
          <a:p>
            <a:r>
              <a:rPr lang="en-GB" dirty="0"/>
              <a:t>Example from my work: PhD research in Puerto Rico </a:t>
            </a:r>
          </a:p>
        </p:txBody>
      </p:sp>
      <p:sp>
        <p:nvSpPr>
          <p:cNvPr id="6" name="Content Placeholder 5"/>
          <p:cNvSpPr>
            <a:spLocks noGrp="1"/>
          </p:cNvSpPr>
          <p:nvPr>
            <p:ph idx="1"/>
          </p:nvPr>
        </p:nvSpPr>
        <p:spPr/>
        <p:txBody>
          <a:bodyPr/>
          <a:lstStyle/>
          <a:p>
            <a:r>
              <a:rPr lang="en-GB" dirty="0"/>
              <a:t>Starting point: </a:t>
            </a:r>
          </a:p>
          <a:p>
            <a:pPr lvl="1"/>
            <a:r>
              <a:rPr lang="en-GB" dirty="0"/>
              <a:t>interest in Caribbean folk medicine </a:t>
            </a:r>
          </a:p>
          <a:p>
            <a:pPr lvl="1"/>
            <a:r>
              <a:rPr lang="en-GB" dirty="0"/>
              <a:t>&gt; I started reading academic studies about healing and medicine in the Caribbean </a:t>
            </a:r>
          </a:p>
          <a:p>
            <a:pPr lvl="1"/>
            <a:r>
              <a:rPr lang="en-GB" dirty="0"/>
              <a:t>&gt; something was missing ….</a:t>
            </a:r>
          </a:p>
          <a:p>
            <a:pPr marL="457200" lvl="1" indent="0">
              <a:buNone/>
            </a:pPr>
            <a:endParaRPr lang="en-GB" dirty="0"/>
          </a:p>
        </p:txBody>
      </p:sp>
    </p:spTree>
    <p:extLst>
      <p:ext uri="{BB962C8B-B14F-4D97-AF65-F5344CB8AC3E}">
        <p14:creationId xmlns:p14="http://schemas.microsoft.com/office/powerpoint/2010/main" val="15792683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endParaRPr lang="en-GB"/>
          </a:p>
        </p:txBody>
      </p:sp>
      <p:pic>
        <p:nvPicPr>
          <p:cNvPr id="6" name="Content Placeholder 5"/>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1043608" y="1988840"/>
            <a:ext cx="3356633" cy="2237755"/>
          </a:xfrm>
        </p:spPr>
      </p:pic>
      <p:pic>
        <p:nvPicPr>
          <p:cNvPr id="9" name="Content Placeholder 8"/>
          <p:cNvPicPr>
            <a:picLocks noGrp="1" noChangeAspect="1"/>
          </p:cNvPicPr>
          <p:nvPr>
            <p:ph sz="half" idx="2"/>
          </p:nvPr>
        </p:nvPicPr>
        <p:blipFill>
          <a:blip r:embed="rId3">
            <a:extLst>
              <a:ext uri="{28A0092B-C50C-407E-A947-70E740481C1C}">
                <a14:useLocalDpi xmlns:a14="http://schemas.microsoft.com/office/drawing/2010/main" val="0"/>
              </a:ext>
            </a:extLst>
          </a:blip>
          <a:stretch>
            <a:fillRect/>
          </a:stretch>
        </p:blipFill>
        <p:spPr>
          <a:xfrm>
            <a:off x="4978235" y="1968597"/>
            <a:ext cx="3742156" cy="2127647"/>
          </a:xfrm>
        </p:spPr>
      </p:pic>
    </p:spTree>
    <p:extLst>
      <p:ext uri="{BB962C8B-B14F-4D97-AF65-F5344CB8AC3E}">
        <p14:creationId xmlns:p14="http://schemas.microsoft.com/office/powerpoint/2010/main" val="9148641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visit to the field </a:t>
            </a:r>
          </a:p>
        </p:txBody>
      </p:sp>
      <p:sp>
        <p:nvSpPr>
          <p:cNvPr id="3" name="Content Placeholder 2"/>
          <p:cNvSpPr>
            <a:spLocks noGrp="1"/>
          </p:cNvSpPr>
          <p:nvPr>
            <p:ph sz="half" idx="1"/>
          </p:nvPr>
        </p:nvSpPr>
        <p:spPr/>
        <p:txBody>
          <a:bodyPr/>
          <a:lstStyle/>
          <a:p>
            <a:r>
              <a:rPr lang="en-GB" dirty="0"/>
              <a:t>Trip to the Caribbean (Puerto Rico and Jamaica) </a:t>
            </a:r>
          </a:p>
          <a:p>
            <a:r>
              <a:rPr lang="en-GB" dirty="0"/>
              <a:t>-&gt; decision to work on Puerto Rico </a:t>
            </a:r>
          </a:p>
        </p:txBody>
      </p:sp>
      <p:pic>
        <p:nvPicPr>
          <p:cNvPr id="5" name="Content Placeholder 4"/>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5076056" y="1916832"/>
            <a:ext cx="3444069" cy="2296046"/>
          </a:xfrm>
        </p:spPr>
      </p:pic>
    </p:spTree>
    <p:extLst>
      <p:ext uri="{BB962C8B-B14F-4D97-AF65-F5344CB8AC3E}">
        <p14:creationId xmlns:p14="http://schemas.microsoft.com/office/powerpoint/2010/main" val="42249117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but with a different topic </a:t>
            </a:r>
          </a:p>
        </p:txBody>
      </p:sp>
      <p:sp>
        <p:nvSpPr>
          <p:cNvPr id="3" name="Content Placeholder 2"/>
          <p:cNvSpPr>
            <a:spLocks noGrp="1"/>
          </p:cNvSpPr>
          <p:nvPr>
            <p:ph idx="1"/>
          </p:nvPr>
        </p:nvSpPr>
        <p:spPr/>
        <p:txBody>
          <a:bodyPr/>
          <a:lstStyle/>
          <a:p>
            <a:r>
              <a:rPr lang="en-GB" dirty="0"/>
              <a:t>Information about Puerto Rican Spiritism and Cuban </a:t>
            </a:r>
            <a:r>
              <a:rPr lang="en-GB" dirty="0" err="1"/>
              <a:t>Santeria</a:t>
            </a:r>
            <a:r>
              <a:rPr lang="en-GB" dirty="0"/>
              <a:t> practised in Puerto Rico </a:t>
            </a:r>
          </a:p>
          <a:p>
            <a:r>
              <a:rPr lang="en-GB" dirty="0"/>
              <a:t>Shift from medicine to female spiritual healers and women and religions</a:t>
            </a:r>
          </a:p>
          <a:p>
            <a:endParaRPr lang="en-GB" dirty="0"/>
          </a:p>
          <a:p>
            <a:endParaRPr lang="en-GB" dirty="0"/>
          </a:p>
        </p:txBody>
      </p:sp>
    </p:spTree>
    <p:extLst>
      <p:ext uri="{BB962C8B-B14F-4D97-AF65-F5344CB8AC3E}">
        <p14:creationId xmlns:p14="http://schemas.microsoft.com/office/powerpoint/2010/main" val="143739145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Second visit to Puerto Rico </a:t>
            </a:r>
          </a:p>
        </p:txBody>
      </p:sp>
      <p:pic>
        <p:nvPicPr>
          <p:cNvPr id="4" name="Picture 4" descr="47840013"/>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a:xfrm>
            <a:off x="1619040" y="1600200"/>
            <a:ext cx="5905919" cy="391636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840616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r>
              <a:rPr lang="en-GB" dirty="0"/>
              <a:t>Initial fieldwork among Puerto Rican </a:t>
            </a:r>
            <a:r>
              <a:rPr lang="en-GB" dirty="0" err="1"/>
              <a:t>spiritists</a:t>
            </a:r>
            <a:r>
              <a:rPr lang="en-GB" dirty="0"/>
              <a:t> and </a:t>
            </a:r>
            <a:r>
              <a:rPr lang="en-GB" dirty="0" err="1"/>
              <a:t>Santeros</a:t>
            </a:r>
            <a:endParaRPr lang="en-GB" dirty="0"/>
          </a:p>
          <a:p>
            <a:r>
              <a:rPr lang="en-GB" dirty="0"/>
              <a:t>However – common feature was the answer “the spirits / </a:t>
            </a:r>
            <a:r>
              <a:rPr lang="en-GB" dirty="0" err="1"/>
              <a:t>orichas</a:t>
            </a:r>
            <a:r>
              <a:rPr lang="en-GB" dirty="0"/>
              <a:t> do not distinguish between men and women”</a:t>
            </a:r>
          </a:p>
          <a:p>
            <a:pPr marL="0" indent="0">
              <a:buNone/>
            </a:pPr>
            <a:endParaRPr lang="en-GB" dirty="0"/>
          </a:p>
        </p:txBody>
      </p:sp>
    </p:spTree>
    <p:extLst>
      <p:ext uri="{BB962C8B-B14F-4D97-AF65-F5344CB8AC3E}">
        <p14:creationId xmlns:p14="http://schemas.microsoft.com/office/powerpoint/2010/main" val="14847595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another change of topic </a:t>
            </a:r>
          </a:p>
        </p:txBody>
      </p:sp>
      <p:sp>
        <p:nvSpPr>
          <p:cNvPr id="3" name="Content Placeholder 2"/>
          <p:cNvSpPr>
            <a:spLocks noGrp="1"/>
          </p:cNvSpPr>
          <p:nvPr>
            <p:ph sz="half" idx="1"/>
          </p:nvPr>
        </p:nvSpPr>
        <p:spPr/>
        <p:txBody>
          <a:bodyPr/>
          <a:lstStyle/>
          <a:p>
            <a:r>
              <a:rPr lang="en-GB" dirty="0"/>
              <a:t>Identity/ethnicity creation in the realm of Puerto Rican Spiritism and Cuban </a:t>
            </a:r>
            <a:r>
              <a:rPr lang="en-GB" dirty="0" err="1"/>
              <a:t>Santeria</a:t>
            </a:r>
            <a:r>
              <a:rPr lang="en-GB" dirty="0"/>
              <a:t> among Puerto Ricans (in Puerto Rico and New York)</a:t>
            </a:r>
          </a:p>
        </p:txBody>
      </p:sp>
      <p:pic>
        <p:nvPicPr>
          <p:cNvPr id="5" name="Picture 6" descr="articleLarge"/>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a:xfrm>
            <a:off x="4878470" y="2204864"/>
            <a:ext cx="3808330" cy="228499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383108580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rmAutofit/>
          </a:bodyPr>
          <a:lstStyle/>
          <a:p>
            <a:r>
              <a:rPr lang="en-GB" dirty="0"/>
              <a:t>Theoretical framework </a:t>
            </a:r>
          </a:p>
        </p:txBody>
      </p:sp>
      <p:sp>
        <p:nvSpPr>
          <p:cNvPr id="6" name="Content Placeholder 5"/>
          <p:cNvSpPr>
            <a:spLocks noGrp="1"/>
          </p:cNvSpPr>
          <p:nvPr>
            <p:ph idx="1"/>
          </p:nvPr>
        </p:nvSpPr>
        <p:spPr/>
        <p:txBody>
          <a:bodyPr/>
          <a:lstStyle/>
          <a:p>
            <a:r>
              <a:rPr lang="en-GB" dirty="0"/>
              <a:t>Ethnicity - creating ethnic boundaries between ethnic groups </a:t>
            </a:r>
          </a:p>
          <a:p>
            <a:pPr lvl="1"/>
            <a:r>
              <a:rPr lang="en-GB" dirty="0"/>
              <a:t>Starting with </a:t>
            </a: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Fredrik Barth and his book on </a:t>
            </a:r>
            <a:r>
              <a:rPr lang="en-GB" altLang="en-US" i="1" dirty="0">
                <a:latin typeface="Times New Roman" panose="02020603050405020304" pitchFamily="18" charset="0"/>
                <a:ea typeface="Times New Roman" panose="02020603050405020304" pitchFamily="18" charset="0"/>
                <a:cs typeface="Times New Roman" panose="02020603050405020304" pitchFamily="18" charset="0"/>
              </a:rPr>
              <a:t>Ethnic Groups and Boundaries: the Social Organization of Culture Difference.</a:t>
            </a:r>
            <a:r>
              <a:rPr lang="en-GB" altLang="en-US" dirty="0">
                <a:latin typeface="Times New Roman" panose="02020603050405020304" pitchFamily="18" charset="0"/>
                <a:ea typeface="Times New Roman" panose="02020603050405020304" pitchFamily="18" charset="0"/>
                <a:cs typeface="Times New Roman" panose="02020603050405020304" pitchFamily="18" charset="0"/>
              </a:rPr>
              <a:t> Bergen, 1969.</a:t>
            </a:r>
            <a:endParaRPr lang="en-GB" dirty="0"/>
          </a:p>
          <a:p>
            <a:endParaRPr lang="en-GB" dirty="0"/>
          </a:p>
        </p:txBody>
      </p:sp>
    </p:spTree>
    <p:extLst>
      <p:ext uri="{BB962C8B-B14F-4D97-AF65-F5344CB8AC3E}">
        <p14:creationId xmlns:p14="http://schemas.microsoft.com/office/powerpoint/2010/main" val="161689463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6" name="Content Placeholder 5"/>
          <p:cNvSpPr>
            <a:spLocks noGrp="1"/>
          </p:cNvSpPr>
          <p:nvPr>
            <p:ph idx="1"/>
          </p:nvPr>
        </p:nvSpPr>
        <p:spPr/>
        <p:txBody>
          <a:bodyPr>
            <a:normAutofit fontScale="85000" lnSpcReduction="20000"/>
          </a:bodyPr>
          <a:lstStyle/>
          <a:p>
            <a:r>
              <a:rPr lang="en-GB" dirty="0" err="1"/>
              <a:t>Wallerstein</a:t>
            </a:r>
            <a:r>
              <a:rPr lang="en-GB" dirty="0"/>
              <a:t> located ethnicity in an urban environment when he defined ethnicity as a feeling of loyalty to a new ethnic group living in a town (1960:131-133).</a:t>
            </a:r>
          </a:p>
          <a:p>
            <a:pPr lvl="1"/>
            <a:r>
              <a:rPr lang="en-GB" dirty="0"/>
              <a:t>But he forgot to explain how a migrant develops loyal feeling and why.</a:t>
            </a:r>
          </a:p>
          <a:p>
            <a:r>
              <a:rPr lang="en-GB" dirty="0"/>
              <a:t>Clara Rodríguez (1989) present Puerto Ricans as belonging to one ethnic homogenous though racially mixed group. </a:t>
            </a:r>
          </a:p>
          <a:p>
            <a:pPr lvl="1"/>
            <a:r>
              <a:rPr lang="en-GB" dirty="0"/>
              <a:t>But this is a bit simplistic and does not distinguish sufficiently between migrants and their descendants</a:t>
            </a:r>
          </a:p>
          <a:p>
            <a:endParaRPr lang="en-GB" dirty="0"/>
          </a:p>
        </p:txBody>
      </p:sp>
    </p:spTree>
    <p:extLst>
      <p:ext uri="{BB962C8B-B14F-4D97-AF65-F5344CB8AC3E}">
        <p14:creationId xmlns:p14="http://schemas.microsoft.com/office/powerpoint/2010/main" val="8422393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 ethnic group is </a:t>
            </a:r>
          </a:p>
        </p:txBody>
      </p:sp>
      <p:sp>
        <p:nvSpPr>
          <p:cNvPr id="3" name="Content Placeholder 2"/>
          <p:cNvSpPr>
            <a:spLocks noGrp="1"/>
          </p:cNvSpPr>
          <p:nvPr>
            <p:ph idx="1"/>
          </p:nvPr>
        </p:nvSpPr>
        <p:spPr/>
        <p:txBody>
          <a:bodyPr/>
          <a:lstStyle/>
          <a:p>
            <a:r>
              <a:rPr lang="en-GB" dirty="0"/>
              <a:t>“…</a:t>
            </a:r>
            <a:r>
              <a:rPr lang="en-US" dirty="0"/>
              <a:t>any group of people who set themselves apart and are set apart from other groups with whom they interact or exist in terms of some distinctive criterion or criteria which may be linguistic, racial or cultural“(Seymour-Smith 1986: 95)</a:t>
            </a:r>
          </a:p>
          <a:p>
            <a:pPr lvl="1"/>
            <a:r>
              <a:rPr lang="en-US" dirty="0"/>
              <a:t>But how do they set themselves apart? </a:t>
            </a:r>
            <a:endParaRPr lang="en-GB" dirty="0"/>
          </a:p>
        </p:txBody>
      </p:sp>
    </p:spTree>
    <p:extLst>
      <p:ext uri="{BB962C8B-B14F-4D97-AF65-F5344CB8AC3E}">
        <p14:creationId xmlns:p14="http://schemas.microsoft.com/office/powerpoint/2010/main" val="42752440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Puerto Ricans in NY</a:t>
            </a:r>
          </a:p>
        </p:txBody>
      </p:sp>
      <p:sp>
        <p:nvSpPr>
          <p:cNvPr id="3" name="Content Placeholder 2"/>
          <p:cNvSpPr>
            <a:spLocks noGrp="1"/>
          </p:cNvSpPr>
          <p:nvPr>
            <p:ph idx="1"/>
          </p:nvPr>
        </p:nvSpPr>
        <p:spPr/>
        <p:txBody>
          <a:bodyPr>
            <a:normAutofit lnSpcReduction="10000"/>
          </a:bodyPr>
          <a:lstStyle/>
          <a:p>
            <a:r>
              <a:rPr lang="en-GB" dirty="0"/>
              <a:t>„For many Puerto Ricans living in the midst of a large, alien city like New York, the </a:t>
            </a:r>
            <a:r>
              <a:rPr lang="en-GB" i="1" dirty="0" err="1"/>
              <a:t>centro</a:t>
            </a:r>
            <a:r>
              <a:rPr lang="en-GB" dirty="0"/>
              <a:t> becomes an important primary group outside the family and assumes many of the functions voluntary organizations perform for urban migrants the world over.“ (Alan Harwood, 1977: 179)</a:t>
            </a:r>
          </a:p>
        </p:txBody>
      </p:sp>
    </p:spTree>
    <p:extLst>
      <p:ext uri="{BB962C8B-B14F-4D97-AF65-F5344CB8AC3E}">
        <p14:creationId xmlns:p14="http://schemas.microsoft.com/office/powerpoint/2010/main" val="372428443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836712"/>
            <a:ext cx="8229600" cy="4680521"/>
          </a:xfrm>
        </p:spPr>
        <p:txBody>
          <a:bodyPr>
            <a:normAutofit fontScale="92500" lnSpcReduction="10000"/>
          </a:bodyPr>
          <a:lstStyle/>
          <a:p>
            <a:pPr hangingPunct="0"/>
            <a:r>
              <a:rPr lang="en-GB" dirty="0"/>
              <a:t>„‘If you ever talk to a Puerto Rican who says he doesn’t believe in the spirits, you know what that means? It means you haven’t talked to him long enough.’</a:t>
            </a:r>
          </a:p>
          <a:p>
            <a:pPr hangingPunct="0"/>
            <a:r>
              <a:rPr lang="en-GB" dirty="0"/>
              <a:t>The newcomer was quiet for a moment and asked, ‘Does it means you too?’</a:t>
            </a:r>
          </a:p>
          <a:p>
            <a:pPr hangingPunct="0"/>
            <a:r>
              <a:rPr lang="en-GB" dirty="0"/>
              <a:t>The friend smiled again and said, ’Well, I have heard some things. I have seen some things. I wouldn’t deny them.’“ (Dan Wakefield, 1959: 59) </a:t>
            </a:r>
          </a:p>
          <a:p>
            <a:endParaRPr lang="en-GB" dirty="0"/>
          </a:p>
        </p:txBody>
      </p:sp>
    </p:spTree>
    <p:extLst>
      <p:ext uri="{BB962C8B-B14F-4D97-AF65-F5344CB8AC3E}">
        <p14:creationId xmlns:p14="http://schemas.microsoft.com/office/powerpoint/2010/main" val="22475435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Spiritism as feature of a new identity </a:t>
            </a:r>
          </a:p>
        </p:txBody>
      </p:sp>
      <p:sp>
        <p:nvSpPr>
          <p:cNvPr id="3" name="Content Placeholder 2"/>
          <p:cNvSpPr>
            <a:spLocks noGrp="1"/>
          </p:cNvSpPr>
          <p:nvPr>
            <p:ph idx="1"/>
          </p:nvPr>
        </p:nvSpPr>
        <p:spPr/>
        <p:txBody>
          <a:bodyPr/>
          <a:lstStyle/>
          <a:p>
            <a:r>
              <a:rPr lang="en-GB" dirty="0"/>
              <a:t>“Because of the widespread belief in spirits among Puerto Ricans, furthermore, </a:t>
            </a:r>
            <a:r>
              <a:rPr lang="en-GB" dirty="0" err="1"/>
              <a:t>spiritism</a:t>
            </a:r>
            <a:r>
              <a:rPr lang="en-GB" dirty="0"/>
              <a:t> [...] has somewhat the same standing as ‘soul’ among Blacks as a basis for ethnic identity.“ (Harwood 1977: 183)</a:t>
            </a:r>
          </a:p>
        </p:txBody>
      </p:sp>
    </p:spTree>
    <p:extLst>
      <p:ext uri="{BB962C8B-B14F-4D97-AF65-F5344CB8AC3E}">
        <p14:creationId xmlns:p14="http://schemas.microsoft.com/office/powerpoint/2010/main" val="13827651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Photo of a typical </a:t>
            </a:r>
            <a:r>
              <a:rPr lang="en-GB" dirty="0" err="1"/>
              <a:t>botanica</a:t>
            </a:r>
            <a:r>
              <a:rPr lang="en-GB" dirty="0"/>
              <a:t> in NY </a:t>
            </a:r>
          </a:p>
        </p:txBody>
      </p:sp>
      <p:pic>
        <p:nvPicPr>
          <p:cNvPr id="4" name="Picture 6" descr="articleLarge"/>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a:xfrm>
            <a:off x="1956098" y="1988840"/>
            <a:ext cx="5424214" cy="3254528"/>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spTree>
    <p:extLst>
      <p:ext uri="{BB962C8B-B14F-4D97-AF65-F5344CB8AC3E}">
        <p14:creationId xmlns:p14="http://schemas.microsoft.com/office/powerpoint/2010/main" val="10101347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Religion and Ethnicity  </a:t>
            </a:r>
          </a:p>
        </p:txBody>
      </p:sp>
      <p:sp>
        <p:nvSpPr>
          <p:cNvPr id="3" name="Content Placeholder 2"/>
          <p:cNvSpPr>
            <a:spLocks noGrp="1"/>
          </p:cNvSpPr>
          <p:nvPr>
            <p:ph idx="1"/>
          </p:nvPr>
        </p:nvSpPr>
        <p:spPr/>
        <p:txBody>
          <a:bodyPr>
            <a:normAutofit fontScale="92500" lnSpcReduction="20000"/>
          </a:bodyPr>
          <a:lstStyle/>
          <a:p>
            <a:r>
              <a:rPr lang="en-GB" dirty="0"/>
              <a:t>Ethnic groups do not originate from the migration of whole tribal groups but from the complex relationship between the integration of individuals (based on a selection of cultural factors) and the alienation toward other groups. </a:t>
            </a:r>
          </a:p>
          <a:p>
            <a:r>
              <a:rPr lang="en-GB" dirty="0"/>
              <a:t>Spiritism constitutes one element - among others - in the creation of a common base for identification as well as of establishing borders toward other groups.</a:t>
            </a:r>
          </a:p>
        </p:txBody>
      </p:sp>
    </p:spTree>
    <p:extLst>
      <p:ext uri="{BB962C8B-B14F-4D97-AF65-F5344CB8AC3E}">
        <p14:creationId xmlns:p14="http://schemas.microsoft.com/office/powerpoint/2010/main" val="213113966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Three points to take away </a:t>
            </a:r>
          </a:p>
        </p:txBody>
      </p:sp>
      <p:sp>
        <p:nvSpPr>
          <p:cNvPr id="3" name="Content Placeholder 2"/>
          <p:cNvSpPr>
            <a:spLocks noGrp="1"/>
          </p:cNvSpPr>
          <p:nvPr>
            <p:ph idx="1"/>
          </p:nvPr>
        </p:nvSpPr>
        <p:spPr/>
        <p:txBody>
          <a:bodyPr/>
          <a:lstStyle/>
          <a:p>
            <a:r>
              <a:rPr lang="en-GB" dirty="0"/>
              <a:t>Research topic can change when entering “the field”</a:t>
            </a:r>
          </a:p>
          <a:p>
            <a:r>
              <a:rPr lang="en-GB" dirty="0"/>
              <a:t>Theoretical framework has to be adjusted or even re-developed from the field </a:t>
            </a:r>
          </a:p>
          <a:p>
            <a:r>
              <a:rPr lang="en-GB" dirty="0"/>
              <a:t>The position of the researcher has to be considered all the time. </a:t>
            </a:r>
          </a:p>
          <a:p>
            <a:endParaRPr lang="en-GB" dirty="0"/>
          </a:p>
        </p:txBody>
      </p:sp>
    </p:spTree>
    <p:extLst>
      <p:ext uri="{BB962C8B-B14F-4D97-AF65-F5344CB8AC3E}">
        <p14:creationId xmlns:p14="http://schemas.microsoft.com/office/powerpoint/2010/main" val="17560208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F87AED-A8BF-47A6-A290-EABE91537CE6}"/>
              </a:ext>
            </a:extLst>
          </p:cNvPr>
          <p:cNvSpPr>
            <a:spLocks noGrp="1"/>
          </p:cNvSpPr>
          <p:nvPr>
            <p:ph type="title"/>
          </p:nvPr>
        </p:nvSpPr>
        <p:spPr/>
        <p:txBody>
          <a:bodyPr/>
          <a:lstStyle/>
          <a:p>
            <a:r>
              <a:rPr lang="en-GB" dirty="0"/>
              <a:t>Overview of module </a:t>
            </a:r>
          </a:p>
        </p:txBody>
      </p:sp>
      <p:sp>
        <p:nvSpPr>
          <p:cNvPr id="3" name="Content Placeholder 2">
            <a:extLst>
              <a:ext uri="{FF2B5EF4-FFF2-40B4-BE49-F238E27FC236}">
                <a16:creationId xmlns:a16="http://schemas.microsoft.com/office/drawing/2014/main" id="{4CF2063B-5FA5-4841-BF34-1A6A19A428D9}"/>
              </a:ext>
            </a:extLst>
          </p:cNvPr>
          <p:cNvSpPr>
            <a:spLocks noGrp="1"/>
          </p:cNvSpPr>
          <p:nvPr>
            <p:ph idx="1"/>
          </p:nvPr>
        </p:nvSpPr>
        <p:spPr/>
        <p:txBody>
          <a:bodyPr>
            <a:normAutofit fontScale="92500" lnSpcReduction="20000"/>
          </a:bodyPr>
          <a:lstStyle/>
          <a:p>
            <a:r>
              <a:rPr lang="en-GB" dirty="0"/>
              <a:t>Week 1</a:t>
            </a:r>
          </a:p>
          <a:p>
            <a:pPr lvl="1"/>
            <a:r>
              <a:rPr lang="en-GB" dirty="0"/>
              <a:t>What is ethnographic research? </a:t>
            </a:r>
          </a:p>
          <a:p>
            <a:pPr lvl="1"/>
            <a:r>
              <a:rPr lang="en-GB" dirty="0"/>
              <a:t>The politics of ethnographic research </a:t>
            </a:r>
          </a:p>
          <a:p>
            <a:pPr lvl="1"/>
            <a:r>
              <a:rPr lang="en-GB" dirty="0"/>
              <a:t>How native is a “native” anthropologist?</a:t>
            </a:r>
          </a:p>
          <a:p>
            <a:r>
              <a:rPr lang="en-GB" dirty="0"/>
              <a:t>Week 2</a:t>
            </a:r>
          </a:p>
          <a:p>
            <a:pPr lvl="1"/>
            <a:r>
              <a:rPr lang="en-GB" dirty="0"/>
              <a:t>Research design</a:t>
            </a:r>
          </a:p>
          <a:p>
            <a:pPr lvl="1"/>
            <a:r>
              <a:rPr lang="en-GB" dirty="0"/>
              <a:t>Participating, observing, witnessing – what is the different?</a:t>
            </a:r>
          </a:p>
          <a:p>
            <a:pPr marL="0" indent="0">
              <a:buNone/>
            </a:pPr>
            <a:r>
              <a:rPr lang="en-GB" dirty="0"/>
              <a:t> </a:t>
            </a:r>
          </a:p>
          <a:p>
            <a:endParaRPr lang="en-GB" dirty="0"/>
          </a:p>
          <a:p>
            <a:endParaRPr lang="en-GB" dirty="0"/>
          </a:p>
        </p:txBody>
      </p:sp>
    </p:spTree>
    <p:extLst>
      <p:ext uri="{BB962C8B-B14F-4D97-AF65-F5344CB8AC3E}">
        <p14:creationId xmlns:p14="http://schemas.microsoft.com/office/powerpoint/2010/main" val="79812780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7894A-C15C-4809-949A-E1821202F4E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9D00572-A9FB-416C-9832-C3052C281B6B}"/>
              </a:ext>
            </a:extLst>
          </p:cNvPr>
          <p:cNvSpPr>
            <a:spLocks noGrp="1"/>
          </p:cNvSpPr>
          <p:nvPr>
            <p:ph idx="1"/>
          </p:nvPr>
        </p:nvSpPr>
        <p:spPr>
          <a:xfrm>
            <a:off x="457200" y="980728"/>
            <a:ext cx="8229600" cy="4536505"/>
          </a:xfrm>
        </p:spPr>
        <p:txBody>
          <a:bodyPr>
            <a:normAutofit fontScale="92500" lnSpcReduction="20000"/>
          </a:bodyPr>
          <a:lstStyle/>
          <a:p>
            <a:r>
              <a:rPr lang="en-GB" dirty="0"/>
              <a:t>Week 3</a:t>
            </a:r>
          </a:p>
          <a:p>
            <a:pPr lvl="1"/>
            <a:r>
              <a:rPr lang="en-GB" dirty="0"/>
              <a:t>The importance to reflect on your position </a:t>
            </a:r>
          </a:p>
          <a:p>
            <a:pPr lvl="1"/>
            <a:r>
              <a:rPr lang="en-GB" dirty="0"/>
              <a:t>Impact of the Writing Culture debate on ethnographic research</a:t>
            </a:r>
          </a:p>
          <a:p>
            <a:pPr lvl="1"/>
            <a:r>
              <a:rPr lang="en-GB" dirty="0"/>
              <a:t>What is autoethnographic research? </a:t>
            </a:r>
          </a:p>
          <a:p>
            <a:r>
              <a:rPr lang="en-GB" dirty="0"/>
              <a:t>Week 4</a:t>
            </a:r>
          </a:p>
          <a:p>
            <a:pPr lvl="1"/>
            <a:r>
              <a:rPr lang="en-GB" dirty="0"/>
              <a:t>Ethical implications when doing fieldwork </a:t>
            </a:r>
          </a:p>
          <a:p>
            <a:pPr lvl="1"/>
            <a:r>
              <a:rPr lang="en-GB" dirty="0"/>
              <a:t>What can go wrong? Expect the unexpected</a:t>
            </a:r>
          </a:p>
          <a:p>
            <a:pPr lvl="1"/>
            <a:r>
              <a:rPr lang="en-GB" dirty="0"/>
              <a:t>New forms of research: digital ethnography and multi-sited research </a:t>
            </a:r>
          </a:p>
          <a:p>
            <a:pPr marL="457200" lvl="1" indent="0">
              <a:buNone/>
            </a:pPr>
            <a:r>
              <a:rPr lang="en-GB" dirty="0"/>
              <a:t> </a:t>
            </a:r>
          </a:p>
        </p:txBody>
      </p:sp>
    </p:spTree>
    <p:extLst>
      <p:ext uri="{BB962C8B-B14F-4D97-AF65-F5344CB8AC3E}">
        <p14:creationId xmlns:p14="http://schemas.microsoft.com/office/powerpoint/2010/main" val="61093609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9DFDED-947E-4B83-A111-1966127159AE}"/>
              </a:ext>
            </a:extLst>
          </p:cNvPr>
          <p:cNvSpPr>
            <a:spLocks noGrp="1"/>
          </p:cNvSpPr>
          <p:nvPr>
            <p:ph type="title"/>
          </p:nvPr>
        </p:nvSpPr>
        <p:spPr/>
        <p:txBody>
          <a:bodyPr>
            <a:normAutofit/>
          </a:bodyPr>
          <a:lstStyle/>
          <a:p>
            <a:r>
              <a:rPr lang="en-GB" dirty="0"/>
              <a:t>Resources </a:t>
            </a:r>
          </a:p>
        </p:txBody>
      </p:sp>
      <p:sp>
        <p:nvSpPr>
          <p:cNvPr id="3" name="Content Placeholder 2">
            <a:extLst>
              <a:ext uri="{FF2B5EF4-FFF2-40B4-BE49-F238E27FC236}">
                <a16:creationId xmlns:a16="http://schemas.microsoft.com/office/drawing/2014/main" id="{03021096-7171-4784-BEC8-2A309BD0C887}"/>
              </a:ext>
            </a:extLst>
          </p:cNvPr>
          <p:cNvSpPr>
            <a:spLocks noGrp="1"/>
          </p:cNvSpPr>
          <p:nvPr>
            <p:ph idx="1"/>
          </p:nvPr>
        </p:nvSpPr>
        <p:spPr/>
        <p:txBody>
          <a:bodyPr/>
          <a:lstStyle/>
          <a:p>
            <a:r>
              <a:rPr lang="en-GB" dirty="0"/>
              <a:t>A scanned copy of several chapters on Moodle (books are usually in the library)</a:t>
            </a:r>
          </a:p>
          <a:p>
            <a:r>
              <a:rPr lang="en-GB" dirty="0"/>
              <a:t>Other e-copies of articles (e.g., from academia.edu)</a:t>
            </a:r>
          </a:p>
          <a:p>
            <a:r>
              <a:rPr lang="en-GB" dirty="0"/>
              <a:t>YouTube clips and documentaries </a:t>
            </a:r>
          </a:p>
          <a:p>
            <a:r>
              <a:rPr lang="en-GB" dirty="0"/>
              <a:t>TED lectures (usually app. 15-10 minutes long)</a:t>
            </a:r>
          </a:p>
        </p:txBody>
      </p:sp>
    </p:spTree>
    <p:extLst>
      <p:ext uri="{BB962C8B-B14F-4D97-AF65-F5344CB8AC3E}">
        <p14:creationId xmlns:p14="http://schemas.microsoft.com/office/powerpoint/2010/main" val="16248719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8EF8BF-59C5-47B1-B354-F67ACE19EFEB}"/>
              </a:ext>
            </a:extLst>
          </p:cNvPr>
          <p:cNvSpPr>
            <a:spLocks noGrp="1"/>
          </p:cNvSpPr>
          <p:nvPr>
            <p:ph type="title"/>
          </p:nvPr>
        </p:nvSpPr>
        <p:spPr/>
        <p:txBody>
          <a:bodyPr/>
          <a:lstStyle/>
          <a:p>
            <a:r>
              <a:rPr lang="en-GB" dirty="0"/>
              <a:t>Assessments </a:t>
            </a:r>
          </a:p>
        </p:txBody>
      </p:sp>
      <p:sp>
        <p:nvSpPr>
          <p:cNvPr id="3" name="Content Placeholder 2">
            <a:extLst>
              <a:ext uri="{FF2B5EF4-FFF2-40B4-BE49-F238E27FC236}">
                <a16:creationId xmlns:a16="http://schemas.microsoft.com/office/drawing/2014/main" id="{10176B8C-30F5-47EE-8164-64B3EFB631BD}"/>
              </a:ext>
            </a:extLst>
          </p:cNvPr>
          <p:cNvSpPr>
            <a:spLocks noGrp="1"/>
          </p:cNvSpPr>
          <p:nvPr>
            <p:ph idx="1"/>
          </p:nvPr>
        </p:nvSpPr>
        <p:spPr/>
        <p:txBody>
          <a:bodyPr/>
          <a:lstStyle/>
          <a:p>
            <a:r>
              <a:rPr lang="en-GB" dirty="0"/>
              <a:t>1. Short Commentary (20%)</a:t>
            </a:r>
          </a:p>
          <a:p>
            <a:r>
              <a:rPr lang="en-GB" dirty="0"/>
              <a:t>2. Research Portfolio (80%)</a:t>
            </a:r>
          </a:p>
          <a:p>
            <a:endParaRPr lang="en-GB" dirty="0"/>
          </a:p>
        </p:txBody>
      </p:sp>
    </p:spTree>
    <p:extLst>
      <p:ext uri="{BB962C8B-B14F-4D97-AF65-F5344CB8AC3E}">
        <p14:creationId xmlns:p14="http://schemas.microsoft.com/office/powerpoint/2010/main" val="5111033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1. Short Commentary </a:t>
            </a:r>
          </a:p>
        </p:txBody>
      </p:sp>
      <p:sp>
        <p:nvSpPr>
          <p:cNvPr id="3" name="Content Placeholder 2"/>
          <p:cNvSpPr>
            <a:spLocks noGrp="1"/>
          </p:cNvSpPr>
          <p:nvPr>
            <p:ph idx="1"/>
          </p:nvPr>
        </p:nvSpPr>
        <p:spPr/>
        <p:txBody>
          <a:bodyPr/>
          <a:lstStyle/>
          <a:p>
            <a:r>
              <a:rPr lang="en-GB" dirty="0"/>
              <a:t>Select one of the books of the list below and write a </a:t>
            </a:r>
            <a:r>
              <a:rPr lang="en-GB" b="1" dirty="0"/>
              <a:t>short commentary</a:t>
            </a:r>
            <a:r>
              <a:rPr lang="en-GB" dirty="0"/>
              <a:t> that discusses ethnography as research method (app. 1000 words) to be submitted via </a:t>
            </a:r>
            <a:r>
              <a:rPr lang="en-GB" b="1" dirty="0" err="1"/>
              <a:t>Turnitin</a:t>
            </a:r>
            <a:r>
              <a:rPr lang="en-GB" b="1" dirty="0"/>
              <a:t> on 25 September 2019.</a:t>
            </a:r>
            <a:endParaRPr lang="en-GB" dirty="0"/>
          </a:p>
          <a:p>
            <a:endParaRPr lang="en-GB" dirty="0"/>
          </a:p>
        </p:txBody>
      </p:sp>
    </p:spTree>
    <p:extLst>
      <p:ext uri="{BB962C8B-B14F-4D97-AF65-F5344CB8AC3E}">
        <p14:creationId xmlns:p14="http://schemas.microsoft.com/office/powerpoint/2010/main" val="40557323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Select one of these books…</a:t>
            </a:r>
          </a:p>
        </p:txBody>
      </p:sp>
      <p:sp>
        <p:nvSpPr>
          <p:cNvPr id="3" name="Content Placeholder 2"/>
          <p:cNvSpPr>
            <a:spLocks noGrp="1"/>
          </p:cNvSpPr>
          <p:nvPr>
            <p:ph idx="1"/>
          </p:nvPr>
        </p:nvSpPr>
        <p:spPr/>
        <p:txBody>
          <a:bodyPr>
            <a:normAutofit fontScale="47500" lnSpcReduction="20000"/>
          </a:bodyPr>
          <a:lstStyle/>
          <a:p>
            <a:r>
              <a:rPr lang="en-GB" dirty="0"/>
              <a:t>Clifford, James and George E. Marcus (</a:t>
            </a:r>
            <a:r>
              <a:rPr lang="en-GB" dirty="0" err="1"/>
              <a:t>eds</a:t>
            </a:r>
            <a:r>
              <a:rPr lang="en-GB" dirty="0"/>
              <a:t>) 1986. </a:t>
            </a:r>
            <a:r>
              <a:rPr lang="en-GB" i="1" dirty="0"/>
              <a:t>Writing Culture: The Poetics and Politics of Ethnography</a:t>
            </a:r>
            <a:r>
              <a:rPr lang="en-GB" dirty="0"/>
              <a:t>. Berkeley: University of California Press.</a:t>
            </a:r>
          </a:p>
          <a:p>
            <a:endParaRPr lang="en-GB" dirty="0"/>
          </a:p>
          <a:p>
            <a:r>
              <a:rPr lang="en-GB" dirty="0"/>
              <a:t>Davies, Charlotte Aull,1999. </a:t>
            </a:r>
            <a:r>
              <a:rPr lang="en-GB" i="1" dirty="0">
                <a:hlinkClick r:id="rId2"/>
              </a:rPr>
              <a:t>Reflexive ethnography: a guide to researching selves and others</a:t>
            </a:r>
            <a:r>
              <a:rPr lang="en-GB" i="1" dirty="0"/>
              <a:t>. </a:t>
            </a:r>
            <a:r>
              <a:rPr lang="en-GB" dirty="0"/>
              <a:t>London: Routledge 1999</a:t>
            </a:r>
          </a:p>
          <a:p>
            <a:pPr marL="0" indent="0">
              <a:buNone/>
            </a:pPr>
            <a:r>
              <a:rPr lang="en-GB" dirty="0"/>
              <a:t> </a:t>
            </a:r>
          </a:p>
          <a:p>
            <a:r>
              <a:rPr lang="en-GB" dirty="0"/>
              <a:t>Hine, Christine. 2000. </a:t>
            </a:r>
            <a:r>
              <a:rPr lang="en-GB" i="1" dirty="0"/>
              <a:t>Virtual Ethnography</a:t>
            </a:r>
            <a:r>
              <a:rPr lang="en-GB" dirty="0"/>
              <a:t>. Thousand Oaks, CA: Sage Publications.</a:t>
            </a:r>
          </a:p>
          <a:p>
            <a:pPr marL="0" indent="0">
              <a:buNone/>
            </a:pPr>
            <a:r>
              <a:rPr lang="en-GB" dirty="0"/>
              <a:t> </a:t>
            </a:r>
          </a:p>
          <a:p>
            <a:r>
              <a:rPr lang="en-GB" dirty="0"/>
              <a:t>Pink, Sarah. 2015. </a:t>
            </a:r>
            <a:r>
              <a:rPr lang="en-GB" i="1" dirty="0">
                <a:hlinkClick r:id="rId3"/>
              </a:rPr>
              <a:t>Doing sensory ethnography</a:t>
            </a:r>
            <a:r>
              <a:rPr lang="en-GB" dirty="0"/>
              <a:t>. 2nd edition. London: SAGE.</a:t>
            </a:r>
          </a:p>
          <a:p>
            <a:pPr marL="0" indent="0">
              <a:buNone/>
            </a:pPr>
            <a:r>
              <a:rPr lang="en-GB" dirty="0"/>
              <a:t> </a:t>
            </a:r>
          </a:p>
          <a:p>
            <a:r>
              <a:rPr lang="en-GB" dirty="0"/>
              <a:t>Pink, Sarah (ed.)  2013, </a:t>
            </a:r>
            <a:r>
              <a:rPr lang="en-GB" i="1" dirty="0"/>
              <a:t>Doing Visual Ethnography: Images, Media and representation in Research. 3</a:t>
            </a:r>
            <a:r>
              <a:rPr lang="en-GB" i="1" baseline="30000" dirty="0"/>
              <a:t>rd</a:t>
            </a:r>
            <a:r>
              <a:rPr lang="en-GB" i="1" dirty="0"/>
              <a:t> </a:t>
            </a:r>
            <a:r>
              <a:rPr lang="en-GB" i="1" dirty="0" err="1"/>
              <a:t>ed</a:t>
            </a:r>
            <a:r>
              <a:rPr lang="en-GB" dirty="0"/>
              <a:t>,  London: Sage.</a:t>
            </a:r>
          </a:p>
          <a:p>
            <a:pPr marL="0" indent="0">
              <a:buNone/>
            </a:pPr>
            <a:r>
              <a:rPr lang="en-GB" dirty="0"/>
              <a:t> </a:t>
            </a:r>
          </a:p>
          <a:p>
            <a:r>
              <a:rPr lang="en-GB" dirty="0" err="1"/>
              <a:t>Sluka</a:t>
            </a:r>
            <a:r>
              <a:rPr lang="en-GB" dirty="0"/>
              <a:t>, Jeffrey and Antonius Robben (</a:t>
            </a:r>
            <a:r>
              <a:rPr lang="en-GB" dirty="0" err="1"/>
              <a:t>eds</a:t>
            </a:r>
            <a:r>
              <a:rPr lang="en-GB" dirty="0"/>
              <a:t>). 2012 </a:t>
            </a:r>
            <a:r>
              <a:rPr lang="en-GB" i="1" dirty="0"/>
              <a:t>Ethnographic Fieldwork: An Anthropological Reader: Second Edition. </a:t>
            </a:r>
            <a:r>
              <a:rPr lang="en-GB" dirty="0"/>
              <a:t>Oxford: Blackwell</a:t>
            </a:r>
          </a:p>
          <a:p>
            <a:pPr marL="0" indent="0">
              <a:buNone/>
            </a:pPr>
            <a:r>
              <a:rPr lang="en-GB" dirty="0"/>
              <a:t> </a:t>
            </a:r>
          </a:p>
          <a:p>
            <a:endParaRPr lang="en-GB" dirty="0"/>
          </a:p>
        </p:txBody>
      </p:sp>
    </p:spTree>
    <p:extLst>
      <p:ext uri="{BB962C8B-B14F-4D97-AF65-F5344CB8AC3E}">
        <p14:creationId xmlns:p14="http://schemas.microsoft.com/office/powerpoint/2010/main" val="291555301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A9FBC4-EA90-40A8-8FF7-955AE67349C6}"/>
              </a:ext>
            </a:extLst>
          </p:cNvPr>
          <p:cNvSpPr>
            <a:spLocks noGrp="1"/>
          </p:cNvSpPr>
          <p:nvPr>
            <p:ph type="title"/>
          </p:nvPr>
        </p:nvSpPr>
        <p:spPr/>
        <p:txBody>
          <a:bodyPr/>
          <a:lstStyle/>
          <a:p>
            <a:r>
              <a:rPr lang="en-GB" dirty="0"/>
              <a:t>2. Research Portfolio</a:t>
            </a:r>
          </a:p>
        </p:txBody>
      </p:sp>
      <p:sp>
        <p:nvSpPr>
          <p:cNvPr id="3" name="Content Placeholder 2">
            <a:extLst>
              <a:ext uri="{FF2B5EF4-FFF2-40B4-BE49-F238E27FC236}">
                <a16:creationId xmlns:a16="http://schemas.microsoft.com/office/drawing/2014/main" id="{D5B1B69E-5392-4BBA-B9E3-3F72420CA8EB}"/>
              </a:ext>
            </a:extLst>
          </p:cNvPr>
          <p:cNvSpPr>
            <a:spLocks noGrp="1"/>
          </p:cNvSpPr>
          <p:nvPr>
            <p:ph idx="1"/>
          </p:nvPr>
        </p:nvSpPr>
        <p:spPr/>
        <p:txBody>
          <a:bodyPr>
            <a:normAutofit fontScale="77500" lnSpcReduction="20000"/>
          </a:bodyPr>
          <a:lstStyle/>
          <a:p>
            <a:r>
              <a:rPr lang="en-GB" dirty="0"/>
              <a:t>The Research Portfolio consists of 2 parts. Each item counts.</a:t>
            </a:r>
          </a:p>
          <a:p>
            <a:endParaRPr lang="en-GB" dirty="0"/>
          </a:p>
          <a:p>
            <a:pPr lvl="1"/>
            <a:r>
              <a:rPr lang="en-GB" dirty="0"/>
              <a:t>You need to select one research project that is based on ethnographic research (to be agreed in assessment workshop). </a:t>
            </a:r>
          </a:p>
          <a:p>
            <a:pPr lvl="1"/>
            <a:r>
              <a:rPr lang="en-GB" dirty="0"/>
              <a:t>You need to design the project (e.g., research aims, access to field) and develop a proposal that discusses the chosen method and analytical framework. </a:t>
            </a:r>
          </a:p>
          <a:p>
            <a:pPr lvl="1"/>
            <a:r>
              <a:rPr lang="en-GB" dirty="0"/>
              <a:t>You need to give a presentation midway through that allows you to gain feedback on the project before the proposal has to be finalised. </a:t>
            </a:r>
          </a:p>
          <a:p>
            <a:endParaRPr lang="en-GB" dirty="0"/>
          </a:p>
        </p:txBody>
      </p:sp>
    </p:spTree>
    <p:extLst>
      <p:ext uri="{BB962C8B-B14F-4D97-AF65-F5344CB8AC3E}">
        <p14:creationId xmlns:p14="http://schemas.microsoft.com/office/powerpoint/2010/main" val="4252885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3540FA-5A0B-46B1-BE8F-DB9AD581AC18}"/>
              </a:ext>
            </a:extLst>
          </p:cNvPr>
          <p:cNvSpPr>
            <a:spLocks noGrp="1"/>
          </p:cNvSpPr>
          <p:nvPr>
            <p:ph type="title"/>
          </p:nvPr>
        </p:nvSpPr>
        <p:spPr/>
        <p:txBody>
          <a:bodyPr/>
          <a:lstStyle/>
          <a:p>
            <a:r>
              <a:rPr lang="en-GB" dirty="0"/>
              <a:t>Two options for research </a:t>
            </a:r>
          </a:p>
        </p:txBody>
      </p:sp>
      <p:sp>
        <p:nvSpPr>
          <p:cNvPr id="3" name="Content Placeholder 2">
            <a:extLst>
              <a:ext uri="{FF2B5EF4-FFF2-40B4-BE49-F238E27FC236}">
                <a16:creationId xmlns:a16="http://schemas.microsoft.com/office/drawing/2014/main" id="{F22FE17E-5F73-462A-9CCC-19DE8E875FF7}"/>
              </a:ext>
            </a:extLst>
          </p:cNvPr>
          <p:cNvSpPr>
            <a:spLocks noGrp="1"/>
          </p:cNvSpPr>
          <p:nvPr>
            <p:ph idx="1"/>
          </p:nvPr>
        </p:nvSpPr>
        <p:spPr/>
        <p:txBody>
          <a:bodyPr/>
          <a:lstStyle/>
          <a:p>
            <a:r>
              <a:rPr lang="en-GB" dirty="0"/>
              <a:t>1) everyone selects one’s own setting and topic</a:t>
            </a:r>
          </a:p>
          <a:p>
            <a:r>
              <a:rPr lang="en-GB" dirty="0"/>
              <a:t>or</a:t>
            </a:r>
          </a:p>
          <a:p>
            <a:r>
              <a:rPr lang="en-GB" dirty="0"/>
              <a:t>2) we agree on one setting (e.g., Aberaeron) and everyone selects one’s own topic  </a:t>
            </a:r>
          </a:p>
        </p:txBody>
      </p:sp>
    </p:spTree>
    <p:extLst>
      <p:ext uri="{BB962C8B-B14F-4D97-AF65-F5344CB8AC3E}">
        <p14:creationId xmlns:p14="http://schemas.microsoft.com/office/powerpoint/2010/main" val="2727101311"/>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E223FB-950A-4F9C-9D42-D8D7D1681EAF}"/>
              </a:ext>
            </a:extLst>
          </p:cNvPr>
          <p:cNvSpPr>
            <a:spLocks noGrp="1"/>
          </p:cNvSpPr>
          <p:nvPr>
            <p:ph type="title"/>
          </p:nvPr>
        </p:nvSpPr>
        <p:spPr/>
        <p:txBody>
          <a:bodyPr>
            <a:normAutofit/>
          </a:bodyPr>
          <a:lstStyle/>
          <a:p>
            <a:r>
              <a:rPr lang="en-GB" dirty="0"/>
              <a:t>Remember</a:t>
            </a:r>
          </a:p>
        </p:txBody>
      </p:sp>
      <p:sp>
        <p:nvSpPr>
          <p:cNvPr id="3" name="Content Placeholder 2">
            <a:extLst>
              <a:ext uri="{FF2B5EF4-FFF2-40B4-BE49-F238E27FC236}">
                <a16:creationId xmlns:a16="http://schemas.microsoft.com/office/drawing/2014/main" id="{98395FB2-51F1-4025-BBFA-7F77B8BA8C30}"/>
              </a:ext>
            </a:extLst>
          </p:cNvPr>
          <p:cNvSpPr>
            <a:spLocks noGrp="1"/>
          </p:cNvSpPr>
          <p:nvPr>
            <p:ph idx="1"/>
          </p:nvPr>
        </p:nvSpPr>
        <p:spPr/>
        <p:txBody>
          <a:bodyPr/>
          <a:lstStyle/>
          <a:p>
            <a:r>
              <a:rPr lang="en-GB" dirty="0"/>
              <a:t>This is just an exercise to get familiar with </a:t>
            </a:r>
            <a:r>
              <a:rPr lang="en-GB"/>
              <a:t>critical anthropology </a:t>
            </a:r>
            <a:endParaRPr lang="en-GB" dirty="0"/>
          </a:p>
          <a:p>
            <a:r>
              <a:rPr lang="en-GB" dirty="0"/>
              <a:t>You do not need to use the same case for your project or dissertation </a:t>
            </a:r>
          </a:p>
        </p:txBody>
      </p:sp>
    </p:spTree>
    <p:extLst>
      <p:ext uri="{BB962C8B-B14F-4D97-AF65-F5344CB8AC3E}">
        <p14:creationId xmlns:p14="http://schemas.microsoft.com/office/powerpoint/2010/main" val="110454894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Presentation </a:t>
            </a:r>
          </a:p>
        </p:txBody>
      </p:sp>
      <p:sp>
        <p:nvSpPr>
          <p:cNvPr id="3" name="Content Placeholder 2"/>
          <p:cNvSpPr>
            <a:spLocks noGrp="1"/>
          </p:cNvSpPr>
          <p:nvPr>
            <p:ph idx="1"/>
          </p:nvPr>
        </p:nvSpPr>
        <p:spPr/>
        <p:txBody>
          <a:bodyPr>
            <a:normAutofit fontScale="70000" lnSpcReduction="20000"/>
          </a:bodyPr>
          <a:lstStyle/>
          <a:p>
            <a:pPr lvl="0"/>
            <a:r>
              <a:rPr lang="en-GB" dirty="0"/>
              <a:t>One of the following to be submitted via </a:t>
            </a:r>
            <a:r>
              <a:rPr lang="en-GB" b="1" dirty="0" err="1"/>
              <a:t>Turnitin</a:t>
            </a:r>
            <a:r>
              <a:rPr lang="en-GB" b="1" dirty="0"/>
              <a:t> on 3 October 2019 and presented in class on 4</a:t>
            </a:r>
            <a:r>
              <a:rPr lang="en-GB" b="1" baseline="30000" dirty="0"/>
              <a:t>th</a:t>
            </a:r>
            <a:r>
              <a:rPr lang="en-GB" b="1" dirty="0"/>
              <a:t>  October 2019.</a:t>
            </a:r>
            <a:endParaRPr lang="en-GB" dirty="0"/>
          </a:p>
          <a:p>
            <a:pPr lvl="1"/>
            <a:r>
              <a:rPr lang="en-GB" dirty="0"/>
              <a:t>A </a:t>
            </a:r>
            <a:r>
              <a:rPr lang="en-GB" b="1" dirty="0"/>
              <a:t>PowerPoint presentation</a:t>
            </a:r>
            <a:r>
              <a:rPr lang="en-GB" dirty="0"/>
              <a:t> about your selected research project including a slide with the bibliography of used material (worth 1000 words)</a:t>
            </a:r>
          </a:p>
          <a:p>
            <a:r>
              <a:rPr lang="en-GB" i="1" dirty="0"/>
              <a:t>OR</a:t>
            </a:r>
            <a:endParaRPr lang="en-GB" dirty="0"/>
          </a:p>
          <a:p>
            <a:pPr lvl="1"/>
            <a:r>
              <a:rPr lang="en-GB" dirty="0"/>
              <a:t>A </a:t>
            </a:r>
            <a:r>
              <a:rPr lang="en-GB" b="1" dirty="0"/>
              <a:t>Poster presentation</a:t>
            </a:r>
            <a:r>
              <a:rPr lang="en-GB" dirty="0"/>
              <a:t> of your selected research project, including a bibliography of used material (worth 1000 words)</a:t>
            </a:r>
          </a:p>
          <a:p>
            <a:r>
              <a:rPr lang="en-GB" i="1" dirty="0"/>
              <a:t>OR</a:t>
            </a:r>
            <a:endParaRPr lang="en-GB" dirty="0"/>
          </a:p>
          <a:p>
            <a:pPr lvl="1"/>
            <a:r>
              <a:rPr lang="en-GB" dirty="0"/>
              <a:t>A </a:t>
            </a:r>
            <a:r>
              <a:rPr lang="en-GB" b="1" dirty="0"/>
              <a:t>video presentation</a:t>
            </a:r>
            <a:r>
              <a:rPr lang="en-GB" dirty="0"/>
              <a:t> of your selected research project including a bibliography of used material (worth 1000 words)</a:t>
            </a:r>
          </a:p>
          <a:p>
            <a:endParaRPr lang="en-GB" dirty="0"/>
          </a:p>
        </p:txBody>
      </p:sp>
    </p:spTree>
    <p:extLst>
      <p:ext uri="{BB962C8B-B14F-4D97-AF65-F5344CB8AC3E}">
        <p14:creationId xmlns:p14="http://schemas.microsoft.com/office/powerpoint/2010/main" val="167021475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Proposal </a:t>
            </a:r>
          </a:p>
        </p:txBody>
      </p:sp>
      <p:sp>
        <p:nvSpPr>
          <p:cNvPr id="3" name="Content Placeholder 2"/>
          <p:cNvSpPr>
            <a:spLocks noGrp="1"/>
          </p:cNvSpPr>
          <p:nvPr>
            <p:ph idx="1"/>
          </p:nvPr>
        </p:nvSpPr>
        <p:spPr/>
        <p:txBody>
          <a:bodyPr>
            <a:normAutofit/>
          </a:bodyPr>
          <a:lstStyle/>
          <a:p>
            <a:r>
              <a:rPr lang="en-GB" dirty="0"/>
              <a:t>A </a:t>
            </a:r>
            <a:r>
              <a:rPr lang="en-GB" b="1" dirty="0"/>
              <a:t>research proposal (</a:t>
            </a:r>
            <a:r>
              <a:rPr lang="en-GB" dirty="0"/>
              <a:t>worth</a:t>
            </a:r>
            <a:r>
              <a:rPr lang="en-GB" b="1" dirty="0"/>
              <a:t> </a:t>
            </a:r>
            <a:r>
              <a:rPr lang="en-GB" dirty="0"/>
              <a:t>3000 words) about your selected research project to be submitted via </a:t>
            </a:r>
            <a:r>
              <a:rPr lang="en-GB" b="1" dirty="0"/>
              <a:t>Turnitin on 11 October 2019. </a:t>
            </a:r>
            <a:endParaRPr lang="en-GB" dirty="0"/>
          </a:p>
          <a:p>
            <a:pPr lvl="1"/>
            <a:r>
              <a:rPr lang="en-GB" dirty="0"/>
              <a:t>The presentation counts 30% of the mark for the research proposal (which is 80% of the overall mark) and the proposal counts 70% of the mark for the research proposal </a:t>
            </a:r>
          </a:p>
          <a:p>
            <a:pPr lvl="1"/>
            <a:endParaRPr lang="en-GB" dirty="0"/>
          </a:p>
        </p:txBody>
      </p:sp>
    </p:spTree>
    <p:extLst>
      <p:ext uri="{BB962C8B-B14F-4D97-AF65-F5344CB8AC3E}">
        <p14:creationId xmlns:p14="http://schemas.microsoft.com/office/powerpoint/2010/main" val="3131016887"/>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Reading </a:t>
            </a:r>
            <a:r>
              <a:rPr lang="en-GB" dirty="0"/>
              <a:t>for today </a:t>
            </a:r>
          </a:p>
        </p:txBody>
      </p:sp>
      <p:sp>
        <p:nvSpPr>
          <p:cNvPr id="3" name="Content Placeholder 2"/>
          <p:cNvSpPr>
            <a:spLocks noGrp="1"/>
          </p:cNvSpPr>
          <p:nvPr>
            <p:ph idx="1"/>
          </p:nvPr>
        </p:nvSpPr>
        <p:spPr/>
        <p:txBody>
          <a:bodyPr>
            <a:normAutofit/>
          </a:bodyPr>
          <a:lstStyle/>
          <a:p>
            <a:r>
              <a:rPr lang="en-GB" dirty="0" err="1"/>
              <a:t>Sluka</a:t>
            </a:r>
            <a:r>
              <a:rPr lang="en-GB" dirty="0"/>
              <a:t>, Jeffrey and Antonius Robben. Fieldwork in cultural Anthropology: An Introduction. In: </a:t>
            </a:r>
            <a:r>
              <a:rPr lang="en-GB" i="1" dirty="0"/>
              <a:t>Ethnographic Fieldwork: An Anthropological Reader: Second Edition</a:t>
            </a:r>
            <a:r>
              <a:rPr lang="en-GB" dirty="0"/>
              <a:t>, ed. by J. </a:t>
            </a:r>
            <a:r>
              <a:rPr lang="en-GB" dirty="0" err="1"/>
              <a:t>Sulka</a:t>
            </a:r>
            <a:r>
              <a:rPr lang="en-GB" dirty="0"/>
              <a:t> and A. Robben</a:t>
            </a:r>
            <a:r>
              <a:rPr lang="en-GB" i="1" dirty="0"/>
              <a:t>. </a:t>
            </a:r>
            <a:r>
              <a:rPr lang="en-GB" dirty="0"/>
              <a:t>Oxford: Blackwell. [</a:t>
            </a:r>
            <a:r>
              <a:rPr lang="en-GB" u="sng" dirty="0"/>
              <a:t>a scanned copy is on Moodle]</a:t>
            </a:r>
            <a:endParaRPr lang="en-GB" dirty="0"/>
          </a:p>
          <a:p>
            <a:endParaRPr lang="en-GB" dirty="0"/>
          </a:p>
        </p:txBody>
      </p:sp>
    </p:spTree>
    <p:extLst>
      <p:ext uri="{BB962C8B-B14F-4D97-AF65-F5344CB8AC3E}">
        <p14:creationId xmlns:p14="http://schemas.microsoft.com/office/powerpoint/2010/main" val="163277627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infopath/2007/PartnerControls"/>
    <ds:schemaRef ds:uri="http://purl.org/dc/elements/1.1/"/>
    <ds:schemaRef ds:uri="http://schemas.microsoft.com/office/2006/metadata/properties"/>
    <ds:schemaRef ds:uri="http://schemas.microsoft.com/office/2006/documentManagement/types"/>
    <ds:schemaRef ds:uri="303dbf9b-b85b-46a0-94f1-894078c07ecd"/>
    <ds:schemaRef ds:uri="http://purl.org/dc/terms/"/>
    <ds:schemaRef ds:uri="http://schemas.openxmlformats.org/package/2006/metadata/core-properties"/>
    <ds:schemaRef ds:uri="http://purl.org/dc/dcmitype/"/>
    <ds:schemaRef ds:uri="http://www.w3.org/XML/1998/namespace"/>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681</TotalTime>
  <Words>1441</Words>
  <Application>Microsoft Office PowerPoint</Application>
  <PresentationFormat>On-screen Show (4:3)</PresentationFormat>
  <Paragraphs>129</Paragraphs>
  <Slides>33</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33</vt:i4>
      </vt:variant>
    </vt:vector>
  </HeadingPairs>
  <TitlesOfParts>
    <vt:vector size="39" baseType="lpstr">
      <vt:lpstr>ＭＳ Ｐゴシック</vt:lpstr>
      <vt:lpstr>Arial</vt:lpstr>
      <vt:lpstr>Calibri</vt:lpstr>
      <vt:lpstr>Myriad Pro</vt:lpstr>
      <vt:lpstr>Times New Roman</vt:lpstr>
      <vt:lpstr>20140311PresentationUWTSDTemplate</vt:lpstr>
      <vt:lpstr>Theory, Methods and Practice: Critical Perspectives in Anthropology</vt:lpstr>
      <vt:lpstr>Your lecturer (b.schmidt@uwtsd.ac.uk)  </vt:lpstr>
      <vt:lpstr>Introduction </vt:lpstr>
      <vt:lpstr>LEARNING OUTCOMES</vt:lpstr>
      <vt:lpstr>What does this mean in practice? </vt:lpstr>
      <vt:lpstr>Example from my work: PhD research in Puerto Rico </vt:lpstr>
      <vt:lpstr>PowerPoint Presentation</vt:lpstr>
      <vt:lpstr>First visit to the field </vt:lpstr>
      <vt:lpstr>…. but with a different topic </vt:lpstr>
      <vt:lpstr>Second visit to Puerto Rico </vt:lpstr>
      <vt:lpstr>PowerPoint Presentation</vt:lpstr>
      <vt:lpstr>another change of topic </vt:lpstr>
      <vt:lpstr>Theoretical framework </vt:lpstr>
      <vt:lpstr>PowerPoint Presentation</vt:lpstr>
      <vt:lpstr>An ethnic group is </vt:lpstr>
      <vt:lpstr>Puerto Ricans in NY</vt:lpstr>
      <vt:lpstr>PowerPoint Presentation</vt:lpstr>
      <vt:lpstr>Spiritism as feature of a new identity </vt:lpstr>
      <vt:lpstr>Photo of a typical botanica in NY </vt:lpstr>
      <vt:lpstr>Religion and Ethnicity  </vt:lpstr>
      <vt:lpstr>Three points to take away </vt:lpstr>
      <vt:lpstr>Overview of module </vt:lpstr>
      <vt:lpstr>PowerPoint Presentation</vt:lpstr>
      <vt:lpstr>Resources </vt:lpstr>
      <vt:lpstr>Assessments </vt:lpstr>
      <vt:lpstr>1. Short Commentary </vt:lpstr>
      <vt:lpstr>Select one of these books…</vt:lpstr>
      <vt:lpstr>2. Research Portfolio</vt:lpstr>
      <vt:lpstr>Two options for research </vt:lpstr>
      <vt:lpstr>Remember</vt:lpstr>
      <vt:lpstr>Presentation </vt:lpstr>
      <vt:lpstr>Proposal </vt:lpstr>
      <vt:lpstr>Reading for today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Bettina Schmidt</cp:lastModifiedBy>
  <cp:revision>100</cp:revision>
  <cp:lastPrinted>2019-09-13T13:30:25Z</cp:lastPrinted>
  <dcterms:created xsi:type="dcterms:W3CDTF">2015-04-14T15:21:28Z</dcterms:created>
  <dcterms:modified xsi:type="dcterms:W3CDTF">2019-09-13T14:13:59Z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