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36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7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7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8D31C3-D069-4E23-9427-7D06EE1211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E21FD403-2456-44E2-A08A-41FF3378802F}">
      <dgm:prSet/>
      <dgm:spPr/>
      <dgm:t>
        <a:bodyPr/>
        <a:lstStyle/>
        <a:p>
          <a:r>
            <a:rPr lang="en-US"/>
            <a:t>• Automation reduces manual errors by up to 45%.</a:t>
          </a:r>
        </a:p>
      </dgm:t>
    </dgm:pt>
    <dgm:pt modelId="{0BDDB895-7992-4AB6-9A9E-532024DEB1F7}" type="parTrans" cxnId="{3F1962DC-8B5B-45DD-B17C-D1FC1C579B60}">
      <dgm:prSet/>
      <dgm:spPr/>
      <dgm:t>
        <a:bodyPr/>
        <a:lstStyle/>
        <a:p>
          <a:endParaRPr lang="en-US"/>
        </a:p>
      </dgm:t>
    </dgm:pt>
    <dgm:pt modelId="{49CB4C33-D2E3-4DF1-9FDA-EA05E3A67062}" type="sibTrans" cxnId="{3F1962DC-8B5B-45DD-B17C-D1FC1C579B60}">
      <dgm:prSet/>
      <dgm:spPr/>
      <dgm:t>
        <a:bodyPr/>
        <a:lstStyle/>
        <a:p>
          <a:endParaRPr lang="en-US"/>
        </a:p>
      </dgm:t>
    </dgm:pt>
    <dgm:pt modelId="{7AE4937C-9BDF-4597-B782-5C7DCA2670FB}">
      <dgm:prSet/>
      <dgm:spPr/>
      <dgm:t>
        <a:bodyPr/>
        <a:lstStyle/>
        <a:p>
          <a:r>
            <a:rPr lang="en-US"/>
            <a:t>• Real-time dashboards enhance decision-making.</a:t>
          </a:r>
        </a:p>
      </dgm:t>
    </dgm:pt>
    <dgm:pt modelId="{F6F8389F-8146-4708-8CDA-160A8A55CE81}" type="parTrans" cxnId="{CA1D34A4-92DE-4E70-9A7A-CFA85BDCD78E}">
      <dgm:prSet/>
      <dgm:spPr/>
      <dgm:t>
        <a:bodyPr/>
        <a:lstStyle/>
        <a:p>
          <a:endParaRPr lang="en-US"/>
        </a:p>
      </dgm:t>
    </dgm:pt>
    <dgm:pt modelId="{1A36ABD9-6838-441A-A60C-E2B529D581A8}" type="sibTrans" cxnId="{CA1D34A4-92DE-4E70-9A7A-CFA85BDCD78E}">
      <dgm:prSet/>
      <dgm:spPr/>
      <dgm:t>
        <a:bodyPr/>
        <a:lstStyle/>
        <a:p>
          <a:endParaRPr lang="en-US"/>
        </a:p>
      </dgm:t>
    </dgm:pt>
    <dgm:pt modelId="{AA431FFD-65A0-4BD4-A4E7-638717F1F944}">
      <dgm:prSet/>
      <dgm:spPr/>
      <dgm:t>
        <a:bodyPr/>
        <a:lstStyle/>
        <a:p>
          <a:r>
            <a:rPr lang="en-US"/>
            <a:t>• Personalisation boosts customer retention.</a:t>
          </a:r>
        </a:p>
      </dgm:t>
    </dgm:pt>
    <dgm:pt modelId="{85C7622B-BC69-4C25-A9D2-604121D3F640}" type="parTrans" cxnId="{B825B4CA-D5A8-4EC9-9CFE-E12717044B65}">
      <dgm:prSet/>
      <dgm:spPr/>
      <dgm:t>
        <a:bodyPr/>
        <a:lstStyle/>
        <a:p>
          <a:endParaRPr lang="en-US"/>
        </a:p>
      </dgm:t>
    </dgm:pt>
    <dgm:pt modelId="{F3314830-A07A-4424-8061-E6295DE01482}" type="sibTrans" cxnId="{B825B4CA-D5A8-4EC9-9CFE-E12717044B65}">
      <dgm:prSet/>
      <dgm:spPr/>
      <dgm:t>
        <a:bodyPr/>
        <a:lstStyle/>
        <a:p>
          <a:endParaRPr lang="en-US"/>
        </a:p>
      </dgm:t>
    </dgm:pt>
    <dgm:pt modelId="{87690407-138E-4E5D-B70D-E605411596C8}">
      <dgm:prSet/>
      <dgm:spPr/>
      <dgm:t>
        <a:bodyPr/>
        <a:lstStyle/>
        <a:p>
          <a:r>
            <a:rPr lang="en-US"/>
            <a:t>• Digital maturity linked to 15–20% productivity gains (McKinsey &amp; Company, 2024).</a:t>
          </a:r>
        </a:p>
      </dgm:t>
    </dgm:pt>
    <dgm:pt modelId="{EA725FE2-1A05-4F58-9F40-55DFF8E179AC}" type="parTrans" cxnId="{42A30AC5-0437-414D-A567-2F1292341272}">
      <dgm:prSet/>
      <dgm:spPr/>
      <dgm:t>
        <a:bodyPr/>
        <a:lstStyle/>
        <a:p>
          <a:endParaRPr lang="en-US"/>
        </a:p>
      </dgm:t>
    </dgm:pt>
    <dgm:pt modelId="{FD0422D1-85A5-4F6A-9ED3-251950EE14BD}" type="sibTrans" cxnId="{42A30AC5-0437-414D-A567-2F1292341272}">
      <dgm:prSet/>
      <dgm:spPr/>
      <dgm:t>
        <a:bodyPr/>
        <a:lstStyle/>
        <a:p>
          <a:endParaRPr lang="en-US"/>
        </a:p>
      </dgm:t>
    </dgm:pt>
    <dgm:pt modelId="{A7852360-AC1F-47E7-9B9C-089B77971BFB}" type="pres">
      <dgm:prSet presAssocID="{118D31C3-D069-4E23-9427-7D06EE1211FA}" presName="root" presStyleCnt="0">
        <dgm:presLayoutVars>
          <dgm:dir/>
          <dgm:resizeHandles val="exact"/>
        </dgm:presLayoutVars>
      </dgm:prSet>
      <dgm:spPr/>
    </dgm:pt>
    <dgm:pt modelId="{50DECB80-C33F-4F67-91D0-73A498753A00}" type="pres">
      <dgm:prSet presAssocID="{E21FD403-2456-44E2-A08A-41FF3378802F}" presName="compNode" presStyleCnt="0"/>
      <dgm:spPr/>
    </dgm:pt>
    <dgm:pt modelId="{144BAE2A-9A4B-40C9-8C4D-416D260A5684}" type="pres">
      <dgm:prSet presAssocID="{E21FD403-2456-44E2-A08A-41FF3378802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06CB95E-12DB-41FA-A11C-41CF4C056C84}" type="pres">
      <dgm:prSet presAssocID="{E21FD403-2456-44E2-A08A-41FF3378802F}" presName="spaceRect" presStyleCnt="0"/>
      <dgm:spPr/>
    </dgm:pt>
    <dgm:pt modelId="{80902250-3375-414C-82F2-1E0BDC7B26AB}" type="pres">
      <dgm:prSet presAssocID="{E21FD403-2456-44E2-A08A-41FF3378802F}" presName="textRect" presStyleLbl="revTx" presStyleIdx="0" presStyleCnt="4">
        <dgm:presLayoutVars>
          <dgm:chMax val="1"/>
          <dgm:chPref val="1"/>
        </dgm:presLayoutVars>
      </dgm:prSet>
      <dgm:spPr/>
    </dgm:pt>
    <dgm:pt modelId="{185A9AA6-C021-4446-A323-B4B132E330D7}" type="pres">
      <dgm:prSet presAssocID="{49CB4C33-D2E3-4DF1-9FDA-EA05E3A67062}" presName="sibTrans" presStyleCnt="0"/>
      <dgm:spPr/>
    </dgm:pt>
    <dgm:pt modelId="{CE71AFF1-38AB-43EB-B0C4-6A8ED7137BD2}" type="pres">
      <dgm:prSet presAssocID="{7AE4937C-9BDF-4597-B782-5C7DCA2670FB}" presName="compNode" presStyleCnt="0"/>
      <dgm:spPr/>
    </dgm:pt>
    <dgm:pt modelId="{99778A58-EBDA-4E8F-8BD2-E2F5A615E2F5}" type="pres">
      <dgm:prSet presAssocID="{7AE4937C-9BDF-4597-B782-5C7DCA2670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007F2820-912A-419A-9099-7A555E3B940A}" type="pres">
      <dgm:prSet presAssocID="{7AE4937C-9BDF-4597-B782-5C7DCA2670FB}" presName="spaceRect" presStyleCnt="0"/>
      <dgm:spPr/>
    </dgm:pt>
    <dgm:pt modelId="{816E4484-37A8-4661-A45D-0E25B023FC78}" type="pres">
      <dgm:prSet presAssocID="{7AE4937C-9BDF-4597-B782-5C7DCA2670FB}" presName="textRect" presStyleLbl="revTx" presStyleIdx="1" presStyleCnt="4">
        <dgm:presLayoutVars>
          <dgm:chMax val="1"/>
          <dgm:chPref val="1"/>
        </dgm:presLayoutVars>
      </dgm:prSet>
      <dgm:spPr/>
    </dgm:pt>
    <dgm:pt modelId="{1D1F95B2-7FF5-4F58-B56D-086D366ED89C}" type="pres">
      <dgm:prSet presAssocID="{1A36ABD9-6838-441A-A60C-E2B529D581A8}" presName="sibTrans" presStyleCnt="0"/>
      <dgm:spPr/>
    </dgm:pt>
    <dgm:pt modelId="{63805B14-EB21-4ADD-B610-22FBC7B0A227}" type="pres">
      <dgm:prSet presAssocID="{AA431FFD-65A0-4BD4-A4E7-638717F1F944}" presName="compNode" presStyleCnt="0"/>
      <dgm:spPr/>
    </dgm:pt>
    <dgm:pt modelId="{B2B9EF7C-06AE-448A-B38C-6423E5E444C5}" type="pres">
      <dgm:prSet presAssocID="{AA431FFD-65A0-4BD4-A4E7-638717F1F94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6431555F-0502-4DEA-8CFD-54C6EB9DC6FD}" type="pres">
      <dgm:prSet presAssocID="{AA431FFD-65A0-4BD4-A4E7-638717F1F944}" presName="spaceRect" presStyleCnt="0"/>
      <dgm:spPr/>
    </dgm:pt>
    <dgm:pt modelId="{57464932-81CA-43F0-90A2-893E45680125}" type="pres">
      <dgm:prSet presAssocID="{AA431FFD-65A0-4BD4-A4E7-638717F1F944}" presName="textRect" presStyleLbl="revTx" presStyleIdx="2" presStyleCnt="4">
        <dgm:presLayoutVars>
          <dgm:chMax val="1"/>
          <dgm:chPref val="1"/>
        </dgm:presLayoutVars>
      </dgm:prSet>
      <dgm:spPr/>
    </dgm:pt>
    <dgm:pt modelId="{A9E3303D-1FAD-4A05-AB69-A60BF13DBDCD}" type="pres">
      <dgm:prSet presAssocID="{F3314830-A07A-4424-8061-E6295DE01482}" presName="sibTrans" presStyleCnt="0"/>
      <dgm:spPr/>
    </dgm:pt>
    <dgm:pt modelId="{D722C072-D804-487A-81BC-DAAC9DD2F325}" type="pres">
      <dgm:prSet presAssocID="{87690407-138E-4E5D-B70D-E605411596C8}" presName="compNode" presStyleCnt="0"/>
      <dgm:spPr/>
    </dgm:pt>
    <dgm:pt modelId="{597C9261-B61F-4730-A2B7-C4A71DDF847E}" type="pres">
      <dgm:prSet presAssocID="{87690407-138E-4E5D-B70D-E605411596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EE8B50A-6A99-496C-9268-CA204F4F9775}" type="pres">
      <dgm:prSet presAssocID="{87690407-138E-4E5D-B70D-E605411596C8}" presName="spaceRect" presStyleCnt="0"/>
      <dgm:spPr/>
    </dgm:pt>
    <dgm:pt modelId="{AECF4EE7-8953-4F78-A71E-0E65769323E0}" type="pres">
      <dgm:prSet presAssocID="{87690407-138E-4E5D-B70D-E605411596C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69BB898-A2A0-48F2-818A-E8D1B458E4F6}" type="presOf" srcId="{87690407-138E-4E5D-B70D-E605411596C8}" destId="{AECF4EE7-8953-4F78-A71E-0E65769323E0}" srcOrd="0" destOrd="0" presId="urn:microsoft.com/office/officeart/2018/2/layout/IconLabelList"/>
    <dgm:cxn modelId="{4BD2E6A0-946D-4F2F-BC84-6AA345B37A1F}" type="presOf" srcId="{118D31C3-D069-4E23-9427-7D06EE1211FA}" destId="{A7852360-AC1F-47E7-9B9C-089B77971BFB}" srcOrd="0" destOrd="0" presId="urn:microsoft.com/office/officeart/2018/2/layout/IconLabelList"/>
    <dgm:cxn modelId="{CA1D34A4-92DE-4E70-9A7A-CFA85BDCD78E}" srcId="{118D31C3-D069-4E23-9427-7D06EE1211FA}" destId="{7AE4937C-9BDF-4597-B782-5C7DCA2670FB}" srcOrd="1" destOrd="0" parTransId="{F6F8389F-8146-4708-8CDA-160A8A55CE81}" sibTransId="{1A36ABD9-6838-441A-A60C-E2B529D581A8}"/>
    <dgm:cxn modelId="{42A30AC5-0437-414D-A567-2F1292341272}" srcId="{118D31C3-D069-4E23-9427-7D06EE1211FA}" destId="{87690407-138E-4E5D-B70D-E605411596C8}" srcOrd="3" destOrd="0" parTransId="{EA725FE2-1A05-4F58-9F40-55DFF8E179AC}" sibTransId="{FD0422D1-85A5-4F6A-9ED3-251950EE14BD}"/>
    <dgm:cxn modelId="{B825B4CA-D5A8-4EC9-9CFE-E12717044B65}" srcId="{118D31C3-D069-4E23-9427-7D06EE1211FA}" destId="{AA431FFD-65A0-4BD4-A4E7-638717F1F944}" srcOrd="2" destOrd="0" parTransId="{85C7622B-BC69-4C25-A9D2-604121D3F640}" sibTransId="{F3314830-A07A-4424-8061-E6295DE01482}"/>
    <dgm:cxn modelId="{3F1962DC-8B5B-45DD-B17C-D1FC1C579B60}" srcId="{118D31C3-D069-4E23-9427-7D06EE1211FA}" destId="{E21FD403-2456-44E2-A08A-41FF3378802F}" srcOrd="0" destOrd="0" parTransId="{0BDDB895-7992-4AB6-9A9E-532024DEB1F7}" sibTransId="{49CB4C33-D2E3-4DF1-9FDA-EA05E3A67062}"/>
    <dgm:cxn modelId="{F9B3A2DE-DCDA-437C-846B-E070228C8510}" type="presOf" srcId="{7AE4937C-9BDF-4597-B782-5C7DCA2670FB}" destId="{816E4484-37A8-4661-A45D-0E25B023FC78}" srcOrd="0" destOrd="0" presId="urn:microsoft.com/office/officeart/2018/2/layout/IconLabelList"/>
    <dgm:cxn modelId="{DFA670E6-35E5-4C24-89C7-FCADC3CDB347}" type="presOf" srcId="{E21FD403-2456-44E2-A08A-41FF3378802F}" destId="{80902250-3375-414C-82F2-1E0BDC7B26AB}" srcOrd="0" destOrd="0" presId="urn:microsoft.com/office/officeart/2018/2/layout/IconLabelList"/>
    <dgm:cxn modelId="{FF9C0DF2-3E03-405F-8A87-20A59B5B0092}" type="presOf" srcId="{AA431FFD-65A0-4BD4-A4E7-638717F1F944}" destId="{57464932-81CA-43F0-90A2-893E45680125}" srcOrd="0" destOrd="0" presId="urn:microsoft.com/office/officeart/2018/2/layout/IconLabelList"/>
    <dgm:cxn modelId="{9C24177A-E372-4D2D-8CF3-4B279F146C7E}" type="presParOf" srcId="{A7852360-AC1F-47E7-9B9C-089B77971BFB}" destId="{50DECB80-C33F-4F67-91D0-73A498753A00}" srcOrd="0" destOrd="0" presId="urn:microsoft.com/office/officeart/2018/2/layout/IconLabelList"/>
    <dgm:cxn modelId="{5F0B1DD3-34E7-4F4A-8FDC-DF79362006F7}" type="presParOf" srcId="{50DECB80-C33F-4F67-91D0-73A498753A00}" destId="{144BAE2A-9A4B-40C9-8C4D-416D260A5684}" srcOrd="0" destOrd="0" presId="urn:microsoft.com/office/officeart/2018/2/layout/IconLabelList"/>
    <dgm:cxn modelId="{513FA8FE-8CEB-455C-8024-7B70C0164F32}" type="presParOf" srcId="{50DECB80-C33F-4F67-91D0-73A498753A00}" destId="{306CB95E-12DB-41FA-A11C-41CF4C056C84}" srcOrd="1" destOrd="0" presId="urn:microsoft.com/office/officeart/2018/2/layout/IconLabelList"/>
    <dgm:cxn modelId="{05AA5E07-C4DB-4A28-8632-9AD5A99193C4}" type="presParOf" srcId="{50DECB80-C33F-4F67-91D0-73A498753A00}" destId="{80902250-3375-414C-82F2-1E0BDC7B26AB}" srcOrd="2" destOrd="0" presId="urn:microsoft.com/office/officeart/2018/2/layout/IconLabelList"/>
    <dgm:cxn modelId="{E7F00471-D605-4F73-A7D1-831119AD6507}" type="presParOf" srcId="{A7852360-AC1F-47E7-9B9C-089B77971BFB}" destId="{185A9AA6-C021-4446-A323-B4B132E330D7}" srcOrd="1" destOrd="0" presId="urn:microsoft.com/office/officeart/2018/2/layout/IconLabelList"/>
    <dgm:cxn modelId="{C324954C-2AFA-4999-8AD4-52EB437DF659}" type="presParOf" srcId="{A7852360-AC1F-47E7-9B9C-089B77971BFB}" destId="{CE71AFF1-38AB-43EB-B0C4-6A8ED7137BD2}" srcOrd="2" destOrd="0" presId="urn:microsoft.com/office/officeart/2018/2/layout/IconLabelList"/>
    <dgm:cxn modelId="{CA5DF9CC-2892-4CF2-8BF8-5D2410FCF943}" type="presParOf" srcId="{CE71AFF1-38AB-43EB-B0C4-6A8ED7137BD2}" destId="{99778A58-EBDA-4E8F-8BD2-E2F5A615E2F5}" srcOrd="0" destOrd="0" presId="urn:microsoft.com/office/officeart/2018/2/layout/IconLabelList"/>
    <dgm:cxn modelId="{9254AF4E-56C1-4039-87FE-315AE5F438FD}" type="presParOf" srcId="{CE71AFF1-38AB-43EB-B0C4-6A8ED7137BD2}" destId="{007F2820-912A-419A-9099-7A555E3B940A}" srcOrd="1" destOrd="0" presId="urn:microsoft.com/office/officeart/2018/2/layout/IconLabelList"/>
    <dgm:cxn modelId="{A6ED09FB-8A03-4AA2-9C01-2173A05FE200}" type="presParOf" srcId="{CE71AFF1-38AB-43EB-B0C4-6A8ED7137BD2}" destId="{816E4484-37A8-4661-A45D-0E25B023FC78}" srcOrd="2" destOrd="0" presId="urn:microsoft.com/office/officeart/2018/2/layout/IconLabelList"/>
    <dgm:cxn modelId="{6D071DA5-61A1-489D-8A22-790EF45C7E55}" type="presParOf" srcId="{A7852360-AC1F-47E7-9B9C-089B77971BFB}" destId="{1D1F95B2-7FF5-4F58-B56D-086D366ED89C}" srcOrd="3" destOrd="0" presId="urn:microsoft.com/office/officeart/2018/2/layout/IconLabelList"/>
    <dgm:cxn modelId="{98F4299B-6D23-4E41-9945-A7AFB15BBBAB}" type="presParOf" srcId="{A7852360-AC1F-47E7-9B9C-089B77971BFB}" destId="{63805B14-EB21-4ADD-B610-22FBC7B0A227}" srcOrd="4" destOrd="0" presId="urn:microsoft.com/office/officeart/2018/2/layout/IconLabelList"/>
    <dgm:cxn modelId="{3F0D2BA1-7D29-4AE1-8530-0593B222B3F5}" type="presParOf" srcId="{63805B14-EB21-4ADD-B610-22FBC7B0A227}" destId="{B2B9EF7C-06AE-448A-B38C-6423E5E444C5}" srcOrd="0" destOrd="0" presId="urn:microsoft.com/office/officeart/2018/2/layout/IconLabelList"/>
    <dgm:cxn modelId="{CDDA70EC-0645-4535-937D-886188643389}" type="presParOf" srcId="{63805B14-EB21-4ADD-B610-22FBC7B0A227}" destId="{6431555F-0502-4DEA-8CFD-54C6EB9DC6FD}" srcOrd="1" destOrd="0" presId="urn:microsoft.com/office/officeart/2018/2/layout/IconLabelList"/>
    <dgm:cxn modelId="{811C14C7-00B1-4C57-BCC5-16427F9F7D9E}" type="presParOf" srcId="{63805B14-EB21-4ADD-B610-22FBC7B0A227}" destId="{57464932-81CA-43F0-90A2-893E45680125}" srcOrd="2" destOrd="0" presId="urn:microsoft.com/office/officeart/2018/2/layout/IconLabelList"/>
    <dgm:cxn modelId="{213ABB0A-D813-41CD-95B4-076DC5BB9ABC}" type="presParOf" srcId="{A7852360-AC1F-47E7-9B9C-089B77971BFB}" destId="{A9E3303D-1FAD-4A05-AB69-A60BF13DBDCD}" srcOrd="5" destOrd="0" presId="urn:microsoft.com/office/officeart/2018/2/layout/IconLabelList"/>
    <dgm:cxn modelId="{262CD687-8529-4EFD-8B39-650B554422AA}" type="presParOf" srcId="{A7852360-AC1F-47E7-9B9C-089B77971BFB}" destId="{D722C072-D804-487A-81BC-DAAC9DD2F325}" srcOrd="6" destOrd="0" presId="urn:microsoft.com/office/officeart/2018/2/layout/IconLabelList"/>
    <dgm:cxn modelId="{A7D6A723-3FF3-4FE1-8468-831AEFEF196D}" type="presParOf" srcId="{D722C072-D804-487A-81BC-DAAC9DD2F325}" destId="{597C9261-B61F-4730-A2B7-C4A71DDF847E}" srcOrd="0" destOrd="0" presId="urn:microsoft.com/office/officeart/2018/2/layout/IconLabelList"/>
    <dgm:cxn modelId="{3AFC7AFF-57B9-4A54-B7A6-5FC21C727A4C}" type="presParOf" srcId="{D722C072-D804-487A-81BC-DAAC9DD2F325}" destId="{AEE8B50A-6A99-496C-9268-CA204F4F9775}" srcOrd="1" destOrd="0" presId="urn:microsoft.com/office/officeart/2018/2/layout/IconLabelList"/>
    <dgm:cxn modelId="{9F457465-37CA-4216-A5FB-5CD270CAE374}" type="presParOf" srcId="{D722C072-D804-487A-81BC-DAAC9DD2F325}" destId="{AECF4EE7-8953-4F78-A71E-0E65769323E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11A1A9-BC79-4132-894A-C60719349B9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CE042C-D7A1-4CD4-A99A-3DC9F844000F}">
      <dgm:prSet/>
      <dgm:spPr/>
      <dgm:t>
        <a:bodyPr/>
        <a:lstStyle/>
        <a:p>
          <a:r>
            <a:rPr lang="en-US"/>
            <a:t>• ERP integrates core processes on a unified platform.</a:t>
          </a:r>
        </a:p>
      </dgm:t>
    </dgm:pt>
    <dgm:pt modelId="{396A9768-56C9-4284-AB00-FB493F723D86}" type="parTrans" cxnId="{6D271FCA-6DBB-4971-9644-CF2D8F045433}">
      <dgm:prSet/>
      <dgm:spPr/>
      <dgm:t>
        <a:bodyPr/>
        <a:lstStyle/>
        <a:p>
          <a:endParaRPr lang="en-US"/>
        </a:p>
      </dgm:t>
    </dgm:pt>
    <dgm:pt modelId="{E0B27779-3479-4738-83B4-E4DC0BE8AB89}" type="sibTrans" cxnId="{6D271FCA-6DBB-4971-9644-CF2D8F045433}">
      <dgm:prSet/>
      <dgm:spPr/>
      <dgm:t>
        <a:bodyPr/>
        <a:lstStyle/>
        <a:p>
          <a:endParaRPr lang="en-US"/>
        </a:p>
      </dgm:t>
    </dgm:pt>
    <dgm:pt modelId="{A88B22F8-C0F3-44F8-AF76-AD9F2561ADCD}">
      <dgm:prSet/>
      <dgm:spPr/>
      <dgm:t>
        <a:bodyPr/>
        <a:lstStyle/>
        <a:p>
          <a:r>
            <a:rPr lang="en-US"/>
            <a:t>• Siemens AG cut downtime by 27% after ERP upgrade.</a:t>
          </a:r>
        </a:p>
      </dgm:t>
    </dgm:pt>
    <dgm:pt modelId="{04C56073-8AC9-4961-8681-12107403C0A9}" type="parTrans" cxnId="{9C1723E2-C18F-4E97-B072-7FF4529C8665}">
      <dgm:prSet/>
      <dgm:spPr/>
      <dgm:t>
        <a:bodyPr/>
        <a:lstStyle/>
        <a:p>
          <a:endParaRPr lang="en-US"/>
        </a:p>
      </dgm:t>
    </dgm:pt>
    <dgm:pt modelId="{FCE83ECA-7D34-4E0C-B717-43697999F86D}" type="sibTrans" cxnId="{9C1723E2-C18F-4E97-B072-7FF4529C8665}">
      <dgm:prSet/>
      <dgm:spPr/>
      <dgm:t>
        <a:bodyPr/>
        <a:lstStyle/>
        <a:p>
          <a:endParaRPr lang="en-US"/>
        </a:p>
      </dgm:t>
    </dgm:pt>
    <dgm:pt modelId="{D07DB395-8E14-4EFC-8BBD-4FB2FB0CB779}">
      <dgm:prSet/>
      <dgm:spPr/>
      <dgm:t>
        <a:bodyPr/>
        <a:lstStyle/>
        <a:p>
          <a:r>
            <a:rPr lang="en-US"/>
            <a:t>• Rolls-Royce improved on-time delivery by 33% globally.</a:t>
          </a:r>
        </a:p>
      </dgm:t>
    </dgm:pt>
    <dgm:pt modelId="{711A3F74-4B4C-431C-96BA-D1CA420D5C9A}" type="parTrans" cxnId="{F188A4EB-DCF7-4C6D-B311-4D459362BAD7}">
      <dgm:prSet/>
      <dgm:spPr/>
      <dgm:t>
        <a:bodyPr/>
        <a:lstStyle/>
        <a:p>
          <a:endParaRPr lang="en-US"/>
        </a:p>
      </dgm:t>
    </dgm:pt>
    <dgm:pt modelId="{76A49C1E-D25C-4303-A04E-0CABC7FE124B}" type="sibTrans" cxnId="{F188A4EB-DCF7-4C6D-B311-4D459362BAD7}">
      <dgm:prSet/>
      <dgm:spPr/>
      <dgm:t>
        <a:bodyPr/>
        <a:lstStyle/>
        <a:p>
          <a:endParaRPr lang="en-US"/>
        </a:p>
      </dgm:t>
    </dgm:pt>
    <dgm:pt modelId="{8E611CE6-1DBA-46D8-B040-72C8442F7242}">
      <dgm:prSet/>
      <dgm:spPr/>
      <dgm:t>
        <a:bodyPr/>
        <a:lstStyle/>
        <a:p>
          <a:r>
            <a:rPr lang="en-US"/>
            <a:t>• Challenges: £250K–£1M cost, long rollout, change resistance.</a:t>
          </a:r>
        </a:p>
      </dgm:t>
    </dgm:pt>
    <dgm:pt modelId="{690988D5-D772-4B8D-A200-A2F0642640AE}" type="parTrans" cxnId="{356667EA-E0EA-4CD5-92B0-29CC5BEA495E}">
      <dgm:prSet/>
      <dgm:spPr/>
      <dgm:t>
        <a:bodyPr/>
        <a:lstStyle/>
        <a:p>
          <a:endParaRPr lang="en-US"/>
        </a:p>
      </dgm:t>
    </dgm:pt>
    <dgm:pt modelId="{CD57DD0B-B6C3-4B83-A81F-2FFA6289E2FF}" type="sibTrans" cxnId="{356667EA-E0EA-4CD5-92B0-29CC5BEA495E}">
      <dgm:prSet/>
      <dgm:spPr/>
      <dgm:t>
        <a:bodyPr/>
        <a:lstStyle/>
        <a:p>
          <a:endParaRPr lang="en-US"/>
        </a:p>
      </dgm:t>
    </dgm:pt>
    <dgm:pt modelId="{E5A12696-8FF1-B74A-9D12-147C333145F4}" type="pres">
      <dgm:prSet presAssocID="{F311A1A9-BC79-4132-894A-C60719349B9C}" presName="linear" presStyleCnt="0">
        <dgm:presLayoutVars>
          <dgm:animLvl val="lvl"/>
          <dgm:resizeHandles val="exact"/>
        </dgm:presLayoutVars>
      </dgm:prSet>
      <dgm:spPr/>
    </dgm:pt>
    <dgm:pt modelId="{02A4765A-A371-0348-9A14-3FE3B5166844}" type="pres">
      <dgm:prSet presAssocID="{38CE042C-D7A1-4CD4-A99A-3DC9F844000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AAC90FC-FC8A-C948-98AD-1A74512E5687}" type="pres">
      <dgm:prSet presAssocID="{E0B27779-3479-4738-83B4-E4DC0BE8AB89}" presName="spacer" presStyleCnt="0"/>
      <dgm:spPr/>
    </dgm:pt>
    <dgm:pt modelId="{C1F3E41F-33E6-0147-890F-A92DDC1967F0}" type="pres">
      <dgm:prSet presAssocID="{A88B22F8-C0F3-44F8-AF76-AD9F2561ADC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AC47EAE-F057-EC45-AAB3-0B0C222A1089}" type="pres">
      <dgm:prSet presAssocID="{FCE83ECA-7D34-4E0C-B717-43697999F86D}" presName="spacer" presStyleCnt="0"/>
      <dgm:spPr/>
    </dgm:pt>
    <dgm:pt modelId="{49A2A761-FE67-9542-855D-A763C42CB4B2}" type="pres">
      <dgm:prSet presAssocID="{D07DB395-8E14-4EFC-8BBD-4FB2FB0CB77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0718F0D-A4BD-6B42-9762-7BA5EAB7C0B7}" type="pres">
      <dgm:prSet presAssocID="{76A49C1E-D25C-4303-A04E-0CABC7FE124B}" presName="spacer" presStyleCnt="0"/>
      <dgm:spPr/>
    </dgm:pt>
    <dgm:pt modelId="{3837BEF5-C754-CB46-80EF-B833A905567B}" type="pres">
      <dgm:prSet presAssocID="{8E611CE6-1DBA-46D8-B040-72C8442F724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FF3DA2B-89AC-7E47-AD7F-91A4F9A620A9}" type="presOf" srcId="{8E611CE6-1DBA-46D8-B040-72C8442F7242}" destId="{3837BEF5-C754-CB46-80EF-B833A905567B}" srcOrd="0" destOrd="0" presId="urn:microsoft.com/office/officeart/2005/8/layout/vList2"/>
    <dgm:cxn modelId="{3BBECB31-1845-C64D-A81B-E1B8AEE4855F}" type="presOf" srcId="{F311A1A9-BC79-4132-894A-C60719349B9C}" destId="{E5A12696-8FF1-B74A-9D12-147C333145F4}" srcOrd="0" destOrd="0" presId="urn:microsoft.com/office/officeart/2005/8/layout/vList2"/>
    <dgm:cxn modelId="{0B21F95A-AABE-F94C-9578-5FBF0A0C740A}" type="presOf" srcId="{38CE042C-D7A1-4CD4-A99A-3DC9F844000F}" destId="{02A4765A-A371-0348-9A14-3FE3B5166844}" srcOrd="0" destOrd="0" presId="urn:microsoft.com/office/officeart/2005/8/layout/vList2"/>
    <dgm:cxn modelId="{6D271FCA-6DBB-4971-9644-CF2D8F045433}" srcId="{F311A1A9-BC79-4132-894A-C60719349B9C}" destId="{38CE042C-D7A1-4CD4-A99A-3DC9F844000F}" srcOrd="0" destOrd="0" parTransId="{396A9768-56C9-4284-AB00-FB493F723D86}" sibTransId="{E0B27779-3479-4738-83B4-E4DC0BE8AB89}"/>
    <dgm:cxn modelId="{2DA1E4E0-FDB3-2546-9079-9382DFA38EB9}" type="presOf" srcId="{D07DB395-8E14-4EFC-8BBD-4FB2FB0CB779}" destId="{49A2A761-FE67-9542-855D-A763C42CB4B2}" srcOrd="0" destOrd="0" presId="urn:microsoft.com/office/officeart/2005/8/layout/vList2"/>
    <dgm:cxn modelId="{9C1723E2-C18F-4E97-B072-7FF4529C8665}" srcId="{F311A1A9-BC79-4132-894A-C60719349B9C}" destId="{A88B22F8-C0F3-44F8-AF76-AD9F2561ADCD}" srcOrd="1" destOrd="0" parTransId="{04C56073-8AC9-4961-8681-12107403C0A9}" sibTransId="{FCE83ECA-7D34-4E0C-B717-43697999F86D}"/>
    <dgm:cxn modelId="{356667EA-E0EA-4CD5-92B0-29CC5BEA495E}" srcId="{F311A1A9-BC79-4132-894A-C60719349B9C}" destId="{8E611CE6-1DBA-46D8-B040-72C8442F7242}" srcOrd="3" destOrd="0" parTransId="{690988D5-D772-4B8D-A200-A2F0642640AE}" sibTransId="{CD57DD0B-B6C3-4B83-A81F-2FFA6289E2FF}"/>
    <dgm:cxn modelId="{F188A4EB-DCF7-4C6D-B311-4D459362BAD7}" srcId="{F311A1A9-BC79-4132-894A-C60719349B9C}" destId="{D07DB395-8E14-4EFC-8BBD-4FB2FB0CB779}" srcOrd="2" destOrd="0" parTransId="{711A3F74-4B4C-431C-96BA-D1CA420D5C9A}" sibTransId="{76A49C1E-D25C-4303-A04E-0CABC7FE124B}"/>
    <dgm:cxn modelId="{545D77ED-9498-C141-9BAF-2E3F00B31D23}" type="presOf" srcId="{A88B22F8-C0F3-44F8-AF76-AD9F2561ADCD}" destId="{C1F3E41F-33E6-0147-890F-A92DDC1967F0}" srcOrd="0" destOrd="0" presId="urn:microsoft.com/office/officeart/2005/8/layout/vList2"/>
    <dgm:cxn modelId="{2529FF26-AC44-3F41-98D9-9D72CF7C21F6}" type="presParOf" srcId="{E5A12696-8FF1-B74A-9D12-147C333145F4}" destId="{02A4765A-A371-0348-9A14-3FE3B5166844}" srcOrd="0" destOrd="0" presId="urn:microsoft.com/office/officeart/2005/8/layout/vList2"/>
    <dgm:cxn modelId="{2A991DB0-43E9-064F-9726-988C2FD87A7A}" type="presParOf" srcId="{E5A12696-8FF1-B74A-9D12-147C333145F4}" destId="{BAAC90FC-FC8A-C948-98AD-1A74512E5687}" srcOrd="1" destOrd="0" presId="urn:microsoft.com/office/officeart/2005/8/layout/vList2"/>
    <dgm:cxn modelId="{F61BFAA7-52EB-CF40-8F8C-04056B7366AA}" type="presParOf" srcId="{E5A12696-8FF1-B74A-9D12-147C333145F4}" destId="{C1F3E41F-33E6-0147-890F-A92DDC1967F0}" srcOrd="2" destOrd="0" presId="urn:microsoft.com/office/officeart/2005/8/layout/vList2"/>
    <dgm:cxn modelId="{029D47DD-D8B7-E941-BB0F-161452B8A83F}" type="presParOf" srcId="{E5A12696-8FF1-B74A-9D12-147C333145F4}" destId="{3AC47EAE-F057-EC45-AAB3-0B0C222A1089}" srcOrd="3" destOrd="0" presId="urn:microsoft.com/office/officeart/2005/8/layout/vList2"/>
    <dgm:cxn modelId="{04BC7C72-D8BF-1E4D-9B47-F155A0BA6759}" type="presParOf" srcId="{E5A12696-8FF1-B74A-9D12-147C333145F4}" destId="{49A2A761-FE67-9542-855D-A763C42CB4B2}" srcOrd="4" destOrd="0" presId="urn:microsoft.com/office/officeart/2005/8/layout/vList2"/>
    <dgm:cxn modelId="{977AEBE9-239E-2F4E-B125-9961D0D298AF}" type="presParOf" srcId="{E5A12696-8FF1-B74A-9D12-147C333145F4}" destId="{10718F0D-A4BD-6B42-9762-7BA5EAB7C0B7}" srcOrd="5" destOrd="0" presId="urn:microsoft.com/office/officeart/2005/8/layout/vList2"/>
    <dgm:cxn modelId="{8D80A7F2-86DB-7A4A-8CEF-2D878C83E8F8}" type="presParOf" srcId="{E5A12696-8FF1-B74A-9D12-147C333145F4}" destId="{3837BEF5-C754-CB46-80EF-B833A905567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9AD92C-05A7-45DF-B736-D594F8040F31}" type="doc">
      <dgm:prSet loTypeId="urn:microsoft.com/office/officeart/2018/5/layout/CenteredIconLabelDescriptionList" loCatId="icon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87992F5-6E94-4F61-B1D4-498E329A33D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What It Is:</a:t>
          </a:r>
          <a:r>
            <a:rPr lang="en-GB" dirty="0"/>
            <a:t> </a:t>
          </a:r>
          <a:r>
            <a:rPr lang="en-GB" b="0" dirty="0"/>
            <a:t>Customer Relationship Management (CRM) systems are platforms designed to centralise all customer interactions, automate marketing and sales processes, and provide a 360° view of the customer journey</a:t>
          </a:r>
          <a:r>
            <a:rPr lang="en-GB" dirty="0"/>
            <a:t>.</a:t>
          </a:r>
          <a:endParaRPr lang="en-US" dirty="0"/>
        </a:p>
      </dgm:t>
    </dgm:pt>
    <dgm:pt modelId="{EB4494BF-952D-4EF7-AEE7-1FBA8049FB79}" type="parTrans" cxnId="{4C75265A-2588-4EF1-B65E-5FCCEF6A3183}">
      <dgm:prSet/>
      <dgm:spPr/>
      <dgm:t>
        <a:bodyPr/>
        <a:lstStyle/>
        <a:p>
          <a:endParaRPr lang="en-US"/>
        </a:p>
      </dgm:t>
    </dgm:pt>
    <dgm:pt modelId="{779175B0-D477-410A-9C4C-B513B616153E}" type="sibTrans" cxnId="{4C75265A-2588-4EF1-B65E-5FCCEF6A3183}">
      <dgm:prSet/>
      <dgm:spPr/>
      <dgm:t>
        <a:bodyPr/>
        <a:lstStyle/>
        <a:p>
          <a:endParaRPr lang="en-US"/>
        </a:p>
      </dgm:t>
    </dgm:pt>
    <dgm:pt modelId="{221F12F4-D722-B643-8C5D-599D3E3C741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Why It’s Effective:</a:t>
          </a:r>
          <a:endParaRPr lang="en-GB"/>
        </a:p>
      </dgm:t>
    </dgm:pt>
    <dgm:pt modelId="{632D8826-D81C-A742-8CAC-BB21DDE03514}" type="parTrans" cxnId="{501413FD-4399-9F45-90B7-00997DE857C8}">
      <dgm:prSet/>
      <dgm:spPr/>
      <dgm:t>
        <a:bodyPr/>
        <a:lstStyle/>
        <a:p>
          <a:endParaRPr lang="en-GB"/>
        </a:p>
      </dgm:t>
    </dgm:pt>
    <dgm:pt modelId="{B684FF8A-DA5E-4348-837A-B5ED22AB6749}" type="sibTrans" cxnId="{501413FD-4399-9F45-90B7-00997DE857C8}">
      <dgm:prSet/>
      <dgm:spPr/>
      <dgm:t>
        <a:bodyPr/>
        <a:lstStyle/>
        <a:p>
          <a:endParaRPr lang="en-GB"/>
        </a:p>
      </dgm:t>
    </dgm:pt>
    <dgm:pt modelId="{6AA480AC-1854-7045-BE74-DCCB0D29BD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Consolidates leads, sales, service tickets, and marketing activities in one ecosystem.</a:t>
          </a:r>
        </a:p>
      </dgm:t>
    </dgm:pt>
    <dgm:pt modelId="{39506EE8-ACE3-1349-AA80-91FEB888A112}" type="parTrans" cxnId="{03874960-82E7-944B-83EA-B7C39C2C0A14}">
      <dgm:prSet/>
      <dgm:spPr/>
      <dgm:t>
        <a:bodyPr/>
        <a:lstStyle/>
        <a:p>
          <a:endParaRPr lang="en-GB"/>
        </a:p>
      </dgm:t>
    </dgm:pt>
    <dgm:pt modelId="{E8906276-EBBB-5A4C-9F7C-13A95D6DDA4F}" type="sibTrans" cxnId="{03874960-82E7-944B-83EA-B7C39C2C0A14}">
      <dgm:prSet/>
      <dgm:spPr/>
      <dgm:t>
        <a:bodyPr/>
        <a:lstStyle/>
        <a:p>
          <a:endParaRPr lang="en-GB"/>
        </a:p>
      </dgm:t>
    </dgm:pt>
    <dgm:pt modelId="{48D17738-C323-2A47-BE53-8EAC841654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Improves </a:t>
          </a:r>
          <a:r>
            <a:rPr lang="en-GB" b="1"/>
            <a:t>customer lifetime value (CLV)</a:t>
          </a:r>
          <a:r>
            <a:rPr lang="en-GB"/>
            <a:t> through personalisation and targeted communication.</a:t>
          </a:r>
        </a:p>
      </dgm:t>
    </dgm:pt>
    <dgm:pt modelId="{0EA31902-A9A9-5449-8685-7CAC18B97FFB}" type="parTrans" cxnId="{81FC0E8F-C439-A64E-94BB-752E6EFBA5E2}">
      <dgm:prSet/>
      <dgm:spPr/>
      <dgm:t>
        <a:bodyPr/>
        <a:lstStyle/>
        <a:p>
          <a:endParaRPr lang="en-GB"/>
        </a:p>
      </dgm:t>
    </dgm:pt>
    <dgm:pt modelId="{7C634090-9539-AE42-9F94-1161CE6B9381}" type="sibTrans" cxnId="{81FC0E8F-C439-A64E-94BB-752E6EFBA5E2}">
      <dgm:prSet/>
      <dgm:spPr/>
      <dgm:t>
        <a:bodyPr/>
        <a:lstStyle/>
        <a:p>
          <a:endParaRPr lang="en-GB"/>
        </a:p>
      </dgm:t>
    </dgm:pt>
    <dgm:pt modelId="{0A3DDBEE-7201-0447-BC02-AB6272B917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Real-time analytics enable sales teams to </a:t>
          </a:r>
          <a:r>
            <a:rPr lang="en-GB" b="1"/>
            <a:t>prioritise high-value leads</a:t>
          </a:r>
          <a:r>
            <a:rPr lang="en-GB"/>
            <a:t> and optimise conversion funnels.</a:t>
          </a:r>
        </a:p>
      </dgm:t>
    </dgm:pt>
    <dgm:pt modelId="{2F535138-DBDF-8741-BB91-F744A3F987ED}" type="parTrans" cxnId="{13D526E2-A22F-7B44-8DD2-41C7702FBB94}">
      <dgm:prSet/>
      <dgm:spPr/>
      <dgm:t>
        <a:bodyPr/>
        <a:lstStyle/>
        <a:p>
          <a:endParaRPr lang="en-GB"/>
        </a:p>
      </dgm:t>
    </dgm:pt>
    <dgm:pt modelId="{46B7DF02-DB69-3349-A57A-95C4F84549DC}" type="sibTrans" cxnId="{13D526E2-A22F-7B44-8DD2-41C7702FBB94}">
      <dgm:prSet/>
      <dgm:spPr/>
      <dgm:t>
        <a:bodyPr/>
        <a:lstStyle/>
        <a:p>
          <a:endParaRPr lang="en-GB"/>
        </a:p>
      </dgm:t>
    </dgm:pt>
    <dgm:pt modelId="{D1B88130-E8B6-6046-93E7-3724CF0840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Integration with ERP or BI tools enhances organisational visibility and forecasting.</a:t>
          </a:r>
        </a:p>
      </dgm:t>
    </dgm:pt>
    <dgm:pt modelId="{31E1439E-A815-614E-86A2-E92E0D974FCF}" type="parTrans" cxnId="{37BB2937-C600-5241-91D7-41CAF852B54F}">
      <dgm:prSet/>
      <dgm:spPr/>
      <dgm:t>
        <a:bodyPr/>
        <a:lstStyle/>
        <a:p>
          <a:endParaRPr lang="en-GB"/>
        </a:p>
      </dgm:t>
    </dgm:pt>
    <dgm:pt modelId="{4C215C1F-8CBF-2A40-AF0B-0D4F8D2844C5}" type="sibTrans" cxnId="{37BB2937-C600-5241-91D7-41CAF852B54F}">
      <dgm:prSet/>
      <dgm:spPr/>
      <dgm:t>
        <a:bodyPr/>
        <a:lstStyle/>
        <a:p>
          <a:endParaRPr lang="en-GB"/>
        </a:p>
      </dgm:t>
    </dgm:pt>
    <dgm:pt modelId="{921B3D18-E399-0745-BA01-9A9EEE973A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Effectiveness depends heavily on </a:t>
          </a:r>
          <a:r>
            <a:rPr lang="en-GB" b="1" dirty="0"/>
            <a:t>data quality and consistent use</a:t>
          </a:r>
          <a:r>
            <a:rPr lang="en-GB" dirty="0"/>
            <a:t> by employees.</a:t>
          </a:r>
        </a:p>
      </dgm:t>
    </dgm:pt>
    <dgm:pt modelId="{FE514F11-ECEC-CD45-AD2D-070F8C80A5C2}" type="parTrans" cxnId="{73CA69EA-B882-9A4E-992E-4138AAE12FDB}">
      <dgm:prSet/>
      <dgm:spPr/>
      <dgm:t>
        <a:bodyPr/>
        <a:lstStyle/>
        <a:p>
          <a:endParaRPr lang="en-GB"/>
        </a:p>
      </dgm:t>
    </dgm:pt>
    <dgm:pt modelId="{942C499A-76DE-014E-A44A-0C149BDBADB5}" type="sibTrans" cxnId="{73CA69EA-B882-9A4E-992E-4138AAE12FDB}">
      <dgm:prSet/>
      <dgm:spPr/>
      <dgm:t>
        <a:bodyPr/>
        <a:lstStyle/>
        <a:p>
          <a:endParaRPr lang="en-GB"/>
        </a:p>
      </dgm:t>
    </dgm:pt>
    <dgm:pt modelId="{9D87E5E2-BDC3-C74E-9252-E0318894CA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Over-reliance on automation can depersonalise customer relationships.</a:t>
          </a:r>
        </a:p>
      </dgm:t>
    </dgm:pt>
    <dgm:pt modelId="{A378FCBF-A58A-0347-BB76-CCFB9079BAB9}" type="parTrans" cxnId="{30F2FB67-1B71-3D48-9E28-D146AC576BB5}">
      <dgm:prSet/>
      <dgm:spPr/>
      <dgm:t>
        <a:bodyPr/>
        <a:lstStyle/>
        <a:p>
          <a:endParaRPr lang="en-GB"/>
        </a:p>
      </dgm:t>
    </dgm:pt>
    <dgm:pt modelId="{333DCDDB-B158-D647-9E49-771E289FA2A2}" type="sibTrans" cxnId="{30F2FB67-1B71-3D48-9E28-D146AC576BB5}">
      <dgm:prSet/>
      <dgm:spPr/>
      <dgm:t>
        <a:bodyPr/>
        <a:lstStyle/>
        <a:p>
          <a:endParaRPr lang="en-GB"/>
        </a:p>
      </dgm:t>
    </dgm:pt>
    <dgm:pt modelId="{78703385-61F1-5A40-9CB6-D42DFE9BC4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Licensing costs and integration complexities can be challenging for SMEs.</a:t>
          </a:r>
        </a:p>
      </dgm:t>
    </dgm:pt>
    <dgm:pt modelId="{A84462AF-EA5E-EC40-ABAC-72D779215C64}" type="parTrans" cxnId="{B316F08E-FFEF-5141-B3C2-4C2634E4A395}">
      <dgm:prSet/>
      <dgm:spPr/>
      <dgm:t>
        <a:bodyPr/>
        <a:lstStyle/>
        <a:p>
          <a:endParaRPr lang="en-GB"/>
        </a:p>
      </dgm:t>
    </dgm:pt>
    <dgm:pt modelId="{555D2B3B-2AC9-984E-B9DA-17D6570F08A8}" type="sibTrans" cxnId="{B316F08E-FFEF-5141-B3C2-4C2634E4A395}">
      <dgm:prSet/>
      <dgm:spPr/>
      <dgm:t>
        <a:bodyPr/>
        <a:lstStyle/>
        <a:p>
          <a:endParaRPr lang="en-GB"/>
        </a:p>
      </dgm:t>
    </dgm:pt>
    <dgm:pt modelId="{8FFCC5AD-8196-8442-8569-53FE372F64D3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Limitations / Risks:</a:t>
          </a:r>
          <a:endParaRPr lang="en-GB"/>
        </a:p>
      </dgm:t>
    </dgm:pt>
    <dgm:pt modelId="{A293E8AD-DC31-2B45-B542-D585F9693991}" type="parTrans" cxnId="{4A8181C2-581E-1A4B-A6F6-12CF23C38329}">
      <dgm:prSet/>
      <dgm:spPr/>
      <dgm:t>
        <a:bodyPr/>
        <a:lstStyle/>
        <a:p>
          <a:endParaRPr lang="en-GB"/>
        </a:p>
      </dgm:t>
    </dgm:pt>
    <dgm:pt modelId="{7136FEDC-9161-C644-83C6-60854672E42C}" type="sibTrans" cxnId="{4A8181C2-581E-1A4B-A6F6-12CF23C38329}">
      <dgm:prSet/>
      <dgm:spPr/>
      <dgm:t>
        <a:bodyPr/>
        <a:lstStyle/>
        <a:p>
          <a:endParaRPr lang="en-GB"/>
        </a:p>
      </dgm:t>
    </dgm:pt>
    <dgm:pt modelId="{E29CA07B-AB61-4557-B5BC-D000867ED780}" type="pres">
      <dgm:prSet presAssocID="{1D9AD92C-05A7-45DF-B736-D594F8040F31}" presName="root" presStyleCnt="0">
        <dgm:presLayoutVars>
          <dgm:dir/>
          <dgm:resizeHandles val="exact"/>
        </dgm:presLayoutVars>
      </dgm:prSet>
      <dgm:spPr/>
    </dgm:pt>
    <dgm:pt modelId="{D34E490E-50AE-4E57-A0E0-70DA1227FC06}" type="pres">
      <dgm:prSet presAssocID="{687992F5-6E94-4F61-B1D4-498E329A33DE}" presName="compNode" presStyleCnt="0"/>
      <dgm:spPr/>
    </dgm:pt>
    <dgm:pt modelId="{EE2581F6-2C18-4F68-B2C4-E615E8A7BA6A}" type="pres">
      <dgm:prSet presAssocID="{687992F5-6E94-4F61-B1D4-498E329A33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9B6AE22-0F17-467D-AB03-7D5B8A42AFCF}" type="pres">
      <dgm:prSet presAssocID="{687992F5-6E94-4F61-B1D4-498E329A33DE}" presName="iconSpace" presStyleCnt="0"/>
      <dgm:spPr/>
    </dgm:pt>
    <dgm:pt modelId="{3089F247-5491-4D84-A640-ABC9EBD561C7}" type="pres">
      <dgm:prSet presAssocID="{687992F5-6E94-4F61-B1D4-498E329A33DE}" presName="parTx" presStyleLbl="revTx" presStyleIdx="0" presStyleCnt="6">
        <dgm:presLayoutVars>
          <dgm:chMax val="0"/>
          <dgm:chPref val="0"/>
        </dgm:presLayoutVars>
      </dgm:prSet>
      <dgm:spPr/>
    </dgm:pt>
    <dgm:pt modelId="{745CD091-7AB5-4BCC-951B-B08F84EE6BF1}" type="pres">
      <dgm:prSet presAssocID="{687992F5-6E94-4F61-B1D4-498E329A33DE}" presName="txSpace" presStyleCnt="0"/>
      <dgm:spPr/>
    </dgm:pt>
    <dgm:pt modelId="{68D6600E-6784-4878-ADBC-6C9651EDE838}" type="pres">
      <dgm:prSet presAssocID="{687992F5-6E94-4F61-B1D4-498E329A33DE}" presName="desTx" presStyleLbl="revTx" presStyleIdx="1" presStyleCnt="6">
        <dgm:presLayoutVars/>
      </dgm:prSet>
      <dgm:spPr/>
    </dgm:pt>
    <dgm:pt modelId="{C6F3D5B2-A394-4F54-8FA8-84FDA50E8728}" type="pres">
      <dgm:prSet presAssocID="{779175B0-D477-410A-9C4C-B513B616153E}" presName="sibTrans" presStyleCnt="0"/>
      <dgm:spPr/>
    </dgm:pt>
    <dgm:pt modelId="{AD55EA84-B6D9-4DD9-8159-116F127CF8CC}" type="pres">
      <dgm:prSet presAssocID="{221F12F4-D722-B643-8C5D-599D3E3C7410}" presName="compNode" presStyleCnt="0"/>
      <dgm:spPr/>
    </dgm:pt>
    <dgm:pt modelId="{7420F692-2AC9-4D3C-B5EE-3ADF8EE64B4E}" type="pres">
      <dgm:prSet presAssocID="{221F12F4-D722-B643-8C5D-599D3E3C741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5614F69F-E04B-492E-A3EB-2E098C2F1C13}" type="pres">
      <dgm:prSet presAssocID="{221F12F4-D722-B643-8C5D-599D3E3C7410}" presName="iconSpace" presStyleCnt="0"/>
      <dgm:spPr/>
    </dgm:pt>
    <dgm:pt modelId="{C0D7FA94-0CB0-41B3-8CFB-3065C103B0A7}" type="pres">
      <dgm:prSet presAssocID="{221F12F4-D722-B643-8C5D-599D3E3C7410}" presName="parTx" presStyleLbl="revTx" presStyleIdx="2" presStyleCnt="6">
        <dgm:presLayoutVars>
          <dgm:chMax val="0"/>
          <dgm:chPref val="0"/>
        </dgm:presLayoutVars>
      </dgm:prSet>
      <dgm:spPr/>
    </dgm:pt>
    <dgm:pt modelId="{F401772E-579D-4EFD-B5FE-E0F47EBE52BC}" type="pres">
      <dgm:prSet presAssocID="{221F12F4-D722-B643-8C5D-599D3E3C7410}" presName="txSpace" presStyleCnt="0"/>
      <dgm:spPr/>
    </dgm:pt>
    <dgm:pt modelId="{035A8250-0D52-44FE-A730-008BB294B32C}" type="pres">
      <dgm:prSet presAssocID="{221F12F4-D722-B643-8C5D-599D3E3C7410}" presName="desTx" presStyleLbl="revTx" presStyleIdx="3" presStyleCnt="6" custLinFactNeighborX="-2991" custLinFactNeighborY="-95767">
        <dgm:presLayoutVars/>
      </dgm:prSet>
      <dgm:spPr/>
    </dgm:pt>
    <dgm:pt modelId="{4EDB746D-DC96-42D2-A1DF-020A845933B5}" type="pres">
      <dgm:prSet presAssocID="{B684FF8A-DA5E-4348-837A-B5ED22AB6749}" presName="sibTrans" presStyleCnt="0"/>
      <dgm:spPr/>
    </dgm:pt>
    <dgm:pt modelId="{295AC330-A171-405B-9EA4-E22D80D65F95}" type="pres">
      <dgm:prSet presAssocID="{8FFCC5AD-8196-8442-8569-53FE372F64D3}" presName="compNode" presStyleCnt="0"/>
      <dgm:spPr/>
    </dgm:pt>
    <dgm:pt modelId="{FD8E50BF-DD1F-4084-BDDC-A2C3DE0F0494}" type="pres">
      <dgm:prSet presAssocID="{8FFCC5AD-8196-8442-8569-53FE372F64D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497779E-80D5-4E03-A007-FFD57FA483CA}" type="pres">
      <dgm:prSet presAssocID="{8FFCC5AD-8196-8442-8569-53FE372F64D3}" presName="iconSpace" presStyleCnt="0"/>
      <dgm:spPr/>
    </dgm:pt>
    <dgm:pt modelId="{578C1762-2BA8-496A-A674-FD5CD5D9AF4D}" type="pres">
      <dgm:prSet presAssocID="{8FFCC5AD-8196-8442-8569-53FE372F64D3}" presName="parTx" presStyleLbl="revTx" presStyleIdx="4" presStyleCnt="6">
        <dgm:presLayoutVars>
          <dgm:chMax val="0"/>
          <dgm:chPref val="0"/>
        </dgm:presLayoutVars>
      </dgm:prSet>
      <dgm:spPr/>
    </dgm:pt>
    <dgm:pt modelId="{56E96CB2-C711-41AA-8878-7644CAF76386}" type="pres">
      <dgm:prSet presAssocID="{8FFCC5AD-8196-8442-8569-53FE372F64D3}" presName="txSpace" presStyleCnt="0"/>
      <dgm:spPr/>
    </dgm:pt>
    <dgm:pt modelId="{9FDA193A-3E02-449D-A036-35AD80429D6E}" type="pres">
      <dgm:prSet presAssocID="{8FFCC5AD-8196-8442-8569-53FE372F64D3}" presName="desTx" presStyleLbl="revTx" presStyleIdx="5" presStyleCnt="6" custLinFactNeighborX="-3649" custLinFactNeighborY="-93098">
        <dgm:presLayoutVars/>
      </dgm:prSet>
      <dgm:spPr/>
    </dgm:pt>
  </dgm:ptLst>
  <dgm:cxnLst>
    <dgm:cxn modelId="{32D42001-9892-CE40-9F9E-A42FBEAC5470}" type="presOf" srcId="{687992F5-6E94-4F61-B1D4-498E329A33DE}" destId="{3089F247-5491-4D84-A640-ABC9EBD561C7}" srcOrd="0" destOrd="0" presId="urn:microsoft.com/office/officeart/2018/5/layout/CenteredIconLabelDescriptionList"/>
    <dgm:cxn modelId="{C1A1E415-A194-504C-89EC-DA7FD000CC44}" type="presOf" srcId="{78703385-61F1-5A40-9CB6-D42DFE9BC497}" destId="{9FDA193A-3E02-449D-A036-35AD80429D6E}" srcOrd="0" destOrd="2" presId="urn:microsoft.com/office/officeart/2018/5/layout/CenteredIconLabelDescriptionList"/>
    <dgm:cxn modelId="{7B05001D-D296-1642-8267-6698C26652C9}" type="presOf" srcId="{8FFCC5AD-8196-8442-8569-53FE372F64D3}" destId="{578C1762-2BA8-496A-A674-FD5CD5D9AF4D}" srcOrd="0" destOrd="0" presId="urn:microsoft.com/office/officeart/2018/5/layout/CenteredIconLabelDescriptionList"/>
    <dgm:cxn modelId="{37BB2937-C600-5241-91D7-41CAF852B54F}" srcId="{221F12F4-D722-B643-8C5D-599D3E3C7410}" destId="{D1B88130-E8B6-6046-93E7-3724CF084090}" srcOrd="3" destOrd="0" parTransId="{31E1439E-A815-614E-86A2-E92E0D974FCF}" sibTransId="{4C215C1F-8CBF-2A40-AF0B-0D4F8D2844C5}"/>
    <dgm:cxn modelId="{F4562A48-7B78-6642-A023-034F113D8174}" type="presOf" srcId="{0A3DDBEE-7201-0447-BC02-AB6272B91786}" destId="{035A8250-0D52-44FE-A730-008BB294B32C}" srcOrd="0" destOrd="2" presId="urn:microsoft.com/office/officeart/2018/5/layout/CenteredIconLabelDescriptionList"/>
    <dgm:cxn modelId="{25AE694B-D17E-A745-97D6-F1DF214384A0}" type="presOf" srcId="{1D9AD92C-05A7-45DF-B736-D594F8040F31}" destId="{E29CA07B-AB61-4557-B5BC-D000867ED780}" srcOrd="0" destOrd="0" presId="urn:microsoft.com/office/officeart/2018/5/layout/CenteredIconLabelDescriptionList"/>
    <dgm:cxn modelId="{4C75265A-2588-4EF1-B65E-5FCCEF6A3183}" srcId="{1D9AD92C-05A7-45DF-B736-D594F8040F31}" destId="{687992F5-6E94-4F61-B1D4-498E329A33DE}" srcOrd="0" destOrd="0" parTransId="{EB4494BF-952D-4EF7-AEE7-1FBA8049FB79}" sibTransId="{779175B0-D477-410A-9C4C-B513B616153E}"/>
    <dgm:cxn modelId="{03874960-82E7-944B-83EA-B7C39C2C0A14}" srcId="{221F12F4-D722-B643-8C5D-599D3E3C7410}" destId="{6AA480AC-1854-7045-BE74-DCCB0D29BD9E}" srcOrd="0" destOrd="0" parTransId="{39506EE8-ACE3-1349-AA80-91FEB888A112}" sibTransId="{E8906276-EBBB-5A4C-9F7C-13A95D6DDA4F}"/>
    <dgm:cxn modelId="{ADC87261-042B-9F4B-9D4D-3B9A9EA4077B}" type="presOf" srcId="{921B3D18-E399-0745-BA01-9A9EEE973A11}" destId="{9FDA193A-3E02-449D-A036-35AD80429D6E}" srcOrd="0" destOrd="0" presId="urn:microsoft.com/office/officeart/2018/5/layout/CenteredIconLabelDescriptionList"/>
    <dgm:cxn modelId="{30F2FB67-1B71-3D48-9E28-D146AC576BB5}" srcId="{8FFCC5AD-8196-8442-8569-53FE372F64D3}" destId="{9D87E5E2-BDC3-C74E-9252-E0318894CA57}" srcOrd="1" destOrd="0" parTransId="{A378FCBF-A58A-0347-BB76-CCFB9079BAB9}" sibTransId="{333DCDDB-B158-D647-9E49-771E289FA2A2}"/>
    <dgm:cxn modelId="{B316F08E-FFEF-5141-B3C2-4C2634E4A395}" srcId="{8FFCC5AD-8196-8442-8569-53FE372F64D3}" destId="{78703385-61F1-5A40-9CB6-D42DFE9BC497}" srcOrd="2" destOrd="0" parTransId="{A84462AF-EA5E-EC40-ABAC-72D779215C64}" sibTransId="{555D2B3B-2AC9-984E-B9DA-17D6570F08A8}"/>
    <dgm:cxn modelId="{81FC0E8F-C439-A64E-94BB-752E6EFBA5E2}" srcId="{221F12F4-D722-B643-8C5D-599D3E3C7410}" destId="{48D17738-C323-2A47-BE53-8EAC841654B1}" srcOrd="1" destOrd="0" parTransId="{0EA31902-A9A9-5449-8685-7CAC18B97FFB}" sibTransId="{7C634090-9539-AE42-9F94-1161CE6B9381}"/>
    <dgm:cxn modelId="{6523858F-C8E8-7540-9903-207ECEED55F9}" type="presOf" srcId="{9D87E5E2-BDC3-C74E-9252-E0318894CA57}" destId="{9FDA193A-3E02-449D-A036-35AD80429D6E}" srcOrd="0" destOrd="1" presId="urn:microsoft.com/office/officeart/2018/5/layout/CenteredIconLabelDescriptionList"/>
    <dgm:cxn modelId="{5AD120A5-43D2-894A-B17D-F7379444CF4B}" type="presOf" srcId="{D1B88130-E8B6-6046-93E7-3724CF084090}" destId="{035A8250-0D52-44FE-A730-008BB294B32C}" srcOrd="0" destOrd="3" presId="urn:microsoft.com/office/officeart/2018/5/layout/CenteredIconLabelDescriptionList"/>
    <dgm:cxn modelId="{4A8181C2-581E-1A4B-A6F6-12CF23C38329}" srcId="{1D9AD92C-05A7-45DF-B736-D594F8040F31}" destId="{8FFCC5AD-8196-8442-8569-53FE372F64D3}" srcOrd="2" destOrd="0" parTransId="{A293E8AD-DC31-2B45-B542-D585F9693991}" sibTransId="{7136FEDC-9161-C644-83C6-60854672E42C}"/>
    <dgm:cxn modelId="{5F691DDA-9E9B-8D49-8A9D-D03D89352CB0}" type="presOf" srcId="{221F12F4-D722-B643-8C5D-599D3E3C7410}" destId="{C0D7FA94-0CB0-41B3-8CFB-3065C103B0A7}" srcOrd="0" destOrd="0" presId="urn:microsoft.com/office/officeart/2018/5/layout/CenteredIconLabelDescriptionList"/>
    <dgm:cxn modelId="{213DA0DA-219D-744C-8123-46E14F996A67}" type="presOf" srcId="{48D17738-C323-2A47-BE53-8EAC841654B1}" destId="{035A8250-0D52-44FE-A730-008BB294B32C}" srcOrd="0" destOrd="1" presId="urn:microsoft.com/office/officeart/2018/5/layout/CenteredIconLabelDescriptionList"/>
    <dgm:cxn modelId="{13D526E2-A22F-7B44-8DD2-41C7702FBB94}" srcId="{221F12F4-D722-B643-8C5D-599D3E3C7410}" destId="{0A3DDBEE-7201-0447-BC02-AB6272B91786}" srcOrd="2" destOrd="0" parTransId="{2F535138-DBDF-8741-BB91-F744A3F987ED}" sibTransId="{46B7DF02-DB69-3349-A57A-95C4F84549DC}"/>
    <dgm:cxn modelId="{D3D342E7-1D71-584C-A059-BDCAD2AFBC3F}" type="presOf" srcId="{6AA480AC-1854-7045-BE74-DCCB0D29BD9E}" destId="{035A8250-0D52-44FE-A730-008BB294B32C}" srcOrd="0" destOrd="0" presId="urn:microsoft.com/office/officeart/2018/5/layout/CenteredIconLabelDescriptionList"/>
    <dgm:cxn modelId="{73CA69EA-B882-9A4E-992E-4138AAE12FDB}" srcId="{8FFCC5AD-8196-8442-8569-53FE372F64D3}" destId="{921B3D18-E399-0745-BA01-9A9EEE973A11}" srcOrd="0" destOrd="0" parTransId="{FE514F11-ECEC-CD45-AD2D-070F8C80A5C2}" sibTransId="{942C499A-76DE-014E-A44A-0C149BDBADB5}"/>
    <dgm:cxn modelId="{501413FD-4399-9F45-90B7-00997DE857C8}" srcId="{1D9AD92C-05A7-45DF-B736-D594F8040F31}" destId="{221F12F4-D722-B643-8C5D-599D3E3C7410}" srcOrd="1" destOrd="0" parTransId="{632D8826-D81C-A742-8CAC-BB21DDE03514}" sibTransId="{B684FF8A-DA5E-4348-837A-B5ED22AB6749}"/>
    <dgm:cxn modelId="{1DDC0ED7-CBF5-0841-9A1C-FDE4832D1591}" type="presParOf" srcId="{E29CA07B-AB61-4557-B5BC-D000867ED780}" destId="{D34E490E-50AE-4E57-A0E0-70DA1227FC06}" srcOrd="0" destOrd="0" presId="urn:microsoft.com/office/officeart/2018/5/layout/CenteredIconLabelDescriptionList"/>
    <dgm:cxn modelId="{C5521B61-FA95-EB4B-872D-922F27795D0C}" type="presParOf" srcId="{D34E490E-50AE-4E57-A0E0-70DA1227FC06}" destId="{EE2581F6-2C18-4F68-B2C4-E615E8A7BA6A}" srcOrd="0" destOrd="0" presId="urn:microsoft.com/office/officeart/2018/5/layout/CenteredIconLabelDescriptionList"/>
    <dgm:cxn modelId="{1CCBEE9F-EECB-7145-B2BB-1D6F8E0315A8}" type="presParOf" srcId="{D34E490E-50AE-4E57-A0E0-70DA1227FC06}" destId="{79B6AE22-0F17-467D-AB03-7D5B8A42AFCF}" srcOrd="1" destOrd="0" presId="urn:microsoft.com/office/officeart/2018/5/layout/CenteredIconLabelDescriptionList"/>
    <dgm:cxn modelId="{E79988D7-99AB-F747-9467-52662D310852}" type="presParOf" srcId="{D34E490E-50AE-4E57-A0E0-70DA1227FC06}" destId="{3089F247-5491-4D84-A640-ABC9EBD561C7}" srcOrd="2" destOrd="0" presId="urn:microsoft.com/office/officeart/2018/5/layout/CenteredIconLabelDescriptionList"/>
    <dgm:cxn modelId="{57E2AAA9-3E23-314B-ABAA-B90A9F5F6583}" type="presParOf" srcId="{D34E490E-50AE-4E57-A0E0-70DA1227FC06}" destId="{745CD091-7AB5-4BCC-951B-B08F84EE6BF1}" srcOrd="3" destOrd="0" presId="urn:microsoft.com/office/officeart/2018/5/layout/CenteredIconLabelDescriptionList"/>
    <dgm:cxn modelId="{200581B9-080E-EB4F-8F3F-775197CD1EAD}" type="presParOf" srcId="{D34E490E-50AE-4E57-A0E0-70DA1227FC06}" destId="{68D6600E-6784-4878-ADBC-6C9651EDE838}" srcOrd="4" destOrd="0" presId="urn:microsoft.com/office/officeart/2018/5/layout/CenteredIconLabelDescriptionList"/>
    <dgm:cxn modelId="{28465AC8-9D2A-9046-AAA2-8D742A3D6BAC}" type="presParOf" srcId="{E29CA07B-AB61-4557-B5BC-D000867ED780}" destId="{C6F3D5B2-A394-4F54-8FA8-84FDA50E8728}" srcOrd="1" destOrd="0" presId="urn:microsoft.com/office/officeart/2018/5/layout/CenteredIconLabelDescriptionList"/>
    <dgm:cxn modelId="{26212F87-4DC7-FA4F-ACB8-62CAE3E1D605}" type="presParOf" srcId="{E29CA07B-AB61-4557-B5BC-D000867ED780}" destId="{AD55EA84-B6D9-4DD9-8159-116F127CF8CC}" srcOrd="2" destOrd="0" presId="urn:microsoft.com/office/officeart/2018/5/layout/CenteredIconLabelDescriptionList"/>
    <dgm:cxn modelId="{A196E599-03A8-EF4E-8384-EEFC3FFD66FA}" type="presParOf" srcId="{AD55EA84-B6D9-4DD9-8159-116F127CF8CC}" destId="{7420F692-2AC9-4D3C-B5EE-3ADF8EE64B4E}" srcOrd="0" destOrd="0" presId="urn:microsoft.com/office/officeart/2018/5/layout/CenteredIconLabelDescriptionList"/>
    <dgm:cxn modelId="{EEAC4450-41F1-3A40-A986-725F25D69A30}" type="presParOf" srcId="{AD55EA84-B6D9-4DD9-8159-116F127CF8CC}" destId="{5614F69F-E04B-492E-A3EB-2E098C2F1C13}" srcOrd="1" destOrd="0" presId="urn:microsoft.com/office/officeart/2018/5/layout/CenteredIconLabelDescriptionList"/>
    <dgm:cxn modelId="{24BF6932-8567-E748-8A0B-EFBFEEEA3C5E}" type="presParOf" srcId="{AD55EA84-B6D9-4DD9-8159-116F127CF8CC}" destId="{C0D7FA94-0CB0-41B3-8CFB-3065C103B0A7}" srcOrd="2" destOrd="0" presId="urn:microsoft.com/office/officeart/2018/5/layout/CenteredIconLabelDescriptionList"/>
    <dgm:cxn modelId="{A2B98897-3960-1840-9254-FAE4BB0E5EB7}" type="presParOf" srcId="{AD55EA84-B6D9-4DD9-8159-116F127CF8CC}" destId="{F401772E-579D-4EFD-B5FE-E0F47EBE52BC}" srcOrd="3" destOrd="0" presId="urn:microsoft.com/office/officeart/2018/5/layout/CenteredIconLabelDescriptionList"/>
    <dgm:cxn modelId="{BD4AEA58-78EC-3E4C-92E4-6D5D160693E4}" type="presParOf" srcId="{AD55EA84-B6D9-4DD9-8159-116F127CF8CC}" destId="{035A8250-0D52-44FE-A730-008BB294B32C}" srcOrd="4" destOrd="0" presId="urn:microsoft.com/office/officeart/2018/5/layout/CenteredIconLabelDescriptionList"/>
    <dgm:cxn modelId="{B9E107A5-844D-C640-AA2E-CEA83A18110C}" type="presParOf" srcId="{E29CA07B-AB61-4557-B5BC-D000867ED780}" destId="{4EDB746D-DC96-42D2-A1DF-020A845933B5}" srcOrd="3" destOrd="0" presId="urn:microsoft.com/office/officeart/2018/5/layout/CenteredIconLabelDescriptionList"/>
    <dgm:cxn modelId="{25249105-FCDC-D44F-9CD5-3BF9764E616A}" type="presParOf" srcId="{E29CA07B-AB61-4557-B5BC-D000867ED780}" destId="{295AC330-A171-405B-9EA4-E22D80D65F95}" srcOrd="4" destOrd="0" presId="urn:microsoft.com/office/officeart/2018/5/layout/CenteredIconLabelDescriptionList"/>
    <dgm:cxn modelId="{86011687-42F5-8E46-95BF-BBA94113D968}" type="presParOf" srcId="{295AC330-A171-405B-9EA4-E22D80D65F95}" destId="{FD8E50BF-DD1F-4084-BDDC-A2C3DE0F0494}" srcOrd="0" destOrd="0" presId="urn:microsoft.com/office/officeart/2018/5/layout/CenteredIconLabelDescriptionList"/>
    <dgm:cxn modelId="{F55DBABF-45E1-5C4E-A95B-99DFE145806E}" type="presParOf" srcId="{295AC330-A171-405B-9EA4-E22D80D65F95}" destId="{D497779E-80D5-4E03-A007-FFD57FA483CA}" srcOrd="1" destOrd="0" presId="urn:microsoft.com/office/officeart/2018/5/layout/CenteredIconLabelDescriptionList"/>
    <dgm:cxn modelId="{5EBB1921-B1DA-B747-93CC-06C6C90D01DC}" type="presParOf" srcId="{295AC330-A171-405B-9EA4-E22D80D65F95}" destId="{578C1762-2BA8-496A-A674-FD5CD5D9AF4D}" srcOrd="2" destOrd="0" presId="urn:microsoft.com/office/officeart/2018/5/layout/CenteredIconLabelDescriptionList"/>
    <dgm:cxn modelId="{BE155457-3E86-164D-AE71-4501BDB3B240}" type="presParOf" srcId="{295AC330-A171-405B-9EA4-E22D80D65F95}" destId="{56E96CB2-C711-41AA-8878-7644CAF76386}" srcOrd="3" destOrd="0" presId="urn:microsoft.com/office/officeart/2018/5/layout/CenteredIconLabelDescriptionList"/>
    <dgm:cxn modelId="{97C589F4-FEBF-4547-85D7-E710336557FB}" type="presParOf" srcId="{295AC330-A171-405B-9EA4-E22D80D65F95}" destId="{9FDA193A-3E02-449D-A036-35AD80429D6E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AF85E7-1B18-4827-82C2-E411051CB28C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02D800-1A0B-4CE4-B168-D75FF39D810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dirty="0"/>
            <a:t>What It Is: </a:t>
          </a:r>
          <a:r>
            <a:rPr lang="en-US" b="0" dirty="0"/>
            <a:t>Business Intelligence (BI) and Decision Support Systems (DSS) are data-driven platforms that collect, </a:t>
          </a:r>
          <a:r>
            <a:rPr lang="en-US" b="0" dirty="0" err="1"/>
            <a:t>analyse</a:t>
          </a:r>
          <a:r>
            <a:rPr lang="en-US" b="0" dirty="0"/>
            <a:t>, and </a:t>
          </a:r>
          <a:r>
            <a:rPr lang="en-US" b="0" dirty="0" err="1"/>
            <a:t>visualise</a:t>
          </a:r>
          <a:r>
            <a:rPr lang="en-US" b="0" dirty="0"/>
            <a:t> large volumes of operational and strategic data. They help </a:t>
          </a:r>
          <a:r>
            <a:rPr lang="en-US" b="0" dirty="0" err="1"/>
            <a:t>organisations</a:t>
          </a:r>
          <a:r>
            <a:rPr lang="en-US" b="0" dirty="0"/>
            <a:t> make informed decisions, identify patterns, and predict future trends through dashboards, predictive models, and scenario planning.</a:t>
          </a:r>
        </a:p>
      </dgm:t>
    </dgm:pt>
    <dgm:pt modelId="{BF6A8E74-0387-4A52-BEAF-0260BBA0BF2B}" type="parTrans" cxnId="{C8D21B18-88E8-4C46-B3D7-74FC2127ACFD}">
      <dgm:prSet/>
      <dgm:spPr/>
      <dgm:t>
        <a:bodyPr/>
        <a:lstStyle/>
        <a:p>
          <a:endParaRPr lang="en-US"/>
        </a:p>
      </dgm:t>
    </dgm:pt>
    <dgm:pt modelId="{73168751-A50B-4688-B4B1-7C9F8B668F4B}" type="sibTrans" cxnId="{C8D21B18-88E8-4C46-B3D7-74FC2127ACFD}">
      <dgm:prSet/>
      <dgm:spPr/>
      <dgm:t>
        <a:bodyPr/>
        <a:lstStyle/>
        <a:p>
          <a:endParaRPr lang="en-US"/>
        </a:p>
      </dgm:t>
    </dgm:pt>
    <dgm:pt modelId="{211C2B6D-E38B-4F19-9B31-6B0EAD1BBA2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Why It’s Effective:</a:t>
          </a:r>
          <a:endParaRPr lang="en-US"/>
        </a:p>
      </dgm:t>
    </dgm:pt>
    <dgm:pt modelId="{FFDB865E-A137-4E4E-9BC4-FE9DB783380D}" type="parTrans" cxnId="{3B51E2FB-B8AC-45FF-8767-8F985BB7101D}">
      <dgm:prSet/>
      <dgm:spPr/>
      <dgm:t>
        <a:bodyPr/>
        <a:lstStyle/>
        <a:p>
          <a:endParaRPr lang="en-US"/>
        </a:p>
      </dgm:t>
    </dgm:pt>
    <dgm:pt modelId="{4CD505FA-0143-4000-BAF0-6B21E5AB21BE}" type="sibTrans" cxnId="{3B51E2FB-B8AC-45FF-8767-8F985BB7101D}">
      <dgm:prSet/>
      <dgm:spPr/>
      <dgm:t>
        <a:bodyPr/>
        <a:lstStyle/>
        <a:p>
          <a:endParaRPr lang="en-US"/>
        </a:p>
      </dgm:t>
    </dgm:pt>
    <dgm:pt modelId="{9DCCBE8D-6F4C-4132-869B-74E86B5EBF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Provides </a:t>
          </a:r>
          <a:r>
            <a:rPr lang="en-US" b="0" dirty="0"/>
            <a:t>real-time</a:t>
          </a:r>
          <a:r>
            <a:rPr lang="en-US" b="1" dirty="0"/>
            <a:t> </a:t>
          </a:r>
          <a:r>
            <a:rPr lang="en-US" b="0" dirty="0"/>
            <a:t>insights</a:t>
          </a:r>
          <a:r>
            <a:rPr lang="en-US" dirty="0"/>
            <a:t> that improve strategic planning and operational control.</a:t>
          </a:r>
        </a:p>
      </dgm:t>
    </dgm:pt>
    <dgm:pt modelId="{1556F26E-C1E0-41F2-BD1A-D1EA6139BA23}" type="parTrans" cxnId="{951C974B-F54F-468C-8D21-E1D43F575EAE}">
      <dgm:prSet/>
      <dgm:spPr/>
      <dgm:t>
        <a:bodyPr/>
        <a:lstStyle/>
        <a:p>
          <a:endParaRPr lang="en-US"/>
        </a:p>
      </dgm:t>
    </dgm:pt>
    <dgm:pt modelId="{DA2E622E-BF1F-428B-B47D-9AE6A1182E5C}" type="sibTrans" cxnId="{951C974B-F54F-468C-8D21-E1D43F575EAE}">
      <dgm:prSet/>
      <dgm:spPr/>
      <dgm:t>
        <a:bodyPr/>
        <a:lstStyle/>
        <a:p>
          <a:endParaRPr lang="en-US"/>
        </a:p>
      </dgm:t>
    </dgm:pt>
    <dgm:pt modelId="{3B54DA77-8F7B-4267-8C7B-9D9708F4CE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Enhances forecasting accuracy using advanced analytics and AI-driven modelling.</a:t>
          </a:r>
        </a:p>
      </dgm:t>
    </dgm:pt>
    <dgm:pt modelId="{645C26C7-F2B1-4487-B8C6-E542DCB3F72A}" type="parTrans" cxnId="{241B414A-2F80-4F02-9D98-F918B91BF46C}">
      <dgm:prSet/>
      <dgm:spPr/>
      <dgm:t>
        <a:bodyPr/>
        <a:lstStyle/>
        <a:p>
          <a:endParaRPr lang="en-US"/>
        </a:p>
      </dgm:t>
    </dgm:pt>
    <dgm:pt modelId="{ED8465AE-0DD7-41DB-9376-34AEB2EBD10C}" type="sibTrans" cxnId="{241B414A-2F80-4F02-9D98-F918B91BF46C}">
      <dgm:prSet/>
      <dgm:spPr/>
      <dgm:t>
        <a:bodyPr/>
        <a:lstStyle/>
        <a:p>
          <a:endParaRPr lang="en-US"/>
        </a:p>
      </dgm:t>
    </dgm:pt>
    <dgm:pt modelId="{BC55FF13-2021-45A4-A58A-2766528B49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Allows </a:t>
          </a:r>
          <a:r>
            <a:rPr lang="en-US" dirty="0" err="1"/>
            <a:t>organisations</a:t>
          </a:r>
          <a:r>
            <a:rPr lang="en-US" dirty="0"/>
            <a:t> to </a:t>
          </a:r>
          <a:r>
            <a:rPr lang="en-US" b="0" dirty="0"/>
            <a:t>respond faster to market shifts </a:t>
          </a:r>
          <a:r>
            <a:rPr lang="en-US" dirty="0"/>
            <a:t>and customer </a:t>
          </a:r>
          <a:r>
            <a:rPr lang="en-US" dirty="0" err="1"/>
            <a:t>behaviour</a:t>
          </a:r>
          <a:r>
            <a:rPr lang="en-US" dirty="0"/>
            <a:t>.</a:t>
          </a:r>
        </a:p>
      </dgm:t>
    </dgm:pt>
    <dgm:pt modelId="{59DC2E74-C42A-4B25-9294-D3E260FD7783}" type="parTrans" cxnId="{009A04F0-7C33-4CF4-BAE3-C3EA47319D3F}">
      <dgm:prSet/>
      <dgm:spPr/>
      <dgm:t>
        <a:bodyPr/>
        <a:lstStyle/>
        <a:p>
          <a:endParaRPr lang="en-US"/>
        </a:p>
      </dgm:t>
    </dgm:pt>
    <dgm:pt modelId="{8A8F9516-FCDB-4AD3-B03C-8FBA86DA9BCB}" type="sibTrans" cxnId="{009A04F0-7C33-4CF4-BAE3-C3EA47319D3F}">
      <dgm:prSet/>
      <dgm:spPr/>
      <dgm:t>
        <a:bodyPr/>
        <a:lstStyle/>
        <a:p>
          <a:endParaRPr lang="en-US"/>
        </a:p>
      </dgm:t>
    </dgm:pt>
    <dgm:pt modelId="{AE2B1234-B290-484B-BE14-6B82A95CA0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Empowers leadership teams with </a:t>
          </a:r>
          <a:r>
            <a:rPr lang="en-US" b="0" dirty="0"/>
            <a:t>evidence-based decision-making, </a:t>
          </a:r>
          <a:r>
            <a:rPr lang="en-US" dirty="0"/>
            <a:t>reducing reliance on intuition.</a:t>
          </a:r>
        </a:p>
      </dgm:t>
    </dgm:pt>
    <dgm:pt modelId="{B2F061B6-FC35-4ECB-8379-7D0AECCD24A6}" type="parTrans" cxnId="{AB1E3418-E15A-4EFC-8CDF-5ABB084BE260}">
      <dgm:prSet/>
      <dgm:spPr/>
      <dgm:t>
        <a:bodyPr/>
        <a:lstStyle/>
        <a:p>
          <a:endParaRPr lang="en-US"/>
        </a:p>
      </dgm:t>
    </dgm:pt>
    <dgm:pt modelId="{08D7585D-EF58-4EDC-82C1-16F2AAC3BA32}" type="sibTrans" cxnId="{AB1E3418-E15A-4EFC-8CDF-5ABB084BE260}">
      <dgm:prSet/>
      <dgm:spPr/>
      <dgm:t>
        <a:bodyPr/>
        <a:lstStyle/>
        <a:p>
          <a:endParaRPr lang="en-US"/>
        </a:p>
      </dgm:t>
    </dgm:pt>
    <dgm:pt modelId="{B2280197-9F1A-4D5A-A295-6B2DA54651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Can be layered over ERP or CRM for a unified data ecosystem.</a:t>
          </a:r>
        </a:p>
      </dgm:t>
    </dgm:pt>
    <dgm:pt modelId="{75AF2962-45B5-45A8-81C2-2E1450139713}" type="parTrans" cxnId="{911C93C1-327B-4627-8195-799A5E10255F}">
      <dgm:prSet/>
      <dgm:spPr/>
      <dgm:t>
        <a:bodyPr/>
        <a:lstStyle/>
        <a:p>
          <a:endParaRPr lang="en-US"/>
        </a:p>
      </dgm:t>
    </dgm:pt>
    <dgm:pt modelId="{1CD6C96B-3D65-45F0-8C80-BFC8FC9A789F}" type="sibTrans" cxnId="{911C93C1-327B-4627-8195-799A5E10255F}">
      <dgm:prSet/>
      <dgm:spPr/>
      <dgm:t>
        <a:bodyPr/>
        <a:lstStyle/>
        <a:p>
          <a:endParaRPr lang="en-US"/>
        </a:p>
      </dgm:t>
    </dgm:pt>
    <dgm:pt modelId="{296C693B-AC0E-42FC-B419-5031A0D9D85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Limitations / Risks:</a:t>
          </a:r>
          <a:endParaRPr lang="en-US"/>
        </a:p>
      </dgm:t>
    </dgm:pt>
    <dgm:pt modelId="{60828699-5ED3-4CA1-88AB-D6B775372E5A}" type="parTrans" cxnId="{2AF05687-E563-4EB6-AF37-3219065619E2}">
      <dgm:prSet/>
      <dgm:spPr/>
      <dgm:t>
        <a:bodyPr/>
        <a:lstStyle/>
        <a:p>
          <a:endParaRPr lang="en-US"/>
        </a:p>
      </dgm:t>
    </dgm:pt>
    <dgm:pt modelId="{B4C439F1-9B7C-419D-AFF5-3FFCFBE65A8D}" type="sibTrans" cxnId="{2AF05687-E563-4EB6-AF37-3219065619E2}">
      <dgm:prSet/>
      <dgm:spPr/>
      <dgm:t>
        <a:bodyPr/>
        <a:lstStyle/>
        <a:p>
          <a:endParaRPr lang="en-US"/>
        </a:p>
      </dgm:t>
    </dgm:pt>
    <dgm:pt modelId="{7AA57A9A-2E18-4566-AD86-4592C51A86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High dependency on </a:t>
          </a:r>
          <a:r>
            <a:rPr lang="en-US" b="0" dirty="0"/>
            <a:t>data accuracy, integration, and governance</a:t>
          </a:r>
          <a:r>
            <a:rPr lang="en-US" dirty="0"/>
            <a:t>.</a:t>
          </a:r>
        </a:p>
      </dgm:t>
    </dgm:pt>
    <dgm:pt modelId="{C1F4AB2F-C246-438B-B948-11C92767A25D}" type="parTrans" cxnId="{79D0F6F7-A945-49AB-9EF3-0BAB2D9C6760}">
      <dgm:prSet/>
      <dgm:spPr/>
      <dgm:t>
        <a:bodyPr/>
        <a:lstStyle/>
        <a:p>
          <a:endParaRPr lang="en-US"/>
        </a:p>
      </dgm:t>
    </dgm:pt>
    <dgm:pt modelId="{ECE5D3E5-2B88-417E-8B27-5CCEB8E31017}" type="sibTrans" cxnId="{79D0F6F7-A945-49AB-9EF3-0BAB2D9C6760}">
      <dgm:prSet/>
      <dgm:spPr/>
      <dgm:t>
        <a:bodyPr/>
        <a:lstStyle/>
        <a:p>
          <a:endParaRPr lang="en-US"/>
        </a:p>
      </dgm:t>
    </dgm:pt>
    <dgm:pt modelId="{DDF0AEB0-0A64-48F8-ABBE-E1C40B6765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Complex implementation may require </a:t>
          </a:r>
          <a:r>
            <a:rPr lang="en-US" b="0" dirty="0"/>
            <a:t>specialist skills </a:t>
          </a:r>
          <a:r>
            <a:rPr lang="en-US" dirty="0"/>
            <a:t>and change management.</a:t>
          </a:r>
        </a:p>
      </dgm:t>
    </dgm:pt>
    <dgm:pt modelId="{7852E030-0FAA-4482-AC15-F73D933DBF7C}" type="parTrans" cxnId="{D2C36984-F667-4C6A-BC07-4D32EBC4CA65}">
      <dgm:prSet/>
      <dgm:spPr/>
      <dgm:t>
        <a:bodyPr/>
        <a:lstStyle/>
        <a:p>
          <a:endParaRPr lang="en-US"/>
        </a:p>
      </dgm:t>
    </dgm:pt>
    <dgm:pt modelId="{D3BAD2E1-F010-4430-B966-0FB8579F07E4}" type="sibTrans" cxnId="{D2C36984-F667-4C6A-BC07-4D32EBC4CA65}">
      <dgm:prSet/>
      <dgm:spPr/>
      <dgm:t>
        <a:bodyPr/>
        <a:lstStyle/>
        <a:p>
          <a:endParaRPr lang="en-US"/>
        </a:p>
      </dgm:t>
    </dgm:pt>
    <dgm:pt modelId="{2666A55F-E7A5-42F2-9A0E-21C06C41D4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Overemphasis on data can slow down agile decision-making if not balanced with human insight.</a:t>
          </a:r>
        </a:p>
      </dgm:t>
    </dgm:pt>
    <dgm:pt modelId="{55F5067C-DDA3-4000-B5F4-C8866C4D9388}" type="parTrans" cxnId="{32412F75-C2D7-45A4-BBD2-8D22D7290B45}">
      <dgm:prSet/>
      <dgm:spPr/>
      <dgm:t>
        <a:bodyPr/>
        <a:lstStyle/>
        <a:p>
          <a:endParaRPr lang="en-US"/>
        </a:p>
      </dgm:t>
    </dgm:pt>
    <dgm:pt modelId="{C7E54E9B-BDED-45CF-A67E-D8F35184CC1A}" type="sibTrans" cxnId="{32412F75-C2D7-45A4-BBD2-8D22D7290B45}">
      <dgm:prSet/>
      <dgm:spPr/>
      <dgm:t>
        <a:bodyPr/>
        <a:lstStyle/>
        <a:p>
          <a:endParaRPr lang="en-US"/>
        </a:p>
      </dgm:t>
    </dgm:pt>
    <dgm:pt modelId="{C73E3FA9-C03C-43E5-8FB2-8BEB3E96FD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Tools can be expensive, especially with advanced predictive modules.</a:t>
          </a:r>
        </a:p>
      </dgm:t>
    </dgm:pt>
    <dgm:pt modelId="{6A4B9488-F784-4773-A348-49B03CCB4A98}" type="parTrans" cxnId="{8F0B31D2-E7AA-4E60-A4FD-DFE4D2B737C2}">
      <dgm:prSet/>
      <dgm:spPr/>
      <dgm:t>
        <a:bodyPr/>
        <a:lstStyle/>
        <a:p>
          <a:endParaRPr lang="en-US"/>
        </a:p>
      </dgm:t>
    </dgm:pt>
    <dgm:pt modelId="{4455F2EE-0371-4B1E-8C9F-B9F482CD1485}" type="sibTrans" cxnId="{8F0B31D2-E7AA-4E60-A4FD-DFE4D2B737C2}">
      <dgm:prSet/>
      <dgm:spPr/>
      <dgm:t>
        <a:bodyPr/>
        <a:lstStyle/>
        <a:p>
          <a:endParaRPr lang="en-US"/>
        </a:p>
      </dgm:t>
    </dgm:pt>
    <dgm:pt modelId="{1F704D88-95A0-4A59-A5C5-44F6EC3A5792}" type="pres">
      <dgm:prSet presAssocID="{B0AF85E7-1B18-4827-82C2-E411051CB28C}" presName="root" presStyleCnt="0">
        <dgm:presLayoutVars>
          <dgm:dir/>
          <dgm:resizeHandles val="exact"/>
        </dgm:presLayoutVars>
      </dgm:prSet>
      <dgm:spPr/>
    </dgm:pt>
    <dgm:pt modelId="{D9509A56-18EC-44CB-A9AA-D77440555D3C}" type="pres">
      <dgm:prSet presAssocID="{E802D800-1A0B-4CE4-B168-D75FF39D810F}" presName="compNode" presStyleCnt="0"/>
      <dgm:spPr/>
    </dgm:pt>
    <dgm:pt modelId="{19046CAD-1404-40FE-8E2B-8851742DF593}" type="pres">
      <dgm:prSet presAssocID="{E802D800-1A0B-4CE4-B168-D75FF39D810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5E92674-27E4-4FCD-B695-EF1585FDD3B2}" type="pres">
      <dgm:prSet presAssocID="{E802D800-1A0B-4CE4-B168-D75FF39D810F}" presName="iconSpace" presStyleCnt="0"/>
      <dgm:spPr/>
    </dgm:pt>
    <dgm:pt modelId="{0816B725-1B5D-441E-95F4-840E0C59DD9A}" type="pres">
      <dgm:prSet presAssocID="{E802D800-1A0B-4CE4-B168-D75FF39D810F}" presName="parTx" presStyleLbl="revTx" presStyleIdx="0" presStyleCnt="6">
        <dgm:presLayoutVars>
          <dgm:chMax val="0"/>
          <dgm:chPref val="0"/>
        </dgm:presLayoutVars>
      </dgm:prSet>
      <dgm:spPr/>
    </dgm:pt>
    <dgm:pt modelId="{54F0C9E2-FFB8-41B3-B573-D4962FD699B4}" type="pres">
      <dgm:prSet presAssocID="{E802D800-1A0B-4CE4-B168-D75FF39D810F}" presName="txSpace" presStyleCnt="0"/>
      <dgm:spPr/>
    </dgm:pt>
    <dgm:pt modelId="{EB640C7F-33E3-4625-9834-E99012F6027F}" type="pres">
      <dgm:prSet presAssocID="{E802D800-1A0B-4CE4-B168-D75FF39D810F}" presName="desTx" presStyleLbl="revTx" presStyleIdx="1" presStyleCnt="6">
        <dgm:presLayoutVars/>
      </dgm:prSet>
      <dgm:spPr/>
    </dgm:pt>
    <dgm:pt modelId="{116DEB79-7C82-4DF0-B1F6-A38B767A6538}" type="pres">
      <dgm:prSet presAssocID="{73168751-A50B-4688-B4B1-7C9F8B668F4B}" presName="sibTrans" presStyleCnt="0"/>
      <dgm:spPr/>
    </dgm:pt>
    <dgm:pt modelId="{515EAD1E-33A6-4B2D-BC7A-1111FCF72028}" type="pres">
      <dgm:prSet presAssocID="{211C2B6D-E38B-4F19-9B31-6B0EAD1BBA2A}" presName="compNode" presStyleCnt="0"/>
      <dgm:spPr/>
    </dgm:pt>
    <dgm:pt modelId="{09F8BD47-4CB1-4FA8-83CA-C1D7267AED32}" type="pres">
      <dgm:prSet presAssocID="{211C2B6D-E38B-4F19-9B31-6B0EAD1BBA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B846DED-5606-488C-ADD0-A3BA5928C3EC}" type="pres">
      <dgm:prSet presAssocID="{211C2B6D-E38B-4F19-9B31-6B0EAD1BBA2A}" presName="iconSpace" presStyleCnt="0"/>
      <dgm:spPr/>
    </dgm:pt>
    <dgm:pt modelId="{EEEBF69A-1073-47A7-B6CD-76A22FE420D1}" type="pres">
      <dgm:prSet presAssocID="{211C2B6D-E38B-4F19-9B31-6B0EAD1BBA2A}" presName="parTx" presStyleLbl="revTx" presStyleIdx="2" presStyleCnt="6">
        <dgm:presLayoutVars>
          <dgm:chMax val="0"/>
          <dgm:chPref val="0"/>
        </dgm:presLayoutVars>
      </dgm:prSet>
      <dgm:spPr/>
    </dgm:pt>
    <dgm:pt modelId="{67CEDA24-E7E6-45D1-A714-7A99AC92A3DE}" type="pres">
      <dgm:prSet presAssocID="{211C2B6D-E38B-4F19-9B31-6B0EAD1BBA2A}" presName="txSpace" presStyleCnt="0"/>
      <dgm:spPr/>
    </dgm:pt>
    <dgm:pt modelId="{29A1AC91-79B4-4EC6-A3E1-210B0310DBF3}" type="pres">
      <dgm:prSet presAssocID="{211C2B6D-E38B-4F19-9B31-6B0EAD1BBA2A}" presName="desTx" presStyleLbl="revTx" presStyleIdx="3" presStyleCnt="6" custLinFactNeighborX="225" custLinFactNeighborY="-93388">
        <dgm:presLayoutVars/>
      </dgm:prSet>
      <dgm:spPr/>
    </dgm:pt>
    <dgm:pt modelId="{79AFAE5F-C17F-4FC6-8BB7-62027CF8F2D9}" type="pres">
      <dgm:prSet presAssocID="{4CD505FA-0143-4000-BAF0-6B21E5AB21BE}" presName="sibTrans" presStyleCnt="0"/>
      <dgm:spPr/>
    </dgm:pt>
    <dgm:pt modelId="{BA59536F-FABD-47C2-8D80-8C9EA741D93F}" type="pres">
      <dgm:prSet presAssocID="{296C693B-AC0E-42FC-B419-5031A0D9D852}" presName="compNode" presStyleCnt="0"/>
      <dgm:spPr/>
    </dgm:pt>
    <dgm:pt modelId="{5C5623CE-386D-47AD-BD1A-99CC6F6BEF29}" type="pres">
      <dgm:prSet presAssocID="{296C693B-AC0E-42FC-B419-5031A0D9D85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57978A4-8679-4D0D-B3B2-1A493BCDD4B7}" type="pres">
      <dgm:prSet presAssocID="{296C693B-AC0E-42FC-B419-5031A0D9D852}" presName="iconSpace" presStyleCnt="0"/>
      <dgm:spPr/>
    </dgm:pt>
    <dgm:pt modelId="{E6E60E7D-ADC9-4F9E-9B30-60326D41C684}" type="pres">
      <dgm:prSet presAssocID="{296C693B-AC0E-42FC-B419-5031A0D9D852}" presName="parTx" presStyleLbl="revTx" presStyleIdx="4" presStyleCnt="6">
        <dgm:presLayoutVars>
          <dgm:chMax val="0"/>
          <dgm:chPref val="0"/>
        </dgm:presLayoutVars>
      </dgm:prSet>
      <dgm:spPr/>
    </dgm:pt>
    <dgm:pt modelId="{8F5F175B-891C-4876-9CB1-7B069FF52286}" type="pres">
      <dgm:prSet presAssocID="{296C693B-AC0E-42FC-B419-5031A0D9D852}" presName="txSpace" presStyleCnt="0"/>
      <dgm:spPr/>
    </dgm:pt>
    <dgm:pt modelId="{99EDD549-22BA-42B5-9920-6CDA6A992F1A}" type="pres">
      <dgm:prSet presAssocID="{296C693B-AC0E-42FC-B419-5031A0D9D852}" presName="desTx" presStyleLbl="revTx" presStyleIdx="5" presStyleCnt="6" custLinFactNeighborX="477" custLinFactNeighborY="-78675">
        <dgm:presLayoutVars/>
      </dgm:prSet>
      <dgm:spPr/>
    </dgm:pt>
  </dgm:ptLst>
  <dgm:cxnLst>
    <dgm:cxn modelId="{5B1C4C00-A0A2-45BF-850F-BD8F7BB42C3C}" type="presOf" srcId="{AE2B1234-B290-484B-BE14-6B82A95CA075}" destId="{29A1AC91-79B4-4EC6-A3E1-210B0310DBF3}" srcOrd="0" destOrd="3" presId="urn:microsoft.com/office/officeart/2018/5/layout/CenteredIconLabelDescriptionList"/>
    <dgm:cxn modelId="{C8D21B18-88E8-4C46-B3D7-74FC2127ACFD}" srcId="{B0AF85E7-1B18-4827-82C2-E411051CB28C}" destId="{E802D800-1A0B-4CE4-B168-D75FF39D810F}" srcOrd="0" destOrd="0" parTransId="{BF6A8E74-0387-4A52-BEAF-0260BBA0BF2B}" sibTransId="{73168751-A50B-4688-B4B1-7C9F8B668F4B}"/>
    <dgm:cxn modelId="{AB1E3418-E15A-4EFC-8CDF-5ABB084BE260}" srcId="{211C2B6D-E38B-4F19-9B31-6B0EAD1BBA2A}" destId="{AE2B1234-B290-484B-BE14-6B82A95CA075}" srcOrd="3" destOrd="0" parTransId="{B2F061B6-FC35-4ECB-8379-7D0AECCD24A6}" sibTransId="{08D7585D-EF58-4EDC-82C1-16F2AAC3BA32}"/>
    <dgm:cxn modelId="{1C303B26-D8D1-45AB-B472-EC80DE4B0F04}" type="presOf" srcId="{C73E3FA9-C03C-43E5-8FB2-8BEB3E96FDD9}" destId="{99EDD549-22BA-42B5-9920-6CDA6A992F1A}" srcOrd="0" destOrd="3" presId="urn:microsoft.com/office/officeart/2018/5/layout/CenteredIconLabelDescriptionList"/>
    <dgm:cxn modelId="{D8FEA834-2C59-411B-BD32-1A56FF9D2457}" type="presOf" srcId="{B2280197-9F1A-4D5A-A295-6B2DA54651C1}" destId="{29A1AC91-79B4-4EC6-A3E1-210B0310DBF3}" srcOrd="0" destOrd="4" presId="urn:microsoft.com/office/officeart/2018/5/layout/CenteredIconLabelDescriptionList"/>
    <dgm:cxn modelId="{CE53813B-02DF-4555-85EC-0B6B425678F4}" type="presOf" srcId="{E802D800-1A0B-4CE4-B168-D75FF39D810F}" destId="{0816B725-1B5D-441E-95F4-840E0C59DD9A}" srcOrd="0" destOrd="0" presId="urn:microsoft.com/office/officeart/2018/5/layout/CenteredIconLabelDescriptionList"/>
    <dgm:cxn modelId="{F8D1F243-2006-4775-AB21-DF8B614B23A4}" type="presOf" srcId="{B0AF85E7-1B18-4827-82C2-E411051CB28C}" destId="{1F704D88-95A0-4A59-A5C5-44F6EC3A5792}" srcOrd="0" destOrd="0" presId="urn:microsoft.com/office/officeart/2018/5/layout/CenteredIconLabelDescriptionList"/>
    <dgm:cxn modelId="{241B414A-2F80-4F02-9D98-F918B91BF46C}" srcId="{211C2B6D-E38B-4F19-9B31-6B0EAD1BBA2A}" destId="{3B54DA77-8F7B-4267-8C7B-9D9708F4CE93}" srcOrd="1" destOrd="0" parTransId="{645C26C7-F2B1-4487-B8C6-E542DCB3F72A}" sibTransId="{ED8465AE-0DD7-41DB-9376-34AEB2EBD10C}"/>
    <dgm:cxn modelId="{951C974B-F54F-468C-8D21-E1D43F575EAE}" srcId="{211C2B6D-E38B-4F19-9B31-6B0EAD1BBA2A}" destId="{9DCCBE8D-6F4C-4132-869B-74E86B5EBFF4}" srcOrd="0" destOrd="0" parTransId="{1556F26E-C1E0-41F2-BD1A-D1EA6139BA23}" sibTransId="{DA2E622E-BF1F-428B-B47D-9AE6A1182E5C}"/>
    <dgm:cxn modelId="{342F8050-FBE6-4CCA-9C1C-02A593AF5777}" type="presOf" srcId="{2666A55F-E7A5-42F2-9A0E-21C06C41D446}" destId="{99EDD549-22BA-42B5-9920-6CDA6A992F1A}" srcOrd="0" destOrd="2" presId="urn:microsoft.com/office/officeart/2018/5/layout/CenteredIconLabelDescriptionList"/>
    <dgm:cxn modelId="{FA0F7D6C-6132-4CAA-BE25-1BA3567EE6F0}" type="presOf" srcId="{296C693B-AC0E-42FC-B419-5031A0D9D852}" destId="{E6E60E7D-ADC9-4F9E-9B30-60326D41C684}" srcOrd="0" destOrd="0" presId="urn:microsoft.com/office/officeart/2018/5/layout/CenteredIconLabelDescriptionList"/>
    <dgm:cxn modelId="{32412F75-C2D7-45A4-BBD2-8D22D7290B45}" srcId="{296C693B-AC0E-42FC-B419-5031A0D9D852}" destId="{2666A55F-E7A5-42F2-9A0E-21C06C41D446}" srcOrd="2" destOrd="0" parTransId="{55F5067C-DDA3-4000-B5F4-C8866C4D9388}" sibTransId="{C7E54E9B-BDED-45CF-A67E-D8F35184CC1A}"/>
    <dgm:cxn modelId="{D2C36984-F667-4C6A-BC07-4D32EBC4CA65}" srcId="{296C693B-AC0E-42FC-B419-5031A0D9D852}" destId="{DDF0AEB0-0A64-48F8-ABBE-E1C40B676525}" srcOrd="1" destOrd="0" parTransId="{7852E030-0FAA-4482-AC15-F73D933DBF7C}" sibTransId="{D3BAD2E1-F010-4430-B966-0FB8579F07E4}"/>
    <dgm:cxn modelId="{2AF05687-E563-4EB6-AF37-3219065619E2}" srcId="{B0AF85E7-1B18-4827-82C2-E411051CB28C}" destId="{296C693B-AC0E-42FC-B419-5031A0D9D852}" srcOrd="2" destOrd="0" parTransId="{60828699-5ED3-4CA1-88AB-D6B775372E5A}" sibTransId="{B4C439F1-9B7C-419D-AFF5-3FFCFBE65A8D}"/>
    <dgm:cxn modelId="{D53B249B-8E0D-452A-AE79-6F581FA0A994}" type="presOf" srcId="{7AA57A9A-2E18-4566-AD86-4592C51A869C}" destId="{99EDD549-22BA-42B5-9920-6CDA6A992F1A}" srcOrd="0" destOrd="0" presId="urn:microsoft.com/office/officeart/2018/5/layout/CenteredIconLabelDescriptionList"/>
    <dgm:cxn modelId="{18A607A3-3E4E-40FE-8138-D61C82D5051C}" type="presOf" srcId="{DDF0AEB0-0A64-48F8-ABBE-E1C40B676525}" destId="{99EDD549-22BA-42B5-9920-6CDA6A992F1A}" srcOrd="0" destOrd="1" presId="urn:microsoft.com/office/officeart/2018/5/layout/CenteredIconLabelDescriptionList"/>
    <dgm:cxn modelId="{785D12AA-71BD-47D3-81AB-7DF29A56ABBA}" type="presOf" srcId="{3B54DA77-8F7B-4267-8C7B-9D9708F4CE93}" destId="{29A1AC91-79B4-4EC6-A3E1-210B0310DBF3}" srcOrd="0" destOrd="1" presId="urn:microsoft.com/office/officeart/2018/5/layout/CenteredIconLabelDescriptionList"/>
    <dgm:cxn modelId="{A30E1CAC-9387-481F-AEE9-BB6950A78939}" type="presOf" srcId="{BC55FF13-2021-45A4-A58A-2766528B4928}" destId="{29A1AC91-79B4-4EC6-A3E1-210B0310DBF3}" srcOrd="0" destOrd="2" presId="urn:microsoft.com/office/officeart/2018/5/layout/CenteredIconLabelDescriptionList"/>
    <dgm:cxn modelId="{F5314DB1-8916-45E8-86A0-DD3ED7670486}" type="presOf" srcId="{9DCCBE8D-6F4C-4132-869B-74E86B5EBFF4}" destId="{29A1AC91-79B4-4EC6-A3E1-210B0310DBF3}" srcOrd="0" destOrd="0" presId="urn:microsoft.com/office/officeart/2018/5/layout/CenteredIconLabelDescriptionList"/>
    <dgm:cxn modelId="{667E2DB7-FEDB-4B87-AA6B-A6F7C816CFD0}" type="presOf" srcId="{211C2B6D-E38B-4F19-9B31-6B0EAD1BBA2A}" destId="{EEEBF69A-1073-47A7-B6CD-76A22FE420D1}" srcOrd="0" destOrd="0" presId="urn:microsoft.com/office/officeart/2018/5/layout/CenteredIconLabelDescriptionList"/>
    <dgm:cxn modelId="{911C93C1-327B-4627-8195-799A5E10255F}" srcId="{211C2B6D-E38B-4F19-9B31-6B0EAD1BBA2A}" destId="{B2280197-9F1A-4D5A-A295-6B2DA54651C1}" srcOrd="4" destOrd="0" parTransId="{75AF2962-45B5-45A8-81C2-2E1450139713}" sibTransId="{1CD6C96B-3D65-45F0-8C80-BFC8FC9A789F}"/>
    <dgm:cxn modelId="{8F0B31D2-E7AA-4E60-A4FD-DFE4D2B737C2}" srcId="{296C693B-AC0E-42FC-B419-5031A0D9D852}" destId="{C73E3FA9-C03C-43E5-8FB2-8BEB3E96FDD9}" srcOrd="3" destOrd="0" parTransId="{6A4B9488-F784-4773-A348-49B03CCB4A98}" sibTransId="{4455F2EE-0371-4B1E-8C9F-B9F482CD1485}"/>
    <dgm:cxn modelId="{009A04F0-7C33-4CF4-BAE3-C3EA47319D3F}" srcId="{211C2B6D-E38B-4F19-9B31-6B0EAD1BBA2A}" destId="{BC55FF13-2021-45A4-A58A-2766528B4928}" srcOrd="2" destOrd="0" parTransId="{59DC2E74-C42A-4B25-9294-D3E260FD7783}" sibTransId="{8A8F9516-FCDB-4AD3-B03C-8FBA86DA9BCB}"/>
    <dgm:cxn modelId="{79D0F6F7-A945-49AB-9EF3-0BAB2D9C6760}" srcId="{296C693B-AC0E-42FC-B419-5031A0D9D852}" destId="{7AA57A9A-2E18-4566-AD86-4592C51A869C}" srcOrd="0" destOrd="0" parTransId="{C1F4AB2F-C246-438B-B948-11C92767A25D}" sibTransId="{ECE5D3E5-2B88-417E-8B27-5CCEB8E31017}"/>
    <dgm:cxn modelId="{3B51E2FB-B8AC-45FF-8767-8F985BB7101D}" srcId="{B0AF85E7-1B18-4827-82C2-E411051CB28C}" destId="{211C2B6D-E38B-4F19-9B31-6B0EAD1BBA2A}" srcOrd="1" destOrd="0" parTransId="{FFDB865E-A137-4E4E-9BC4-FE9DB783380D}" sibTransId="{4CD505FA-0143-4000-BAF0-6B21E5AB21BE}"/>
    <dgm:cxn modelId="{744C3CFE-8479-48D3-B223-D11A8EB9B040}" type="presParOf" srcId="{1F704D88-95A0-4A59-A5C5-44F6EC3A5792}" destId="{D9509A56-18EC-44CB-A9AA-D77440555D3C}" srcOrd="0" destOrd="0" presId="urn:microsoft.com/office/officeart/2018/5/layout/CenteredIconLabelDescriptionList"/>
    <dgm:cxn modelId="{43EE8AFC-AF2B-4A0A-876E-074A85C6937C}" type="presParOf" srcId="{D9509A56-18EC-44CB-A9AA-D77440555D3C}" destId="{19046CAD-1404-40FE-8E2B-8851742DF593}" srcOrd="0" destOrd="0" presId="urn:microsoft.com/office/officeart/2018/5/layout/CenteredIconLabelDescriptionList"/>
    <dgm:cxn modelId="{69AB1398-43D5-4599-B690-2F95966F743B}" type="presParOf" srcId="{D9509A56-18EC-44CB-A9AA-D77440555D3C}" destId="{65E92674-27E4-4FCD-B695-EF1585FDD3B2}" srcOrd="1" destOrd="0" presId="urn:microsoft.com/office/officeart/2018/5/layout/CenteredIconLabelDescriptionList"/>
    <dgm:cxn modelId="{D472975E-09F3-40B0-8527-EA4D3BA08815}" type="presParOf" srcId="{D9509A56-18EC-44CB-A9AA-D77440555D3C}" destId="{0816B725-1B5D-441E-95F4-840E0C59DD9A}" srcOrd="2" destOrd="0" presId="urn:microsoft.com/office/officeart/2018/5/layout/CenteredIconLabelDescriptionList"/>
    <dgm:cxn modelId="{24CA6A26-4316-47C1-8E2B-F9DFDEBA486E}" type="presParOf" srcId="{D9509A56-18EC-44CB-A9AA-D77440555D3C}" destId="{54F0C9E2-FFB8-41B3-B573-D4962FD699B4}" srcOrd="3" destOrd="0" presId="urn:microsoft.com/office/officeart/2018/5/layout/CenteredIconLabelDescriptionList"/>
    <dgm:cxn modelId="{C99EF90E-5F9A-4EEE-8A1A-2569CCEE4C71}" type="presParOf" srcId="{D9509A56-18EC-44CB-A9AA-D77440555D3C}" destId="{EB640C7F-33E3-4625-9834-E99012F6027F}" srcOrd="4" destOrd="0" presId="urn:microsoft.com/office/officeart/2018/5/layout/CenteredIconLabelDescriptionList"/>
    <dgm:cxn modelId="{06D36DEE-86A0-4FC2-90C1-4FCA54DEA48E}" type="presParOf" srcId="{1F704D88-95A0-4A59-A5C5-44F6EC3A5792}" destId="{116DEB79-7C82-4DF0-B1F6-A38B767A6538}" srcOrd="1" destOrd="0" presId="urn:microsoft.com/office/officeart/2018/5/layout/CenteredIconLabelDescriptionList"/>
    <dgm:cxn modelId="{9BE9760D-672A-4BB1-9B2E-B79157E931EB}" type="presParOf" srcId="{1F704D88-95A0-4A59-A5C5-44F6EC3A5792}" destId="{515EAD1E-33A6-4B2D-BC7A-1111FCF72028}" srcOrd="2" destOrd="0" presId="urn:microsoft.com/office/officeart/2018/5/layout/CenteredIconLabelDescriptionList"/>
    <dgm:cxn modelId="{C213B5FA-CADE-43B0-A487-C2B5114EDAF8}" type="presParOf" srcId="{515EAD1E-33A6-4B2D-BC7A-1111FCF72028}" destId="{09F8BD47-4CB1-4FA8-83CA-C1D7267AED32}" srcOrd="0" destOrd="0" presId="urn:microsoft.com/office/officeart/2018/5/layout/CenteredIconLabelDescriptionList"/>
    <dgm:cxn modelId="{64046B2F-12B6-427C-BEC7-BB2D6286205C}" type="presParOf" srcId="{515EAD1E-33A6-4B2D-BC7A-1111FCF72028}" destId="{8B846DED-5606-488C-ADD0-A3BA5928C3EC}" srcOrd="1" destOrd="0" presId="urn:microsoft.com/office/officeart/2018/5/layout/CenteredIconLabelDescriptionList"/>
    <dgm:cxn modelId="{2E613467-7355-46DC-97D4-6B6542C76591}" type="presParOf" srcId="{515EAD1E-33A6-4B2D-BC7A-1111FCF72028}" destId="{EEEBF69A-1073-47A7-B6CD-76A22FE420D1}" srcOrd="2" destOrd="0" presId="urn:microsoft.com/office/officeart/2018/5/layout/CenteredIconLabelDescriptionList"/>
    <dgm:cxn modelId="{CE8919B2-948C-4774-A1AB-2A073C9CCE6C}" type="presParOf" srcId="{515EAD1E-33A6-4B2D-BC7A-1111FCF72028}" destId="{67CEDA24-E7E6-45D1-A714-7A99AC92A3DE}" srcOrd="3" destOrd="0" presId="urn:microsoft.com/office/officeart/2018/5/layout/CenteredIconLabelDescriptionList"/>
    <dgm:cxn modelId="{84A9ACEC-2042-4022-8FD5-B57FA8FC77B3}" type="presParOf" srcId="{515EAD1E-33A6-4B2D-BC7A-1111FCF72028}" destId="{29A1AC91-79B4-4EC6-A3E1-210B0310DBF3}" srcOrd="4" destOrd="0" presId="urn:microsoft.com/office/officeart/2018/5/layout/CenteredIconLabelDescriptionList"/>
    <dgm:cxn modelId="{BE88738A-BFEB-48FC-9B8A-A7E9D0D5E9E8}" type="presParOf" srcId="{1F704D88-95A0-4A59-A5C5-44F6EC3A5792}" destId="{79AFAE5F-C17F-4FC6-8BB7-62027CF8F2D9}" srcOrd="3" destOrd="0" presId="urn:microsoft.com/office/officeart/2018/5/layout/CenteredIconLabelDescriptionList"/>
    <dgm:cxn modelId="{372854EF-9B5E-4061-84B0-5E1F3351407E}" type="presParOf" srcId="{1F704D88-95A0-4A59-A5C5-44F6EC3A5792}" destId="{BA59536F-FABD-47C2-8D80-8C9EA741D93F}" srcOrd="4" destOrd="0" presId="urn:microsoft.com/office/officeart/2018/5/layout/CenteredIconLabelDescriptionList"/>
    <dgm:cxn modelId="{B82CE4BE-4777-43A1-9448-FBBD5CF62279}" type="presParOf" srcId="{BA59536F-FABD-47C2-8D80-8C9EA741D93F}" destId="{5C5623CE-386D-47AD-BD1A-99CC6F6BEF29}" srcOrd="0" destOrd="0" presId="urn:microsoft.com/office/officeart/2018/5/layout/CenteredIconLabelDescriptionList"/>
    <dgm:cxn modelId="{4A311F05-0E33-4AFD-BA26-34617E04757D}" type="presParOf" srcId="{BA59536F-FABD-47C2-8D80-8C9EA741D93F}" destId="{357978A4-8679-4D0D-B3B2-1A493BCDD4B7}" srcOrd="1" destOrd="0" presId="urn:microsoft.com/office/officeart/2018/5/layout/CenteredIconLabelDescriptionList"/>
    <dgm:cxn modelId="{88F0F9A5-469A-4A3F-B3D2-804D9F77EACA}" type="presParOf" srcId="{BA59536F-FABD-47C2-8D80-8C9EA741D93F}" destId="{E6E60E7D-ADC9-4F9E-9B30-60326D41C684}" srcOrd="2" destOrd="0" presId="urn:microsoft.com/office/officeart/2018/5/layout/CenteredIconLabelDescriptionList"/>
    <dgm:cxn modelId="{685B4C64-D6C1-452E-8AB7-0ED0F30D2744}" type="presParOf" srcId="{BA59536F-FABD-47C2-8D80-8C9EA741D93F}" destId="{8F5F175B-891C-4876-9CB1-7B069FF52286}" srcOrd="3" destOrd="0" presId="urn:microsoft.com/office/officeart/2018/5/layout/CenteredIconLabelDescriptionList"/>
    <dgm:cxn modelId="{46EEB2AD-17EF-49AB-8A17-2F8C357ED7C0}" type="presParOf" srcId="{BA59536F-FABD-47C2-8D80-8C9EA741D93F}" destId="{99EDD549-22BA-42B5-9920-6CDA6A992F1A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F6D8E1F-E1F1-41D4-933E-55CB3D0E462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C8C9404-C96F-4D12-A6E1-59494606489D}">
      <dgm:prSet/>
      <dgm:spPr/>
      <dgm:t>
        <a:bodyPr/>
        <a:lstStyle/>
        <a:p>
          <a:r>
            <a:rPr lang="en-US"/>
            <a:t>• Short-Term: Implement CRM for customer impact &amp; build data governance.</a:t>
          </a:r>
        </a:p>
      </dgm:t>
    </dgm:pt>
    <dgm:pt modelId="{85769E97-2995-488E-BCB5-E7F05DF929EB}" type="parTrans" cxnId="{B4D3D2AB-4DA3-4785-ACC2-A67ED6CF9679}">
      <dgm:prSet/>
      <dgm:spPr/>
      <dgm:t>
        <a:bodyPr/>
        <a:lstStyle/>
        <a:p>
          <a:endParaRPr lang="en-US"/>
        </a:p>
      </dgm:t>
    </dgm:pt>
    <dgm:pt modelId="{F6FC9459-EFBA-48E2-AE5A-A6EDC879DF13}" type="sibTrans" cxnId="{B4D3D2AB-4DA3-4785-ACC2-A67ED6CF9679}">
      <dgm:prSet/>
      <dgm:spPr/>
      <dgm:t>
        <a:bodyPr/>
        <a:lstStyle/>
        <a:p>
          <a:endParaRPr lang="en-US"/>
        </a:p>
      </dgm:t>
    </dgm:pt>
    <dgm:pt modelId="{2FC8B079-290E-40A9-BBD1-20938EFC4394}">
      <dgm:prSet/>
      <dgm:spPr/>
      <dgm:t>
        <a:bodyPr/>
        <a:lstStyle/>
        <a:p>
          <a:r>
            <a:rPr lang="en-US"/>
            <a:t>• Medium-Term: Deploy ERP to standardise and scale operations.</a:t>
          </a:r>
        </a:p>
      </dgm:t>
    </dgm:pt>
    <dgm:pt modelId="{488CD60A-C223-43B2-9DD1-C68F2EF4F59F}" type="parTrans" cxnId="{D96F762C-F206-4A9E-9AE6-9E81DFA7E2C9}">
      <dgm:prSet/>
      <dgm:spPr/>
      <dgm:t>
        <a:bodyPr/>
        <a:lstStyle/>
        <a:p>
          <a:endParaRPr lang="en-US"/>
        </a:p>
      </dgm:t>
    </dgm:pt>
    <dgm:pt modelId="{12809260-2244-4F9B-8705-B757B5763681}" type="sibTrans" cxnId="{D96F762C-F206-4A9E-9AE6-9E81DFA7E2C9}">
      <dgm:prSet/>
      <dgm:spPr/>
      <dgm:t>
        <a:bodyPr/>
        <a:lstStyle/>
        <a:p>
          <a:endParaRPr lang="en-US"/>
        </a:p>
      </dgm:t>
    </dgm:pt>
    <dgm:pt modelId="{F11D3EF7-77B4-4E1E-9573-0F314C3EA46E}">
      <dgm:prSet/>
      <dgm:spPr/>
      <dgm:t>
        <a:bodyPr/>
        <a:lstStyle/>
        <a:p>
          <a:r>
            <a:rPr lang="en-US"/>
            <a:t>• Long-Term: Integrate BI/DSS for strategic agility and forecasting.</a:t>
          </a:r>
        </a:p>
      </dgm:t>
    </dgm:pt>
    <dgm:pt modelId="{C02CCBD0-4701-4A37-8DF8-5B6870945A9E}" type="parTrans" cxnId="{30BD67A2-EC1E-42CE-A4AA-8A222F98A6DC}">
      <dgm:prSet/>
      <dgm:spPr/>
      <dgm:t>
        <a:bodyPr/>
        <a:lstStyle/>
        <a:p>
          <a:endParaRPr lang="en-US"/>
        </a:p>
      </dgm:t>
    </dgm:pt>
    <dgm:pt modelId="{D7868398-33E2-4562-8592-6E015A81D4F0}" type="sibTrans" cxnId="{30BD67A2-EC1E-42CE-A4AA-8A222F98A6DC}">
      <dgm:prSet/>
      <dgm:spPr/>
      <dgm:t>
        <a:bodyPr/>
        <a:lstStyle/>
        <a:p>
          <a:endParaRPr lang="en-US"/>
        </a:p>
      </dgm:t>
    </dgm:pt>
    <dgm:pt modelId="{C1B7F627-35DF-4ABC-AFB9-D9FB6BEF950E}">
      <dgm:prSet/>
      <dgm:spPr/>
      <dgm:t>
        <a:bodyPr/>
        <a:lstStyle/>
        <a:p>
          <a:r>
            <a:rPr lang="en-US"/>
            <a:t>• Critical Success: staff training, cybersecurity, modular cloud solutions.</a:t>
          </a:r>
        </a:p>
      </dgm:t>
    </dgm:pt>
    <dgm:pt modelId="{6B2FDDEC-DD06-4651-99FA-3EE1CC7AD9CC}" type="parTrans" cxnId="{C8129BEF-F01C-4154-87B5-B4C3B04F349A}">
      <dgm:prSet/>
      <dgm:spPr/>
      <dgm:t>
        <a:bodyPr/>
        <a:lstStyle/>
        <a:p>
          <a:endParaRPr lang="en-US"/>
        </a:p>
      </dgm:t>
    </dgm:pt>
    <dgm:pt modelId="{89A0444D-13AD-4384-B923-48186B506AB9}" type="sibTrans" cxnId="{C8129BEF-F01C-4154-87B5-B4C3B04F349A}">
      <dgm:prSet/>
      <dgm:spPr/>
      <dgm:t>
        <a:bodyPr/>
        <a:lstStyle/>
        <a:p>
          <a:endParaRPr lang="en-US"/>
        </a:p>
      </dgm:t>
    </dgm:pt>
    <dgm:pt modelId="{BA00146B-446C-4A5B-BF14-7D0AFB38E2AC}" type="pres">
      <dgm:prSet presAssocID="{5F6D8E1F-E1F1-41D4-933E-55CB3D0E4623}" presName="root" presStyleCnt="0">
        <dgm:presLayoutVars>
          <dgm:dir/>
          <dgm:resizeHandles val="exact"/>
        </dgm:presLayoutVars>
      </dgm:prSet>
      <dgm:spPr/>
    </dgm:pt>
    <dgm:pt modelId="{25DFDBE1-B2B5-48D8-8721-349F533D00EB}" type="pres">
      <dgm:prSet presAssocID="{5F6D8E1F-E1F1-41D4-933E-55CB3D0E4623}" presName="container" presStyleCnt="0">
        <dgm:presLayoutVars>
          <dgm:dir/>
          <dgm:resizeHandles val="exact"/>
        </dgm:presLayoutVars>
      </dgm:prSet>
      <dgm:spPr/>
    </dgm:pt>
    <dgm:pt modelId="{2DE2555D-29E4-43B1-9B5C-BA3248FF5B93}" type="pres">
      <dgm:prSet presAssocID="{0C8C9404-C96F-4D12-A6E1-59494606489D}" presName="compNode" presStyleCnt="0"/>
      <dgm:spPr/>
    </dgm:pt>
    <dgm:pt modelId="{8A87D290-B95B-4B1D-B222-25D93CF89322}" type="pres">
      <dgm:prSet presAssocID="{0C8C9404-C96F-4D12-A6E1-59494606489D}" presName="iconBgRect" presStyleLbl="bgShp" presStyleIdx="0" presStyleCnt="4"/>
      <dgm:spPr/>
    </dgm:pt>
    <dgm:pt modelId="{E829CE36-7838-452C-A778-E558A836AB15}" type="pres">
      <dgm:prSet presAssocID="{0C8C9404-C96F-4D12-A6E1-5949460648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74539125-8B7E-498D-A414-40E21061B0BB}" type="pres">
      <dgm:prSet presAssocID="{0C8C9404-C96F-4D12-A6E1-59494606489D}" presName="spaceRect" presStyleCnt="0"/>
      <dgm:spPr/>
    </dgm:pt>
    <dgm:pt modelId="{32315FC4-5D15-4AA7-94E2-01C3FE2B9558}" type="pres">
      <dgm:prSet presAssocID="{0C8C9404-C96F-4D12-A6E1-59494606489D}" presName="textRect" presStyleLbl="revTx" presStyleIdx="0" presStyleCnt="4">
        <dgm:presLayoutVars>
          <dgm:chMax val="1"/>
          <dgm:chPref val="1"/>
        </dgm:presLayoutVars>
      </dgm:prSet>
      <dgm:spPr/>
    </dgm:pt>
    <dgm:pt modelId="{C99E6D47-0DCF-414E-9D39-BF9D29454D83}" type="pres">
      <dgm:prSet presAssocID="{F6FC9459-EFBA-48E2-AE5A-A6EDC879DF13}" presName="sibTrans" presStyleLbl="sibTrans2D1" presStyleIdx="0" presStyleCnt="0"/>
      <dgm:spPr/>
    </dgm:pt>
    <dgm:pt modelId="{6972AFF0-9CA0-4B1F-9873-7A9FDFBBE1E2}" type="pres">
      <dgm:prSet presAssocID="{2FC8B079-290E-40A9-BBD1-20938EFC4394}" presName="compNode" presStyleCnt="0"/>
      <dgm:spPr/>
    </dgm:pt>
    <dgm:pt modelId="{26C41F7E-3229-4D05-AEA0-710433AD5EB3}" type="pres">
      <dgm:prSet presAssocID="{2FC8B079-290E-40A9-BBD1-20938EFC4394}" presName="iconBgRect" presStyleLbl="bgShp" presStyleIdx="1" presStyleCnt="4"/>
      <dgm:spPr/>
    </dgm:pt>
    <dgm:pt modelId="{4F8EA296-E190-4904-B2B3-B73A34EAF3AD}" type="pres">
      <dgm:prSet presAssocID="{2FC8B079-290E-40A9-BBD1-20938EFC43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8848BC22-687A-4A3D-84ED-FB9B3A36465E}" type="pres">
      <dgm:prSet presAssocID="{2FC8B079-290E-40A9-BBD1-20938EFC4394}" presName="spaceRect" presStyleCnt="0"/>
      <dgm:spPr/>
    </dgm:pt>
    <dgm:pt modelId="{954462F3-2FA8-4D7A-8CE5-5F1DD046604F}" type="pres">
      <dgm:prSet presAssocID="{2FC8B079-290E-40A9-BBD1-20938EFC4394}" presName="textRect" presStyleLbl="revTx" presStyleIdx="1" presStyleCnt="4">
        <dgm:presLayoutVars>
          <dgm:chMax val="1"/>
          <dgm:chPref val="1"/>
        </dgm:presLayoutVars>
      </dgm:prSet>
      <dgm:spPr/>
    </dgm:pt>
    <dgm:pt modelId="{1A9AE348-8DBE-4E1A-9867-1AF0E2DD484A}" type="pres">
      <dgm:prSet presAssocID="{12809260-2244-4F9B-8705-B757B5763681}" presName="sibTrans" presStyleLbl="sibTrans2D1" presStyleIdx="0" presStyleCnt="0"/>
      <dgm:spPr/>
    </dgm:pt>
    <dgm:pt modelId="{96EFA171-D715-4CFE-9A08-33E35F55B016}" type="pres">
      <dgm:prSet presAssocID="{F11D3EF7-77B4-4E1E-9573-0F314C3EA46E}" presName="compNode" presStyleCnt="0"/>
      <dgm:spPr/>
    </dgm:pt>
    <dgm:pt modelId="{6FD01065-72E4-4640-9A34-A910E4E67BB1}" type="pres">
      <dgm:prSet presAssocID="{F11D3EF7-77B4-4E1E-9573-0F314C3EA46E}" presName="iconBgRect" presStyleLbl="bgShp" presStyleIdx="2" presStyleCnt="4"/>
      <dgm:spPr/>
    </dgm:pt>
    <dgm:pt modelId="{73904FEF-0FB8-47DC-98A5-AC6A025D920A}" type="pres">
      <dgm:prSet presAssocID="{F11D3EF7-77B4-4E1E-9573-0F314C3EA4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3532B23-BFFD-4A97-8C52-C2B45D6D5795}" type="pres">
      <dgm:prSet presAssocID="{F11D3EF7-77B4-4E1E-9573-0F314C3EA46E}" presName="spaceRect" presStyleCnt="0"/>
      <dgm:spPr/>
    </dgm:pt>
    <dgm:pt modelId="{525E7660-7E76-451C-9869-FA9508DF2001}" type="pres">
      <dgm:prSet presAssocID="{F11D3EF7-77B4-4E1E-9573-0F314C3EA46E}" presName="textRect" presStyleLbl="revTx" presStyleIdx="2" presStyleCnt="4">
        <dgm:presLayoutVars>
          <dgm:chMax val="1"/>
          <dgm:chPref val="1"/>
        </dgm:presLayoutVars>
      </dgm:prSet>
      <dgm:spPr/>
    </dgm:pt>
    <dgm:pt modelId="{F3F5AEDD-7DD3-46F8-9B8D-02C11CB1135B}" type="pres">
      <dgm:prSet presAssocID="{D7868398-33E2-4562-8592-6E015A81D4F0}" presName="sibTrans" presStyleLbl="sibTrans2D1" presStyleIdx="0" presStyleCnt="0"/>
      <dgm:spPr/>
    </dgm:pt>
    <dgm:pt modelId="{6A30F502-188B-4972-9997-50924C82D6D6}" type="pres">
      <dgm:prSet presAssocID="{C1B7F627-35DF-4ABC-AFB9-D9FB6BEF950E}" presName="compNode" presStyleCnt="0"/>
      <dgm:spPr/>
    </dgm:pt>
    <dgm:pt modelId="{58363AEC-ECC2-4D3D-B931-0DDF73B29E85}" type="pres">
      <dgm:prSet presAssocID="{C1B7F627-35DF-4ABC-AFB9-D9FB6BEF950E}" presName="iconBgRect" presStyleLbl="bgShp" presStyleIdx="3" presStyleCnt="4"/>
      <dgm:spPr/>
    </dgm:pt>
    <dgm:pt modelId="{D59CCABD-479D-41BA-B574-01EEA3DDA3BF}" type="pres">
      <dgm:prSet presAssocID="{C1B7F627-35DF-4ABC-AFB9-D9FB6BEF950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D47FB7FA-3FD9-4F6A-9C66-5758AC53D773}" type="pres">
      <dgm:prSet presAssocID="{C1B7F627-35DF-4ABC-AFB9-D9FB6BEF950E}" presName="spaceRect" presStyleCnt="0"/>
      <dgm:spPr/>
    </dgm:pt>
    <dgm:pt modelId="{203CCD03-1884-40C3-B548-4B0E1570CF9F}" type="pres">
      <dgm:prSet presAssocID="{C1B7F627-35DF-4ABC-AFB9-D9FB6BEF950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96F762C-F206-4A9E-9AE6-9E81DFA7E2C9}" srcId="{5F6D8E1F-E1F1-41D4-933E-55CB3D0E4623}" destId="{2FC8B079-290E-40A9-BBD1-20938EFC4394}" srcOrd="1" destOrd="0" parTransId="{488CD60A-C223-43B2-9DD1-C68F2EF4F59F}" sibTransId="{12809260-2244-4F9B-8705-B757B5763681}"/>
    <dgm:cxn modelId="{46EB7457-BF7F-4B75-A0EB-535B7F24B51A}" type="presOf" srcId="{C1B7F627-35DF-4ABC-AFB9-D9FB6BEF950E}" destId="{203CCD03-1884-40C3-B548-4B0E1570CF9F}" srcOrd="0" destOrd="0" presId="urn:microsoft.com/office/officeart/2018/2/layout/IconCircleList"/>
    <dgm:cxn modelId="{70C1D57B-F811-46F8-880C-90BDFC92B32C}" type="presOf" srcId="{0C8C9404-C96F-4D12-A6E1-59494606489D}" destId="{32315FC4-5D15-4AA7-94E2-01C3FE2B9558}" srcOrd="0" destOrd="0" presId="urn:microsoft.com/office/officeart/2018/2/layout/IconCircleList"/>
    <dgm:cxn modelId="{03226E7C-E1B7-4453-AD09-00BD79230631}" type="presOf" srcId="{12809260-2244-4F9B-8705-B757B5763681}" destId="{1A9AE348-8DBE-4E1A-9867-1AF0E2DD484A}" srcOrd="0" destOrd="0" presId="urn:microsoft.com/office/officeart/2018/2/layout/IconCircleList"/>
    <dgm:cxn modelId="{DC74A08A-D1AE-4CE5-820E-A3264584D2E4}" type="presOf" srcId="{2FC8B079-290E-40A9-BBD1-20938EFC4394}" destId="{954462F3-2FA8-4D7A-8CE5-5F1DD046604F}" srcOrd="0" destOrd="0" presId="urn:microsoft.com/office/officeart/2018/2/layout/IconCircleList"/>
    <dgm:cxn modelId="{30BD67A2-EC1E-42CE-A4AA-8A222F98A6DC}" srcId="{5F6D8E1F-E1F1-41D4-933E-55CB3D0E4623}" destId="{F11D3EF7-77B4-4E1E-9573-0F314C3EA46E}" srcOrd="2" destOrd="0" parTransId="{C02CCBD0-4701-4A37-8DF8-5B6870945A9E}" sibTransId="{D7868398-33E2-4562-8592-6E015A81D4F0}"/>
    <dgm:cxn modelId="{B4D3D2AB-4DA3-4785-ACC2-A67ED6CF9679}" srcId="{5F6D8E1F-E1F1-41D4-933E-55CB3D0E4623}" destId="{0C8C9404-C96F-4D12-A6E1-59494606489D}" srcOrd="0" destOrd="0" parTransId="{85769E97-2995-488E-BCB5-E7F05DF929EB}" sibTransId="{F6FC9459-EFBA-48E2-AE5A-A6EDC879DF13}"/>
    <dgm:cxn modelId="{3FA23DB3-7C67-4D8E-AA1C-0C7A3FA866D4}" type="presOf" srcId="{5F6D8E1F-E1F1-41D4-933E-55CB3D0E4623}" destId="{BA00146B-446C-4A5B-BF14-7D0AFB38E2AC}" srcOrd="0" destOrd="0" presId="urn:microsoft.com/office/officeart/2018/2/layout/IconCircleList"/>
    <dgm:cxn modelId="{1FB2D8C1-7AB9-4A27-8BC1-208656C1F77A}" type="presOf" srcId="{F6FC9459-EFBA-48E2-AE5A-A6EDC879DF13}" destId="{C99E6D47-0DCF-414E-9D39-BF9D29454D83}" srcOrd="0" destOrd="0" presId="urn:microsoft.com/office/officeart/2018/2/layout/IconCircleList"/>
    <dgm:cxn modelId="{D8D61EE9-4096-4A45-8651-E01CD95B31BF}" type="presOf" srcId="{F11D3EF7-77B4-4E1E-9573-0F314C3EA46E}" destId="{525E7660-7E76-451C-9869-FA9508DF2001}" srcOrd="0" destOrd="0" presId="urn:microsoft.com/office/officeart/2018/2/layout/IconCircleList"/>
    <dgm:cxn modelId="{C8129BEF-F01C-4154-87B5-B4C3B04F349A}" srcId="{5F6D8E1F-E1F1-41D4-933E-55CB3D0E4623}" destId="{C1B7F627-35DF-4ABC-AFB9-D9FB6BEF950E}" srcOrd="3" destOrd="0" parTransId="{6B2FDDEC-DD06-4651-99FA-3EE1CC7AD9CC}" sibTransId="{89A0444D-13AD-4384-B923-48186B506AB9}"/>
    <dgm:cxn modelId="{ECE2D8FF-BD5E-4148-A64C-A74457D3F36D}" type="presOf" srcId="{D7868398-33E2-4562-8592-6E015A81D4F0}" destId="{F3F5AEDD-7DD3-46F8-9B8D-02C11CB1135B}" srcOrd="0" destOrd="0" presId="urn:microsoft.com/office/officeart/2018/2/layout/IconCircleList"/>
    <dgm:cxn modelId="{69EB24F2-D9D8-493B-A75A-8C1E5D3AB2D7}" type="presParOf" srcId="{BA00146B-446C-4A5B-BF14-7D0AFB38E2AC}" destId="{25DFDBE1-B2B5-48D8-8721-349F533D00EB}" srcOrd="0" destOrd="0" presId="urn:microsoft.com/office/officeart/2018/2/layout/IconCircleList"/>
    <dgm:cxn modelId="{43D85F6D-5B2D-4CD6-9631-45E6DB5E9CD2}" type="presParOf" srcId="{25DFDBE1-B2B5-48D8-8721-349F533D00EB}" destId="{2DE2555D-29E4-43B1-9B5C-BA3248FF5B93}" srcOrd="0" destOrd="0" presId="urn:microsoft.com/office/officeart/2018/2/layout/IconCircleList"/>
    <dgm:cxn modelId="{43682E54-3199-4588-8584-6F60B9B300F9}" type="presParOf" srcId="{2DE2555D-29E4-43B1-9B5C-BA3248FF5B93}" destId="{8A87D290-B95B-4B1D-B222-25D93CF89322}" srcOrd="0" destOrd="0" presId="urn:microsoft.com/office/officeart/2018/2/layout/IconCircleList"/>
    <dgm:cxn modelId="{34F4959D-6590-4403-BF75-AAE2771EBACD}" type="presParOf" srcId="{2DE2555D-29E4-43B1-9B5C-BA3248FF5B93}" destId="{E829CE36-7838-452C-A778-E558A836AB15}" srcOrd="1" destOrd="0" presId="urn:microsoft.com/office/officeart/2018/2/layout/IconCircleList"/>
    <dgm:cxn modelId="{48D1FC74-1389-465C-868D-D8A31AE78E64}" type="presParOf" srcId="{2DE2555D-29E4-43B1-9B5C-BA3248FF5B93}" destId="{74539125-8B7E-498D-A414-40E21061B0BB}" srcOrd="2" destOrd="0" presId="urn:microsoft.com/office/officeart/2018/2/layout/IconCircleList"/>
    <dgm:cxn modelId="{32816C67-B578-4D2C-AC96-FCF84E0119A6}" type="presParOf" srcId="{2DE2555D-29E4-43B1-9B5C-BA3248FF5B93}" destId="{32315FC4-5D15-4AA7-94E2-01C3FE2B9558}" srcOrd="3" destOrd="0" presId="urn:microsoft.com/office/officeart/2018/2/layout/IconCircleList"/>
    <dgm:cxn modelId="{16A6A9B5-E071-4134-8ED5-96A300D56225}" type="presParOf" srcId="{25DFDBE1-B2B5-48D8-8721-349F533D00EB}" destId="{C99E6D47-0DCF-414E-9D39-BF9D29454D83}" srcOrd="1" destOrd="0" presId="urn:microsoft.com/office/officeart/2018/2/layout/IconCircleList"/>
    <dgm:cxn modelId="{DE9B2070-2B4B-4A24-860F-FBEB300ADAF4}" type="presParOf" srcId="{25DFDBE1-B2B5-48D8-8721-349F533D00EB}" destId="{6972AFF0-9CA0-4B1F-9873-7A9FDFBBE1E2}" srcOrd="2" destOrd="0" presId="urn:microsoft.com/office/officeart/2018/2/layout/IconCircleList"/>
    <dgm:cxn modelId="{97322F58-88A5-4A92-9D5A-66B53675AA3D}" type="presParOf" srcId="{6972AFF0-9CA0-4B1F-9873-7A9FDFBBE1E2}" destId="{26C41F7E-3229-4D05-AEA0-710433AD5EB3}" srcOrd="0" destOrd="0" presId="urn:microsoft.com/office/officeart/2018/2/layout/IconCircleList"/>
    <dgm:cxn modelId="{216CB049-E804-4E4B-8E24-DE6F8B73E7BD}" type="presParOf" srcId="{6972AFF0-9CA0-4B1F-9873-7A9FDFBBE1E2}" destId="{4F8EA296-E190-4904-B2B3-B73A34EAF3AD}" srcOrd="1" destOrd="0" presId="urn:microsoft.com/office/officeart/2018/2/layout/IconCircleList"/>
    <dgm:cxn modelId="{C3EE5172-C3D4-4EB1-BF42-5361DF29F0B8}" type="presParOf" srcId="{6972AFF0-9CA0-4B1F-9873-7A9FDFBBE1E2}" destId="{8848BC22-687A-4A3D-84ED-FB9B3A36465E}" srcOrd="2" destOrd="0" presId="urn:microsoft.com/office/officeart/2018/2/layout/IconCircleList"/>
    <dgm:cxn modelId="{EF7FDA9A-6BB1-4C08-A89A-D8BB64AEB2A2}" type="presParOf" srcId="{6972AFF0-9CA0-4B1F-9873-7A9FDFBBE1E2}" destId="{954462F3-2FA8-4D7A-8CE5-5F1DD046604F}" srcOrd="3" destOrd="0" presId="urn:microsoft.com/office/officeart/2018/2/layout/IconCircleList"/>
    <dgm:cxn modelId="{5EA4314F-C447-4797-859C-D2747F164290}" type="presParOf" srcId="{25DFDBE1-B2B5-48D8-8721-349F533D00EB}" destId="{1A9AE348-8DBE-4E1A-9867-1AF0E2DD484A}" srcOrd="3" destOrd="0" presId="urn:microsoft.com/office/officeart/2018/2/layout/IconCircleList"/>
    <dgm:cxn modelId="{F7E6EB21-3270-4A65-814B-99173B0980D4}" type="presParOf" srcId="{25DFDBE1-B2B5-48D8-8721-349F533D00EB}" destId="{96EFA171-D715-4CFE-9A08-33E35F55B016}" srcOrd="4" destOrd="0" presId="urn:microsoft.com/office/officeart/2018/2/layout/IconCircleList"/>
    <dgm:cxn modelId="{DE3142AE-1211-44C5-A014-3B96E137E66D}" type="presParOf" srcId="{96EFA171-D715-4CFE-9A08-33E35F55B016}" destId="{6FD01065-72E4-4640-9A34-A910E4E67BB1}" srcOrd="0" destOrd="0" presId="urn:microsoft.com/office/officeart/2018/2/layout/IconCircleList"/>
    <dgm:cxn modelId="{18BB5120-85ED-4DD8-BAE0-125D6E65609C}" type="presParOf" srcId="{96EFA171-D715-4CFE-9A08-33E35F55B016}" destId="{73904FEF-0FB8-47DC-98A5-AC6A025D920A}" srcOrd="1" destOrd="0" presId="urn:microsoft.com/office/officeart/2018/2/layout/IconCircleList"/>
    <dgm:cxn modelId="{4AF22696-A643-490B-AD0E-65059811852A}" type="presParOf" srcId="{96EFA171-D715-4CFE-9A08-33E35F55B016}" destId="{03532B23-BFFD-4A97-8C52-C2B45D6D5795}" srcOrd="2" destOrd="0" presId="urn:microsoft.com/office/officeart/2018/2/layout/IconCircleList"/>
    <dgm:cxn modelId="{6546A768-290E-4BA0-A7B4-253FEB01D22D}" type="presParOf" srcId="{96EFA171-D715-4CFE-9A08-33E35F55B016}" destId="{525E7660-7E76-451C-9869-FA9508DF2001}" srcOrd="3" destOrd="0" presId="urn:microsoft.com/office/officeart/2018/2/layout/IconCircleList"/>
    <dgm:cxn modelId="{3FF3911F-E48D-492B-8D37-BD17D0D76DFC}" type="presParOf" srcId="{25DFDBE1-B2B5-48D8-8721-349F533D00EB}" destId="{F3F5AEDD-7DD3-46F8-9B8D-02C11CB1135B}" srcOrd="5" destOrd="0" presId="urn:microsoft.com/office/officeart/2018/2/layout/IconCircleList"/>
    <dgm:cxn modelId="{8E2B268E-5DE4-43B9-96B3-E8444949E2B4}" type="presParOf" srcId="{25DFDBE1-B2B5-48D8-8721-349F533D00EB}" destId="{6A30F502-188B-4972-9997-50924C82D6D6}" srcOrd="6" destOrd="0" presId="urn:microsoft.com/office/officeart/2018/2/layout/IconCircleList"/>
    <dgm:cxn modelId="{A39BD405-38C0-4AF3-BEB9-A619A94F9FA1}" type="presParOf" srcId="{6A30F502-188B-4972-9997-50924C82D6D6}" destId="{58363AEC-ECC2-4D3D-B931-0DDF73B29E85}" srcOrd="0" destOrd="0" presId="urn:microsoft.com/office/officeart/2018/2/layout/IconCircleList"/>
    <dgm:cxn modelId="{1678E102-39E0-4CFD-92FE-187C2AD57736}" type="presParOf" srcId="{6A30F502-188B-4972-9997-50924C82D6D6}" destId="{D59CCABD-479D-41BA-B574-01EEA3DDA3BF}" srcOrd="1" destOrd="0" presId="urn:microsoft.com/office/officeart/2018/2/layout/IconCircleList"/>
    <dgm:cxn modelId="{5846DF51-6744-4C71-A7ED-4AB81B5301E3}" type="presParOf" srcId="{6A30F502-188B-4972-9997-50924C82D6D6}" destId="{D47FB7FA-3FD9-4F6A-9C66-5758AC53D773}" srcOrd="2" destOrd="0" presId="urn:microsoft.com/office/officeart/2018/2/layout/IconCircleList"/>
    <dgm:cxn modelId="{C8EF4FD1-FDAD-4BF6-A8E5-8BDFE8C71164}" type="presParOf" srcId="{6A30F502-188B-4972-9997-50924C82D6D6}" destId="{203CCD03-1884-40C3-B548-4B0E1570CF9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BAE2A-9A4B-40C9-8C4D-416D260A5684}">
      <dsp:nvSpPr>
        <dsp:cNvPr id="0" name=""/>
        <dsp:cNvSpPr/>
      </dsp:nvSpPr>
      <dsp:spPr>
        <a:xfrm>
          <a:off x="789862" y="786385"/>
          <a:ext cx="1069511" cy="10695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02250-3375-414C-82F2-1E0BDC7B26AB}">
      <dsp:nvSpPr>
        <dsp:cNvPr id="0" name=""/>
        <dsp:cNvSpPr/>
      </dsp:nvSpPr>
      <dsp:spPr>
        <a:xfrm>
          <a:off x="136272" y="2171852"/>
          <a:ext cx="237669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Automation reduces manual errors by up to 45%.</a:t>
          </a:r>
        </a:p>
      </dsp:txBody>
      <dsp:txXfrm>
        <a:off x="136272" y="2171852"/>
        <a:ext cx="2376692" cy="720000"/>
      </dsp:txXfrm>
    </dsp:sp>
    <dsp:sp modelId="{99778A58-EBDA-4E8F-8BD2-E2F5A615E2F5}">
      <dsp:nvSpPr>
        <dsp:cNvPr id="0" name=""/>
        <dsp:cNvSpPr/>
      </dsp:nvSpPr>
      <dsp:spPr>
        <a:xfrm>
          <a:off x="3582476" y="786385"/>
          <a:ext cx="1069511" cy="10695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6E4484-37A8-4661-A45D-0E25B023FC78}">
      <dsp:nvSpPr>
        <dsp:cNvPr id="0" name=""/>
        <dsp:cNvSpPr/>
      </dsp:nvSpPr>
      <dsp:spPr>
        <a:xfrm>
          <a:off x="2928886" y="2171852"/>
          <a:ext cx="237669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Real-time dashboards enhance decision-making.</a:t>
          </a:r>
        </a:p>
      </dsp:txBody>
      <dsp:txXfrm>
        <a:off x="2928886" y="2171852"/>
        <a:ext cx="2376692" cy="720000"/>
      </dsp:txXfrm>
    </dsp:sp>
    <dsp:sp modelId="{B2B9EF7C-06AE-448A-B38C-6423E5E444C5}">
      <dsp:nvSpPr>
        <dsp:cNvPr id="0" name=""/>
        <dsp:cNvSpPr/>
      </dsp:nvSpPr>
      <dsp:spPr>
        <a:xfrm>
          <a:off x="6375089" y="786385"/>
          <a:ext cx="1069511" cy="10695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64932-81CA-43F0-90A2-893E45680125}">
      <dsp:nvSpPr>
        <dsp:cNvPr id="0" name=""/>
        <dsp:cNvSpPr/>
      </dsp:nvSpPr>
      <dsp:spPr>
        <a:xfrm>
          <a:off x="5721499" y="2171852"/>
          <a:ext cx="237669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Personalisation boosts customer retention.</a:t>
          </a:r>
        </a:p>
      </dsp:txBody>
      <dsp:txXfrm>
        <a:off x="5721499" y="2171852"/>
        <a:ext cx="2376692" cy="720000"/>
      </dsp:txXfrm>
    </dsp:sp>
    <dsp:sp modelId="{597C9261-B61F-4730-A2B7-C4A71DDF847E}">
      <dsp:nvSpPr>
        <dsp:cNvPr id="0" name=""/>
        <dsp:cNvSpPr/>
      </dsp:nvSpPr>
      <dsp:spPr>
        <a:xfrm>
          <a:off x="9167703" y="786385"/>
          <a:ext cx="1069511" cy="10695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F4EE7-8953-4F78-A71E-0E65769323E0}">
      <dsp:nvSpPr>
        <dsp:cNvPr id="0" name=""/>
        <dsp:cNvSpPr/>
      </dsp:nvSpPr>
      <dsp:spPr>
        <a:xfrm>
          <a:off x="8514113" y="2171852"/>
          <a:ext cx="237669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Digital maturity linked to 15–20% productivity gains (McKinsey &amp; Company, 2024).</a:t>
          </a:r>
        </a:p>
      </dsp:txBody>
      <dsp:txXfrm>
        <a:off x="8514113" y="2171852"/>
        <a:ext cx="237669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A4765A-A371-0348-9A14-3FE3B5166844}">
      <dsp:nvSpPr>
        <dsp:cNvPr id="0" name=""/>
        <dsp:cNvSpPr/>
      </dsp:nvSpPr>
      <dsp:spPr>
        <a:xfrm>
          <a:off x="0" y="39266"/>
          <a:ext cx="10002048" cy="702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ERP integrates core processes on a unified platform.</a:t>
          </a:r>
        </a:p>
      </dsp:txBody>
      <dsp:txXfrm>
        <a:off x="34269" y="73535"/>
        <a:ext cx="9933510" cy="633462"/>
      </dsp:txXfrm>
    </dsp:sp>
    <dsp:sp modelId="{C1F3E41F-33E6-0147-890F-A92DDC1967F0}">
      <dsp:nvSpPr>
        <dsp:cNvPr id="0" name=""/>
        <dsp:cNvSpPr/>
      </dsp:nvSpPr>
      <dsp:spPr>
        <a:xfrm>
          <a:off x="0" y="827666"/>
          <a:ext cx="10002048" cy="702000"/>
        </a:xfrm>
        <a:prstGeom prst="roundRect">
          <a:avLst/>
        </a:prstGeom>
        <a:gradFill rotWithShape="0">
          <a:gsLst>
            <a:gs pos="0">
              <a:schemeClr val="accent2">
                <a:hueOff val="397245"/>
                <a:satOff val="2304"/>
                <a:lumOff val="2288"/>
                <a:alphaOff val="0"/>
                <a:tint val="98000"/>
                <a:lumMod val="110000"/>
              </a:schemeClr>
            </a:gs>
            <a:gs pos="84000">
              <a:schemeClr val="accent2">
                <a:hueOff val="397245"/>
                <a:satOff val="2304"/>
                <a:lumOff val="228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Siemens AG cut downtime by 27% after ERP upgrade.</a:t>
          </a:r>
        </a:p>
      </dsp:txBody>
      <dsp:txXfrm>
        <a:off x="34269" y="861935"/>
        <a:ext cx="9933510" cy="633462"/>
      </dsp:txXfrm>
    </dsp:sp>
    <dsp:sp modelId="{49A2A761-FE67-9542-855D-A763C42CB4B2}">
      <dsp:nvSpPr>
        <dsp:cNvPr id="0" name=""/>
        <dsp:cNvSpPr/>
      </dsp:nvSpPr>
      <dsp:spPr>
        <a:xfrm>
          <a:off x="0" y="1616066"/>
          <a:ext cx="10002048" cy="702000"/>
        </a:xfrm>
        <a:prstGeom prst="roundRect">
          <a:avLst/>
        </a:prstGeom>
        <a:gradFill rotWithShape="0">
          <a:gsLst>
            <a:gs pos="0">
              <a:schemeClr val="accent2">
                <a:hueOff val="794490"/>
                <a:satOff val="4609"/>
                <a:lumOff val="4576"/>
                <a:alphaOff val="0"/>
                <a:tint val="98000"/>
                <a:lumMod val="110000"/>
              </a:schemeClr>
            </a:gs>
            <a:gs pos="84000">
              <a:schemeClr val="accent2">
                <a:hueOff val="794490"/>
                <a:satOff val="4609"/>
                <a:lumOff val="457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Rolls-Royce improved on-time delivery by 33% globally.</a:t>
          </a:r>
        </a:p>
      </dsp:txBody>
      <dsp:txXfrm>
        <a:off x="34269" y="1650335"/>
        <a:ext cx="9933510" cy="633462"/>
      </dsp:txXfrm>
    </dsp:sp>
    <dsp:sp modelId="{3837BEF5-C754-CB46-80EF-B833A905567B}">
      <dsp:nvSpPr>
        <dsp:cNvPr id="0" name=""/>
        <dsp:cNvSpPr/>
      </dsp:nvSpPr>
      <dsp:spPr>
        <a:xfrm>
          <a:off x="0" y="2404466"/>
          <a:ext cx="10002048" cy="702000"/>
        </a:xfrm>
        <a:prstGeom prst="roundRect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Challenges: £250K–£1M cost, long rollout, change resistance.</a:t>
          </a:r>
        </a:p>
      </dsp:txBody>
      <dsp:txXfrm>
        <a:off x="34269" y="2438735"/>
        <a:ext cx="9933510" cy="6334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2581F6-2C18-4F68-B2C4-E615E8A7BA6A}">
      <dsp:nvSpPr>
        <dsp:cNvPr id="0" name=""/>
        <dsp:cNvSpPr/>
      </dsp:nvSpPr>
      <dsp:spPr>
        <a:xfrm>
          <a:off x="685911" y="361001"/>
          <a:ext cx="730945" cy="6194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89F247-5491-4D84-A640-ABC9EBD561C7}">
      <dsp:nvSpPr>
        <dsp:cNvPr id="0" name=""/>
        <dsp:cNvSpPr/>
      </dsp:nvSpPr>
      <dsp:spPr>
        <a:xfrm>
          <a:off x="7176" y="1151930"/>
          <a:ext cx="2088415" cy="1757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 dirty="0"/>
            <a:t>What It Is:</a:t>
          </a:r>
          <a:r>
            <a:rPr lang="en-GB" sz="1400" kern="1200" dirty="0"/>
            <a:t> </a:t>
          </a:r>
          <a:r>
            <a:rPr lang="en-GB" sz="1400" b="0" kern="1200" dirty="0"/>
            <a:t>Customer Relationship Management (CRM) systems are platforms designed to centralise all customer interactions, automate marketing and sales processes, and provide a 360° view of the customer journey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7176" y="1151930"/>
        <a:ext cx="2088415" cy="1757390"/>
      </dsp:txXfrm>
    </dsp:sp>
    <dsp:sp modelId="{68D6600E-6784-4878-ADBC-6C9651EDE838}">
      <dsp:nvSpPr>
        <dsp:cNvPr id="0" name=""/>
        <dsp:cNvSpPr/>
      </dsp:nvSpPr>
      <dsp:spPr>
        <a:xfrm>
          <a:off x="7176" y="2989062"/>
          <a:ext cx="2088415" cy="1359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20F692-2AC9-4D3C-B5EE-3ADF8EE64B4E}">
      <dsp:nvSpPr>
        <dsp:cNvPr id="0" name=""/>
        <dsp:cNvSpPr/>
      </dsp:nvSpPr>
      <dsp:spPr>
        <a:xfrm>
          <a:off x="3139799" y="361001"/>
          <a:ext cx="730945" cy="6194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D7FA94-0CB0-41B3-8CFB-3065C103B0A7}">
      <dsp:nvSpPr>
        <dsp:cNvPr id="0" name=""/>
        <dsp:cNvSpPr/>
      </dsp:nvSpPr>
      <dsp:spPr>
        <a:xfrm>
          <a:off x="2461064" y="1151930"/>
          <a:ext cx="2088415" cy="1757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Why It’s Effective:</a:t>
          </a:r>
          <a:endParaRPr lang="en-GB" sz="1400" kern="1200"/>
        </a:p>
      </dsp:txBody>
      <dsp:txXfrm>
        <a:off x="2461064" y="1151930"/>
        <a:ext cx="2088415" cy="1757390"/>
      </dsp:txXfrm>
    </dsp:sp>
    <dsp:sp modelId="{035A8250-0D52-44FE-A730-008BB294B32C}">
      <dsp:nvSpPr>
        <dsp:cNvPr id="0" name=""/>
        <dsp:cNvSpPr/>
      </dsp:nvSpPr>
      <dsp:spPr>
        <a:xfrm>
          <a:off x="2398599" y="1687525"/>
          <a:ext cx="2088415" cy="1359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Consolidates leads, sales, service tickets, and marketing activities in one ecosystem.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Improves </a:t>
          </a:r>
          <a:r>
            <a:rPr lang="en-GB" sz="1100" b="1" kern="1200"/>
            <a:t>customer lifetime value (CLV)</a:t>
          </a:r>
          <a:r>
            <a:rPr lang="en-GB" sz="1100" kern="1200"/>
            <a:t> through personalisation and targeted communication.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Real-time analytics enable sales teams to </a:t>
          </a:r>
          <a:r>
            <a:rPr lang="en-GB" sz="1100" b="1" kern="1200"/>
            <a:t>prioritise high-value leads</a:t>
          </a:r>
          <a:r>
            <a:rPr lang="en-GB" sz="1100" kern="1200"/>
            <a:t> and optimise conversion funnels.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Integration with ERP or BI tools enhances organisational visibility and forecasting.</a:t>
          </a:r>
        </a:p>
      </dsp:txBody>
      <dsp:txXfrm>
        <a:off x="2398599" y="1687525"/>
        <a:ext cx="2088415" cy="1359066"/>
      </dsp:txXfrm>
    </dsp:sp>
    <dsp:sp modelId="{FD8E50BF-DD1F-4084-BDDC-A2C3DE0F0494}">
      <dsp:nvSpPr>
        <dsp:cNvPr id="0" name=""/>
        <dsp:cNvSpPr/>
      </dsp:nvSpPr>
      <dsp:spPr>
        <a:xfrm>
          <a:off x="5593687" y="361001"/>
          <a:ext cx="730945" cy="6194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8C1762-2BA8-496A-A674-FD5CD5D9AF4D}">
      <dsp:nvSpPr>
        <dsp:cNvPr id="0" name=""/>
        <dsp:cNvSpPr/>
      </dsp:nvSpPr>
      <dsp:spPr>
        <a:xfrm>
          <a:off x="4914952" y="1151930"/>
          <a:ext cx="2088415" cy="1757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Limitations / Risks:</a:t>
          </a:r>
          <a:endParaRPr lang="en-GB" sz="1400" kern="1200"/>
        </a:p>
      </dsp:txBody>
      <dsp:txXfrm>
        <a:off x="4914952" y="1151930"/>
        <a:ext cx="2088415" cy="1757390"/>
      </dsp:txXfrm>
    </dsp:sp>
    <dsp:sp modelId="{9FDA193A-3E02-449D-A036-35AD80429D6E}">
      <dsp:nvSpPr>
        <dsp:cNvPr id="0" name=""/>
        <dsp:cNvSpPr/>
      </dsp:nvSpPr>
      <dsp:spPr>
        <a:xfrm>
          <a:off x="4838745" y="1723799"/>
          <a:ext cx="2088415" cy="1359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Effectiveness depends heavily on </a:t>
          </a:r>
          <a:r>
            <a:rPr lang="en-GB" sz="1100" b="1" kern="1200" dirty="0"/>
            <a:t>data quality and consistent use</a:t>
          </a:r>
          <a:r>
            <a:rPr lang="en-GB" sz="1100" kern="1200" dirty="0"/>
            <a:t> by employees.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Over-reliance on automation can depersonalise customer relationships.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Licensing costs and integration complexities can be challenging for SMEs.</a:t>
          </a:r>
        </a:p>
      </dsp:txBody>
      <dsp:txXfrm>
        <a:off x="4838745" y="1723799"/>
        <a:ext cx="2088415" cy="13590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046CAD-1404-40FE-8E2B-8851742DF593}">
      <dsp:nvSpPr>
        <dsp:cNvPr id="0" name=""/>
        <dsp:cNvSpPr/>
      </dsp:nvSpPr>
      <dsp:spPr>
        <a:xfrm>
          <a:off x="707443" y="0"/>
          <a:ext cx="750839" cy="4907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6B725-1B5D-441E-95F4-840E0C59DD9A}">
      <dsp:nvSpPr>
        <dsp:cNvPr id="0" name=""/>
        <dsp:cNvSpPr/>
      </dsp:nvSpPr>
      <dsp:spPr>
        <a:xfrm>
          <a:off x="10234" y="604348"/>
          <a:ext cx="2145257" cy="1755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 dirty="0"/>
            <a:t>What It Is: </a:t>
          </a:r>
          <a:r>
            <a:rPr lang="en-US" sz="1400" b="0" kern="1200" dirty="0"/>
            <a:t>Business Intelligence (BI) and Decision Support Systems (DSS) are data-driven platforms that collect, </a:t>
          </a:r>
          <a:r>
            <a:rPr lang="en-US" sz="1400" b="0" kern="1200" dirty="0" err="1"/>
            <a:t>analyse</a:t>
          </a:r>
          <a:r>
            <a:rPr lang="en-US" sz="1400" b="0" kern="1200" dirty="0"/>
            <a:t>, and </a:t>
          </a:r>
          <a:r>
            <a:rPr lang="en-US" sz="1400" b="0" kern="1200" dirty="0" err="1"/>
            <a:t>visualise</a:t>
          </a:r>
          <a:r>
            <a:rPr lang="en-US" sz="1400" b="0" kern="1200" dirty="0"/>
            <a:t> large volumes of operational and strategic data. They help </a:t>
          </a:r>
          <a:r>
            <a:rPr lang="en-US" sz="1400" b="0" kern="1200" dirty="0" err="1"/>
            <a:t>organisations</a:t>
          </a:r>
          <a:r>
            <a:rPr lang="en-US" sz="1400" b="0" kern="1200" dirty="0"/>
            <a:t> make informed decisions, identify patterns, and predict future trends through dashboards, predictive models, and scenario planning.</a:t>
          </a:r>
        </a:p>
      </dsp:txBody>
      <dsp:txXfrm>
        <a:off x="10234" y="604348"/>
        <a:ext cx="2145257" cy="1755303"/>
      </dsp:txXfrm>
    </dsp:sp>
    <dsp:sp modelId="{EB640C7F-33E3-4625-9834-E99012F6027F}">
      <dsp:nvSpPr>
        <dsp:cNvPr id="0" name=""/>
        <dsp:cNvSpPr/>
      </dsp:nvSpPr>
      <dsp:spPr>
        <a:xfrm>
          <a:off x="10234" y="2412485"/>
          <a:ext cx="2145257" cy="163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F8BD47-4CB1-4FA8-83CA-C1D7267AED32}">
      <dsp:nvSpPr>
        <dsp:cNvPr id="0" name=""/>
        <dsp:cNvSpPr/>
      </dsp:nvSpPr>
      <dsp:spPr>
        <a:xfrm>
          <a:off x="3228120" y="0"/>
          <a:ext cx="750839" cy="4907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BF69A-1073-47A7-B6CD-76A22FE420D1}">
      <dsp:nvSpPr>
        <dsp:cNvPr id="0" name=""/>
        <dsp:cNvSpPr/>
      </dsp:nvSpPr>
      <dsp:spPr>
        <a:xfrm>
          <a:off x="2530911" y="604348"/>
          <a:ext cx="2145257" cy="1755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Why It’s Effective:</a:t>
          </a:r>
          <a:endParaRPr lang="en-US" sz="1400" kern="1200"/>
        </a:p>
      </dsp:txBody>
      <dsp:txXfrm>
        <a:off x="2530911" y="604348"/>
        <a:ext cx="2145257" cy="1755303"/>
      </dsp:txXfrm>
    </dsp:sp>
    <dsp:sp modelId="{29A1AC91-79B4-4EC6-A3E1-210B0310DBF3}">
      <dsp:nvSpPr>
        <dsp:cNvPr id="0" name=""/>
        <dsp:cNvSpPr/>
      </dsp:nvSpPr>
      <dsp:spPr>
        <a:xfrm>
          <a:off x="2535738" y="887275"/>
          <a:ext cx="2145257" cy="163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Provides </a:t>
          </a:r>
          <a:r>
            <a:rPr lang="en-US" sz="1100" b="0" kern="1200" dirty="0"/>
            <a:t>real-time</a:t>
          </a:r>
          <a:r>
            <a:rPr lang="en-US" sz="1100" b="1" kern="1200" dirty="0"/>
            <a:t> </a:t>
          </a:r>
          <a:r>
            <a:rPr lang="en-US" sz="1100" b="0" kern="1200" dirty="0"/>
            <a:t>insights</a:t>
          </a:r>
          <a:r>
            <a:rPr lang="en-US" sz="1100" kern="1200" dirty="0"/>
            <a:t> that improve strategic planning and operational control.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Enhances forecasting accuracy using advanced analytics and AI-driven modelling.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Allows </a:t>
          </a:r>
          <a:r>
            <a:rPr lang="en-US" sz="1100" kern="1200" dirty="0" err="1"/>
            <a:t>organisations</a:t>
          </a:r>
          <a:r>
            <a:rPr lang="en-US" sz="1100" kern="1200" dirty="0"/>
            <a:t> to </a:t>
          </a:r>
          <a:r>
            <a:rPr lang="en-US" sz="1100" b="0" kern="1200" dirty="0"/>
            <a:t>respond faster to market shifts </a:t>
          </a:r>
          <a:r>
            <a:rPr lang="en-US" sz="1100" kern="1200" dirty="0"/>
            <a:t>and customer </a:t>
          </a:r>
          <a:r>
            <a:rPr lang="en-US" sz="1100" kern="1200" dirty="0" err="1"/>
            <a:t>behaviour</a:t>
          </a:r>
          <a:r>
            <a:rPr lang="en-US" sz="1100" kern="1200" dirty="0"/>
            <a:t>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Empowers leadership teams with </a:t>
          </a:r>
          <a:r>
            <a:rPr lang="en-US" sz="1100" b="0" kern="1200" dirty="0"/>
            <a:t>evidence-based decision-making, </a:t>
          </a:r>
          <a:r>
            <a:rPr lang="en-US" sz="1100" kern="1200" dirty="0"/>
            <a:t>reducing reliance on intuition.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Can be layered over ERP or CRM for a unified data ecosystem.</a:t>
          </a:r>
        </a:p>
      </dsp:txBody>
      <dsp:txXfrm>
        <a:off x="2535738" y="887275"/>
        <a:ext cx="2145257" cy="1633197"/>
      </dsp:txXfrm>
    </dsp:sp>
    <dsp:sp modelId="{5C5623CE-386D-47AD-BD1A-99CC6F6BEF29}">
      <dsp:nvSpPr>
        <dsp:cNvPr id="0" name=""/>
        <dsp:cNvSpPr/>
      </dsp:nvSpPr>
      <dsp:spPr>
        <a:xfrm>
          <a:off x="5748797" y="0"/>
          <a:ext cx="750839" cy="4907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60E7D-ADC9-4F9E-9B30-60326D41C684}">
      <dsp:nvSpPr>
        <dsp:cNvPr id="0" name=""/>
        <dsp:cNvSpPr/>
      </dsp:nvSpPr>
      <dsp:spPr>
        <a:xfrm>
          <a:off x="5051588" y="604348"/>
          <a:ext cx="2145257" cy="1755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Limitations / Risks:</a:t>
          </a:r>
          <a:endParaRPr lang="en-US" sz="1400" kern="1200"/>
        </a:p>
      </dsp:txBody>
      <dsp:txXfrm>
        <a:off x="5051588" y="604348"/>
        <a:ext cx="2145257" cy="1755303"/>
      </dsp:txXfrm>
    </dsp:sp>
    <dsp:sp modelId="{99EDD549-22BA-42B5-9920-6CDA6A992F1A}">
      <dsp:nvSpPr>
        <dsp:cNvPr id="0" name=""/>
        <dsp:cNvSpPr/>
      </dsp:nvSpPr>
      <dsp:spPr>
        <a:xfrm>
          <a:off x="5061821" y="1127568"/>
          <a:ext cx="2145257" cy="163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High dependency on </a:t>
          </a:r>
          <a:r>
            <a:rPr lang="en-US" sz="1100" b="0" kern="1200" dirty="0"/>
            <a:t>data accuracy, integration, and governance</a:t>
          </a:r>
          <a:r>
            <a:rPr lang="en-US" sz="1100" kern="1200" dirty="0"/>
            <a:t>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Complex implementation may require </a:t>
          </a:r>
          <a:r>
            <a:rPr lang="en-US" sz="1100" b="0" kern="1200" dirty="0"/>
            <a:t>specialist skills </a:t>
          </a:r>
          <a:r>
            <a:rPr lang="en-US" sz="1100" kern="1200" dirty="0"/>
            <a:t>and change management.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Overemphasis on data can slow down agile decision-making if not balanced with human insight.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Tools can be expensive, especially with advanced predictive modules.</a:t>
          </a:r>
        </a:p>
      </dsp:txBody>
      <dsp:txXfrm>
        <a:off x="5061821" y="1127568"/>
        <a:ext cx="2145257" cy="16331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87D290-B95B-4B1D-B222-25D93CF89322}">
      <dsp:nvSpPr>
        <dsp:cNvPr id="0" name=""/>
        <dsp:cNvSpPr/>
      </dsp:nvSpPr>
      <dsp:spPr>
        <a:xfrm>
          <a:off x="6017" y="68212"/>
          <a:ext cx="1458256" cy="14582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9CE36-7838-452C-A778-E558A836AB15}">
      <dsp:nvSpPr>
        <dsp:cNvPr id="0" name=""/>
        <dsp:cNvSpPr/>
      </dsp:nvSpPr>
      <dsp:spPr>
        <a:xfrm>
          <a:off x="312251" y="374446"/>
          <a:ext cx="845788" cy="8457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15FC4-5D15-4AA7-94E2-01C3FE2B9558}">
      <dsp:nvSpPr>
        <dsp:cNvPr id="0" name=""/>
        <dsp:cNvSpPr/>
      </dsp:nvSpPr>
      <dsp:spPr>
        <a:xfrm>
          <a:off x="1776757" y="68212"/>
          <a:ext cx="3437318" cy="1458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Short-Term: Implement CRM for customer impact &amp; build data governance.</a:t>
          </a:r>
        </a:p>
      </dsp:txBody>
      <dsp:txXfrm>
        <a:off x="1776757" y="68212"/>
        <a:ext cx="3437318" cy="1458256"/>
      </dsp:txXfrm>
    </dsp:sp>
    <dsp:sp modelId="{26C41F7E-3229-4D05-AEA0-710433AD5EB3}">
      <dsp:nvSpPr>
        <dsp:cNvPr id="0" name=""/>
        <dsp:cNvSpPr/>
      </dsp:nvSpPr>
      <dsp:spPr>
        <a:xfrm>
          <a:off x="5813002" y="68212"/>
          <a:ext cx="1458256" cy="14582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8EA296-E190-4904-B2B3-B73A34EAF3AD}">
      <dsp:nvSpPr>
        <dsp:cNvPr id="0" name=""/>
        <dsp:cNvSpPr/>
      </dsp:nvSpPr>
      <dsp:spPr>
        <a:xfrm>
          <a:off x="6119236" y="374446"/>
          <a:ext cx="845788" cy="8457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4462F3-2FA8-4D7A-8CE5-5F1DD046604F}">
      <dsp:nvSpPr>
        <dsp:cNvPr id="0" name=""/>
        <dsp:cNvSpPr/>
      </dsp:nvSpPr>
      <dsp:spPr>
        <a:xfrm>
          <a:off x="7583742" y="68212"/>
          <a:ext cx="3437318" cy="1458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Medium-Term: Deploy ERP to standardise and scale operations.</a:t>
          </a:r>
        </a:p>
      </dsp:txBody>
      <dsp:txXfrm>
        <a:off x="7583742" y="68212"/>
        <a:ext cx="3437318" cy="1458256"/>
      </dsp:txXfrm>
    </dsp:sp>
    <dsp:sp modelId="{6FD01065-72E4-4640-9A34-A910E4E67BB1}">
      <dsp:nvSpPr>
        <dsp:cNvPr id="0" name=""/>
        <dsp:cNvSpPr/>
      </dsp:nvSpPr>
      <dsp:spPr>
        <a:xfrm>
          <a:off x="6017" y="2151769"/>
          <a:ext cx="1458256" cy="14582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04FEF-0FB8-47DC-98A5-AC6A025D920A}">
      <dsp:nvSpPr>
        <dsp:cNvPr id="0" name=""/>
        <dsp:cNvSpPr/>
      </dsp:nvSpPr>
      <dsp:spPr>
        <a:xfrm>
          <a:off x="312251" y="2458003"/>
          <a:ext cx="845788" cy="8457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E7660-7E76-451C-9869-FA9508DF2001}">
      <dsp:nvSpPr>
        <dsp:cNvPr id="0" name=""/>
        <dsp:cNvSpPr/>
      </dsp:nvSpPr>
      <dsp:spPr>
        <a:xfrm>
          <a:off x="1776757" y="2151769"/>
          <a:ext cx="3437318" cy="1458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Long-Term: Integrate BI/DSS for strategic agility and forecasting.</a:t>
          </a:r>
        </a:p>
      </dsp:txBody>
      <dsp:txXfrm>
        <a:off x="1776757" y="2151769"/>
        <a:ext cx="3437318" cy="1458256"/>
      </dsp:txXfrm>
    </dsp:sp>
    <dsp:sp modelId="{58363AEC-ECC2-4D3D-B931-0DDF73B29E85}">
      <dsp:nvSpPr>
        <dsp:cNvPr id="0" name=""/>
        <dsp:cNvSpPr/>
      </dsp:nvSpPr>
      <dsp:spPr>
        <a:xfrm>
          <a:off x="5813002" y="2151769"/>
          <a:ext cx="1458256" cy="14582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9CCABD-479D-41BA-B574-01EEA3DDA3BF}">
      <dsp:nvSpPr>
        <dsp:cNvPr id="0" name=""/>
        <dsp:cNvSpPr/>
      </dsp:nvSpPr>
      <dsp:spPr>
        <a:xfrm>
          <a:off x="6119236" y="2458003"/>
          <a:ext cx="845788" cy="8457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CCD03-1884-40C3-B548-4B0E1570CF9F}">
      <dsp:nvSpPr>
        <dsp:cNvPr id="0" name=""/>
        <dsp:cNvSpPr/>
      </dsp:nvSpPr>
      <dsp:spPr>
        <a:xfrm>
          <a:off x="7583742" y="2151769"/>
          <a:ext cx="3437318" cy="1458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Critical Success: staff training, cybersecurity, modular cloud solutions.</a:t>
          </a:r>
        </a:p>
      </dsp:txBody>
      <dsp:txXfrm>
        <a:off x="7583742" y="2151769"/>
        <a:ext cx="3437318" cy="14582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418" y="3085765"/>
            <a:ext cx="11259933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040" y="1020431"/>
            <a:ext cx="10990686" cy="1475013"/>
          </a:xfrm>
          <a:effectLst/>
        </p:spPr>
        <p:txBody>
          <a:bodyPr anchor="b">
            <a:normAutofit/>
          </a:bodyPr>
          <a:lstStyle>
            <a:lvl1pPr>
              <a:defRPr sz="3599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043" y="2495446"/>
            <a:ext cx="10990683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3970" y="5956138"/>
            <a:ext cx="2844059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040" y="5951812"/>
            <a:ext cx="6915409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5551" y="5956138"/>
            <a:ext cx="101617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575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41" y="702156"/>
            <a:ext cx="11026744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041" y="2180497"/>
            <a:ext cx="11026743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5550" y="5956138"/>
            <a:ext cx="105223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862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700" y="5141975"/>
            <a:ext cx="1128792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42" y="3043911"/>
            <a:ext cx="11026743" cy="1497507"/>
          </a:xfrm>
        </p:spPr>
        <p:txBody>
          <a:bodyPr anchor="b">
            <a:normAutofit/>
          </a:bodyPr>
          <a:lstStyle>
            <a:lvl1pPr algn="l">
              <a:defRPr sz="3599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041" y="4541417"/>
            <a:ext cx="11026743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799" cap="all">
                <a:solidFill>
                  <a:schemeClr val="accent2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912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866" y="606555"/>
            <a:ext cx="11297093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41" y="729658"/>
            <a:ext cx="11026744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042" y="2228004"/>
            <a:ext cx="5420978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6805" y="2228004"/>
            <a:ext cx="542098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443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866" y="606555"/>
            <a:ext cx="11297093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041" y="729658"/>
            <a:ext cx="11026744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6989" y="2250893"/>
            <a:ext cx="5085750" cy="536005"/>
          </a:xfrm>
        </p:spPr>
        <p:txBody>
          <a:bodyPr anchor="b">
            <a:noAutofit/>
          </a:bodyPr>
          <a:lstStyle>
            <a:lvl1pPr marL="0" indent="0">
              <a:buNone/>
              <a:defRPr sz="2199" b="0">
                <a:solidFill>
                  <a:schemeClr val="accent2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042" y="2926053"/>
            <a:ext cx="5391696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2037" y="2250893"/>
            <a:ext cx="5085748" cy="553373"/>
          </a:xfrm>
        </p:spPr>
        <p:txBody>
          <a:bodyPr anchor="b">
            <a:noAutofit/>
          </a:bodyPr>
          <a:lstStyle>
            <a:lvl1pPr marL="0" indent="0">
              <a:buNone/>
              <a:defRPr sz="2199" b="0">
                <a:solidFill>
                  <a:schemeClr val="accent2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6090" y="2926053"/>
            <a:ext cx="5391696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816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568" y="606555"/>
            <a:ext cx="11297093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744" y="729658"/>
            <a:ext cx="11026744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069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86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700" y="5141973"/>
            <a:ext cx="11295258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41" y="5262296"/>
            <a:ext cx="4908166" cy="689514"/>
          </a:xfrm>
        </p:spPr>
        <p:txBody>
          <a:bodyPr anchor="ctr"/>
          <a:lstStyle>
            <a:lvl1pPr algn="l">
              <a:defRPr sz="1999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699" y="601200"/>
            <a:ext cx="11289899" cy="4204800"/>
          </a:xfrm>
        </p:spPr>
        <p:txBody>
          <a:bodyPr anchor="ctr">
            <a:normAutofit/>
          </a:bodyPr>
          <a:lstStyle>
            <a:lvl1pPr>
              <a:defRPr sz="1999">
                <a:solidFill>
                  <a:schemeClr val="tx2"/>
                </a:solidFill>
              </a:defRPr>
            </a:lvl1pPr>
            <a:lvl2pPr>
              <a:defRPr sz="1799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39329" y="5262297"/>
            <a:ext cx="5868458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063" indent="0">
              <a:buNone/>
              <a:defRPr sz="11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090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41" y="4693389"/>
            <a:ext cx="11026744" cy="566738"/>
          </a:xfrm>
        </p:spPr>
        <p:txBody>
          <a:bodyPr anchor="b">
            <a:normAutofit/>
          </a:bodyPr>
          <a:lstStyle>
            <a:lvl1pPr algn="l">
              <a:defRPr sz="2399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701" y="599725"/>
            <a:ext cx="1128791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041" y="5260128"/>
            <a:ext cx="11026745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488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041" y="702156"/>
            <a:ext cx="11026744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2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6900" y="599725"/>
            <a:ext cx="2906060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9" y="675727"/>
            <a:ext cx="2003642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722" y="675727"/>
            <a:ext cx="7894223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1331" y="5956138"/>
            <a:ext cx="13277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722" y="5951812"/>
            <a:ext cx="789422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3895" y="5956138"/>
            <a:ext cx="1163892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697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041" y="705124"/>
            <a:ext cx="11026744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041" y="2336003"/>
            <a:ext cx="11026744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3971" y="5956138"/>
            <a:ext cx="28440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040" y="5951812"/>
            <a:ext cx="69154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5550" y="5956138"/>
            <a:ext cx="10522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418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0725" y="457200"/>
            <a:ext cx="3702356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15933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063" rtl="0" eaLnBrk="1" latinLnBrk="0" hangingPunct="1">
        <a:spcBef>
          <a:spcPct val="0"/>
        </a:spcBef>
        <a:buNone/>
        <a:defRPr sz="2799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5908" indent="-305908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799" kern="1200">
          <a:solidFill>
            <a:schemeClr val="tx2"/>
          </a:solidFill>
          <a:latin typeface="+mn-lt"/>
          <a:ea typeface="+mn-ea"/>
          <a:cs typeface="+mn-cs"/>
        </a:defRPr>
      </a:lvl1pPr>
      <a:lvl2pPr marL="629811" indent="-305908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899730" indent="-269919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1627" indent="-233930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1519" indent="-233930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899430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199340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499250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799160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8.svg"/><Relationship Id="rId7" Type="http://schemas.openxmlformats.org/officeDocument/2006/relationships/diagramColors" Target="../diagrams/colors4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8C565D-A991-4381-AC37-76A58A4A1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40F18-91B8-7D43-B9C2-1F335662DE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48801" y="1507414"/>
            <a:ext cx="7293607" cy="3703320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tx2"/>
                </a:solidFill>
              </a:rPr>
              <a:t>LCLM5004 BUSINESS INFORMATION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E7CF76-3052-2F43-A653-1684321D70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226" y="1507414"/>
            <a:ext cx="3329913" cy="3703320"/>
          </a:xfrm>
          <a:ln w="57150">
            <a:noFill/>
          </a:ln>
        </p:spPr>
        <p:txBody>
          <a:bodyPr anchor="ctr">
            <a:normAutofit/>
          </a:bodyPr>
          <a:lstStyle/>
          <a:p>
            <a:pPr algn="r"/>
            <a:r>
              <a:rPr lang="en-US" sz="2000">
                <a:solidFill>
                  <a:schemeClr val="tx2"/>
                </a:solidFill>
              </a:rPr>
              <a:t>CONSULTING GROUP PRESENTATION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180431-F4DE-415D-BCBB-9316423C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3642"/>
            <a:ext cx="11295991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ABD997-5EF9-4E9B-AFBB-F6DFAAF3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2208007" y="3329719"/>
            <a:ext cx="3703320" cy="58711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AB5EE6-A047-4B18-B998-D46DF3C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5878019"/>
            <a:ext cx="11295991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361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6BEBD5-A373-4C8C-8C06-CD8007E22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448775" y="702156"/>
            <a:ext cx="7156001" cy="1013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  <a:defRPr sz="3600" b="1"/>
            </a:pPr>
            <a:r>
              <a:rPr lang="en-US" sz="2600" cap="all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Modernising Information Systems for Competitive Advantage</a:t>
            </a:r>
          </a:p>
        </p:txBody>
      </p:sp>
      <p:pic>
        <p:nvPicPr>
          <p:cNvPr id="6" name="Picture 5" descr="Person watching empty phone">
            <a:extLst>
              <a:ext uri="{FF2B5EF4-FFF2-40B4-BE49-F238E27FC236}">
                <a16:creationId xmlns:a16="http://schemas.microsoft.com/office/drawing/2014/main" id="{CC4AF4CE-C99C-714D-D62B-0F59232C46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477" r="14318" b="-1"/>
          <a:stretch>
            <a:fillRect/>
          </a:stretch>
        </p:blipFill>
        <p:spPr>
          <a:xfrm>
            <a:off x="20" y="10"/>
            <a:ext cx="4130637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8775" y="457200"/>
            <a:ext cx="7221878" cy="91440"/>
          </a:xfrm>
          <a:prstGeom prst="rect">
            <a:avLst/>
          </a:prstGeom>
          <a:solidFill>
            <a:srgbClr val="ADEBFF"/>
          </a:solidFill>
          <a:ln>
            <a:solidFill>
              <a:srgbClr val="ADEB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448775" y="1896533"/>
            <a:ext cx="7156002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rgbClr val="ADEBFF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rgbClr val="ADEBFF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Client scenario:</a:t>
            </a:r>
            <a:r>
              <a:rPr lang="en-GB" dirty="0">
                <a:solidFill>
                  <a:schemeClr val="tx2"/>
                </a:solidFill>
              </a:rPr>
              <a:t> The client is </a:t>
            </a:r>
            <a:r>
              <a:rPr lang="en-GB" dirty="0" err="1">
                <a:solidFill>
                  <a:schemeClr val="tx2"/>
                </a:solidFill>
              </a:rPr>
              <a:t>Fererro</a:t>
            </a:r>
            <a:r>
              <a:rPr lang="en-GB" dirty="0">
                <a:solidFill>
                  <a:schemeClr val="tx2"/>
                </a:solidFill>
              </a:rPr>
              <a:t> Group </a:t>
            </a:r>
            <a:endParaRPr lang="en-US" dirty="0">
              <a:solidFill>
                <a:schemeClr val="tx2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rgbClr val="ADEBFF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Objective: Evaluate and recommend the most effective Information Systems.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rgbClr val="ADEBFF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Improve operational efficiency, decision-making and customer experience.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6BEBD5-A373-4C8C-8C06-CD8007E22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8775" y="702156"/>
            <a:ext cx="7156001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defRPr sz="3600" b="1"/>
            </a:pPr>
            <a:r>
              <a:rPr lang="en-US" sz="2800">
                <a:solidFill>
                  <a:schemeClr val="accent1"/>
                </a:solidFill>
              </a:rPr>
              <a:t>Business Context &amp; Problem Statement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80C8A4-CF8C-0EFD-71F9-8D9EBC2F28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98" r="40822"/>
          <a:stretch>
            <a:fillRect/>
          </a:stretch>
        </p:blipFill>
        <p:spPr>
          <a:xfrm>
            <a:off x="20" y="10"/>
            <a:ext cx="4130637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8775" y="457200"/>
            <a:ext cx="7221878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448775" y="1896533"/>
            <a:ext cx="7156002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Fragmented legacy tools → inefficiencies and poor visibility.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Decision-making remains reactive.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Limited customer insight vs competitors.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Leadership exploring ERP, CRM, and BI solutions.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62618-0D02-4C29-88C5-1EDF7F32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2747F4-A0AE-425C-B527-E3E32461F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707F29A-1576-479E-B227-0D6498601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7B26C7-6F2F-453C-9C08-71E199E52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40" y="702156"/>
            <a:ext cx="11026744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defRPr sz="3600" b="1"/>
            </a:pPr>
            <a:r>
              <a:rPr lang="en-US" sz="2800">
                <a:solidFill>
                  <a:srgbClr val="FFFEFF"/>
                </a:solidFill>
              </a:rPr>
              <a:t>Strategic Role of Information Systems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6B6D36A-C64F-FC0A-D874-512102FCF8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62079072"/>
              </p:ext>
            </p:extLst>
          </p:nvPr>
        </p:nvGraphicFramePr>
        <p:xfrm>
          <a:off x="580873" y="2181225"/>
          <a:ext cx="11027078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3085765"/>
            <a:ext cx="11259933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9CD4BEB-C391-4F7E-9838-95411A832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3900"/>
            <a:ext cx="12188825" cy="61341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39" y="723901"/>
            <a:ext cx="10990686" cy="14287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defRPr sz="3600" b="1"/>
            </a:pPr>
            <a:r>
              <a:rPr lang="en-US" sz="3600">
                <a:solidFill>
                  <a:schemeClr val="accent1"/>
                </a:solidFill>
              </a:rPr>
              <a:t>Information Systems Landscape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9053958"/>
              </p:ext>
            </p:extLst>
          </p:nvPr>
        </p:nvGraphicFramePr>
        <p:xfrm>
          <a:off x="505895" y="2896763"/>
          <a:ext cx="11182953" cy="33904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92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190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48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7049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5993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11920"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200"/>
                        <a:t>System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200"/>
                        <a:t>Strategic Focus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200"/>
                        <a:t>Core Functions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200"/>
                        <a:t>ROI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200"/>
                        <a:t>Ideal Use Case</a:t>
                      </a:r>
                    </a:p>
                  </a:txBody>
                  <a:tcPr marL="125882" marR="125882" marT="62941" marB="6294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7606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ERP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Process Integration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Finance, HR, Supply Chain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10–20% cost reduction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Scaling operations</a:t>
                      </a:r>
                    </a:p>
                  </a:txBody>
                  <a:tcPr marL="125882" marR="125882" marT="62941" marB="6294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3291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CRM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Customer Growth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Lead mgmt, marketing automation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30–40% CLV increase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Sales-driven orgs</a:t>
                      </a:r>
                    </a:p>
                  </a:txBody>
                  <a:tcPr marL="125882" marR="125882" marT="62941" marB="6294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7606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BI/DSS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Strategic Intelligence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Forecasting, analytics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25% faster decisions</a:t>
                      </a:r>
                    </a:p>
                  </a:txBody>
                  <a:tcPr marL="125882" marR="125882" marT="62941" marB="62941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200"/>
                        <a:t>Data-centric strategy</a:t>
                      </a:r>
                    </a:p>
                  </a:txBody>
                  <a:tcPr marL="125882" marR="125882" marT="62941" marB="6294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62618-0D02-4C29-88C5-1EDF7F32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2747F4-A0AE-425C-B527-E3E32461F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707F29A-1576-479E-B227-0D6498601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7B26C7-6F2F-453C-9C08-71E199E52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173492-232A-49DE-BDC7-083089A57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417" y="4999383"/>
            <a:ext cx="11290658" cy="9524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defRPr sz="3600" b="1"/>
            </a:pPr>
            <a:r>
              <a:rPr lang="en-US" sz="2800">
                <a:solidFill>
                  <a:schemeClr val="accent1"/>
                </a:solidFill>
              </a:rPr>
              <a:t>ERP Systems in Depth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14DA3E2-0F3B-4BC1-8BDE-F8D8652C8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1"/>
            <a:ext cx="11295991" cy="437703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76DD9DF-63DA-459C-870F-13DB9B877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6057326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5A0E30D-E679-4888-8B6A-53423674C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6057326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4922EA5-5BA7-40E8-A476-ED770FCCC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6053769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4CE8BE1-4E79-9A6C-DC1E-5DF4FC1C91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5866155"/>
              </p:ext>
            </p:extLst>
          </p:nvPr>
        </p:nvGraphicFramePr>
        <p:xfrm>
          <a:off x="1089717" y="1093924"/>
          <a:ext cx="10002048" cy="3145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9">
            <a:extLst>
              <a:ext uri="{FF2B5EF4-FFF2-40B4-BE49-F238E27FC236}">
                <a16:creationId xmlns:a16="http://schemas.microsoft.com/office/drawing/2014/main" id="{71B62618-0D02-4C29-88C5-1EDF7F32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" name="Rectangle 11">
            <a:extLst>
              <a:ext uri="{FF2B5EF4-FFF2-40B4-BE49-F238E27FC236}">
                <a16:creationId xmlns:a16="http://schemas.microsoft.com/office/drawing/2014/main" id="{1E2747F4-A0AE-425C-B527-E3E32461F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1" name="Rectangle 13">
            <a:extLst>
              <a:ext uri="{FF2B5EF4-FFF2-40B4-BE49-F238E27FC236}">
                <a16:creationId xmlns:a16="http://schemas.microsoft.com/office/drawing/2014/main" id="{9707F29A-1576-479E-B227-0D6498601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2" name="Rectangle 15">
            <a:extLst>
              <a:ext uri="{FF2B5EF4-FFF2-40B4-BE49-F238E27FC236}">
                <a16:creationId xmlns:a16="http://schemas.microsoft.com/office/drawing/2014/main" id="{F17B26C7-6F2F-453C-9C08-71E199E52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3" name="Rectangle 17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033" y="1037967"/>
            <a:ext cx="3053296" cy="47091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defRPr sz="3600" b="1"/>
            </a:pPr>
            <a:r>
              <a:rPr lang="en-US" sz="2800">
                <a:solidFill>
                  <a:schemeClr val="accent1"/>
                </a:solidFill>
              </a:rPr>
              <a:t>CRM Systems in Depth</a:t>
            </a:r>
            <a:endParaRPr lang="en-US" sz="2800" dirty="0">
              <a:solidFill>
                <a:schemeClr val="accent1"/>
              </a:solidFill>
            </a:endParaRPr>
          </a:p>
        </p:txBody>
      </p:sp>
      <p:sp>
        <p:nvSpPr>
          <p:cNvPr id="64" name="Rectangle 19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5" name="Rectangle 21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6" name="Rectangle 23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7" name="Rectangle 25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5745" y="723898"/>
            <a:ext cx="7496663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900B56C-4412-E227-1CA3-B725F89C53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9521873"/>
              </p:ext>
            </p:extLst>
          </p:nvPr>
        </p:nvGraphicFramePr>
        <p:xfrm>
          <a:off x="4597240" y="1037967"/>
          <a:ext cx="7010544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93F09C6-4F57-4B05-9592-E253D8BC6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9209EA6-FB9C-4E80-9B63-3BC4C0628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7D98868-D6DC-40C4-A67A-26D3EF9B9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614407"/>
            <a:ext cx="7505839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0703" y="702156"/>
            <a:ext cx="7207081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defRPr sz="3600" b="1"/>
            </a:pPr>
            <a:r>
              <a:rPr lang="en-US" sz="2800">
                <a:solidFill>
                  <a:srgbClr val="FFFFFF"/>
                </a:solidFill>
              </a:rPr>
              <a:t>Business Intelligence / DSS in Depth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DD45597E-AF81-4397-A735-3DE1D96E8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17" y="453643"/>
            <a:ext cx="11295992" cy="98554"/>
            <a:chOff x="446534" y="453643"/>
            <a:chExt cx="11298933" cy="98554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4AEC0180-A18F-4E78-AFAC-B3659BB79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C7DAF487-E053-4DEB-8D83-094FEDB5FC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91B89CFB-6047-4883-B0F7-85F750221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pic>
        <p:nvPicPr>
          <p:cNvPr id="30" name="Graphic 29" descr="Robot">
            <a:extLst>
              <a:ext uri="{FF2B5EF4-FFF2-40B4-BE49-F238E27FC236}">
                <a16:creationId xmlns:a16="http://schemas.microsoft.com/office/drawing/2014/main" id="{01ED2062-08A5-F849-8483-349E372404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3284" y="1905229"/>
            <a:ext cx="3036027" cy="3036027"/>
          </a:xfrm>
          <a:prstGeom prst="rect">
            <a:avLst/>
          </a:prstGeom>
        </p:spPr>
      </p:pic>
      <p:graphicFrame>
        <p:nvGraphicFramePr>
          <p:cNvPr id="50" name="TextBox 16">
            <a:extLst>
              <a:ext uri="{FF2B5EF4-FFF2-40B4-BE49-F238E27FC236}">
                <a16:creationId xmlns:a16="http://schemas.microsoft.com/office/drawing/2014/main" id="{D5AB68B5-FF1B-1EDB-ACEC-09852949AF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4928033"/>
              </p:ext>
            </p:extLst>
          </p:nvPr>
        </p:nvGraphicFramePr>
        <p:xfrm>
          <a:off x="4400702" y="2180496"/>
          <a:ext cx="7207080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3085765"/>
            <a:ext cx="11259933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9CD4BEB-C391-4F7E-9838-95411A832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3900"/>
            <a:ext cx="12188825" cy="61341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39" y="723901"/>
            <a:ext cx="10990686" cy="14287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defRPr sz="3600" b="1"/>
            </a:pPr>
            <a:r>
              <a:rPr lang="en-US" sz="3600">
                <a:solidFill>
                  <a:schemeClr val="accent1"/>
                </a:solidFill>
              </a:rPr>
              <a:t>Comparative Evaluation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383856"/>
              </p:ext>
            </p:extLst>
          </p:nvPr>
        </p:nvGraphicFramePr>
        <p:xfrm>
          <a:off x="1063787" y="2790605"/>
          <a:ext cx="10067168" cy="360273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6912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91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933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933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00456"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Criteria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ERP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CRM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BI/DSS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0456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Integration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Full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Partial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High (data level)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0456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Cost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High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Medium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Medium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0456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Time to Implement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12–24 mo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3–6 mo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Moderate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0456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Primary Impact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Process efficiency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Revenue growth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Strategic agility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0456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Example Company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Rolls-Royce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Coca-Cola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Netflix</a:t>
                      </a:r>
                    </a:p>
                  </a:txBody>
                  <a:tcPr marL="245084" marR="122542" marT="122542" marB="12254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BB74D4E-F243-4A10-813D-500A14025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" y="485678"/>
            <a:ext cx="4173656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8907" y="1113764"/>
            <a:ext cx="3268897" cy="46243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defRPr sz="3600" b="1"/>
            </a:pPr>
            <a:r>
              <a:rPr lang="en-US" sz="2500">
                <a:solidFill>
                  <a:srgbClr val="FFFFFF"/>
                </a:solidFill>
              </a:rPr>
              <a:t>Ethical &amp; Security Considerations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154562" y="1113764"/>
            <a:ext cx="6106588" cy="46243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Data privacy (GDPR) compliance for operational and customer data.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Algorithmic bias mitigation: audits &amp; explainable AI.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Employee monitoring boundaries must be defined.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2400"/>
            </a:pPr>
            <a:r>
              <a:rPr lang="en-US" dirty="0">
                <a:solidFill>
                  <a:schemeClr val="tx2"/>
                </a:solidFill>
              </a:rPr>
              <a:t> 78% of ERP breaches due to poor patching (IBM, 2024).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3085765"/>
            <a:ext cx="11259933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9CD4BEB-C391-4F7E-9838-95411A832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3900"/>
            <a:ext cx="12188825" cy="61341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39" y="723901"/>
            <a:ext cx="10990686" cy="14287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defRPr sz="3600" b="1"/>
            </a:pPr>
            <a:r>
              <a:rPr lang="en-US" sz="3600">
                <a:solidFill>
                  <a:schemeClr val="accent1"/>
                </a:solidFill>
              </a:rPr>
              <a:t>Real-World Case Studies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0111229"/>
              </p:ext>
            </p:extLst>
          </p:nvPr>
        </p:nvGraphicFramePr>
        <p:xfrm>
          <a:off x="505895" y="2867288"/>
          <a:ext cx="11182953" cy="3449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64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4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422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7938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9419"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800"/>
                        <a:t>Company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800"/>
                        <a:t>System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800"/>
                        <a:t>Challenge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 b="1"/>
                      </a:pPr>
                      <a:r>
                        <a:rPr sz="2800"/>
                        <a:t>Outcome</a:t>
                      </a:r>
                    </a:p>
                  </a:txBody>
                  <a:tcPr marL="159693" marR="159693" marT="79847" marB="798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75267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Rolls-Royce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ERP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Supply chain fragmentation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+33% delivery performance</a:t>
                      </a:r>
                    </a:p>
                  </a:txBody>
                  <a:tcPr marL="159693" marR="159693" marT="79847" marB="798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75267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Coca-Cola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CRM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Disconnected customer data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40% fewer escalations</a:t>
                      </a:r>
                    </a:p>
                  </a:txBody>
                  <a:tcPr marL="159693" marR="159693" marT="79847" marB="798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9419"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Netflix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BI/DSS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High churn rates</a:t>
                      </a:r>
                    </a:p>
                  </a:txBody>
                  <a:tcPr marL="159693" marR="159693" marT="79847" marB="79847"/>
                </a:tc>
                <a:tc>
                  <a:txBody>
                    <a:bodyPr/>
                    <a:lstStyle/>
                    <a:p>
                      <a:pPr algn="ctr">
                        <a:defRPr sz="1600"/>
                      </a:pPr>
                      <a:r>
                        <a:rPr sz="2800"/>
                        <a:t>10% churn reduction</a:t>
                      </a:r>
                    </a:p>
                  </a:txBody>
                  <a:tcPr marL="159693" marR="159693" marT="79847" marB="798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62618-0D02-4C29-88C5-1EDF7F32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2747F4-A0AE-425C-B527-E3E32461F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707F29A-1576-479E-B227-0D6498601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7B26C7-6F2F-453C-9C08-71E199E52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40" y="702156"/>
            <a:ext cx="11026744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defRPr sz="3600" b="1"/>
            </a:pPr>
            <a:r>
              <a:rPr lang="en-US" sz="2800">
                <a:solidFill>
                  <a:srgbClr val="FFFEFF"/>
                </a:solidFill>
              </a:rPr>
              <a:t>Recommendations for the Client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7D935DB-CAA1-17C7-4F38-114E2C147A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6520828"/>
              </p:ext>
            </p:extLst>
          </p:nvPr>
        </p:nvGraphicFramePr>
        <p:xfrm>
          <a:off x="580873" y="2181225"/>
          <a:ext cx="11027078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7" y="457200"/>
            <a:ext cx="370235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0052" y="453643"/>
            <a:ext cx="3702356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725" y="457200"/>
            <a:ext cx="3702355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Rectangle 14">
            <a:extLst>
              <a:ext uri="{FF2B5EF4-FFF2-40B4-BE49-F238E27FC236}">
                <a16:creationId xmlns:a16="http://schemas.microsoft.com/office/drawing/2014/main" id="{5BB74D4E-F243-4A10-813D-500A14025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71" y="614407"/>
            <a:ext cx="11306393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Rectangle 16">
            <a:extLst>
              <a:ext uri="{FF2B5EF4-FFF2-40B4-BE49-F238E27FC236}">
                <a16:creationId xmlns:a16="http://schemas.microsoft.com/office/drawing/2014/main" id="{D70130DC-F780-43D2-B26A-92EACD789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rgbClr val="E4E4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40" y="641653"/>
            <a:ext cx="11026744" cy="1095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defRPr sz="3600" b="1"/>
            </a:pPr>
            <a:r>
              <a:rPr lang="en-US" sz="2800">
                <a:solidFill>
                  <a:schemeClr val="accent2"/>
                </a:solidFill>
              </a:rPr>
              <a:t>References</a:t>
            </a:r>
          </a:p>
        </p:txBody>
      </p:sp>
      <p:sp>
        <p:nvSpPr>
          <p:cNvPr id="26" name="Rectangle 18">
            <a:extLst>
              <a:ext uri="{FF2B5EF4-FFF2-40B4-BE49-F238E27FC236}">
                <a16:creationId xmlns:a16="http://schemas.microsoft.com/office/drawing/2014/main" id="{17676E0E-5B44-4166-8EDD-CFDBAC622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416" y="457201"/>
            <a:ext cx="11295991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81040" y="1879600"/>
            <a:ext cx="11026743" cy="397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2200">
              <a:solidFill>
                <a:schemeClr val="accent2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/>
            </a:pPr>
            <a:r>
              <a:rPr lang="en-US" sz="2200">
                <a:solidFill>
                  <a:schemeClr val="accent2">
                    <a:lumMod val="50000"/>
                  </a:schemeClr>
                </a:solidFill>
              </a:rPr>
              <a:t>McKinsey &amp; Company (2024) Digital Maturity Index Report. McKinsey &amp; Company.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/>
            </a:pPr>
            <a:r>
              <a:rPr lang="en-US" sz="2200">
                <a:solidFill>
                  <a:schemeClr val="accent2">
                    <a:lumMod val="50000"/>
                  </a:schemeClr>
                </a:solidFill>
              </a:rPr>
              <a:t>IBM (2024) ERP Threat Landscape Report. IBM Security.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/>
            </a:pPr>
            <a:r>
              <a:rPr lang="en-US" sz="2200">
                <a:solidFill>
                  <a:schemeClr val="accent2">
                    <a:lumMod val="50000"/>
                  </a:schemeClr>
                </a:solidFill>
              </a:rPr>
              <a:t>Rolls-Royce Holdings (2024) Annual Performance Report. Rolls-Royce.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/>
            </a:pPr>
            <a:r>
              <a:rPr lang="en-US" sz="2200">
                <a:solidFill>
                  <a:schemeClr val="accent2">
                    <a:lumMod val="50000"/>
                  </a:schemeClr>
                </a:solidFill>
              </a:rPr>
              <a:t>Coca-Cola Europacific Partners (2024) CRM Transformation Case Study. Coca-Cola.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/>
            </a:pPr>
            <a:r>
              <a:rPr lang="en-US" sz="2200">
                <a:solidFill>
                  <a:schemeClr val="accent2">
                    <a:lumMod val="50000"/>
                  </a:schemeClr>
                </a:solidFill>
              </a:rPr>
              <a:t>Netflix Tech Blog (2024) Predictive Analytics at Scale. Netflix.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/>
            </a:pPr>
            <a:r>
              <a:rPr lang="en-US" sz="2200">
                <a:solidFill>
                  <a:schemeClr val="accent2">
                    <a:lumMod val="50000"/>
                  </a:schemeClr>
                </a:solidFill>
              </a:rPr>
              <a:t>Unilever (2024) Marketing Dashboard Acceleration Case Study. Unilever.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/>
            </a:pPr>
            <a:r>
              <a:rPr lang="en-US" sz="2200">
                <a:solidFill>
                  <a:schemeClr val="accent2">
                    <a:lumMod val="50000"/>
                  </a:schemeClr>
                </a:solidFill>
              </a:rPr>
              <a:t>European Commission (2023) General Data Protection Regulation. European Commission.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{FBC951DA-F5FA-EB4E-BAA5-C264EF86F713}tf10001123</Template>
  <TotalTime>8</TotalTime>
  <Words>817</Words>
  <Application>Microsoft Office PowerPoint</Application>
  <PresentationFormat>Custom</PresentationFormat>
  <Paragraphs>130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Dividend</vt:lpstr>
      <vt:lpstr>LCLM5004 BUSINESS INFORMATION MANAGEMENT</vt:lpstr>
      <vt:lpstr>PowerPoint Presentation</vt:lpstr>
      <vt:lpstr>Business Context &amp; Problem Statement</vt:lpstr>
      <vt:lpstr>Strategic Role of Information Systems</vt:lpstr>
      <vt:lpstr>Information Systems Landscape</vt:lpstr>
      <vt:lpstr>ERP Systems in Depth</vt:lpstr>
      <vt:lpstr>CRM Systems in Depth</vt:lpstr>
      <vt:lpstr>Business Intelligence / DSS in Depth</vt:lpstr>
      <vt:lpstr>Comparative Evaluation</vt:lpstr>
      <vt:lpstr>Ethical &amp; Security Considerations</vt:lpstr>
      <vt:lpstr>Real-World Case Studies</vt:lpstr>
      <vt:lpstr>Recommendations for the Client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LCLM5004 BUSINESS INFORMATION MANAGEMENT</dc:title>
  <dc:subject/>
  <dc:creator/>
  <cp:keywords/>
  <dc:description>generated using python-pptx</dc:description>
  <cp:lastModifiedBy>Paula Marcu</cp:lastModifiedBy>
  <cp:revision>4</cp:revision>
  <dcterms:created xsi:type="dcterms:W3CDTF">2013-01-27T09:14:16Z</dcterms:created>
  <dcterms:modified xsi:type="dcterms:W3CDTF">2025-10-12T06:41:51Z</dcterms:modified>
  <cp:category/>
</cp:coreProperties>
</file>