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72" r:id="rId2"/>
    <p:sldMasterId id="2147483690" r:id="rId3"/>
  </p:sldMasterIdLst>
  <p:notesMasterIdLst>
    <p:notesMasterId r:id="rId17"/>
  </p:notes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79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dirty="0"/>
              <a:t>Investor</a:t>
            </a:r>
            <a:r>
              <a:rPr lang="en-GB" baseline="0" dirty="0"/>
              <a:t> Return</a:t>
            </a:r>
            <a:endParaRPr lang="en-GB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Tech/Venue</c:v>
                </c:pt>
              </c:strCache>
            </c:strRef>
          </c:tx>
          <c:spPr>
            <a:solidFill>
              <a:srgbClr val="FFFF00"/>
            </a:solidFill>
            <a:ln>
              <a:noFill/>
            </a:ln>
            <a:effectLst/>
          </c:spPr>
          <c:invertIfNegative val="0"/>
          <c:dPt>
            <c:idx val="1"/>
            <c:invertIfNegative val="0"/>
            <c:bubble3D val="0"/>
            <c:spPr>
              <a:solidFill>
                <a:srgbClr val="FFFF00"/>
              </a:solidFill>
              <a:ln>
                <a:solidFill>
                  <a:srgbClr val="92D05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05A2-4B82-B629-34CDE770285F}"/>
              </c:ext>
            </c:extLst>
          </c:dPt>
          <c:cat>
            <c:strRef>
              <c:f>Sheet1!$A$2:$A$5</c:f>
              <c:strCache>
                <c:ptCount val="2"/>
                <c:pt idx="0">
                  <c:v>Fund allocation</c:v>
                </c:pt>
                <c:pt idx="1">
                  <c:v>Investor Return</c:v>
                </c:pt>
              </c:strCache>
            </c:strRef>
          </c:cat>
          <c:val>
            <c:numRef>
              <c:f>Sheet1!$B$2:$B$5</c:f>
              <c:numCache>
                <c:formatCode>"£"#,##0_);[Red]\("£"#,##0\)</c:formatCode>
                <c:ptCount val="4"/>
                <c:pt idx="0">
                  <c:v>30000</c:v>
                </c:pt>
                <c:pt idx="1">
                  <c:v>65500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5A2-4B82-B629-34CDE770285F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Marketing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2"/>
                <c:pt idx="0">
                  <c:v>Fund allocation</c:v>
                </c:pt>
                <c:pt idx="1">
                  <c:v>Investor Return</c:v>
                </c:pt>
              </c:strCache>
            </c:strRef>
          </c:cat>
          <c:val>
            <c:numRef>
              <c:f>Sheet1!$C$2:$C$5</c:f>
              <c:numCache>
                <c:formatCode>"£"#,##0_);[Red]\("£"#,##0\)</c:formatCode>
                <c:ptCount val="4"/>
                <c:pt idx="0">
                  <c:v>15000</c:v>
                </c:pt>
                <c:pt idx="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05A2-4B82-B629-34CDE770285F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Sustainability</c:v>
                </c:pt>
              </c:strCache>
            </c:strRef>
          </c:tx>
          <c:spPr>
            <a:solidFill>
              <a:schemeClr val="tx2">
                <a:lumMod val="50000"/>
                <a:lumOff val="50000"/>
              </a:schemeClr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2"/>
                <c:pt idx="0">
                  <c:v>Fund allocation</c:v>
                </c:pt>
                <c:pt idx="1">
                  <c:v>Investor Return</c:v>
                </c:pt>
              </c:strCache>
            </c:strRef>
          </c:cat>
          <c:val>
            <c:numRef>
              <c:f>Sheet1!$D$2:$D$5</c:f>
              <c:numCache>
                <c:formatCode>"£"#,##0_);[Red]\("£"#,##0\)</c:formatCode>
                <c:ptCount val="4"/>
                <c:pt idx="0">
                  <c:v>5000</c:v>
                </c:pt>
                <c:pt idx="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05A2-4B82-B629-34CDE770285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82"/>
        <c:axId val="1541376448"/>
        <c:axId val="1541376928"/>
      </c:barChart>
      <c:catAx>
        <c:axId val="1541376448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541376928"/>
        <c:crosses val="autoZero"/>
        <c:auto val="1"/>
        <c:lblAlgn val="ctr"/>
        <c:lblOffset val="100"/>
        <c:noMultiLvlLbl val="0"/>
      </c:catAx>
      <c:valAx>
        <c:axId val="1541376928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&quot;£&quot;#,##0_);[Red]\(&quot;£&quot;#,##0\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54137644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4" Type="http://schemas.openxmlformats.org/officeDocument/2006/relationships/image" Target="../media/image2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4" Type="http://schemas.openxmlformats.org/officeDocument/2006/relationships/image" Target="../media/image2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7848880-599E-4A0C-AF22-52DB3F749083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23FD3C07-10DE-4715-B4A2-69E43680163F}">
      <dgm:prSet/>
      <dgm:spPr/>
      <dgm:t>
        <a:bodyPr/>
        <a:lstStyle/>
        <a:p>
          <a:r>
            <a:rPr lang="en-GB"/>
            <a:t>Demand: 26.8% prioritize sustainability, hybrid events trending (68% of organizers) (Eventbrite, 2024)  </a:t>
          </a:r>
        </a:p>
      </dgm:t>
    </dgm:pt>
    <dgm:pt modelId="{13DAF3B3-2682-4F6F-A250-E1226D79F373}" type="parTrans" cxnId="{B0CD30EF-78D6-4FFF-BAAB-9C633FC27945}">
      <dgm:prSet/>
      <dgm:spPr/>
      <dgm:t>
        <a:bodyPr/>
        <a:lstStyle/>
        <a:p>
          <a:endParaRPr lang="en-GB"/>
        </a:p>
      </dgm:t>
    </dgm:pt>
    <dgm:pt modelId="{DAB1F954-5304-4190-B7EE-6E4E8800D8D2}" type="sibTrans" cxnId="{B0CD30EF-78D6-4FFF-BAAB-9C633FC27945}">
      <dgm:prSet/>
      <dgm:spPr/>
      <dgm:t>
        <a:bodyPr/>
        <a:lstStyle/>
        <a:p>
          <a:endParaRPr lang="en-GB"/>
        </a:p>
      </dgm:t>
    </dgm:pt>
    <dgm:pt modelId="{5191E3A0-56AD-4085-928B-A70DFDAFB37E}">
      <dgm:prSet/>
      <dgm:spPr/>
      <dgm:t>
        <a:bodyPr/>
        <a:lstStyle/>
        <a:p>
          <a:r>
            <a:rPr lang="en-GB"/>
            <a:t>Competition: Wales’ unique cultural/natural attractions vs. Edinburgh/London  </a:t>
          </a:r>
        </a:p>
      </dgm:t>
    </dgm:pt>
    <dgm:pt modelId="{853FF037-61FC-45F6-98AC-5AB31D90083C}" type="parTrans" cxnId="{CB47B9C8-BDE9-4861-A317-950AD2C86DA8}">
      <dgm:prSet/>
      <dgm:spPr/>
      <dgm:t>
        <a:bodyPr/>
        <a:lstStyle/>
        <a:p>
          <a:endParaRPr lang="en-GB"/>
        </a:p>
      </dgm:t>
    </dgm:pt>
    <dgm:pt modelId="{6B5AF71E-436C-4B21-98A0-2946F10E6333}" type="sibTrans" cxnId="{CB47B9C8-BDE9-4861-A317-950AD2C86DA8}">
      <dgm:prSet/>
      <dgm:spPr/>
      <dgm:t>
        <a:bodyPr/>
        <a:lstStyle/>
        <a:p>
          <a:endParaRPr lang="en-GB"/>
        </a:p>
      </dgm:t>
    </dgm:pt>
    <dgm:pt modelId="{D3DE2018-634A-429F-9F88-CAB193FDB332}">
      <dgm:prSet/>
      <dgm:spPr/>
      <dgm:t>
        <a:bodyPr/>
        <a:lstStyle/>
        <a:p>
          <a:r>
            <a:rPr lang="en-GB"/>
            <a:t>Promotion:  </a:t>
          </a:r>
        </a:p>
      </dgm:t>
    </dgm:pt>
    <dgm:pt modelId="{8FA848E9-2A10-445F-A90E-DD47CCB77BDC}" type="parTrans" cxnId="{21C7B220-0415-4D09-A439-4809CE9BB7AE}">
      <dgm:prSet/>
      <dgm:spPr/>
      <dgm:t>
        <a:bodyPr/>
        <a:lstStyle/>
        <a:p>
          <a:endParaRPr lang="en-GB"/>
        </a:p>
      </dgm:t>
    </dgm:pt>
    <dgm:pt modelId="{28569960-C34E-4596-8AA6-3B0533353E20}" type="sibTrans" cxnId="{21C7B220-0415-4D09-A439-4809CE9BB7AE}">
      <dgm:prSet/>
      <dgm:spPr/>
      <dgm:t>
        <a:bodyPr/>
        <a:lstStyle/>
        <a:p>
          <a:endParaRPr lang="en-GB"/>
        </a:p>
      </dgm:t>
    </dgm:pt>
    <dgm:pt modelId="{37884863-096A-4695-83D8-EABF6102BE52}">
      <dgm:prSet/>
      <dgm:spPr/>
      <dgm:t>
        <a:bodyPr/>
        <a:lstStyle/>
        <a:p>
          <a:r>
            <a:rPr lang="en-GB"/>
            <a:t>Eventbrite: Targeted campaigns for MICE planners  </a:t>
          </a:r>
        </a:p>
      </dgm:t>
    </dgm:pt>
    <dgm:pt modelId="{AFBD2892-1211-4D8D-864F-B32871910926}" type="parTrans" cxnId="{F6D81960-CD69-493F-938C-80FE00FAEF9F}">
      <dgm:prSet/>
      <dgm:spPr/>
      <dgm:t>
        <a:bodyPr/>
        <a:lstStyle/>
        <a:p>
          <a:endParaRPr lang="en-GB"/>
        </a:p>
      </dgm:t>
    </dgm:pt>
    <dgm:pt modelId="{499AFA32-92C9-4C94-8BEB-E41BE64E2F2D}" type="sibTrans" cxnId="{F6D81960-CD69-493F-938C-80FE00FAEF9F}">
      <dgm:prSet/>
      <dgm:spPr/>
      <dgm:t>
        <a:bodyPr/>
        <a:lstStyle/>
        <a:p>
          <a:endParaRPr lang="en-GB"/>
        </a:p>
      </dgm:t>
    </dgm:pt>
    <dgm:pt modelId="{C38E82EF-7AAE-4F43-A741-797A5B1A334B}">
      <dgm:prSet/>
      <dgm:spPr/>
      <dgm:t>
        <a:bodyPr/>
        <a:lstStyle/>
        <a:p>
          <a:r>
            <a:rPr lang="en-GB"/>
            <a:t>Social Media: LinkedIn/Instagram ads (Welsh culture)  </a:t>
          </a:r>
        </a:p>
      </dgm:t>
    </dgm:pt>
    <dgm:pt modelId="{739F0F4F-7F1C-4832-8E8E-D4066E5320B7}" type="parTrans" cxnId="{1FA95DE5-666C-4DF0-B3FE-5C581171E29B}">
      <dgm:prSet/>
      <dgm:spPr/>
      <dgm:t>
        <a:bodyPr/>
        <a:lstStyle/>
        <a:p>
          <a:endParaRPr lang="en-GB"/>
        </a:p>
      </dgm:t>
    </dgm:pt>
    <dgm:pt modelId="{87994005-18D9-4F3A-B1AF-957AD297568C}" type="sibTrans" cxnId="{1FA95DE5-666C-4DF0-B3FE-5C581171E29B}">
      <dgm:prSet/>
      <dgm:spPr/>
      <dgm:t>
        <a:bodyPr/>
        <a:lstStyle/>
        <a:p>
          <a:endParaRPr lang="en-GB"/>
        </a:p>
      </dgm:t>
    </dgm:pt>
    <dgm:pt modelId="{6516A88E-C43A-4C1F-B6AC-44CAB4BE890A}">
      <dgm:prSet/>
      <dgm:spPr/>
      <dgm:t>
        <a:bodyPr/>
        <a:lstStyle/>
        <a:p>
          <a:r>
            <a:rPr lang="en-GB"/>
            <a:t>Visit Wales Partnership: “Year of Croeso” campaign (Visit Wales, 2025)  </a:t>
          </a:r>
        </a:p>
      </dgm:t>
    </dgm:pt>
    <dgm:pt modelId="{7FBC8A27-D199-4466-B385-23617DF12DAE}" type="parTrans" cxnId="{485C9F35-FAF2-446D-A052-7B61F9461E5B}">
      <dgm:prSet/>
      <dgm:spPr/>
      <dgm:t>
        <a:bodyPr/>
        <a:lstStyle/>
        <a:p>
          <a:endParaRPr lang="en-GB"/>
        </a:p>
      </dgm:t>
    </dgm:pt>
    <dgm:pt modelId="{29B87AE5-B6DB-4DE4-9913-94F44AA30CD2}" type="sibTrans" cxnId="{485C9F35-FAF2-446D-A052-7B61F9461E5B}">
      <dgm:prSet/>
      <dgm:spPr/>
      <dgm:t>
        <a:bodyPr/>
        <a:lstStyle/>
        <a:p>
          <a:endParaRPr lang="en-GB"/>
        </a:p>
      </dgm:t>
    </dgm:pt>
    <dgm:pt modelId="{82E35823-643D-4C76-9BE3-477FBD2F6BC5}">
      <dgm:prSet/>
      <dgm:spPr/>
      <dgm:t>
        <a:bodyPr/>
        <a:lstStyle/>
        <a:p>
          <a:r>
            <a:rPr lang="en-GB"/>
            <a:t>Webinars: “Why Wales for MICE?” (July 2025)</a:t>
          </a:r>
        </a:p>
      </dgm:t>
    </dgm:pt>
    <dgm:pt modelId="{69A22BBA-3E3C-4F41-B496-1CAA4601526C}" type="parTrans" cxnId="{C108FFE8-C738-4AF5-86C5-ED1E790E2E77}">
      <dgm:prSet/>
      <dgm:spPr/>
      <dgm:t>
        <a:bodyPr/>
        <a:lstStyle/>
        <a:p>
          <a:endParaRPr lang="en-GB"/>
        </a:p>
      </dgm:t>
    </dgm:pt>
    <dgm:pt modelId="{53E76619-99B0-482B-939B-FDDD3D3C8C81}" type="sibTrans" cxnId="{C108FFE8-C738-4AF5-86C5-ED1E790E2E77}">
      <dgm:prSet/>
      <dgm:spPr/>
      <dgm:t>
        <a:bodyPr/>
        <a:lstStyle/>
        <a:p>
          <a:endParaRPr lang="en-GB"/>
        </a:p>
      </dgm:t>
    </dgm:pt>
    <dgm:pt modelId="{D8C05BA6-1415-46EE-8F6F-AFBDA97CC8F2}" type="pres">
      <dgm:prSet presAssocID="{B7848880-599E-4A0C-AF22-52DB3F749083}" presName="compositeShape" presStyleCnt="0">
        <dgm:presLayoutVars>
          <dgm:chMax val="7"/>
          <dgm:dir/>
          <dgm:resizeHandles val="exact"/>
        </dgm:presLayoutVars>
      </dgm:prSet>
      <dgm:spPr/>
    </dgm:pt>
    <dgm:pt modelId="{6D605E9D-572F-4FCD-9AC5-290543A00D06}" type="pres">
      <dgm:prSet presAssocID="{23FD3C07-10DE-4715-B4A2-69E43680163F}" presName="circ1" presStyleLbl="vennNode1" presStyleIdx="0" presStyleCnt="3"/>
      <dgm:spPr/>
    </dgm:pt>
    <dgm:pt modelId="{4602FCC6-3FC5-473B-9253-0E6FA5538B36}" type="pres">
      <dgm:prSet presAssocID="{23FD3C07-10DE-4715-B4A2-69E43680163F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9116CEAC-BF57-431C-AAAC-C36067E96DD8}" type="pres">
      <dgm:prSet presAssocID="{5191E3A0-56AD-4085-928B-A70DFDAFB37E}" presName="circ2" presStyleLbl="vennNode1" presStyleIdx="1" presStyleCnt="3"/>
      <dgm:spPr/>
    </dgm:pt>
    <dgm:pt modelId="{321B8302-2BB8-47A8-8F89-3F844302EB1F}" type="pres">
      <dgm:prSet presAssocID="{5191E3A0-56AD-4085-928B-A70DFDAFB37E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7453C107-2693-42A7-BE25-0ACF68D11E8B}" type="pres">
      <dgm:prSet presAssocID="{D3DE2018-634A-429F-9F88-CAB193FDB332}" presName="circ3" presStyleLbl="vennNode1" presStyleIdx="2" presStyleCnt="3"/>
      <dgm:spPr/>
    </dgm:pt>
    <dgm:pt modelId="{008F1C8D-9A7C-48EC-96B9-8EAAAD7845EE}" type="pres">
      <dgm:prSet presAssocID="{D3DE2018-634A-429F-9F88-CAB193FDB332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DA815F12-A134-4DD4-A64A-001B57965B28}" type="presOf" srcId="{82E35823-643D-4C76-9BE3-477FBD2F6BC5}" destId="{008F1C8D-9A7C-48EC-96B9-8EAAAD7845EE}" srcOrd="1" destOrd="4" presId="urn:microsoft.com/office/officeart/2005/8/layout/venn1"/>
    <dgm:cxn modelId="{5F8E7914-0286-4C25-BC2D-5EA834B06187}" type="presOf" srcId="{5191E3A0-56AD-4085-928B-A70DFDAFB37E}" destId="{9116CEAC-BF57-431C-AAAC-C36067E96DD8}" srcOrd="0" destOrd="0" presId="urn:microsoft.com/office/officeart/2005/8/layout/venn1"/>
    <dgm:cxn modelId="{3AF5E716-D1C3-4E1F-8E3E-3D5C58ADE827}" type="presOf" srcId="{D3DE2018-634A-429F-9F88-CAB193FDB332}" destId="{008F1C8D-9A7C-48EC-96B9-8EAAAD7845EE}" srcOrd="1" destOrd="0" presId="urn:microsoft.com/office/officeart/2005/8/layout/venn1"/>
    <dgm:cxn modelId="{1D38021C-2736-43CC-A61F-44A5E2C9C673}" type="presOf" srcId="{6516A88E-C43A-4C1F-B6AC-44CAB4BE890A}" destId="{7453C107-2693-42A7-BE25-0ACF68D11E8B}" srcOrd="0" destOrd="3" presId="urn:microsoft.com/office/officeart/2005/8/layout/venn1"/>
    <dgm:cxn modelId="{21C7B220-0415-4D09-A439-4809CE9BB7AE}" srcId="{B7848880-599E-4A0C-AF22-52DB3F749083}" destId="{D3DE2018-634A-429F-9F88-CAB193FDB332}" srcOrd="2" destOrd="0" parTransId="{8FA848E9-2A10-445F-A90E-DD47CCB77BDC}" sibTransId="{28569960-C34E-4596-8AA6-3B0533353E20}"/>
    <dgm:cxn modelId="{AFDFA330-4BE7-444D-856C-2338CB65AEA2}" type="presOf" srcId="{B7848880-599E-4A0C-AF22-52DB3F749083}" destId="{D8C05BA6-1415-46EE-8F6F-AFBDA97CC8F2}" srcOrd="0" destOrd="0" presId="urn:microsoft.com/office/officeart/2005/8/layout/venn1"/>
    <dgm:cxn modelId="{C8934A33-F6EA-4056-92F6-11FEDBC90D52}" type="presOf" srcId="{C38E82EF-7AAE-4F43-A741-797A5B1A334B}" destId="{008F1C8D-9A7C-48EC-96B9-8EAAAD7845EE}" srcOrd="1" destOrd="2" presId="urn:microsoft.com/office/officeart/2005/8/layout/venn1"/>
    <dgm:cxn modelId="{485C9F35-FAF2-446D-A052-7B61F9461E5B}" srcId="{D3DE2018-634A-429F-9F88-CAB193FDB332}" destId="{6516A88E-C43A-4C1F-B6AC-44CAB4BE890A}" srcOrd="2" destOrd="0" parTransId="{7FBC8A27-D199-4466-B385-23617DF12DAE}" sibTransId="{29B87AE5-B6DB-4DE4-9913-94F44AA30CD2}"/>
    <dgm:cxn modelId="{F6D81960-CD69-493F-938C-80FE00FAEF9F}" srcId="{D3DE2018-634A-429F-9F88-CAB193FDB332}" destId="{37884863-096A-4695-83D8-EABF6102BE52}" srcOrd="0" destOrd="0" parTransId="{AFBD2892-1211-4D8D-864F-B32871910926}" sibTransId="{499AFA32-92C9-4C94-8BEB-E41BE64E2F2D}"/>
    <dgm:cxn modelId="{01EB2168-869E-487C-8019-D519FBEA61D9}" type="presOf" srcId="{23FD3C07-10DE-4715-B4A2-69E43680163F}" destId="{4602FCC6-3FC5-473B-9253-0E6FA5538B36}" srcOrd="1" destOrd="0" presId="urn:microsoft.com/office/officeart/2005/8/layout/venn1"/>
    <dgm:cxn modelId="{542A5372-6329-4420-8B40-4E5E17545389}" type="presOf" srcId="{6516A88E-C43A-4C1F-B6AC-44CAB4BE890A}" destId="{008F1C8D-9A7C-48EC-96B9-8EAAAD7845EE}" srcOrd="1" destOrd="3" presId="urn:microsoft.com/office/officeart/2005/8/layout/venn1"/>
    <dgm:cxn modelId="{5AA9BE52-485B-46A3-9AB1-61C65EB7729F}" type="presOf" srcId="{C38E82EF-7AAE-4F43-A741-797A5B1A334B}" destId="{7453C107-2693-42A7-BE25-0ACF68D11E8B}" srcOrd="0" destOrd="2" presId="urn:microsoft.com/office/officeart/2005/8/layout/venn1"/>
    <dgm:cxn modelId="{5F09048B-9D0E-41F5-9222-A716B908418B}" type="presOf" srcId="{D3DE2018-634A-429F-9F88-CAB193FDB332}" destId="{7453C107-2693-42A7-BE25-0ACF68D11E8B}" srcOrd="0" destOrd="0" presId="urn:microsoft.com/office/officeart/2005/8/layout/venn1"/>
    <dgm:cxn modelId="{D32ECCA4-BD9E-45BE-A6AE-576E1E89AD58}" type="presOf" srcId="{82E35823-643D-4C76-9BE3-477FBD2F6BC5}" destId="{7453C107-2693-42A7-BE25-0ACF68D11E8B}" srcOrd="0" destOrd="4" presId="urn:microsoft.com/office/officeart/2005/8/layout/venn1"/>
    <dgm:cxn modelId="{53882AAC-1650-4FED-AF49-5DEF7372B4CB}" type="presOf" srcId="{5191E3A0-56AD-4085-928B-A70DFDAFB37E}" destId="{321B8302-2BB8-47A8-8F89-3F844302EB1F}" srcOrd="1" destOrd="0" presId="urn:microsoft.com/office/officeart/2005/8/layout/venn1"/>
    <dgm:cxn modelId="{C75D46C6-5B87-4387-8193-981466F90D68}" type="presOf" srcId="{37884863-096A-4695-83D8-EABF6102BE52}" destId="{008F1C8D-9A7C-48EC-96B9-8EAAAD7845EE}" srcOrd="1" destOrd="1" presId="urn:microsoft.com/office/officeart/2005/8/layout/venn1"/>
    <dgm:cxn modelId="{CB47B9C8-BDE9-4861-A317-950AD2C86DA8}" srcId="{B7848880-599E-4A0C-AF22-52DB3F749083}" destId="{5191E3A0-56AD-4085-928B-A70DFDAFB37E}" srcOrd="1" destOrd="0" parTransId="{853FF037-61FC-45F6-98AC-5AB31D90083C}" sibTransId="{6B5AF71E-436C-4B21-98A0-2946F10E6333}"/>
    <dgm:cxn modelId="{AE457DE1-F971-423E-88AB-56C7C115B32F}" type="presOf" srcId="{23FD3C07-10DE-4715-B4A2-69E43680163F}" destId="{6D605E9D-572F-4FCD-9AC5-290543A00D06}" srcOrd="0" destOrd="0" presId="urn:microsoft.com/office/officeart/2005/8/layout/venn1"/>
    <dgm:cxn modelId="{1FA95DE5-666C-4DF0-B3FE-5C581171E29B}" srcId="{D3DE2018-634A-429F-9F88-CAB193FDB332}" destId="{C38E82EF-7AAE-4F43-A741-797A5B1A334B}" srcOrd="1" destOrd="0" parTransId="{739F0F4F-7F1C-4832-8E8E-D4066E5320B7}" sibTransId="{87994005-18D9-4F3A-B1AF-957AD297568C}"/>
    <dgm:cxn modelId="{C108FFE8-C738-4AF5-86C5-ED1E790E2E77}" srcId="{D3DE2018-634A-429F-9F88-CAB193FDB332}" destId="{82E35823-643D-4C76-9BE3-477FBD2F6BC5}" srcOrd="3" destOrd="0" parTransId="{69A22BBA-3E3C-4F41-B496-1CAA4601526C}" sibTransId="{53E76619-99B0-482B-939B-FDDD3D3C8C81}"/>
    <dgm:cxn modelId="{4DF2DAE9-C62E-4F58-8DAD-AD10D93E0754}" type="presOf" srcId="{37884863-096A-4695-83D8-EABF6102BE52}" destId="{7453C107-2693-42A7-BE25-0ACF68D11E8B}" srcOrd="0" destOrd="1" presId="urn:microsoft.com/office/officeart/2005/8/layout/venn1"/>
    <dgm:cxn modelId="{B0CD30EF-78D6-4FFF-BAAB-9C633FC27945}" srcId="{B7848880-599E-4A0C-AF22-52DB3F749083}" destId="{23FD3C07-10DE-4715-B4A2-69E43680163F}" srcOrd="0" destOrd="0" parTransId="{13DAF3B3-2682-4F6F-A250-E1226D79F373}" sibTransId="{DAB1F954-5304-4190-B7EE-6E4E8800D8D2}"/>
    <dgm:cxn modelId="{55E0B738-FADC-4480-B802-6554D1D2CCAF}" type="presParOf" srcId="{D8C05BA6-1415-46EE-8F6F-AFBDA97CC8F2}" destId="{6D605E9D-572F-4FCD-9AC5-290543A00D06}" srcOrd="0" destOrd="0" presId="urn:microsoft.com/office/officeart/2005/8/layout/venn1"/>
    <dgm:cxn modelId="{CE643C2B-225B-41D0-8355-92BA5366A472}" type="presParOf" srcId="{D8C05BA6-1415-46EE-8F6F-AFBDA97CC8F2}" destId="{4602FCC6-3FC5-473B-9253-0E6FA5538B36}" srcOrd="1" destOrd="0" presId="urn:microsoft.com/office/officeart/2005/8/layout/venn1"/>
    <dgm:cxn modelId="{1EB2B64E-4D1E-4A85-B9DB-0410EAE80CA4}" type="presParOf" srcId="{D8C05BA6-1415-46EE-8F6F-AFBDA97CC8F2}" destId="{9116CEAC-BF57-431C-AAAC-C36067E96DD8}" srcOrd="2" destOrd="0" presId="urn:microsoft.com/office/officeart/2005/8/layout/venn1"/>
    <dgm:cxn modelId="{7DC767DB-D840-49CF-A6F6-4854EE2F247B}" type="presParOf" srcId="{D8C05BA6-1415-46EE-8F6F-AFBDA97CC8F2}" destId="{321B8302-2BB8-47A8-8F89-3F844302EB1F}" srcOrd="3" destOrd="0" presId="urn:microsoft.com/office/officeart/2005/8/layout/venn1"/>
    <dgm:cxn modelId="{C21C096F-3382-43F7-A14D-D7C874A93A0F}" type="presParOf" srcId="{D8C05BA6-1415-46EE-8F6F-AFBDA97CC8F2}" destId="{7453C107-2693-42A7-BE25-0ACF68D11E8B}" srcOrd="4" destOrd="0" presId="urn:microsoft.com/office/officeart/2005/8/layout/venn1"/>
    <dgm:cxn modelId="{4A0B4A5B-D176-4A18-A3AA-26C4BC50D57D}" type="presParOf" srcId="{D8C05BA6-1415-46EE-8F6F-AFBDA97CC8F2}" destId="{008F1C8D-9A7C-48EC-96B9-8EAAAD7845EE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299FD4D-DAF9-4B93-BFDB-EBCA6C360D18}" type="doc">
      <dgm:prSet loTypeId="urn:microsoft.com/office/officeart/2018/2/layout/IconLabelDescription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63C7F6C-7054-47FF-A2D7-7C73E2FE15C1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="1" dirty="0"/>
            <a:t>Costs</a:t>
          </a:r>
          <a:r>
            <a:rPr lang="en-GB" dirty="0"/>
            <a:t>: £104,000  </a:t>
          </a:r>
        </a:p>
      </dgm:t>
    </dgm:pt>
    <dgm:pt modelId="{58C89AE0-6F9A-4EA2-A054-8702084DA219}" type="parTrans" cxnId="{B68DB841-8042-46D1-B525-24751FD42C2C}">
      <dgm:prSet/>
      <dgm:spPr/>
      <dgm:t>
        <a:bodyPr/>
        <a:lstStyle/>
        <a:p>
          <a:endParaRPr lang="en-GB"/>
        </a:p>
      </dgm:t>
    </dgm:pt>
    <dgm:pt modelId="{924B4C1B-C0CD-4E76-9123-776D7FDBFE83}" type="sibTrans" cxnId="{B68DB841-8042-46D1-B525-24751FD42C2C}">
      <dgm:prSet/>
      <dgm:spPr/>
      <dgm:t>
        <a:bodyPr/>
        <a:lstStyle/>
        <a:p>
          <a:endParaRPr lang="en-GB"/>
        </a:p>
      </dgm:t>
    </dgm:pt>
    <dgm:pt modelId="{361D3DC4-7E41-4E1C-B972-86063D2DD66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Venue Rent: £30,000 (Principality Stadium, 3 days)  </a:t>
          </a:r>
        </a:p>
      </dgm:t>
    </dgm:pt>
    <dgm:pt modelId="{0258BE5A-3F5C-4DF1-B948-FCFDF736F04F}" type="parTrans" cxnId="{BB5573FD-1E43-4029-873E-3C909033E4BD}">
      <dgm:prSet/>
      <dgm:spPr/>
      <dgm:t>
        <a:bodyPr/>
        <a:lstStyle/>
        <a:p>
          <a:endParaRPr lang="en-GB"/>
        </a:p>
      </dgm:t>
    </dgm:pt>
    <dgm:pt modelId="{B11CE318-7884-4D38-815C-648833772BAA}" type="sibTrans" cxnId="{BB5573FD-1E43-4029-873E-3C909033E4BD}">
      <dgm:prSet/>
      <dgm:spPr/>
      <dgm:t>
        <a:bodyPr/>
        <a:lstStyle/>
        <a:p>
          <a:endParaRPr lang="en-GB"/>
        </a:p>
      </dgm:t>
    </dgm:pt>
    <dgm:pt modelId="{1C1142E2-9233-485E-8563-6240274F811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Other: Catering, marketing, sustainability, £4,000 for VR/software</a:t>
          </a:r>
        </a:p>
      </dgm:t>
    </dgm:pt>
    <dgm:pt modelId="{7EF13790-A1F1-4BD5-BCE3-DA2C2E116FC1}" type="parTrans" cxnId="{D6EA3CE2-914B-4EFD-8B28-A587BC2B6779}">
      <dgm:prSet/>
      <dgm:spPr/>
      <dgm:t>
        <a:bodyPr/>
        <a:lstStyle/>
        <a:p>
          <a:endParaRPr lang="en-GB"/>
        </a:p>
      </dgm:t>
    </dgm:pt>
    <dgm:pt modelId="{72826BB8-0A79-42B7-AAD5-C68EE5CD2698}" type="sibTrans" cxnId="{D6EA3CE2-914B-4EFD-8B28-A587BC2B6779}">
      <dgm:prSet/>
      <dgm:spPr/>
      <dgm:t>
        <a:bodyPr/>
        <a:lstStyle/>
        <a:p>
          <a:endParaRPr lang="en-GB"/>
        </a:p>
      </dgm:t>
    </dgm:pt>
    <dgm:pt modelId="{03BBEE8D-38F5-4BE3-9A6F-6CEBBCC33CCB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="1" dirty="0"/>
            <a:t>Revenue</a:t>
          </a:r>
          <a:r>
            <a:rPr lang="en-GB" dirty="0"/>
            <a:t>: £135,000  </a:t>
          </a:r>
        </a:p>
      </dgm:t>
    </dgm:pt>
    <dgm:pt modelId="{9EA1E6BF-2FC0-4F42-8AB4-6650503EBC2F}" type="parTrans" cxnId="{3D2B3B50-AA40-419B-920C-F286AF80A25A}">
      <dgm:prSet/>
      <dgm:spPr/>
      <dgm:t>
        <a:bodyPr/>
        <a:lstStyle/>
        <a:p>
          <a:endParaRPr lang="en-GB"/>
        </a:p>
      </dgm:t>
    </dgm:pt>
    <dgm:pt modelId="{FC1FABC1-E3A2-4944-949A-56CE7FE93919}" type="sibTrans" cxnId="{3D2B3B50-AA40-419B-920C-F286AF80A25A}">
      <dgm:prSet/>
      <dgm:spPr/>
      <dgm:t>
        <a:bodyPr/>
        <a:lstStyle/>
        <a:p>
          <a:endParaRPr lang="en-GB"/>
        </a:p>
      </dgm:t>
    </dgm:pt>
    <dgm:pt modelId="{42B3F48C-5C7B-48D6-87FB-52B43B86EC6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In-Person Tickets: £75,000 (500 x £150)  </a:t>
          </a:r>
        </a:p>
      </dgm:t>
    </dgm:pt>
    <dgm:pt modelId="{E6B7C9C1-CBA8-4CA4-8D41-FEA2EA37B747}" type="parTrans" cxnId="{375C8E3F-BCD7-4B8C-A1BD-206AD251DC13}">
      <dgm:prSet/>
      <dgm:spPr/>
      <dgm:t>
        <a:bodyPr/>
        <a:lstStyle/>
        <a:p>
          <a:endParaRPr lang="en-GB"/>
        </a:p>
      </dgm:t>
    </dgm:pt>
    <dgm:pt modelId="{9C4657B5-FE9D-4CB7-9015-ADB58F8210BE}" type="sibTrans" cxnId="{375C8E3F-BCD7-4B8C-A1BD-206AD251DC13}">
      <dgm:prSet/>
      <dgm:spPr/>
      <dgm:t>
        <a:bodyPr/>
        <a:lstStyle/>
        <a:p>
          <a:endParaRPr lang="en-GB"/>
        </a:p>
      </dgm:t>
    </dgm:pt>
    <dgm:pt modelId="{1D093BF1-A671-4C9B-B612-F56C6EF4A1F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Virtual Tickets: £10,000 (200 x £50)  </a:t>
          </a:r>
        </a:p>
      </dgm:t>
    </dgm:pt>
    <dgm:pt modelId="{52C24A68-BD73-41A3-A7E8-C8BDCABD6C94}" type="parTrans" cxnId="{132907C2-10A8-411C-889E-54BF1F83C3C2}">
      <dgm:prSet/>
      <dgm:spPr/>
      <dgm:t>
        <a:bodyPr/>
        <a:lstStyle/>
        <a:p>
          <a:endParaRPr lang="en-GB"/>
        </a:p>
      </dgm:t>
    </dgm:pt>
    <dgm:pt modelId="{C5671995-0C88-47E6-AB14-692A6C2E5A2E}" type="sibTrans" cxnId="{132907C2-10A8-411C-889E-54BF1F83C3C2}">
      <dgm:prSet/>
      <dgm:spPr/>
      <dgm:t>
        <a:bodyPr/>
        <a:lstStyle/>
        <a:p>
          <a:endParaRPr lang="en-GB"/>
        </a:p>
      </dgm:t>
    </dgm:pt>
    <dgm:pt modelId="{81055523-8707-417D-988A-276A6727877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Sponsorships: £30,000  </a:t>
          </a:r>
        </a:p>
      </dgm:t>
    </dgm:pt>
    <dgm:pt modelId="{1DD68FD4-5827-4CC9-B01E-52A4DAE17FFF}" type="parTrans" cxnId="{FA11F894-9813-43B9-B9CE-3E188A9B2D6E}">
      <dgm:prSet/>
      <dgm:spPr/>
      <dgm:t>
        <a:bodyPr/>
        <a:lstStyle/>
        <a:p>
          <a:endParaRPr lang="en-GB"/>
        </a:p>
      </dgm:t>
    </dgm:pt>
    <dgm:pt modelId="{21799AF1-BB3C-4D6F-ABFE-97A87A9D36EE}" type="sibTrans" cxnId="{FA11F894-9813-43B9-B9CE-3E188A9B2D6E}">
      <dgm:prSet/>
      <dgm:spPr/>
      <dgm:t>
        <a:bodyPr/>
        <a:lstStyle/>
        <a:p>
          <a:endParaRPr lang="en-GB"/>
        </a:p>
      </dgm:t>
    </dgm:pt>
    <dgm:pt modelId="{2CE65E2E-80B4-4C32-B54C-21B6AC46A07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Trade Show Booths: £20,000</a:t>
          </a:r>
        </a:p>
      </dgm:t>
    </dgm:pt>
    <dgm:pt modelId="{CAD792C0-B6B2-4A5D-B235-C83CDBF07B7A}" type="parTrans" cxnId="{F85F1CC1-5480-41D6-9788-585DEFB8E7DC}">
      <dgm:prSet/>
      <dgm:spPr/>
      <dgm:t>
        <a:bodyPr/>
        <a:lstStyle/>
        <a:p>
          <a:endParaRPr lang="en-GB"/>
        </a:p>
      </dgm:t>
    </dgm:pt>
    <dgm:pt modelId="{C7BA5190-BEA2-4367-A97C-23DE098994D3}" type="sibTrans" cxnId="{F85F1CC1-5480-41D6-9788-585DEFB8E7DC}">
      <dgm:prSet/>
      <dgm:spPr/>
      <dgm:t>
        <a:bodyPr/>
        <a:lstStyle/>
        <a:p>
          <a:endParaRPr lang="en-GB"/>
        </a:p>
      </dgm:t>
    </dgm:pt>
    <dgm:pt modelId="{1605F0EB-F377-4807-87C9-192E10227A19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="1" dirty="0"/>
            <a:t>Profit</a:t>
          </a:r>
          <a:r>
            <a:rPr lang="en-GB" dirty="0"/>
            <a:t>: £31,000 </a:t>
          </a:r>
          <a:r>
            <a:rPr lang="en-GB" b="0" dirty="0"/>
            <a:t>(29.8% margin, above industry average of 10–15%) (finmodelslab.com, 2025)  </a:t>
          </a:r>
        </a:p>
      </dgm:t>
    </dgm:pt>
    <dgm:pt modelId="{63EC19F8-0502-4E94-BC12-70B92E803298}" type="parTrans" cxnId="{F7169491-C03B-4AC0-A3CA-A8CE9F8AFA63}">
      <dgm:prSet/>
      <dgm:spPr/>
      <dgm:t>
        <a:bodyPr/>
        <a:lstStyle/>
        <a:p>
          <a:endParaRPr lang="en-GB"/>
        </a:p>
      </dgm:t>
    </dgm:pt>
    <dgm:pt modelId="{D7585649-ADE1-4F28-99F9-106E2EFBE6D5}" type="sibTrans" cxnId="{F7169491-C03B-4AC0-A3CA-A8CE9F8AFA63}">
      <dgm:prSet/>
      <dgm:spPr/>
      <dgm:t>
        <a:bodyPr/>
        <a:lstStyle/>
        <a:p>
          <a:endParaRPr lang="en-GB"/>
        </a:p>
      </dgm:t>
    </dgm:pt>
    <dgm:pt modelId="{D33DCAAC-B9FA-4D0D-89E4-0E94F72B262D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="1" dirty="0"/>
            <a:t>Key Update</a:t>
          </a:r>
          <a:r>
            <a:rPr lang="en-GB" dirty="0"/>
            <a:t>: </a:t>
          </a:r>
          <a:r>
            <a:rPr lang="en-GB" b="0" dirty="0"/>
            <a:t>Venue Rent Confirmed – £30,000 for three days, covering conference setup and AV for hybrid streaming</a:t>
          </a:r>
        </a:p>
      </dgm:t>
    </dgm:pt>
    <dgm:pt modelId="{12E26BFF-FA49-48D0-95EA-CDC0B1E7E894}" type="parTrans" cxnId="{6AFF0183-8484-4115-BB96-DB54364BA07C}">
      <dgm:prSet/>
      <dgm:spPr/>
      <dgm:t>
        <a:bodyPr/>
        <a:lstStyle/>
        <a:p>
          <a:endParaRPr lang="en-GB"/>
        </a:p>
      </dgm:t>
    </dgm:pt>
    <dgm:pt modelId="{3D88AE53-7F0A-46EA-9A53-402321823FEF}" type="sibTrans" cxnId="{6AFF0183-8484-4115-BB96-DB54364BA07C}">
      <dgm:prSet/>
      <dgm:spPr/>
      <dgm:t>
        <a:bodyPr/>
        <a:lstStyle/>
        <a:p>
          <a:endParaRPr lang="en-GB"/>
        </a:p>
      </dgm:t>
    </dgm:pt>
    <dgm:pt modelId="{FDE8F29B-1001-4710-B126-E73DB4BA79B7}" type="pres">
      <dgm:prSet presAssocID="{B299FD4D-DAF9-4B93-BFDB-EBCA6C360D18}" presName="root" presStyleCnt="0">
        <dgm:presLayoutVars>
          <dgm:dir/>
          <dgm:resizeHandles val="exact"/>
        </dgm:presLayoutVars>
      </dgm:prSet>
      <dgm:spPr/>
    </dgm:pt>
    <dgm:pt modelId="{F8038B92-EF42-4058-B7C3-18D15660A113}" type="pres">
      <dgm:prSet presAssocID="{163C7F6C-7054-47FF-A2D7-7C73E2FE15C1}" presName="compNode" presStyleCnt="0"/>
      <dgm:spPr/>
    </dgm:pt>
    <dgm:pt modelId="{536282A6-240E-4576-ABCF-7AC7E63EBABD}" type="pres">
      <dgm:prSet presAssocID="{163C7F6C-7054-47FF-A2D7-7C73E2FE15C1}" presName="iconRect" presStyleLbl="node1" presStyleIdx="0" presStyleCnt="4" custLinFactNeighborX="-996" custLinFactNeighborY="374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E6AFD886-2AC5-413D-957A-B26A9E516973}" type="pres">
      <dgm:prSet presAssocID="{163C7F6C-7054-47FF-A2D7-7C73E2FE15C1}" presName="iconSpace" presStyleCnt="0"/>
      <dgm:spPr/>
    </dgm:pt>
    <dgm:pt modelId="{6669551B-26E5-49AA-B1DA-25A94DDE6D86}" type="pres">
      <dgm:prSet presAssocID="{163C7F6C-7054-47FF-A2D7-7C73E2FE15C1}" presName="parTx" presStyleLbl="revTx" presStyleIdx="0" presStyleCnt="8" custLinFactNeighborX="-349" custLinFactNeighborY="-8378">
        <dgm:presLayoutVars>
          <dgm:chMax val="0"/>
          <dgm:chPref val="0"/>
        </dgm:presLayoutVars>
      </dgm:prSet>
      <dgm:spPr/>
    </dgm:pt>
    <dgm:pt modelId="{DA610B82-7624-4833-98F5-3F7DB884D23B}" type="pres">
      <dgm:prSet presAssocID="{163C7F6C-7054-47FF-A2D7-7C73E2FE15C1}" presName="txSpace" presStyleCnt="0"/>
      <dgm:spPr/>
    </dgm:pt>
    <dgm:pt modelId="{F7FB8BFE-6747-4CF0-BD7E-388E8D1DEE4E}" type="pres">
      <dgm:prSet presAssocID="{163C7F6C-7054-47FF-A2D7-7C73E2FE15C1}" presName="desTx" presStyleLbl="revTx" presStyleIdx="1" presStyleCnt="8" custLinFactY="-15826" custLinFactNeighborX="-349" custLinFactNeighborY="-100000">
        <dgm:presLayoutVars/>
      </dgm:prSet>
      <dgm:spPr/>
    </dgm:pt>
    <dgm:pt modelId="{F56429C6-97C9-44BE-AEC6-AFEA8FC6A999}" type="pres">
      <dgm:prSet presAssocID="{924B4C1B-C0CD-4E76-9123-776D7FDBFE83}" presName="sibTrans" presStyleCnt="0"/>
      <dgm:spPr/>
    </dgm:pt>
    <dgm:pt modelId="{F47ADA87-AC07-458F-A3BF-9842598DAF60}" type="pres">
      <dgm:prSet presAssocID="{03BBEE8D-38F5-4BE3-9A6F-6CEBBCC33CCB}" presName="compNode" presStyleCnt="0"/>
      <dgm:spPr/>
    </dgm:pt>
    <dgm:pt modelId="{C88F8CFF-0CDB-4425-9891-2B0822C0A318}" type="pres">
      <dgm:prSet presAssocID="{03BBEE8D-38F5-4BE3-9A6F-6CEBBCC33CCB}" presName="iconRect" presStyleLbl="node1" presStyleIdx="1" presStyleCnt="4" custLinFactNeighborX="-15763" custLinFactNeighborY="1158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 Envelope"/>
        </a:ext>
      </dgm:extLst>
    </dgm:pt>
    <dgm:pt modelId="{ABF9C38A-011F-4185-A890-EA2645CA826D}" type="pres">
      <dgm:prSet presAssocID="{03BBEE8D-38F5-4BE3-9A6F-6CEBBCC33CCB}" presName="iconSpace" presStyleCnt="0"/>
      <dgm:spPr/>
    </dgm:pt>
    <dgm:pt modelId="{4E1FE6F6-BE62-4599-ADCD-538BCE1FFE1C}" type="pres">
      <dgm:prSet presAssocID="{03BBEE8D-38F5-4BE3-9A6F-6CEBBCC33CCB}" presName="parTx" presStyleLbl="revTx" presStyleIdx="2" presStyleCnt="8">
        <dgm:presLayoutVars>
          <dgm:chMax val="0"/>
          <dgm:chPref val="0"/>
        </dgm:presLayoutVars>
      </dgm:prSet>
      <dgm:spPr/>
    </dgm:pt>
    <dgm:pt modelId="{1E7947C8-75C4-4305-A7EE-CABBA7E8E006}" type="pres">
      <dgm:prSet presAssocID="{03BBEE8D-38F5-4BE3-9A6F-6CEBBCC33CCB}" presName="txSpace" presStyleCnt="0"/>
      <dgm:spPr/>
    </dgm:pt>
    <dgm:pt modelId="{2AA05401-3011-4F4B-950A-0BC5AFB00F02}" type="pres">
      <dgm:prSet presAssocID="{03BBEE8D-38F5-4BE3-9A6F-6CEBBCC33CCB}" presName="desTx" presStyleLbl="revTx" presStyleIdx="3" presStyleCnt="8" custLinFactNeighborX="-830" custLinFactNeighborY="-86947">
        <dgm:presLayoutVars/>
      </dgm:prSet>
      <dgm:spPr/>
    </dgm:pt>
    <dgm:pt modelId="{83B01A26-B34C-4C7A-B980-0844A9C12370}" type="pres">
      <dgm:prSet presAssocID="{FC1FABC1-E3A2-4944-949A-56CE7FE93919}" presName="sibTrans" presStyleCnt="0"/>
      <dgm:spPr/>
    </dgm:pt>
    <dgm:pt modelId="{A58104A2-5E63-40D2-BA37-8108769048C7}" type="pres">
      <dgm:prSet presAssocID="{1605F0EB-F377-4807-87C9-192E10227A19}" presName="compNode" presStyleCnt="0"/>
      <dgm:spPr/>
    </dgm:pt>
    <dgm:pt modelId="{DB64B98A-45D9-46F2-80B0-680918FF6513}" type="pres">
      <dgm:prSet presAssocID="{1605F0EB-F377-4807-87C9-192E10227A19}" presName="iconRect" presStyleLbl="node1" presStyleIdx="2" presStyleCnt="4" custLinFactNeighborX="-24959" custLinFactNeighborY="1284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uble"/>
        </a:ext>
      </dgm:extLst>
    </dgm:pt>
    <dgm:pt modelId="{0E54DA1E-71DE-4D8E-8ABD-A5041E64960B}" type="pres">
      <dgm:prSet presAssocID="{1605F0EB-F377-4807-87C9-192E10227A19}" presName="iconSpace" presStyleCnt="0"/>
      <dgm:spPr/>
    </dgm:pt>
    <dgm:pt modelId="{F0969D94-A7EA-412A-99E0-274D09BF926A}" type="pres">
      <dgm:prSet presAssocID="{1605F0EB-F377-4807-87C9-192E10227A19}" presName="parTx" presStyleLbl="revTx" presStyleIdx="4" presStyleCnt="8" custLinFactNeighborX="-394" custLinFactNeighborY="-1241">
        <dgm:presLayoutVars>
          <dgm:chMax val="0"/>
          <dgm:chPref val="0"/>
        </dgm:presLayoutVars>
      </dgm:prSet>
      <dgm:spPr/>
    </dgm:pt>
    <dgm:pt modelId="{52125FFB-FBA5-4EAA-8F20-C4CAA94379F9}" type="pres">
      <dgm:prSet presAssocID="{1605F0EB-F377-4807-87C9-192E10227A19}" presName="txSpace" presStyleCnt="0"/>
      <dgm:spPr/>
    </dgm:pt>
    <dgm:pt modelId="{30F2237A-EEC0-4F93-91D4-9B868504EDDC}" type="pres">
      <dgm:prSet presAssocID="{1605F0EB-F377-4807-87C9-192E10227A19}" presName="desTx" presStyleLbl="revTx" presStyleIdx="5" presStyleCnt="8">
        <dgm:presLayoutVars/>
      </dgm:prSet>
      <dgm:spPr/>
    </dgm:pt>
    <dgm:pt modelId="{4FB881FC-FDC0-4982-AF00-15DD9702CB2D}" type="pres">
      <dgm:prSet presAssocID="{D7585649-ADE1-4F28-99F9-106E2EFBE6D5}" presName="sibTrans" presStyleCnt="0"/>
      <dgm:spPr/>
    </dgm:pt>
    <dgm:pt modelId="{F2A827AB-7DF4-4B4C-8813-13B89C7CE176}" type="pres">
      <dgm:prSet presAssocID="{D33DCAAC-B9FA-4D0D-89E4-0E94F72B262D}" presName="compNode" presStyleCnt="0"/>
      <dgm:spPr/>
    </dgm:pt>
    <dgm:pt modelId="{61B6DA12-E4AA-4A5E-8621-3CEE4092DDAD}" type="pres">
      <dgm:prSet presAssocID="{D33DCAAC-B9FA-4D0D-89E4-0E94F72B262D}" presName="iconRect" presStyleLbl="node1" presStyleIdx="3" presStyleCnt="4" custLinFactNeighborX="-7882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J"/>
        </a:ext>
      </dgm:extLst>
    </dgm:pt>
    <dgm:pt modelId="{27198B91-77EF-4677-B647-49CFA2CD0ACC}" type="pres">
      <dgm:prSet presAssocID="{D33DCAAC-B9FA-4D0D-89E4-0E94F72B262D}" presName="iconSpace" presStyleCnt="0"/>
      <dgm:spPr/>
    </dgm:pt>
    <dgm:pt modelId="{C743CF47-03DA-4C35-BA3A-5F28B68D2674}" type="pres">
      <dgm:prSet presAssocID="{D33DCAAC-B9FA-4D0D-89E4-0E94F72B262D}" presName="parTx" presStyleLbl="revTx" presStyleIdx="6" presStyleCnt="8" custLinFactNeighborX="401" custLinFactNeighborY="-5301">
        <dgm:presLayoutVars>
          <dgm:chMax val="0"/>
          <dgm:chPref val="0"/>
        </dgm:presLayoutVars>
      </dgm:prSet>
      <dgm:spPr/>
    </dgm:pt>
    <dgm:pt modelId="{7F7BD149-8626-4A91-85F5-D62D4D99DDC1}" type="pres">
      <dgm:prSet presAssocID="{D33DCAAC-B9FA-4D0D-89E4-0E94F72B262D}" presName="txSpace" presStyleCnt="0"/>
      <dgm:spPr/>
    </dgm:pt>
    <dgm:pt modelId="{C61D775D-C27A-4C4E-8740-E767957CC8CB}" type="pres">
      <dgm:prSet presAssocID="{D33DCAAC-B9FA-4D0D-89E4-0E94F72B262D}" presName="desTx" presStyleLbl="revTx" presStyleIdx="7" presStyleCnt="8">
        <dgm:presLayoutVars/>
      </dgm:prSet>
      <dgm:spPr/>
    </dgm:pt>
  </dgm:ptLst>
  <dgm:cxnLst>
    <dgm:cxn modelId="{998E6424-C0D8-4596-9939-205E14BD97CF}" type="presOf" srcId="{1D093BF1-A671-4C9B-B612-F56C6EF4A1F2}" destId="{2AA05401-3011-4F4B-950A-0BC5AFB00F02}" srcOrd="0" destOrd="1" presId="urn:microsoft.com/office/officeart/2018/2/layout/IconLabelDescriptionList"/>
    <dgm:cxn modelId="{993FB136-144C-4D66-BB13-4B09C3636617}" type="presOf" srcId="{361D3DC4-7E41-4E1C-B972-86063D2DD660}" destId="{F7FB8BFE-6747-4CF0-BD7E-388E8D1DEE4E}" srcOrd="0" destOrd="0" presId="urn:microsoft.com/office/officeart/2018/2/layout/IconLabelDescriptionList"/>
    <dgm:cxn modelId="{375C8E3F-BCD7-4B8C-A1BD-206AD251DC13}" srcId="{03BBEE8D-38F5-4BE3-9A6F-6CEBBCC33CCB}" destId="{42B3F48C-5C7B-48D6-87FB-52B43B86EC67}" srcOrd="0" destOrd="0" parTransId="{E6B7C9C1-CBA8-4CA4-8D41-FEA2EA37B747}" sibTransId="{9C4657B5-FE9D-4CB7-9015-ADB58F8210BE}"/>
    <dgm:cxn modelId="{B68DB841-8042-46D1-B525-24751FD42C2C}" srcId="{B299FD4D-DAF9-4B93-BFDB-EBCA6C360D18}" destId="{163C7F6C-7054-47FF-A2D7-7C73E2FE15C1}" srcOrd="0" destOrd="0" parTransId="{58C89AE0-6F9A-4EA2-A054-8702084DA219}" sibTransId="{924B4C1B-C0CD-4E76-9123-776D7FDBFE83}"/>
    <dgm:cxn modelId="{3DA31B47-26F4-486F-A8D8-168A5AD8D23C}" type="presOf" srcId="{2CE65E2E-80B4-4C32-B54C-21B6AC46A07E}" destId="{2AA05401-3011-4F4B-950A-0BC5AFB00F02}" srcOrd="0" destOrd="3" presId="urn:microsoft.com/office/officeart/2018/2/layout/IconLabelDescriptionList"/>
    <dgm:cxn modelId="{CD557B6A-3C2C-485D-ABF5-36F06463D984}" type="presOf" srcId="{1605F0EB-F377-4807-87C9-192E10227A19}" destId="{F0969D94-A7EA-412A-99E0-274D09BF926A}" srcOrd="0" destOrd="0" presId="urn:microsoft.com/office/officeart/2018/2/layout/IconLabelDescriptionList"/>
    <dgm:cxn modelId="{3D2B3B50-AA40-419B-920C-F286AF80A25A}" srcId="{B299FD4D-DAF9-4B93-BFDB-EBCA6C360D18}" destId="{03BBEE8D-38F5-4BE3-9A6F-6CEBBCC33CCB}" srcOrd="1" destOrd="0" parTransId="{9EA1E6BF-2FC0-4F42-8AB4-6650503EBC2F}" sibTransId="{FC1FABC1-E3A2-4944-949A-56CE7FE93919}"/>
    <dgm:cxn modelId="{F0ABDD7F-EE9F-426B-8668-5E93628248E4}" type="presOf" srcId="{D33DCAAC-B9FA-4D0D-89E4-0E94F72B262D}" destId="{C743CF47-03DA-4C35-BA3A-5F28B68D2674}" srcOrd="0" destOrd="0" presId="urn:microsoft.com/office/officeart/2018/2/layout/IconLabelDescriptionList"/>
    <dgm:cxn modelId="{6AFF0183-8484-4115-BB96-DB54364BA07C}" srcId="{B299FD4D-DAF9-4B93-BFDB-EBCA6C360D18}" destId="{D33DCAAC-B9FA-4D0D-89E4-0E94F72B262D}" srcOrd="3" destOrd="0" parTransId="{12E26BFF-FA49-48D0-95EA-CDC0B1E7E894}" sibTransId="{3D88AE53-7F0A-46EA-9A53-402321823FEF}"/>
    <dgm:cxn modelId="{54DE6A85-3091-4A4E-921B-CA24DADFB8E0}" type="presOf" srcId="{81055523-8707-417D-988A-276A67278771}" destId="{2AA05401-3011-4F4B-950A-0BC5AFB00F02}" srcOrd="0" destOrd="2" presId="urn:microsoft.com/office/officeart/2018/2/layout/IconLabelDescriptionList"/>
    <dgm:cxn modelId="{F7169491-C03B-4AC0-A3CA-A8CE9F8AFA63}" srcId="{B299FD4D-DAF9-4B93-BFDB-EBCA6C360D18}" destId="{1605F0EB-F377-4807-87C9-192E10227A19}" srcOrd="2" destOrd="0" parTransId="{63EC19F8-0502-4E94-BC12-70B92E803298}" sibTransId="{D7585649-ADE1-4F28-99F9-106E2EFBE6D5}"/>
    <dgm:cxn modelId="{FA11F894-9813-43B9-B9CE-3E188A9B2D6E}" srcId="{03BBEE8D-38F5-4BE3-9A6F-6CEBBCC33CCB}" destId="{81055523-8707-417D-988A-276A67278771}" srcOrd="2" destOrd="0" parTransId="{1DD68FD4-5827-4CC9-B01E-52A4DAE17FFF}" sibTransId="{21799AF1-BB3C-4D6F-ABFE-97A87A9D36EE}"/>
    <dgm:cxn modelId="{6CE66BAC-83DC-46DF-AF4C-B237912FBA47}" type="presOf" srcId="{42B3F48C-5C7B-48D6-87FB-52B43B86EC67}" destId="{2AA05401-3011-4F4B-950A-0BC5AFB00F02}" srcOrd="0" destOrd="0" presId="urn:microsoft.com/office/officeart/2018/2/layout/IconLabelDescriptionList"/>
    <dgm:cxn modelId="{79395BBD-FB96-43F2-BC17-25D8198B740C}" type="presOf" srcId="{163C7F6C-7054-47FF-A2D7-7C73E2FE15C1}" destId="{6669551B-26E5-49AA-B1DA-25A94DDE6D86}" srcOrd="0" destOrd="0" presId="urn:microsoft.com/office/officeart/2018/2/layout/IconLabelDescriptionList"/>
    <dgm:cxn modelId="{F85F1CC1-5480-41D6-9788-585DEFB8E7DC}" srcId="{03BBEE8D-38F5-4BE3-9A6F-6CEBBCC33CCB}" destId="{2CE65E2E-80B4-4C32-B54C-21B6AC46A07E}" srcOrd="3" destOrd="0" parTransId="{CAD792C0-B6B2-4A5D-B235-C83CDBF07B7A}" sibTransId="{C7BA5190-BEA2-4367-A97C-23DE098994D3}"/>
    <dgm:cxn modelId="{132907C2-10A8-411C-889E-54BF1F83C3C2}" srcId="{03BBEE8D-38F5-4BE3-9A6F-6CEBBCC33CCB}" destId="{1D093BF1-A671-4C9B-B612-F56C6EF4A1F2}" srcOrd="1" destOrd="0" parTransId="{52C24A68-BD73-41A3-A7E8-C8BDCABD6C94}" sibTransId="{C5671995-0C88-47E6-AB14-692A6C2E5A2E}"/>
    <dgm:cxn modelId="{CC63DAD4-362E-44F1-AC84-04F738F2F133}" type="presOf" srcId="{B299FD4D-DAF9-4B93-BFDB-EBCA6C360D18}" destId="{FDE8F29B-1001-4710-B126-E73DB4BA79B7}" srcOrd="0" destOrd="0" presId="urn:microsoft.com/office/officeart/2018/2/layout/IconLabelDescriptionList"/>
    <dgm:cxn modelId="{D6EA3CE2-914B-4EFD-8B28-A587BC2B6779}" srcId="{163C7F6C-7054-47FF-A2D7-7C73E2FE15C1}" destId="{1C1142E2-9233-485E-8563-6240274F8113}" srcOrd="1" destOrd="0" parTransId="{7EF13790-A1F1-4BD5-BCE3-DA2C2E116FC1}" sibTransId="{72826BB8-0A79-42B7-AAD5-C68EE5CD2698}"/>
    <dgm:cxn modelId="{0B2AA2F7-F7A5-4A3C-AEEB-AE8075CF7BB5}" type="presOf" srcId="{1C1142E2-9233-485E-8563-6240274F8113}" destId="{F7FB8BFE-6747-4CF0-BD7E-388E8D1DEE4E}" srcOrd="0" destOrd="1" presId="urn:microsoft.com/office/officeart/2018/2/layout/IconLabelDescriptionList"/>
    <dgm:cxn modelId="{BB5573FD-1E43-4029-873E-3C909033E4BD}" srcId="{163C7F6C-7054-47FF-A2D7-7C73E2FE15C1}" destId="{361D3DC4-7E41-4E1C-B972-86063D2DD660}" srcOrd="0" destOrd="0" parTransId="{0258BE5A-3F5C-4DF1-B948-FCFDF736F04F}" sibTransId="{B11CE318-7884-4D38-815C-648833772BAA}"/>
    <dgm:cxn modelId="{BDD7A8FF-A42D-4403-9A4B-D01E670CD2CE}" type="presOf" srcId="{03BBEE8D-38F5-4BE3-9A6F-6CEBBCC33CCB}" destId="{4E1FE6F6-BE62-4599-ADCD-538BCE1FFE1C}" srcOrd="0" destOrd="0" presId="urn:microsoft.com/office/officeart/2018/2/layout/IconLabelDescriptionList"/>
    <dgm:cxn modelId="{8D9D0DDA-8750-4FAE-89BF-8B700D5C17DB}" type="presParOf" srcId="{FDE8F29B-1001-4710-B126-E73DB4BA79B7}" destId="{F8038B92-EF42-4058-B7C3-18D15660A113}" srcOrd="0" destOrd="0" presId="urn:microsoft.com/office/officeart/2018/2/layout/IconLabelDescriptionList"/>
    <dgm:cxn modelId="{3B54265C-7155-45C4-BE4F-AA88E276EA01}" type="presParOf" srcId="{F8038B92-EF42-4058-B7C3-18D15660A113}" destId="{536282A6-240E-4576-ABCF-7AC7E63EBABD}" srcOrd="0" destOrd="0" presId="urn:microsoft.com/office/officeart/2018/2/layout/IconLabelDescriptionList"/>
    <dgm:cxn modelId="{C02833FB-811A-4E40-BD37-CF8C608236DD}" type="presParOf" srcId="{F8038B92-EF42-4058-B7C3-18D15660A113}" destId="{E6AFD886-2AC5-413D-957A-B26A9E516973}" srcOrd="1" destOrd="0" presId="urn:microsoft.com/office/officeart/2018/2/layout/IconLabelDescriptionList"/>
    <dgm:cxn modelId="{B365F493-4CAD-41F9-84A5-48EE31044AA1}" type="presParOf" srcId="{F8038B92-EF42-4058-B7C3-18D15660A113}" destId="{6669551B-26E5-49AA-B1DA-25A94DDE6D86}" srcOrd="2" destOrd="0" presId="urn:microsoft.com/office/officeart/2018/2/layout/IconLabelDescriptionList"/>
    <dgm:cxn modelId="{D1967CBF-1067-4230-ACB9-7FA87C90B643}" type="presParOf" srcId="{F8038B92-EF42-4058-B7C3-18D15660A113}" destId="{DA610B82-7624-4833-98F5-3F7DB884D23B}" srcOrd="3" destOrd="0" presId="urn:microsoft.com/office/officeart/2018/2/layout/IconLabelDescriptionList"/>
    <dgm:cxn modelId="{41845CA1-CEB1-4BFA-B7C4-913E3AC0AF7F}" type="presParOf" srcId="{F8038B92-EF42-4058-B7C3-18D15660A113}" destId="{F7FB8BFE-6747-4CF0-BD7E-388E8D1DEE4E}" srcOrd="4" destOrd="0" presId="urn:microsoft.com/office/officeart/2018/2/layout/IconLabelDescriptionList"/>
    <dgm:cxn modelId="{0B2FA9FA-B44B-4E81-9659-9E9997727F93}" type="presParOf" srcId="{FDE8F29B-1001-4710-B126-E73DB4BA79B7}" destId="{F56429C6-97C9-44BE-AEC6-AFEA8FC6A999}" srcOrd="1" destOrd="0" presId="urn:microsoft.com/office/officeart/2018/2/layout/IconLabelDescriptionList"/>
    <dgm:cxn modelId="{062F0340-747D-4373-8DC1-EA5556674AB3}" type="presParOf" srcId="{FDE8F29B-1001-4710-B126-E73DB4BA79B7}" destId="{F47ADA87-AC07-458F-A3BF-9842598DAF60}" srcOrd="2" destOrd="0" presId="urn:microsoft.com/office/officeart/2018/2/layout/IconLabelDescriptionList"/>
    <dgm:cxn modelId="{6C129E47-8739-42AB-9346-EA67A0268B59}" type="presParOf" srcId="{F47ADA87-AC07-458F-A3BF-9842598DAF60}" destId="{C88F8CFF-0CDB-4425-9891-2B0822C0A318}" srcOrd="0" destOrd="0" presId="urn:microsoft.com/office/officeart/2018/2/layout/IconLabelDescriptionList"/>
    <dgm:cxn modelId="{08EA5C07-7B1E-4303-AD7C-47339A5E90BF}" type="presParOf" srcId="{F47ADA87-AC07-458F-A3BF-9842598DAF60}" destId="{ABF9C38A-011F-4185-A890-EA2645CA826D}" srcOrd="1" destOrd="0" presId="urn:microsoft.com/office/officeart/2018/2/layout/IconLabelDescriptionList"/>
    <dgm:cxn modelId="{14A5944D-E823-4C56-B245-3BB88178E3B3}" type="presParOf" srcId="{F47ADA87-AC07-458F-A3BF-9842598DAF60}" destId="{4E1FE6F6-BE62-4599-ADCD-538BCE1FFE1C}" srcOrd="2" destOrd="0" presId="urn:microsoft.com/office/officeart/2018/2/layout/IconLabelDescriptionList"/>
    <dgm:cxn modelId="{8BD394F6-3838-43A1-96A4-E84BC1723FF5}" type="presParOf" srcId="{F47ADA87-AC07-458F-A3BF-9842598DAF60}" destId="{1E7947C8-75C4-4305-A7EE-CABBA7E8E006}" srcOrd="3" destOrd="0" presId="urn:microsoft.com/office/officeart/2018/2/layout/IconLabelDescriptionList"/>
    <dgm:cxn modelId="{294211CC-35A7-486A-A794-025497A635DD}" type="presParOf" srcId="{F47ADA87-AC07-458F-A3BF-9842598DAF60}" destId="{2AA05401-3011-4F4B-950A-0BC5AFB00F02}" srcOrd="4" destOrd="0" presId="urn:microsoft.com/office/officeart/2018/2/layout/IconLabelDescriptionList"/>
    <dgm:cxn modelId="{DB467F87-1684-41B3-BEA5-6C07B9D711F5}" type="presParOf" srcId="{FDE8F29B-1001-4710-B126-E73DB4BA79B7}" destId="{83B01A26-B34C-4C7A-B980-0844A9C12370}" srcOrd="3" destOrd="0" presId="urn:microsoft.com/office/officeart/2018/2/layout/IconLabelDescriptionList"/>
    <dgm:cxn modelId="{AEEBC737-5560-4EF2-AC7B-F8E04B1A206A}" type="presParOf" srcId="{FDE8F29B-1001-4710-B126-E73DB4BA79B7}" destId="{A58104A2-5E63-40D2-BA37-8108769048C7}" srcOrd="4" destOrd="0" presId="urn:microsoft.com/office/officeart/2018/2/layout/IconLabelDescriptionList"/>
    <dgm:cxn modelId="{3A23D3C6-6FA7-4DCE-94DE-0F4C0167B85C}" type="presParOf" srcId="{A58104A2-5E63-40D2-BA37-8108769048C7}" destId="{DB64B98A-45D9-46F2-80B0-680918FF6513}" srcOrd="0" destOrd="0" presId="urn:microsoft.com/office/officeart/2018/2/layout/IconLabelDescriptionList"/>
    <dgm:cxn modelId="{D56F06EC-7EAC-4103-BA62-140FE215EC2F}" type="presParOf" srcId="{A58104A2-5E63-40D2-BA37-8108769048C7}" destId="{0E54DA1E-71DE-4D8E-8ABD-A5041E64960B}" srcOrd="1" destOrd="0" presId="urn:microsoft.com/office/officeart/2018/2/layout/IconLabelDescriptionList"/>
    <dgm:cxn modelId="{4535627E-98E0-43FF-AA23-9DE871A9CCFD}" type="presParOf" srcId="{A58104A2-5E63-40D2-BA37-8108769048C7}" destId="{F0969D94-A7EA-412A-99E0-274D09BF926A}" srcOrd="2" destOrd="0" presId="urn:microsoft.com/office/officeart/2018/2/layout/IconLabelDescriptionList"/>
    <dgm:cxn modelId="{26EC7EFD-C231-4A39-BBA9-18F8957CF487}" type="presParOf" srcId="{A58104A2-5E63-40D2-BA37-8108769048C7}" destId="{52125FFB-FBA5-4EAA-8F20-C4CAA94379F9}" srcOrd="3" destOrd="0" presId="urn:microsoft.com/office/officeart/2018/2/layout/IconLabelDescriptionList"/>
    <dgm:cxn modelId="{FACBE4EA-4079-4E26-84F2-586DCFF08485}" type="presParOf" srcId="{A58104A2-5E63-40D2-BA37-8108769048C7}" destId="{30F2237A-EEC0-4F93-91D4-9B868504EDDC}" srcOrd="4" destOrd="0" presId="urn:microsoft.com/office/officeart/2018/2/layout/IconLabelDescriptionList"/>
    <dgm:cxn modelId="{B995A9EE-E585-4C17-A241-FD3A61EECA1B}" type="presParOf" srcId="{FDE8F29B-1001-4710-B126-E73DB4BA79B7}" destId="{4FB881FC-FDC0-4982-AF00-15DD9702CB2D}" srcOrd="5" destOrd="0" presId="urn:microsoft.com/office/officeart/2018/2/layout/IconLabelDescriptionList"/>
    <dgm:cxn modelId="{5AF3F315-0D20-44A2-A1EE-925DC91C6510}" type="presParOf" srcId="{FDE8F29B-1001-4710-B126-E73DB4BA79B7}" destId="{F2A827AB-7DF4-4B4C-8813-13B89C7CE176}" srcOrd="6" destOrd="0" presId="urn:microsoft.com/office/officeart/2018/2/layout/IconLabelDescriptionList"/>
    <dgm:cxn modelId="{B9EE28FE-5E10-4B2A-93B5-A9B5947AEF36}" type="presParOf" srcId="{F2A827AB-7DF4-4B4C-8813-13B89C7CE176}" destId="{61B6DA12-E4AA-4A5E-8621-3CEE4092DDAD}" srcOrd="0" destOrd="0" presId="urn:microsoft.com/office/officeart/2018/2/layout/IconLabelDescriptionList"/>
    <dgm:cxn modelId="{A36D8419-2AF9-44BF-B322-BC0264C07855}" type="presParOf" srcId="{F2A827AB-7DF4-4B4C-8813-13B89C7CE176}" destId="{27198B91-77EF-4677-B647-49CFA2CD0ACC}" srcOrd="1" destOrd="0" presId="urn:microsoft.com/office/officeart/2018/2/layout/IconLabelDescriptionList"/>
    <dgm:cxn modelId="{30E2A9E0-9C52-43DD-ABDA-1DB4FB8F16A4}" type="presParOf" srcId="{F2A827AB-7DF4-4B4C-8813-13B89C7CE176}" destId="{C743CF47-03DA-4C35-BA3A-5F28B68D2674}" srcOrd="2" destOrd="0" presId="urn:microsoft.com/office/officeart/2018/2/layout/IconLabelDescriptionList"/>
    <dgm:cxn modelId="{014CE800-9915-4888-83F4-82272F957F85}" type="presParOf" srcId="{F2A827AB-7DF4-4B4C-8813-13B89C7CE176}" destId="{7F7BD149-8626-4A91-85F5-D62D4D99DDC1}" srcOrd="3" destOrd="0" presId="urn:microsoft.com/office/officeart/2018/2/layout/IconLabelDescriptionList"/>
    <dgm:cxn modelId="{80056B22-C02E-41DA-BF33-B4A5F707C7B8}" type="presParOf" srcId="{F2A827AB-7DF4-4B4C-8813-13B89C7CE176}" destId="{C61D775D-C27A-4C4E-8740-E767957CC8CB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E21B94A-420A-4CFE-8582-C19FFB0C4D87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7133E42-9144-4814-A1AF-19DA54282929}">
      <dgm:prSet/>
      <dgm:spPr/>
      <dgm:t>
        <a:bodyPr/>
        <a:lstStyle/>
        <a:p>
          <a:r>
            <a:rPr lang="en-US" b="0" i="0" baseline="0"/>
            <a:t>Call to Action: Invest in CroesoFest 2025 and Grow with Wales’ MICE Future! </a:t>
          </a:r>
          <a:endParaRPr lang="en-US"/>
        </a:p>
      </dgm:t>
    </dgm:pt>
    <dgm:pt modelId="{BA1A2ECD-92FE-4671-8818-77BF497BB9FA}" type="parTrans" cxnId="{5F2D79CD-0CC8-46D9-B73E-20C68974DFFA}">
      <dgm:prSet/>
      <dgm:spPr/>
      <dgm:t>
        <a:bodyPr/>
        <a:lstStyle/>
        <a:p>
          <a:endParaRPr lang="en-US"/>
        </a:p>
      </dgm:t>
    </dgm:pt>
    <dgm:pt modelId="{C48FA105-12E9-472E-9BF4-227819F4BFCF}" type="sibTrans" cxnId="{5F2D79CD-0CC8-46D9-B73E-20C68974DFFA}">
      <dgm:prSet/>
      <dgm:spPr/>
      <dgm:t>
        <a:bodyPr/>
        <a:lstStyle/>
        <a:p>
          <a:endParaRPr lang="en-US"/>
        </a:p>
      </dgm:t>
    </dgm:pt>
    <dgm:pt modelId="{C94D08A3-F2CC-4863-9CBE-4E873A8E920F}">
      <dgm:prSet/>
      <dgm:spPr/>
      <dgm:t>
        <a:bodyPr/>
        <a:lstStyle/>
        <a:p>
          <a:r>
            <a:rPr lang="en-US" b="0" i="0" baseline="0" dirty="0"/>
            <a:t>Contact: Madalin Simion, croesofest2025@walesevents.com, +44 123 456 7890</a:t>
          </a:r>
          <a:endParaRPr lang="en-US" dirty="0"/>
        </a:p>
      </dgm:t>
    </dgm:pt>
    <dgm:pt modelId="{8F659AE1-BE6D-48F0-A8FB-7EEE27F3403E}" type="parTrans" cxnId="{F4DA6128-2991-4BA3-AB09-6989DEA54B74}">
      <dgm:prSet/>
      <dgm:spPr/>
      <dgm:t>
        <a:bodyPr/>
        <a:lstStyle/>
        <a:p>
          <a:endParaRPr lang="en-US"/>
        </a:p>
      </dgm:t>
    </dgm:pt>
    <dgm:pt modelId="{5BB73149-2331-4AFC-83A0-FBD1D7F6A7C9}" type="sibTrans" cxnId="{F4DA6128-2991-4BA3-AB09-6989DEA54B74}">
      <dgm:prSet/>
      <dgm:spPr/>
      <dgm:t>
        <a:bodyPr/>
        <a:lstStyle/>
        <a:p>
          <a:endParaRPr lang="en-US"/>
        </a:p>
      </dgm:t>
    </dgm:pt>
    <dgm:pt modelId="{D384E6F1-84CA-47F3-BEBE-8B0315B92FD7}" type="pres">
      <dgm:prSet presAssocID="{AE21B94A-420A-4CFE-8582-C19FFB0C4D87}" presName="root" presStyleCnt="0">
        <dgm:presLayoutVars>
          <dgm:dir/>
          <dgm:resizeHandles val="exact"/>
        </dgm:presLayoutVars>
      </dgm:prSet>
      <dgm:spPr/>
    </dgm:pt>
    <dgm:pt modelId="{CD651BF6-7D68-4FA3-BC2E-9DAF9D69FD72}" type="pres">
      <dgm:prSet presAssocID="{AE21B94A-420A-4CFE-8582-C19FFB0C4D87}" presName="container" presStyleCnt="0">
        <dgm:presLayoutVars>
          <dgm:dir/>
          <dgm:resizeHandles val="exact"/>
        </dgm:presLayoutVars>
      </dgm:prSet>
      <dgm:spPr/>
    </dgm:pt>
    <dgm:pt modelId="{509A1014-5E7D-404D-98FF-7809582AD467}" type="pres">
      <dgm:prSet presAssocID="{87133E42-9144-4814-A1AF-19DA54282929}" presName="compNode" presStyleCnt="0"/>
      <dgm:spPr/>
    </dgm:pt>
    <dgm:pt modelId="{ABBCCC13-A07B-44D7-9D21-3BF5DA5A31CC}" type="pres">
      <dgm:prSet presAssocID="{87133E42-9144-4814-A1AF-19DA54282929}" presName="iconBgRect" presStyleLbl="bgShp" presStyleIdx="0" presStyleCnt="2"/>
      <dgm:spPr/>
    </dgm:pt>
    <dgm:pt modelId="{9654AEFD-EF00-4409-96DE-5C9988864910}" type="pres">
      <dgm:prSet presAssocID="{87133E42-9144-4814-A1AF-19DA54282929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ound with solid fill"/>
        </a:ext>
      </dgm:extLst>
    </dgm:pt>
    <dgm:pt modelId="{99B1F0CD-902C-4115-8AAB-ED185E64D0B6}" type="pres">
      <dgm:prSet presAssocID="{87133E42-9144-4814-A1AF-19DA54282929}" presName="spaceRect" presStyleCnt="0"/>
      <dgm:spPr/>
    </dgm:pt>
    <dgm:pt modelId="{F84A82B3-938A-45AB-B7AE-69E576C087B8}" type="pres">
      <dgm:prSet presAssocID="{87133E42-9144-4814-A1AF-19DA54282929}" presName="textRect" presStyleLbl="revTx" presStyleIdx="0" presStyleCnt="2">
        <dgm:presLayoutVars>
          <dgm:chMax val="1"/>
          <dgm:chPref val="1"/>
        </dgm:presLayoutVars>
      </dgm:prSet>
      <dgm:spPr/>
    </dgm:pt>
    <dgm:pt modelId="{579D041D-2867-4DE0-AC86-81F96AD652F9}" type="pres">
      <dgm:prSet presAssocID="{C48FA105-12E9-472E-9BF4-227819F4BFCF}" presName="sibTrans" presStyleLbl="sibTrans2D1" presStyleIdx="0" presStyleCnt="0"/>
      <dgm:spPr/>
    </dgm:pt>
    <dgm:pt modelId="{ED413403-2B74-4335-B328-99E1D99EF4A6}" type="pres">
      <dgm:prSet presAssocID="{C94D08A3-F2CC-4863-9CBE-4E873A8E920F}" presName="compNode" presStyleCnt="0"/>
      <dgm:spPr/>
    </dgm:pt>
    <dgm:pt modelId="{2830487F-9678-4A22-860E-3A35D0C1A84E}" type="pres">
      <dgm:prSet presAssocID="{C94D08A3-F2CC-4863-9CBE-4E873A8E920F}" presName="iconBgRect" presStyleLbl="bgShp" presStyleIdx="1" presStyleCnt="2"/>
      <dgm:spPr/>
    </dgm:pt>
    <dgm:pt modelId="{9B54C696-5AAD-43A8-88AF-6D02D037BAE0}" type="pres">
      <dgm:prSet presAssocID="{C94D08A3-F2CC-4863-9CBE-4E873A8E920F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nvelope"/>
        </a:ext>
      </dgm:extLst>
    </dgm:pt>
    <dgm:pt modelId="{0DA534BA-8B93-4AAF-ABAC-59647229C3D4}" type="pres">
      <dgm:prSet presAssocID="{C94D08A3-F2CC-4863-9CBE-4E873A8E920F}" presName="spaceRect" presStyleCnt="0"/>
      <dgm:spPr/>
    </dgm:pt>
    <dgm:pt modelId="{319F0863-49D3-4C7D-B038-1A2F187D8094}" type="pres">
      <dgm:prSet presAssocID="{C94D08A3-F2CC-4863-9CBE-4E873A8E920F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D9AE281E-D52B-4313-9512-A67DFDDA650A}" type="presOf" srcId="{87133E42-9144-4814-A1AF-19DA54282929}" destId="{F84A82B3-938A-45AB-B7AE-69E576C087B8}" srcOrd="0" destOrd="0" presId="urn:microsoft.com/office/officeart/2018/2/layout/IconCircleList"/>
    <dgm:cxn modelId="{F4DA6128-2991-4BA3-AB09-6989DEA54B74}" srcId="{AE21B94A-420A-4CFE-8582-C19FFB0C4D87}" destId="{C94D08A3-F2CC-4863-9CBE-4E873A8E920F}" srcOrd="1" destOrd="0" parTransId="{8F659AE1-BE6D-48F0-A8FB-7EEE27F3403E}" sibTransId="{5BB73149-2331-4AFC-83A0-FBD1D7F6A7C9}"/>
    <dgm:cxn modelId="{9336CC6F-5F8E-489D-9902-6E7E0103F8D0}" type="presOf" srcId="{C94D08A3-F2CC-4863-9CBE-4E873A8E920F}" destId="{319F0863-49D3-4C7D-B038-1A2F187D8094}" srcOrd="0" destOrd="0" presId="urn:microsoft.com/office/officeart/2018/2/layout/IconCircleList"/>
    <dgm:cxn modelId="{958446AB-46B5-44B8-87F8-96AC38E6F7E5}" type="presOf" srcId="{C48FA105-12E9-472E-9BF4-227819F4BFCF}" destId="{579D041D-2867-4DE0-AC86-81F96AD652F9}" srcOrd="0" destOrd="0" presId="urn:microsoft.com/office/officeart/2018/2/layout/IconCircleList"/>
    <dgm:cxn modelId="{5F2D79CD-0CC8-46D9-B73E-20C68974DFFA}" srcId="{AE21B94A-420A-4CFE-8582-C19FFB0C4D87}" destId="{87133E42-9144-4814-A1AF-19DA54282929}" srcOrd="0" destOrd="0" parTransId="{BA1A2ECD-92FE-4671-8818-77BF497BB9FA}" sibTransId="{C48FA105-12E9-472E-9BF4-227819F4BFCF}"/>
    <dgm:cxn modelId="{B47023FA-FA4B-440F-88F0-4D7507D0944F}" type="presOf" srcId="{AE21B94A-420A-4CFE-8582-C19FFB0C4D87}" destId="{D384E6F1-84CA-47F3-BEBE-8B0315B92FD7}" srcOrd="0" destOrd="0" presId="urn:microsoft.com/office/officeart/2018/2/layout/IconCircleList"/>
    <dgm:cxn modelId="{49F731DE-00B9-4A99-9F64-557DE95880CC}" type="presParOf" srcId="{D384E6F1-84CA-47F3-BEBE-8B0315B92FD7}" destId="{CD651BF6-7D68-4FA3-BC2E-9DAF9D69FD72}" srcOrd="0" destOrd="0" presId="urn:microsoft.com/office/officeart/2018/2/layout/IconCircleList"/>
    <dgm:cxn modelId="{7E2C1029-FC83-4B7B-87F6-C4D129D4DA46}" type="presParOf" srcId="{CD651BF6-7D68-4FA3-BC2E-9DAF9D69FD72}" destId="{509A1014-5E7D-404D-98FF-7809582AD467}" srcOrd="0" destOrd="0" presId="urn:microsoft.com/office/officeart/2018/2/layout/IconCircleList"/>
    <dgm:cxn modelId="{02F3485A-F3D1-411E-BD14-9F5406BD641B}" type="presParOf" srcId="{509A1014-5E7D-404D-98FF-7809582AD467}" destId="{ABBCCC13-A07B-44D7-9D21-3BF5DA5A31CC}" srcOrd="0" destOrd="0" presId="urn:microsoft.com/office/officeart/2018/2/layout/IconCircleList"/>
    <dgm:cxn modelId="{44D3F3A3-F3BD-4704-83D9-64F67BF9FF6A}" type="presParOf" srcId="{509A1014-5E7D-404D-98FF-7809582AD467}" destId="{9654AEFD-EF00-4409-96DE-5C9988864910}" srcOrd="1" destOrd="0" presId="urn:microsoft.com/office/officeart/2018/2/layout/IconCircleList"/>
    <dgm:cxn modelId="{513832A3-34B9-4F7D-9727-5303370C8651}" type="presParOf" srcId="{509A1014-5E7D-404D-98FF-7809582AD467}" destId="{99B1F0CD-902C-4115-8AAB-ED185E64D0B6}" srcOrd="2" destOrd="0" presId="urn:microsoft.com/office/officeart/2018/2/layout/IconCircleList"/>
    <dgm:cxn modelId="{74AA15E5-DBFD-44E9-82BC-63E5F8FC7FE4}" type="presParOf" srcId="{509A1014-5E7D-404D-98FF-7809582AD467}" destId="{F84A82B3-938A-45AB-B7AE-69E576C087B8}" srcOrd="3" destOrd="0" presId="urn:microsoft.com/office/officeart/2018/2/layout/IconCircleList"/>
    <dgm:cxn modelId="{4B0DD347-177D-48AE-AF3A-BDD43A0B5731}" type="presParOf" srcId="{CD651BF6-7D68-4FA3-BC2E-9DAF9D69FD72}" destId="{579D041D-2867-4DE0-AC86-81F96AD652F9}" srcOrd="1" destOrd="0" presId="urn:microsoft.com/office/officeart/2018/2/layout/IconCircleList"/>
    <dgm:cxn modelId="{4C93D74E-996D-42A3-B7BE-D5424F24376F}" type="presParOf" srcId="{CD651BF6-7D68-4FA3-BC2E-9DAF9D69FD72}" destId="{ED413403-2B74-4335-B328-99E1D99EF4A6}" srcOrd="2" destOrd="0" presId="urn:microsoft.com/office/officeart/2018/2/layout/IconCircleList"/>
    <dgm:cxn modelId="{DC8CCB0B-3A8E-4303-8FDF-69409EA76AE7}" type="presParOf" srcId="{ED413403-2B74-4335-B328-99E1D99EF4A6}" destId="{2830487F-9678-4A22-860E-3A35D0C1A84E}" srcOrd="0" destOrd="0" presId="urn:microsoft.com/office/officeart/2018/2/layout/IconCircleList"/>
    <dgm:cxn modelId="{B5C8093B-9023-4735-BDEF-AC439262D8CB}" type="presParOf" srcId="{ED413403-2B74-4335-B328-99E1D99EF4A6}" destId="{9B54C696-5AAD-43A8-88AF-6D02D037BAE0}" srcOrd="1" destOrd="0" presId="urn:microsoft.com/office/officeart/2018/2/layout/IconCircleList"/>
    <dgm:cxn modelId="{0F77FD27-83FB-43AC-BBFB-2C2E5D1CD9DB}" type="presParOf" srcId="{ED413403-2B74-4335-B328-99E1D99EF4A6}" destId="{0DA534BA-8B93-4AAF-ABAC-59647229C3D4}" srcOrd="2" destOrd="0" presId="urn:microsoft.com/office/officeart/2018/2/layout/IconCircleList"/>
    <dgm:cxn modelId="{A0FE6598-7F2D-4DE8-8C7D-5B68256E0BF3}" type="presParOf" srcId="{ED413403-2B74-4335-B328-99E1D99EF4A6}" destId="{319F0863-49D3-4C7D-B038-1A2F187D8094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605E9D-572F-4FCD-9AC5-290543A00D06}">
      <dsp:nvSpPr>
        <dsp:cNvPr id="0" name=""/>
        <dsp:cNvSpPr/>
      </dsp:nvSpPr>
      <dsp:spPr>
        <a:xfrm>
          <a:off x="1097475" y="145129"/>
          <a:ext cx="3002685" cy="300268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Demand: 26.8% prioritize sustainability, hybrid events trending (68% of organizers) (Eventbrite, 2024)  </a:t>
          </a:r>
        </a:p>
      </dsp:txBody>
      <dsp:txXfrm>
        <a:off x="1497833" y="670599"/>
        <a:ext cx="2201969" cy="1351208"/>
      </dsp:txXfrm>
    </dsp:sp>
    <dsp:sp modelId="{9116CEAC-BF57-431C-AAAC-C36067E96DD8}">
      <dsp:nvSpPr>
        <dsp:cNvPr id="0" name=""/>
        <dsp:cNvSpPr/>
      </dsp:nvSpPr>
      <dsp:spPr>
        <a:xfrm>
          <a:off x="2180944" y="2021808"/>
          <a:ext cx="3002685" cy="300268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Competition: Wales’ unique cultural/natural attractions vs. Edinburgh/London  </a:t>
          </a:r>
        </a:p>
      </dsp:txBody>
      <dsp:txXfrm>
        <a:off x="3099266" y="2797501"/>
        <a:ext cx="1801611" cy="1651476"/>
      </dsp:txXfrm>
    </dsp:sp>
    <dsp:sp modelId="{7453C107-2693-42A7-BE25-0ACF68D11E8B}">
      <dsp:nvSpPr>
        <dsp:cNvPr id="0" name=""/>
        <dsp:cNvSpPr/>
      </dsp:nvSpPr>
      <dsp:spPr>
        <a:xfrm>
          <a:off x="14006" y="2021808"/>
          <a:ext cx="3002685" cy="300268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1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Promotion:  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/>
            <a:t>Eventbrite: Targeted campaigns for MICE planners  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/>
            <a:t>Social Media: LinkedIn/Instagram ads (Welsh culture)  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/>
            <a:t>Visit Wales Partnership: “Year of Croeso” campaign (Visit Wales, 2025)  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/>
            <a:t>Webinars: “Why Wales for MICE?” (July 2025)</a:t>
          </a:r>
        </a:p>
      </dsp:txBody>
      <dsp:txXfrm>
        <a:off x="296759" y="2797501"/>
        <a:ext cx="1801611" cy="165147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6282A6-240E-4576-ABCF-7AC7E63EBABD}">
      <dsp:nvSpPr>
        <dsp:cNvPr id="0" name=""/>
        <dsp:cNvSpPr/>
      </dsp:nvSpPr>
      <dsp:spPr>
        <a:xfrm>
          <a:off x="835" y="640583"/>
          <a:ext cx="776671" cy="7766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69551B-26E5-49AA-B1DA-25A94DDE6D86}">
      <dsp:nvSpPr>
        <dsp:cNvPr id="0" name=""/>
        <dsp:cNvSpPr/>
      </dsp:nvSpPr>
      <dsp:spPr>
        <a:xfrm>
          <a:off x="826" y="1417288"/>
          <a:ext cx="2219062" cy="10893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b="1" kern="1200" dirty="0"/>
            <a:t>Costs</a:t>
          </a:r>
          <a:r>
            <a:rPr lang="en-GB" sz="1400" kern="1200" dirty="0"/>
            <a:t>: £104,000  </a:t>
          </a:r>
        </a:p>
      </dsp:txBody>
      <dsp:txXfrm>
        <a:off x="826" y="1417288"/>
        <a:ext cx="2219062" cy="1089391"/>
      </dsp:txXfrm>
    </dsp:sp>
    <dsp:sp modelId="{F7FB8BFE-6747-4CF0-BD7E-388E8D1DEE4E}">
      <dsp:nvSpPr>
        <dsp:cNvPr id="0" name=""/>
        <dsp:cNvSpPr/>
      </dsp:nvSpPr>
      <dsp:spPr>
        <a:xfrm>
          <a:off x="826" y="1776811"/>
          <a:ext cx="2219062" cy="7572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Venue Rent: £30,000 (Principality Stadium, 3 days)  </a:t>
          </a:r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Other: Catering, marketing, sustainability, £4,000 for VR/software</a:t>
          </a:r>
        </a:p>
      </dsp:txBody>
      <dsp:txXfrm>
        <a:off x="826" y="1776811"/>
        <a:ext cx="2219062" cy="757284"/>
      </dsp:txXfrm>
    </dsp:sp>
    <dsp:sp modelId="{C88F8CFF-0CDB-4425-9891-2B0822C0A318}">
      <dsp:nvSpPr>
        <dsp:cNvPr id="0" name=""/>
        <dsp:cNvSpPr/>
      </dsp:nvSpPr>
      <dsp:spPr>
        <a:xfrm>
          <a:off x="2493542" y="541055"/>
          <a:ext cx="776671" cy="7766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1FE6F6-BE62-4599-ADCD-538BCE1FFE1C}">
      <dsp:nvSpPr>
        <dsp:cNvPr id="0" name=""/>
        <dsp:cNvSpPr/>
      </dsp:nvSpPr>
      <dsp:spPr>
        <a:xfrm>
          <a:off x="2615969" y="1361955"/>
          <a:ext cx="2219062" cy="10893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b="1" kern="1200" dirty="0"/>
            <a:t>Revenue</a:t>
          </a:r>
          <a:r>
            <a:rPr lang="en-GB" sz="1400" kern="1200" dirty="0"/>
            <a:t>: £135,000  </a:t>
          </a:r>
        </a:p>
      </dsp:txBody>
      <dsp:txXfrm>
        <a:off x="2615969" y="1361955"/>
        <a:ext cx="2219062" cy="1089391"/>
      </dsp:txXfrm>
    </dsp:sp>
    <dsp:sp modelId="{2AA05401-3011-4F4B-950A-0BC5AFB00F02}">
      <dsp:nvSpPr>
        <dsp:cNvPr id="0" name=""/>
        <dsp:cNvSpPr/>
      </dsp:nvSpPr>
      <dsp:spPr>
        <a:xfrm>
          <a:off x="2597551" y="1593975"/>
          <a:ext cx="2219062" cy="10578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In-Person Tickets: £75,000 (500 x £150)  </a:t>
          </a:r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Virtual Tickets: £10,000 (200 x £50)  </a:t>
          </a:r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Sponsorships: £30,000  </a:t>
          </a:r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Trade Show Booths: £20,000</a:t>
          </a:r>
        </a:p>
      </dsp:txBody>
      <dsp:txXfrm>
        <a:off x="2597551" y="1593975"/>
        <a:ext cx="2219062" cy="1057865"/>
      </dsp:txXfrm>
    </dsp:sp>
    <dsp:sp modelId="{DB64B98A-45D9-46F2-80B0-680918FF6513}">
      <dsp:nvSpPr>
        <dsp:cNvPr id="0" name=""/>
        <dsp:cNvSpPr/>
      </dsp:nvSpPr>
      <dsp:spPr>
        <a:xfrm>
          <a:off x="5029518" y="550888"/>
          <a:ext cx="776671" cy="77667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969D94-A7EA-412A-99E0-274D09BF926A}">
      <dsp:nvSpPr>
        <dsp:cNvPr id="0" name=""/>
        <dsp:cNvSpPr/>
      </dsp:nvSpPr>
      <dsp:spPr>
        <a:xfrm>
          <a:off x="5214624" y="1348436"/>
          <a:ext cx="2219062" cy="10893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b="1" kern="1200" dirty="0"/>
            <a:t>Profit</a:t>
          </a:r>
          <a:r>
            <a:rPr lang="en-GB" sz="1400" kern="1200" dirty="0"/>
            <a:t>: £31,000 </a:t>
          </a:r>
          <a:r>
            <a:rPr lang="en-GB" sz="1400" b="0" kern="1200" dirty="0"/>
            <a:t>(29.8% margin, above industry average of 10–15%) (finmodelslab.com, 2025)  </a:t>
          </a:r>
        </a:p>
      </dsp:txBody>
      <dsp:txXfrm>
        <a:off x="5214624" y="1348436"/>
        <a:ext cx="2219062" cy="1089391"/>
      </dsp:txXfrm>
    </dsp:sp>
    <dsp:sp modelId="{30F2237A-EEC0-4F93-91D4-9B868504EDDC}">
      <dsp:nvSpPr>
        <dsp:cNvPr id="0" name=""/>
        <dsp:cNvSpPr/>
      </dsp:nvSpPr>
      <dsp:spPr>
        <a:xfrm>
          <a:off x="5223367" y="2513758"/>
          <a:ext cx="2219062" cy="10578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1B6DA12-E4AA-4A5E-8621-3CEE4092DDAD}">
      <dsp:nvSpPr>
        <dsp:cNvPr id="0" name=""/>
        <dsp:cNvSpPr/>
      </dsp:nvSpPr>
      <dsp:spPr>
        <a:xfrm>
          <a:off x="7769549" y="451101"/>
          <a:ext cx="776671" cy="77667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43CF47-03DA-4C35-BA3A-5F28B68D2674}">
      <dsp:nvSpPr>
        <dsp:cNvPr id="0" name=""/>
        <dsp:cNvSpPr/>
      </dsp:nvSpPr>
      <dsp:spPr>
        <a:xfrm>
          <a:off x="7839337" y="1304207"/>
          <a:ext cx="2219062" cy="10893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b="1" kern="1200" dirty="0"/>
            <a:t>Key Update</a:t>
          </a:r>
          <a:r>
            <a:rPr lang="en-GB" sz="1400" kern="1200" dirty="0"/>
            <a:t>: </a:t>
          </a:r>
          <a:r>
            <a:rPr lang="en-GB" sz="1400" b="0" kern="1200" dirty="0"/>
            <a:t>Venue Rent Confirmed – £30,000 for three days, covering conference setup and AV for hybrid streaming</a:t>
          </a:r>
        </a:p>
      </dsp:txBody>
      <dsp:txXfrm>
        <a:off x="7839337" y="1304207"/>
        <a:ext cx="2219062" cy="1089391"/>
      </dsp:txXfrm>
    </dsp:sp>
    <dsp:sp modelId="{C61D775D-C27A-4C4E-8740-E767957CC8CB}">
      <dsp:nvSpPr>
        <dsp:cNvPr id="0" name=""/>
        <dsp:cNvSpPr/>
      </dsp:nvSpPr>
      <dsp:spPr>
        <a:xfrm>
          <a:off x="7830766" y="2513758"/>
          <a:ext cx="2219062" cy="10578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BCCC13-A07B-44D7-9D21-3BF5DA5A31CC}">
      <dsp:nvSpPr>
        <dsp:cNvPr id="0" name=""/>
        <dsp:cNvSpPr/>
      </dsp:nvSpPr>
      <dsp:spPr>
        <a:xfrm>
          <a:off x="282221" y="1158709"/>
          <a:ext cx="1371985" cy="137198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54AEFD-EF00-4409-96DE-5C9988864910}">
      <dsp:nvSpPr>
        <dsp:cNvPr id="0" name=""/>
        <dsp:cNvSpPr/>
      </dsp:nvSpPr>
      <dsp:spPr>
        <a:xfrm>
          <a:off x="570337" y="1446826"/>
          <a:ext cx="795751" cy="7957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4A82B3-938A-45AB-B7AE-69E576C087B8}">
      <dsp:nvSpPr>
        <dsp:cNvPr id="0" name=""/>
        <dsp:cNvSpPr/>
      </dsp:nvSpPr>
      <dsp:spPr>
        <a:xfrm>
          <a:off x="1948202" y="115870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Call to Action: Invest in CroesoFest 2025 and Grow with Wales’ MICE Future! </a:t>
          </a:r>
          <a:endParaRPr lang="en-US" sz="1600" kern="1200"/>
        </a:p>
      </dsp:txBody>
      <dsp:txXfrm>
        <a:off x="1948202" y="1158709"/>
        <a:ext cx="3233964" cy="1371985"/>
      </dsp:txXfrm>
    </dsp:sp>
    <dsp:sp modelId="{2830487F-9678-4A22-860E-3A35D0C1A84E}">
      <dsp:nvSpPr>
        <dsp:cNvPr id="0" name=""/>
        <dsp:cNvSpPr/>
      </dsp:nvSpPr>
      <dsp:spPr>
        <a:xfrm>
          <a:off x="5745661" y="1158709"/>
          <a:ext cx="1371985" cy="137198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54C696-5AAD-43A8-88AF-6D02D037BAE0}">
      <dsp:nvSpPr>
        <dsp:cNvPr id="0" name=""/>
        <dsp:cNvSpPr/>
      </dsp:nvSpPr>
      <dsp:spPr>
        <a:xfrm>
          <a:off x="6033778" y="1446826"/>
          <a:ext cx="795751" cy="79575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9F0863-49D3-4C7D-B038-1A2F187D8094}">
      <dsp:nvSpPr>
        <dsp:cNvPr id="0" name=""/>
        <dsp:cNvSpPr/>
      </dsp:nvSpPr>
      <dsp:spPr>
        <a:xfrm>
          <a:off x="7411643" y="115870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 dirty="0"/>
            <a:t>Contact: Madalin Simion, croesofest2025@walesevents.com, +44 123 456 7890</a:t>
          </a:r>
          <a:endParaRPr lang="en-US" sz="1600" kern="1200" dirty="0"/>
        </a:p>
      </dsp:txBody>
      <dsp:txXfrm>
        <a:off x="7411643" y="1158709"/>
        <a:ext cx="3233964" cy="13719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9F4F370-16CC-4B32-A6A0-72A51DFB3130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F17AF3-9212-4A49-8E0A-CCA1F8F8B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39121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F17AF3-9212-4A49-8E0A-CCA1F8F8B5F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9802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2A5FB6-F667-819B-5029-2409AC179D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D5EEFC-317B-BACD-A3C4-C764E97838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4B3F29-3876-7572-9A6A-7321DCA4D2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ECC64-F245-4138-8AD4-17994C9B6CD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277A0A-F27F-A40D-D727-7215450ECE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A2AC53-7EE6-3B0A-6B19-0A042FC0C2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1D41B-3C0B-4314-91F8-15CD5B91E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73244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05973-9085-0A9B-4E8D-1DCD73F8A4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4077C0-D015-0551-2A2F-D62F30EF94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E3145E-30BF-224D-2C82-663332A482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ECC64-F245-4138-8AD4-17994C9B6CD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E7915-74B1-AD29-4E04-8002D6D1BC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7F932A-FF88-8EDA-02EA-21EBCE9A34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1D41B-3C0B-4314-91F8-15CD5B91E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1447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83B965-C4A0-C0D5-F96D-F8DCDD0EE7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EFF0BF-65FC-991B-4417-E254958E35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D93DF1-E4AF-749A-DC61-70B4F8C4D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ECC64-F245-4138-8AD4-17994C9B6CD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BCE546-99B9-F1E7-67C7-7F7D1E6A4C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BFDE7E-72CB-B386-1C0D-67B01D8AC6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1D41B-3C0B-4314-91F8-15CD5B91E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11539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9DDB9-913D-25BB-7C9A-C7FDBEB6C7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133602-50D6-4EBE-25D2-6889D8C3652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F509F7-8C2D-6C04-FCB6-24A7786493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F82486-7DC0-2F1E-AF85-7F49CC494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ECC64-F245-4138-8AD4-17994C9B6CD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F40B5B-EA4E-1BE1-2409-189AE56686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58603C-61E4-FCB5-799C-32C4C3E593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1D41B-3C0B-4314-91F8-15CD5B91E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03665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2E3E3-3D40-986F-C136-5678968915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18CA10-551B-F570-F8DC-FDED717BA8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CEFEFF-738A-8CA4-C77F-B58F90BB20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31EFAF8-E5C6-159C-0FCB-0F8F76B356C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83CFC5-6668-D22B-8437-8FC74243051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7A71D8D-B736-C6AC-7EA1-60965A2C9A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ECC64-F245-4138-8AD4-17994C9B6CD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7FC015F-0518-0324-559D-688491A607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B9C95F-3EA9-67A7-92B0-944425D5B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1D41B-3C0B-4314-91F8-15CD5B91E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2734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31F894-A3A0-1406-B0EB-A596BF4B01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CB1CD0C-3632-2692-4F47-3757684D75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ECC64-F245-4138-8AD4-17994C9B6CD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FF049B3-062C-E84B-74E0-49D7C1B00A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F114A3-441B-0935-911D-1427884022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1D41B-3C0B-4314-91F8-15CD5B91E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59377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BE84B05-438A-E5A9-2CB8-C271C001FF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ECC64-F245-4138-8AD4-17994C9B6CD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453E8D3-2C3E-3B35-145A-70C19AA49F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335E92-D3BB-13E1-7DDF-9505B291D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1D41B-3C0B-4314-91F8-15CD5B91E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54150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0D3EDF-9971-2A3D-A287-5C280369F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3B5A9C-FB56-2913-D97D-FE4AC1AD5B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0EE6B5-4825-E91F-7803-6C877B7375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F053D0-351E-66DC-B965-EA762EC7B1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ECC64-F245-4138-8AD4-17994C9B6CD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A83A90-14A4-1B86-7AD7-34A73870F0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CC502F-3827-DF19-56AF-1A57704AF5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1D41B-3C0B-4314-91F8-15CD5B91E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8386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12CEE1-714E-21B3-EDBD-EE93FD1F8D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3923B0-7A43-E6A3-E6ED-2A9A3B4D757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51A9E2-B3FD-6B1D-D6BE-DB2CDFF074B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4AC979-FBE8-CEE5-BBE0-9154C0C05C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ECC64-F245-4138-8AD4-17994C9B6CD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9281B8-181B-A26E-BA0D-7FCCB7053A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2C333-6F27-537A-76E3-3068DFF25A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1D41B-3C0B-4314-91F8-15CD5B91E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9419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B7B6B3-F9E6-5877-DCBE-E0482526A2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4F0FC9-14AB-8BD0-7E09-E8F2C73D26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5DD81A-358F-C7E2-CA57-CE6E1A4193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ECC64-F245-4138-8AD4-17994C9B6CD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B003DE-29DC-0CE1-BF0E-3B2AA9505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812650-D549-67F0-88BE-E25CE567F4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1D41B-3C0B-4314-91F8-15CD5B91E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76910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BE18FA6-FB14-8BAA-2546-35C86894B6E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82A3D8-5F39-EBE5-F01E-E41416CAEC9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D5A12-CCAA-5182-1231-050D313713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ECC64-F245-4138-8AD4-17994C9B6CD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EF86A9-7024-3F58-DD36-E9C9B63E79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4B8FA2-C303-68FA-374B-8E4D4D7656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1D41B-3C0B-4314-91F8-15CD5B91E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82454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ECC64-F245-4138-8AD4-17994C9B6CD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1D41B-3C0B-4314-91F8-15CD5B91E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78512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ECC64-F245-4138-8AD4-17994C9B6CD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1D41B-3C0B-4314-91F8-15CD5B91E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20274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ECC64-F245-4138-8AD4-17994C9B6CD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1D41B-3C0B-4314-91F8-15CD5B91E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94865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ECC64-F245-4138-8AD4-17994C9B6CD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1D41B-3C0B-4314-91F8-15CD5B91E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85173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ECC64-F245-4138-8AD4-17994C9B6CD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1D41B-3C0B-4314-91F8-15CD5B91E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83505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ECC64-F245-4138-8AD4-17994C9B6CD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1D41B-3C0B-4314-91F8-15CD5B91E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48559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ECC64-F245-4138-8AD4-17994C9B6CD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1D41B-3C0B-4314-91F8-15CD5B91E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343528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ECC64-F245-4138-8AD4-17994C9B6CD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1D41B-3C0B-4314-91F8-15CD5B91E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00230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ECC64-F245-4138-8AD4-17994C9B6CD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1D41B-3C0B-4314-91F8-15CD5B91E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38406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ECC64-F245-4138-8AD4-17994C9B6CD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1D41B-3C0B-4314-91F8-15CD5B91E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935520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ECC64-F245-4138-8AD4-17994C9B6CD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1D41B-3C0B-4314-91F8-15CD5B91E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086184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ECC64-F245-4138-8AD4-17994C9B6CD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1D41B-3C0B-4314-91F8-15CD5B91E2A2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534927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ECC64-F245-4138-8AD4-17994C9B6CD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1D41B-3C0B-4314-91F8-15CD5B91E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128834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ECC64-F245-4138-8AD4-17994C9B6CD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1D41B-3C0B-4314-91F8-15CD5B91E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471762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ECC64-F245-4138-8AD4-17994C9B6CD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1D41B-3C0B-4314-91F8-15CD5B91E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547259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ECC64-F245-4138-8AD4-17994C9B6CD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1D41B-3C0B-4314-91F8-15CD5B91E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262206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ECC64-F245-4138-8AD4-17994C9B6CD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1D41B-3C0B-4314-91F8-15CD5B91E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837489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ECC64-F245-4138-8AD4-17994C9B6CD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1D41B-3C0B-4314-91F8-15CD5B91E2A2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182792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ECC64-F245-4138-8AD4-17994C9B6CD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1D41B-3C0B-4314-91F8-15CD5B91E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98506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ECC64-F245-4138-8AD4-17994C9B6CD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1D41B-3C0B-4314-91F8-15CD5B91E2A2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368799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ECC64-F245-4138-8AD4-17994C9B6CD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1D41B-3C0B-4314-91F8-15CD5B91E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331597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ECC64-F245-4138-8AD4-17994C9B6CD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1D41B-3C0B-4314-91F8-15CD5B91E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937531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ECC64-F245-4138-8AD4-17994C9B6CD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1D41B-3C0B-4314-91F8-15CD5B91E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305558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ECC64-F245-4138-8AD4-17994C9B6CD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1D41B-3C0B-4314-91F8-15CD5B91E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88142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0E0ECC64-F245-4138-8AD4-17994C9B6CD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B21D41B-3C0B-4314-91F8-15CD5B91E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212395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ECC64-F245-4138-8AD4-17994C9B6CD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1D41B-3C0B-4314-91F8-15CD5B91E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135692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ECC64-F245-4138-8AD4-17994C9B6CD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1D41B-3C0B-4314-91F8-15CD5B91E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14447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ECC64-F245-4138-8AD4-17994C9B6CD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1D41B-3C0B-4314-91F8-15CD5B91E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34199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Relationship Id="rId22" Type="http://schemas.openxmlformats.org/officeDocument/2006/relationships/image" Target="../media/image5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10394DA-E375-272D-F57D-13FD5DE3D2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69E966-73C7-868A-56FC-1037481A26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7DC2EF-CD24-426B-4BED-F02AE2A8C4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E0ECC64-F245-4138-8AD4-17994C9B6CD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1B478F-D228-1F6F-8682-DBB2E89C8E5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FEA412-EB01-49B8-0B33-59D26123358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B21D41B-3C0B-4314-91F8-15CD5B91E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9058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0E0ECC64-F245-4138-8AD4-17994C9B6CD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21D41B-3C0B-4314-91F8-15CD5B91E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006158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0E0ECC64-F245-4138-8AD4-17994C9B6CD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6B21D41B-3C0B-4314-91F8-15CD5B91E2A2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50178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0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arbonfootprint.com/" TargetMode="External"/><Relationship Id="rId13" Type="http://schemas.openxmlformats.org/officeDocument/2006/relationships/hyperlink" Target="https://matterport.com/" TargetMode="External"/><Relationship Id="rId18" Type="http://schemas.openxmlformats.org/officeDocument/2006/relationships/hyperlink" Target="https://www.vspatial.com/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26.jpeg"/><Relationship Id="rId12" Type="http://schemas.openxmlformats.org/officeDocument/2006/relationships/hyperlink" Target="https://www.linkedin.com/" TargetMode="External"/><Relationship Id="rId17" Type="http://schemas.openxmlformats.org/officeDocument/2006/relationships/hyperlink" Target="https://www.visitwales.com/" TargetMode="External"/><Relationship Id="rId2" Type="http://schemas.openxmlformats.org/officeDocument/2006/relationships/image" Target="../media/image1.jpeg"/><Relationship Id="rId16" Type="http://schemas.openxmlformats.org/officeDocument/2006/relationships/hyperlink" Target="https://www.surveymonkey.com/" TargetMode="Externa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5.png"/><Relationship Id="rId11" Type="http://schemas.openxmlformats.org/officeDocument/2006/relationships/hyperlink" Target="https://finmodelslab.com/" TargetMode="External"/><Relationship Id="rId5" Type="http://schemas.openxmlformats.org/officeDocument/2006/relationships/image" Target="../media/image4.png"/><Relationship Id="rId15" Type="http://schemas.openxmlformats.org/officeDocument/2006/relationships/hyperlink" Target="https://www.principalitystadium.wales/" TargetMode="External"/><Relationship Id="rId10" Type="http://schemas.openxmlformats.org/officeDocument/2006/relationships/hyperlink" Target="https://www.eventbrite.com/blog" TargetMode="External"/><Relationship Id="rId4" Type="http://schemas.openxmlformats.org/officeDocument/2006/relationships/image" Target="../media/image3.png"/><Relationship Id="rId9" Type="http://schemas.openxmlformats.org/officeDocument/2006/relationships/hyperlink" Target="https://ecotree.green/" TargetMode="External"/><Relationship Id="rId14" Type="http://schemas.openxmlformats.org/officeDocument/2006/relationships/hyperlink" Target="https://www.meta.com/workroom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red dragon statue in front of a castle&#10;&#10;AI-generated content may be incorrect.">
            <a:extLst>
              <a:ext uri="{FF2B5EF4-FFF2-40B4-BE49-F238E27FC236}">
                <a16:creationId xmlns:a16="http://schemas.microsoft.com/office/drawing/2014/main" id="{2717D563-7418-BC50-03B3-DF25BF057BD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15" b="3837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3BCA913-3594-1BEC-3B9D-5F3D94B733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 sz="4800" dirty="0" err="1">
                <a:solidFill>
                  <a:srgbClr val="FFFFFF"/>
                </a:solidFill>
              </a:rPr>
              <a:t>CroesoFest</a:t>
            </a:r>
            <a:r>
              <a:rPr lang="en-GB" sz="4800" dirty="0">
                <a:solidFill>
                  <a:srgbClr val="FFFFFF"/>
                </a:solidFill>
              </a:rPr>
              <a:t> 2025: A Sustainable MICE Event in Wales  </a:t>
            </a:r>
            <a:br>
              <a:rPr lang="en-GB" sz="4800" dirty="0">
                <a:solidFill>
                  <a:srgbClr val="FFFFFF"/>
                </a:solidFill>
              </a:rPr>
            </a:br>
            <a:br>
              <a:rPr lang="en-GB" sz="4800" dirty="0">
                <a:solidFill>
                  <a:srgbClr val="FFFFFF"/>
                </a:solidFill>
              </a:rPr>
            </a:br>
            <a:endParaRPr lang="en-GB" sz="48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633FC2-1F65-737A-3620-35947F2C33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Celebrating Welsh Hospitality with a Sustainable Future</a:t>
            </a:r>
          </a:p>
          <a:p>
            <a:endParaRPr lang="en-GB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46966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A9D2268A-D939-4E78-91B6-6C7E46406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stadium with a field and people watching&#10;&#10;AI-generated content may be incorrect.">
            <a:extLst>
              <a:ext uri="{FF2B5EF4-FFF2-40B4-BE49-F238E27FC236}">
                <a16:creationId xmlns:a16="http://schemas.microsoft.com/office/drawing/2014/main" id="{2E01E585-5C35-192D-69F5-0A5021A10E7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12" b="4019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1DA432E-4374-FA5A-F95D-8CEABEE7F3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853673"/>
            <a:ext cx="4023360" cy="5004794"/>
          </a:xfrm>
        </p:spPr>
        <p:txBody>
          <a:bodyPr>
            <a:normAutofit/>
          </a:bodyPr>
          <a:lstStyle/>
          <a:p>
            <a:r>
              <a:rPr lang="en-GB" sz="5400">
                <a:solidFill>
                  <a:schemeClr val="bg1"/>
                </a:solidFill>
              </a:rPr>
              <a:t>CroesoFest 2025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699AD36-6060-0577-01BD-DD097E7C25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9083" y="853673"/>
            <a:ext cx="5715000" cy="5004794"/>
          </a:xfrm>
        </p:spPr>
        <p:txBody>
          <a:bodyPr anchor="ctr">
            <a:normAutofit/>
          </a:bodyPr>
          <a:lstStyle/>
          <a:p>
            <a:r>
              <a:rPr lang="en-US" sz="1500">
                <a:solidFill>
                  <a:schemeClr val="bg1"/>
                </a:solidFill>
              </a:rPr>
              <a:t>Event: CroesoFest 2025, September 12–14, 2025  </a:t>
            </a:r>
          </a:p>
          <a:p>
            <a:endParaRPr lang="en-US" sz="1500">
              <a:solidFill>
                <a:schemeClr val="bg1"/>
              </a:solidFill>
            </a:endParaRPr>
          </a:p>
          <a:p>
            <a:r>
              <a:rPr lang="en-US" sz="1500">
                <a:solidFill>
                  <a:schemeClr val="bg1"/>
                </a:solidFill>
              </a:rPr>
              <a:t>Location: Principality Stadium, Cardiff  </a:t>
            </a:r>
          </a:p>
          <a:p>
            <a:endParaRPr lang="en-US" sz="1500">
              <a:solidFill>
                <a:schemeClr val="bg1"/>
              </a:solidFill>
            </a:endParaRPr>
          </a:p>
          <a:p>
            <a:r>
              <a:rPr lang="en-US" sz="1500">
                <a:solidFill>
                  <a:schemeClr val="bg1"/>
                </a:solidFill>
              </a:rPr>
              <a:t>Purpose: Promote Wales as a sustainable MICE destination, drive economic growth  </a:t>
            </a:r>
          </a:p>
          <a:p>
            <a:endParaRPr lang="en-US" sz="1500">
              <a:solidFill>
                <a:schemeClr val="bg1"/>
              </a:solidFill>
            </a:endParaRPr>
          </a:p>
          <a:p>
            <a:r>
              <a:rPr lang="en-US" sz="1500">
                <a:solidFill>
                  <a:schemeClr val="bg1"/>
                </a:solidFill>
              </a:rPr>
              <a:t>Format: Hybrid event, 500 in-person, 200 virtual attendees  </a:t>
            </a:r>
          </a:p>
          <a:p>
            <a:endParaRPr lang="en-US" sz="1500">
              <a:solidFill>
                <a:schemeClr val="bg1"/>
              </a:solidFill>
            </a:endParaRPr>
          </a:p>
          <a:p>
            <a:r>
              <a:rPr lang="en-US" sz="1500">
                <a:solidFill>
                  <a:schemeClr val="bg1"/>
                </a:solidFill>
              </a:rPr>
              <a:t>Alignment: Visit Wales’ “Year of Croeso” campaign(Visit Wales, 2025) </a:t>
            </a:r>
          </a:p>
          <a:p>
            <a:endParaRPr lang="en-US" sz="1500">
              <a:solidFill>
                <a:schemeClr val="bg1"/>
              </a:solidFill>
            </a:endParaRPr>
          </a:p>
          <a:p>
            <a:r>
              <a:rPr lang="en-US" sz="1500">
                <a:solidFill>
                  <a:schemeClr val="bg1"/>
                </a:solidFill>
              </a:rPr>
              <a:t>Key Update: Location Confirmed – Principality Stadium chosen for its central location (5-minute walk from Cardiff Central Station), sustainability features (e.g., water-efficient systems), proven capability (e.g., UEFA events), and hybrid facilities for VR/streaming</a:t>
            </a:r>
          </a:p>
          <a:p>
            <a:endParaRPr lang="en-US" sz="1500">
              <a:solidFill>
                <a:schemeClr val="bg1"/>
              </a:solidFill>
            </a:endParaRPr>
          </a:p>
          <a:p>
            <a:endParaRPr lang="en-US" sz="1500">
              <a:solidFill>
                <a:schemeClr val="bg1"/>
              </a:solidFill>
            </a:endParaRPr>
          </a:p>
        </p:txBody>
      </p:sp>
      <p:sp>
        <p:nvSpPr>
          <p:cNvPr id="16" name="sketch box">
            <a:extLst>
              <a:ext uri="{FF2B5EF4-FFF2-40B4-BE49-F238E27FC236}">
                <a16:creationId xmlns:a16="http://schemas.microsoft.com/office/drawing/2014/main" id="{E0C43A58-225D-452D-8185-0D89D1EED8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8921" y="493776"/>
            <a:ext cx="6229604" cy="5722227"/>
          </a:xfrm>
          <a:custGeom>
            <a:avLst/>
            <a:gdLst>
              <a:gd name="connsiteX0" fmla="*/ 0 w 6229604"/>
              <a:gd name="connsiteY0" fmla="*/ 0 h 5722227"/>
              <a:gd name="connsiteX1" fmla="*/ 629882 w 6229604"/>
              <a:gd name="connsiteY1" fmla="*/ 0 h 5722227"/>
              <a:gd name="connsiteX2" fmla="*/ 1135172 w 6229604"/>
              <a:gd name="connsiteY2" fmla="*/ 0 h 5722227"/>
              <a:gd name="connsiteX3" fmla="*/ 1951943 w 6229604"/>
              <a:gd name="connsiteY3" fmla="*/ 0 h 5722227"/>
              <a:gd name="connsiteX4" fmla="*/ 2581825 w 6229604"/>
              <a:gd name="connsiteY4" fmla="*/ 0 h 5722227"/>
              <a:gd name="connsiteX5" fmla="*/ 3211707 w 6229604"/>
              <a:gd name="connsiteY5" fmla="*/ 0 h 5722227"/>
              <a:gd name="connsiteX6" fmla="*/ 4028477 w 6229604"/>
              <a:gd name="connsiteY6" fmla="*/ 0 h 5722227"/>
              <a:gd name="connsiteX7" fmla="*/ 4596063 w 6229604"/>
              <a:gd name="connsiteY7" fmla="*/ 0 h 5722227"/>
              <a:gd name="connsiteX8" fmla="*/ 5412834 w 6229604"/>
              <a:gd name="connsiteY8" fmla="*/ 0 h 5722227"/>
              <a:gd name="connsiteX9" fmla="*/ 6229604 w 6229604"/>
              <a:gd name="connsiteY9" fmla="*/ 0 h 5722227"/>
              <a:gd name="connsiteX10" fmla="*/ 6229604 w 6229604"/>
              <a:gd name="connsiteY10" fmla="*/ 635803 h 5722227"/>
              <a:gd name="connsiteX11" fmla="*/ 6229604 w 6229604"/>
              <a:gd name="connsiteY11" fmla="*/ 1271606 h 5722227"/>
              <a:gd name="connsiteX12" fmla="*/ 6229604 w 6229604"/>
              <a:gd name="connsiteY12" fmla="*/ 1964631 h 5722227"/>
              <a:gd name="connsiteX13" fmla="*/ 6229604 w 6229604"/>
              <a:gd name="connsiteY13" fmla="*/ 2428767 h 5722227"/>
              <a:gd name="connsiteX14" fmla="*/ 6229604 w 6229604"/>
              <a:gd name="connsiteY14" fmla="*/ 3064570 h 5722227"/>
              <a:gd name="connsiteX15" fmla="*/ 6229604 w 6229604"/>
              <a:gd name="connsiteY15" fmla="*/ 3700373 h 5722227"/>
              <a:gd name="connsiteX16" fmla="*/ 6229604 w 6229604"/>
              <a:gd name="connsiteY16" fmla="*/ 4336176 h 5722227"/>
              <a:gd name="connsiteX17" fmla="*/ 6229604 w 6229604"/>
              <a:gd name="connsiteY17" fmla="*/ 5029202 h 5722227"/>
              <a:gd name="connsiteX18" fmla="*/ 6229604 w 6229604"/>
              <a:gd name="connsiteY18" fmla="*/ 5722227 h 5722227"/>
              <a:gd name="connsiteX19" fmla="*/ 5475130 w 6229604"/>
              <a:gd name="connsiteY19" fmla="*/ 5722227 h 5722227"/>
              <a:gd name="connsiteX20" fmla="*/ 4907544 w 6229604"/>
              <a:gd name="connsiteY20" fmla="*/ 5722227 h 5722227"/>
              <a:gd name="connsiteX21" fmla="*/ 4090773 w 6229604"/>
              <a:gd name="connsiteY21" fmla="*/ 5722227 h 5722227"/>
              <a:gd name="connsiteX22" fmla="*/ 3398595 w 6229604"/>
              <a:gd name="connsiteY22" fmla="*/ 5722227 h 5722227"/>
              <a:gd name="connsiteX23" fmla="*/ 2831009 w 6229604"/>
              <a:gd name="connsiteY23" fmla="*/ 5722227 h 5722227"/>
              <a:gd name="connsiteX24" fmla="*/ 2138831 w 6229604"/>
              <a:gd name="connsiteY24" fmla="*/ 5722227 h 5722227"/>
              <a:gd name="connsiteX25" fmla="*/ 1633541 w 6229604"/>
              <a:gd name="connsiteY25" fmla="*/ 5722227 h 5722227"/>
              <a:gd name="connsiteX26" fmla="*/ 1128251 w 6229604"/>
              <a:gd name="connsiteY26" fmla="*/ 5722227 h 5722227"/>
              <a:gd name="connsiteX27" fmla="*/ 0 w 6229604"/>
              <a:gd name="connsiteY27" fmla="*/ 5722227 h 5722227"/>
              <a:gd name="connsiteX28" fmla="*/ 0 w 6229604"/>
              <a:gd name="connsiteY28" fmla="*/ 5200869 h 5722227"/>
              <a:gd name="connsiteX29" fmla="*/ 0 w 6229604"/>
              <a:gd name="connsiteY29" fmla="*/ 4450621 h 5722227"/>
              <a:gd name="connsiteX30" fmla="*/ 0 w 6229604"/>
              <a:gd name="connsiteY30" fmla="*/ 3872040 h 5722227"/>
              <a:gd name="connsiteX31" fmla="*/ 0 w 6229604"/>
              <a:gd name="connsiteY31" fmla="*/ 3407904 h 5722227"/>
              <a:gd name="connsiteX32" fmla="*/ 0 w 6229604"/>
              <a:gd name="connsiteY32" fmla="*/ 2714879 h 5722227"/>
              <a:gd name="connsiteX33" fmla="*/ 0 w 6229604"/>
              <a:gd name="connsiteY33" fmla="*/ 2193520 h 5722227"/>
              <a:gd name="connsiteX34" fmla="*/ 0 w 6229604"/>
              <a:gd name="connsiteY34" fmla="*/ 1500495 h 5722227"/>
              <a:gd name="connsiteX35" fmla="*/ 0 w 6229604"/>
              <a:gd name="connsiteY35" fmla="*/ 750248 h 5722227"/>
              <a:gd name="connsiteX36" fmla="*/ 0 w 6229604"/>
              <a:gd name="connsiteY36" fmla="*/ 0 h 57222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6229604" h="5722227" extrusionOk="0">
                <a:moveTo>
                  <a:pt x="0" y="0"/>
                </a:moveTo>
                <a:cubicBezTo>
                  <a:pt x="134765" y="733"/>
                  <a:pt x="359555" y="-15387"/>
                  <a:pt x="629882" y="0"/>
                </a:cubicBezTo>
                <a:cubicBezTo>
                  <a:pt x="900209" y="15387"/>
                  <a:pt x="965450" y="15937"/>
                  <a:pt x="1135172" y="0"/>
                </a:cubicBezTo>
                <a:cubicBezTo>
                  <a:pt x="1304894" y="-15937"/>
                  <a:pt x="1787212" y="10921"/>
                  <a:pt x="1951943" y="0"/>
                </a:cubicBezTo>
                <a:cubicBezTo>
                  <a:pt x="2116674" y="-10921"/>
                  <a:pt x="2378222" y="13313"/>
                  <a:pt x="2581825" y="0"/>
                </a:cubicBezTo>
                <a:cubicBezTo>
                  <a:pt x="2785428" y="-13313"/>
                  <a:pt x="2915218" y="19972"/>
                  <a:pt x="3211707" y="0"/>
                </a:cubicBezTo>
                <a:cubicBezTo>
                  <a:pt x="3508196" y="-19972"/>
                  <a:pt x="3832828" y="-34359"/>
                  <a:pt x="4028477" y="0"/>
                </a:cubicBezTo>
                <a:cubicBezTo>
                  <a:pt x="4224126" y="34359"/>
                  <a:pt x="4361257" y="4467"/>
                  <a:pt x="4596063" y="0"/>
                </a:cubicBezTo>
                <a:cubicBezTo>
                  <a:pt x="4830869" y="-4467"/>
                  <a:pt x="5091403" y="-7365"/>
                  <a:pt x="5412834" y="0"/>
                </a:cubicBezTo>
                <a:cubicBezTo>
                  <a:pt x="5734265" y="7365"/>
                  <a:pt x="6034988" y="-26786"/>
                  <a:pt x="6229604" y="0"/>
                </a:cubicBezTo>
                <a:cubicBezTo>
                  <a:pt x="6208296" y="256153"/>
                  <a:pt x="6219810" y="335049"/>
                  <a:pt x="6229604" y="635803"/>
                </a:cubicBezTo>
                <a:cubicBezTo>
                  <a:pt x="6239398" y="936557"/>
                  <a:pt x="6230184" y="1092448"/>
                  <a:pt x="6229604" y="1271606"/>
                </a:cubicBezTo>
                <a:cubicBezTo>
                  <a:pt x="6229024" y="1450764"/>
                  <a:pt x="6217841" y="1797531"/>
                  <a:pt x="6229604" y="1964631"/>
                </a:cubicBezTo>
                <a:cubicBezTo>
                  <a:pt x="6241367" y="2131731"/>
                  <a:pt x="6220367" y="2235822"/>
                  <a:pt x="6229604" y="2428767"/>
                </a:cubicBezTo>
                <a:cubicBezTo>
                  <a:pt x="6238841" y="2621712"/>
                  <a:pt x="6220929" y="2925917"/>
                  <a:pt x="6229604" y="3064570"/>
                </a:cubicBezTo>
                <a:cubicBezTo>
                  <a:pt x="6238279" y="3203223"/>
                  <a:pt x="6256755" y="3501958"/>
                  <a:pt x="6229604" y="3700373"/>
                </a:cubicBezTo>
                <a:cubicBezTo>
                  <a:pt x="6202453" y="3898788"/>
                  <a:pt x="6201714" y="4046823"/>
                  <a:pt x="6229604" y="4336176"/>
                </a:cubicBezTo>
                <a:cubicBezTo>
                  <a:pt x="6257494" y="4625529"/>
                  <a:pt x="6258821" y="4774033"/>
                  <a:pt x="6229604" y="5029202"/>
                </a:cubicBezTo>
                <a:cubicBezTo>
                  <a:pt x="6200387" y="5284371"/>
                  <a:pt x="6233334" y="5383875"/>
                  <a:pt x="6229604" y="5722227"/>
                </a:cubicBezTo>
                <a:cubicBezTo>
                  <a:pt x="6016393" y="5707881"/>
                  <a:pt x="5684528" y="5751176"/>
                  <a:pt x="5475130" y="5722227"/>
                </a:cubicBezTo>
                <a:cubicBezTo>
                  <a:pt x="5265732" y="5693278"/>
                  <a:pt x="5082862" y="5732690"/>
                  <a:pt x="4907544" y="5722227"/>
                </a:cubicBezTo>
                <a:cubicBezTo>
                  <a:pt x="4732226" y="5711764"/>
                  <a:pt x="4474837" y="5716289"/>
                  <a:pt x="4090773" y="5722227"/>
                </a:cubicBezTo>
                <a:cubicBezTo>
                  <a:pt x="3706709" y="5728165"/>
                  <a:pt x="3645902" y="5723973"/>
                  <a:pt x="3398595" y="5722227"/>
                </a:cubicBezTo>
                <a:cubicBezTo>
                  <a:pt x="3151288" y="5720481"/>
                  <a:pt x="3001606" y="5732695"/>
                  <a:pt x="2831009" y="5722227"/>
                </a:cubicBezTo>
                <a:cubicBezTo>
                  <a:pt x="2660412" y="5711759"/>
                  <a:pt x="2424161" y="5689878"/>
                  <a:pt x="2138831" y="5722227"/>
                </a:cubicBezTo>
                <a:cubicBezTo>
                  <a:pt x="1853501" y="5754576"/>
                  <a:pt x="1788223" y="5720540"/>
                  <a:pt x="1633541" y="5722227"/>
                </a:cubicBezTo>
                <a:cubicBezTo>
                  <a:pt x="1478859" y="5723915"/>
                  <a:pt x="1324151" y="5739059"/>
                  <a:pt x="1128251" y="5722227"/>
                </a:cubicBezTo>
                <a:cubicBezTo>
                  <a:pt x="932351" y="5705396"/>
                  <a:pt x="522340" y="5691488"/>
                  <a:pt x="0" y="5722227"/>
                </a:cubicBezTo>
                <a:cubicBezTo>
                  <a:pt x="-8445" y="5596771"/>
                  <a:pt x="-11215" y="5344833"/>
                  <a:pt x="0" y="5200869"/>
                </a:cubicBezTo>
                <a:cubicBezTo>
                  <a:pt x="11215" y="5056905"/>
                  <a:pt x="20310" y="4693766"/>
                  <a:pt x="0" y="4450621"/>
                </a:cubicBezTo>
                <a:cubicBezTo>
                  <a:pt x="-20310" y="4207476"/>
                  <a:pt x="817" y="4075053"/>
                  <a:pt x="0" y="3872040"/>
                </a:cubicBezTo>
                <a:cubicBezTo>
                  <a:pt x="-817" y="3669027"/>
                  <a:pt x="-21729" y="3595882"/>
                  <a:pt x="0" y="3407904"/>
                </a:cubicBezTo>
                <a:cubicBezTo>
                  <a:pt x="21729" y="3219926"/>
                  <a:pt x="-30605" y="3052469"/>
                  <a:pt x="0" y="2714879"/>
                </a:cubicBezTo>
                <a:cubicBezTo>
                  <a:pt x="30605" y="2377289"/>
                  <a:pt x="-16081" y="2430808"/>
                  <a:pt x="0" y="2193520"/>
                </a:cubicBezTo>
                <a:cubicBezTo>
                  <a:pt x="16081" y="1956232"/>
                  <a:pt x="18120" y="1817979"/>
                  <a:pt x="0" y="1500495"/>
                </a:cubicBezTo>
                <a:cubicBezTo>
                  <a:pt x="-18120" y="1183011"/>
                  <a:pt x="23969" y="972269"/>
                  <a:pt x="0" y="750248"/>
                </a:cubicBezTo>
                <a:cubicBezTo>
                  <a:pt x="-23969" y="528227"/>
                  <a:pt x="-3769" y="358360"/>
                  <a:pt x="0" y="0"/>
                </a:cubicBezTo>
                <a:close/>
              </a:path>
            </a:pathLst>
          </a:custGeom>
          <a:noFill/>
          <a:ln w="47625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91931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AD20CC-6807-2147-2E92-3619A2DFEE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GB" sz="3700">
                <a:effectLst/>
                <a:latin typeface="Arial" panose="020B0604020202020204" pitchFamily="34" charset="0"/>
              </a:rPr>
              <a:t>Problem and Opportunity</a:t>
            </a:r>
            <a:br>
              <a:rPr lang="en-GB" sz="3700">
                <a:effectLst/>
                <a:latin typeface="Arial" panose="020B0604020202020204" pitchFamily="34" charset="0"/>
              </a:rPr>
            </a:br>
            <a:endParaRPr lang="en-GB" sz="3700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Rectangle 1">
            <a:extLst>
              <a:ext uri="{FF2B5EF4-FFF2-40B4-BE49-F238E27FC236}">
                <a16:creationId xmlns:a16="http://schemas.microsoft.com/office/drawing/2014/main" id="{375CF1AD-BA18-C230-A50A-C56E4DD67C8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1825625"/>
            <a:ext cx="5558489" cy="435133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5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Problem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Wales underutilized in MICE market vs. Edinburgh/London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5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5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Opportunity: 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Global MICE industry to reach $2,309.4 billion by 2032 (11.6% CAGR) (Allied Market Research, 2023) 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26.8% of attendees prioritize sustainability (Eventbrite, 2024) 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68% of organizers plan hybrid events in 2025 (Eventbrite, 2024)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5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5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Solution: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CroesoFest 2025 – highlight Wales unique attractions and sustainability</a:t>
            </a:r>
            <a:endParaRPr kumimoji="0" lang="en-US" altLang="en-US" sz="15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sp>
        <p:nvSpPr>
          <p:cNvPr id="43" name="Oval 42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5" name="Block Arc 44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4" name="Arc 43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52394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Rearview of rows of people watching a movie in a theater">
            <a:extLst>
              <a:ext uri="{FF2B5EF4-FFF2-40B4-BE49-F238E27FC236}">
                <a16:creationId xmlns:a16="http://schemas.microsoft.com/office/drawing/2014/main" id="{A8E74A32-7B62-CEC2-7B72-6ABA3854DCA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882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43" name="Rectangle 4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695D841-E6A5-CB3B-D45B-FAD6565AB5B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365125"/>
            <a:ext cx="3822189" cy="189991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4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Event Overview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40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sp>
        <p:nvSpPr>
          <p:cNvPr id="40" name="Content Placeholder 2">
            <a:extLst>
              <a:ext uri="{FF2B5EF4-FFF2-40B4-BE49-F238E27FC236}">
                <a16:creationId xmlns:a16="http://schemas.microsoft.com/office/drawing/2014/main" id="{0A510D55-177C-280D-462C-774CD5922F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300" dirty="0"/>
              <a:t>Three-Day Event:  </a:t>
            </a:r>
          </a:p>
          <a:p>
            <a:r>
              <a:rPr lang="en-GB" sz="1300" dirty="0"/>
              <a:t>Day 1: Keynote, cultural performances, networking dinner  </a:t>
            </a:r>
          </a:p>
          <a:p>
            <a:r>
              <a:rPr lang="en-GB" sz="1300" dirty="0"/>
              <a:t>Day 2: Workshops, venue tours, trade show  </a:t>
            </a:r>
          </a:p>
          <a:p>
            <a:r>
              <a:rPr lang="en-GB" sz="1300" dirty="0"/>
              <a:t>Day 3: Cultural experiences (e.g., Snowdonia tours), closing panel, gala</a:t>
            </a:r>
          </a:p>
          <a:p>
            <a:endParaRPr lang="en-GB" sz="1300" dirty="0"/>
          </a:p>
          <a:p>
            <a:pPr marL="0" indent="0">
              <a:buNone/>
            </a:pPr>
            <a:r>
              <a:rPr lang="en-GB" sz="1300" dirty="0"/>
              <a:t>Hybrid Format: 500 in-person, 200 virtual attendees  </a:t>
            </a:r>
          </a:p>
          <a:p>
            <a:r>
              <a:rPr lang="en-GB" sz="1300" dirty="0"/>
              <a:t>Virtual Experience:  </a:t>
            </a:r>
          </a:p>
          <a:p>
            <a:r>
              <a:rPr lang="en-GB" sz="1300" dirty="0"/>
              <a:t>Zoom livestreams for keynotes/workshops  </a:t>
            </a:r>
          </a:p>
          <a:p>
            <a:r>
              <a:rPr lang="en-GB" sz="1300" dirty="0"/>
              <a:t>VR: 360-degree venue tours (Matterport, 2025), live VR networking (Meta, 2025), Snowdonia VR immersion (</a:t>
            </a:r>
            <a:r>
              <a:rPr lang="en-GB" sz="1300"/>
              <a:t>vSpatial</a:t>
            </a:r>
            <a:r>
              <a:rPr lang="en-GB" sz="1300" dirty="0"/>
              <a:t>, 2025)</a:t>
            </a:r>
          </a:p>
          <a:p>
            <a:endParaRPr lang="en-GB" sz="1300" dirty="0"/>
          </a:p>
          <a:p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36900774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CEA0DD-CA2C-D936-3D21-261FB643EC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Target Audience</a:t>
            </a:r>
            <a:br>
              <a:rPr lang="en-GB">
                <a:solidFill>
                  <a:srgbClr val="FFFFFF"/>
                </a:solidFill>
                <a:effectLst/>
                <a:latin typeface="Arial" panose="020B0604020202020204" pitchFamily="34" charset="0"/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168B7C-3C47-7FCF-04C2-44E65F9A49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4109" y="1645920"/>
            <a:ext cx="5919503" cy="447082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/>
              <a:t>Primary: International MICE Planners (30–55 years, e.g., Emma, 38, UK planner, prioritizes sustainability)  </a:t>
            </a:r>
          </a:p>
          <a:p>
            <a:pPr>
              <a:lnSpc>
                <a:spcPct val="90000"/>
              </a:lnSpc>
            </a:pPr>
            <a:endParaRPr lang="en-GB" sz="1700"/>
          </a:p>
          <a:p>
            <a:pPr>
              <a:lnSpc>
                <a:spcPct val="90000"/>
              </a:lnSpc>
            </a:pPr>
            <a:r>
              <a:rPr lang="en-GB" sz="1700"/>
              <a:t>Secondary: Local Welsh Businesses (25–60 years, e.g., Huw, 45, Cardiff hotel owner, seeks global clients)  </a:t>
            </a:r>
          </a:p>
          <a:p>
            <a:pPr>
              <a:lnSpc>
                <a:spcPct val="90000"/>
              </a:lnSpc>
            </a:pPr>
            <a:endParaRPr lang="en-GB" sz="1700"/>
          </a:p>
          <a:p>
            <a:pPr>
              <a:lnSpc>
                <a:spcPct val="90000"/>
              </a:lnSpc>
            </a:pPr>
            <a:r>
              <a:rPr lang="en-GB" sz="1700"/>
              <a:t>Split: 60% international, 40% local (500 in-person), plus 200 virtual attendees  </a:t>
            </a:r>
          </a:p>
          <a:p>
            <a:pPr>
              <a:lnSpc>
                <a:spcPct val="90000"/>
              </a:lnSpc>
            </a:pPr>
            <a:endParaRPr lang="en-GB" sz="1700"/>
          </a:p>
          <a:p>
            <a:pPr>
              <a:lnSpc>
                <a:spcPct val="90000"/>
              </a:lnSpc>
            </a:pPr>
            <a:r>
              <a:rPr lang="en-GB" sz="1700"/>
              <a:t>How Identified: Eventbrite analytics (Eventbrite, 2024), LinkedIn Sales Navigator (LinkedIn, 2025), Visit </a:t>
            </a:r>
            <a:r>
              <a:rPr lang="en-GB" sz="1700" err="1"/>
              <a:t>Wales’</a:t>
            </a:r>
            <a:r>
              <a:rPr lang="en-GB" sz="1700"/>
              <a:t> Google Analytics, SurveyMonkey surveys (SurveyMonkey, 2025), social media insights</a:t>
            </a:r>
          </a:p>
          <a:p>
            <a:pPr>
              <a:lnSpc>
                <a:spcPct val="90000"/>
              </a:lnSpc>
            </a:pPr>
            <a:endParaRPr lang="en-GB" sz="1700"/>
          </a:p>
          <a:p>
            <a:pPr>
              <a:lnSpc>
                <a:spcPct val="90000"/>
              </a:lnSpc>
            </a:pP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12508790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Industrial smokestack">
            <a:extLst>
              <a:ext uri="{FF2B5EF4-FFF2-40B4-BE49-F238E27FC236}">
                <a16:creationId xmlns:a16="http://schemas.microsoft.com/office/drawing/2014/main" id="{F20ACC43-FBD7-C5EE-7B05-387FB9CE53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84" r="-1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8B883A-C749-AE26-98AB-061EF8E85B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>
                <a:effectLst/>
                <a:latin typeface="Arial" panose="020B0604020202020204" pitchFamily="34" charset="0"/>
              </a:rPr>
              <a:t>Sustainability Practices</a:t>
            </a:r>
            <a:br>
              <a:rPr lang="en-GB" sz="4000">
                <a:effectLst/>
                <a:latin typeface="Arial" panose="020B0604020202020204" pitchFamily="34" charset="0"/>
              </a:rPr>
            </a:b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5A091E-5545-1F3C-E77B-6365C9437B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1000"/>
              <a:t>Venue: Principality Stadium – water-efficient systems, recycling program (Principality Stadium, 2025)  </a:t>
            </a:r>
          </a:p>
          <a:p>
            <a:endParaRPr lang="en-GB" sz="1000"/>
          </a:p>
          <a:p>
            <a:r>
              <a:rPr lang="en-GB" sz="1000"/>
              <a:t>Catering: Local, plant-based options to reduce emissions  </a:t>
            </a:r>
          </a:p>
          <a:p>
            <a:endParaRPr lang="en-GB" sz="1000"/>
          </a:p>
          <a:p>
            <a:r>
              <a:rPr lang="en-GB" sz="1000"/>
              <a:t>Waste: Zero-waste policy (composting, digital ticketing)  </a:t>
            </a:r>
          </a:p>
          <a:p>
            <a:endParaRPr lang="en-GB" sz="1000"/>
          </a:p>
          <a:p>
            <a:r>
              <a:rPr lang="en-GB" sz="1000"/>
              <a:t>Carbon Offset: EcoTree credits (EcoTree, 2025)  </a:t>
            </a:r>
          </a:p>
          <a:p>
            <a:endParaRPr lang="en-GB" sz="1000"/>
          </a:p>
          <a:p>
            <a:r>
              <a:rPr lang="en-GB" sz="1000"/>
              <a:t>Virtual Impact: 200 virtual attendees save 40 tons CO2 (reduced travel) (Carbon Footprint Ltd, 2025)  </a:t>
            </a:r>
          </a:p>
          <a:p>
            <a:endParaRPr lang="en-GB" sz="1000"/>
          </a:p>
          <a:p>
            <a:r>
              <a:rPr lang="en-GB" sz="1000"/>
              <a:t>Key Update: Why This Venue? – Selected for accessibility, sustainability alignment, and hybrid event support, ensuring global reach and reduced environmental impact</a:t>
            </a:r>
          </a:p>
          <a:p>
            <a:endParaRPr lang="en-GB" sz="1000"/>
          </a:p>
          <a:p>
            <a:endParaRPr lang="en-GB" sz="1000"/>
          </a:p>
        </p:txBody>
      </p:sp>
    </p:spTree>
    <p:extLst>
      <p:ext uri="{BB962C8B-B14F-4D97-AF65-F5344CB8AC3E}">
        <p14:creationId xmlns:p14="http://schemas.microsoft.com/office/powerpoint/2010/main" val="5890929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Financial graphs on a dark display">
            <a:extLst>
              <a:ext uri="{FF2B5EF4-FFF2-40B4-BE49-F238E27FC236}">
                <a16:creationId xmlns:a16="http://schemas.microsoft.com/office/drawing/2014/main" id="{CB450615-FE1A-500A-2AB0-E9F77AEF40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90" r="8587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59ACF0-8E96-DFFD-EC2D-796B3C063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3100">
                <a:effectLst/>
                <a:latin typeface="Arial" panose="020B0604020202020204" pitchFamily="34" charset="0"/>
              </a:rPr>
              <a:t>Economic Benefits for Business Holders</a:t>
            </a:r>
            <a:br>
              <a:rPr lang="en-GB" sz="3100">
                <a:effectLst/>
                <a:latin typeface="Arial" panose="020B0604020202020204" pitchFamily="34" charset="0"/>
              </a:rPr>
            </a:br>
            <a:endParaRPr lang="en-GB" sz="31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01E0F8-3BA1-627A-ECB9-53E1071DD8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1600" dirty="0"/>
              <a:t>Direct Bookings: £100,000 from 500 in-person attendees (£200 each on accommodation) (Visit Wales, 2025)  </a:t>
            </a:r>
          </a:p>
          <a:p>
            <a:endParaRPr lang="en-GB" sz="1600" dirty="0"/>
          </a:p>
          <a:p>
            <a:r>
              <a:rPr lang="en-GB" sz="1600" dirty="0"/>
              <a:t>Long-Term: Trade show secures contracts with global planners  </a:t>
            </a:r>
          </a:p>
          <a:p>
            <a:endParaRPr lang="en-GB" sz="1600" dirty="0"/>
          </a:p>
          <a:p>
            <a:r>
              <a:rPr lang="en-GB" sz="1600" dirty="0"/>
              <a:t>Jobs: 50+ temporary roles (catering, guiding)  </a:t>
            </a:r>
          </a:p>
          <a:p>
            <a:endParaRPr lang="en-GB" sz="1600" dirty="0"/>
          </a:p>
          <a:p>
            <a:r>
              <a:rPr lang="en-GB" sz="1600" dirty="0"/>
              <a:t>Virtual Reach: VR networking connects more planners with Welsh businesses</a:t>
            </a:r>
          </a:p>
          <a:p>
            <a:endParaRPr lang="en-GB" sz="1600" dirty="0"/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3338929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4C4EC46-EC6F-A0A9-36BF-531F5C8200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5" y="-5"/>
            <a:ext cx="5197641" cy="6857997"/>
          </a:xfrm>
          <a:prstGeom prst="rect">
            <a:avLst/>
          </a:prstGeom>
          <a:gradFill>
            <a:gsLst>
              <a:gs pos="0">
                <a:srgbClr val="215F9A"/>
              </a:gs>
              <a:gs pos="97899">
                <a:schemeClr val="accent3">
                  <a:lumMod val="60000"/>
                  <a:lumOff val="40000"/>
                </a:schemeClr>
              </a:gs>
              <a:gs pos="74000">
                <a:schemeClr val="accent3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13763C0-6092-3B3C-822A-21E174E3A0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" y="0"/>
            <a:ext cx="4608950" cy="6872675"/>
          </a:xfrm>
          <a:prstGeom prst="rect">
            <a:avLst/>
          </a:prstGeom>
          <a:gradFill flip="none" rotWithShape="1">
            <a:gsLst>
              <a:gs pos="0">
                <a:srgbClr val="163E64">
                  <a:alpha val="59000"/>
                </a:srgbClr>
              </a:gs>
              <a:gs pos="69000">
                <a:srgbClr val="215F9A">
                  <a:alpha val="0"/>
                </a:srgbClr>
              </a:gs>
            </a:gsLst>
            <a:lin ang="20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rson using laptop and mobile phone">
            <a:extLst>
              <a:ext uri="{FF2B5EF4-FFF2-40B4-BE49-F238E27FC236}">
                <a16:creationId xmlns:a16="http://schemas.microsoft.com/office/drawing/2014/main" id="{514924A1-D357-CD37-98B6-8831A56AE8C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95" r="31715" b="-2"/>
          <a:stretch>
            <a:fillRect/>
          </a:stretch>
        </p:blipFill>
        <p:spPr>
          <a:xfrm>
            <a:off x="20" y="-14687"/>
            <a:ext cx="5197615" cy="6857998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4ECF21D-729A-005C-E880-CA278A4F45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386570"/>
            <a:ext cx="5197642" cy="4486105"/>
          </a:xfrm>
          <a:prstGeom prst="rect">
            <a:avLst/>
          </a:prstGeom>
          <a:gradFill flip="none" rotWithShape="1">
            <a:gsLst>
              <a:gs pos="11000">
                <a:schemeClr val="accent2"/>
              </a:gs>
              <a:gs pos="71000">
                <a:schemeClr val="accent2">
                  <a:alpha val="0"/>
                </a:schemeClr>
              </a:gs>
            </a:gsLst>
            <a:lin ang="15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BEDAEA2-865D-E67C-A774-2FD2DD4A2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13227"/>
            <a:ext cx="5197642" cy="4259448"/>
          </a:xfrm>
          <a:prstGeom prst="rect">
            <a:avLst/>
          </a:prstGeom>
          <a:gradFill flip="none" rotWithShape="1">
            <a:gsLst>
              <a:gs pos="2101">
                <a:schemeClr val="accent5">
                  <a:lumMod val="75000"/>
                </a:schemeClr>
              </a:gs>
              <a:gs pos="31000">
                <a:schemeClr val="accent5">
                  <a:alpha val="66000"/>
                </a:schemeClr>
              </a:gs>
              <a:gs pos="71000">
                <a:schemeClr val="accent2">
                  <a:alpha val="0"/>
                </a:schemeClr>
              </a:gs>
            </a:gsLst>
            <a:lin ang="17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A14F6D-18DD-2AE4-ACE7-1A7E25A15C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815" y="4021743"/>
            <a:ext cx="3999542" cy="2235074"/>
          </a:xfrm>
        </p:spPr>
        <p:txBody>
          <a:bodyPr anchor="b">
            <a:normAutofit/>
          </a:bodyPr>
          <a:lstStyle/>
          <a:p>
            <a:r>
              <a:rPr lang="en-GB" sz="400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Market Analysis</a:t>
            </a:r>
            <a:br>
              <a:rPr lang="en-GB" sz="4000">
                <a:solidFill>
                  <a:srgbClr val="FFFFFF"/>
                </a:solidFill>
                <a:effectLst/>
                <a:latin typeface="Arial" panose="020B0604020202020204" pitchFamily="34" charset="0"/>
              </a:rPr>
            </a:b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422598A2-46D3-3EF3-1A89-939306D204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44838776"/>
              </p:ext>
            </p:extLst>
          </p:nvPr>
        </p:nvGraphicFramePr>
        <p:xfrm>
          <a:off x="6104092" y="923680"/>
          <a:ext cx="5197637" cy="51696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705095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5D9B6-A569-3D49-8F46-C5C7A6C4A0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Financial Projections</a:t>
            </a:r>
            <a:br>
              <a:rPr lang="en-GB"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2FEBC72-F79D-6634-9E17-6F787253A8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8964260"/>
              </p:ext>
            </p:extLst>
          </p:nvPr>
        </p:nvGraphicFramePr>
        <p:xfrm>
          <a:off x="1096963" y="1846263"/>
          <a:ext cx="10058400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491725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6E9F28-F589-710D-49D9-0F59149318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Funding Request</a:t>
            </a:r>
            <a:br>
              <a:rPr lang="en-GB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endParaRPr lang="en-GB" dirty="0"/>
          </a:p>
        </p:txBody>
      </p:sp>
      <p:graphicFrame>
        <p:nvGraphicFramePr>
          <p:cNvPr id="11" name="Content Placeholder 10">
            <a:extLst>
              <a:ext uri="{FF2B5EF4-FFF2-40B4-BE49-F238E27FC236}">
                <a16:creationId xmlns:a16="http://schemas.microsoft.com/office/drawing/2014/main" id="{4EDDE557-122B-E423-70F0-C70A87A05A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570165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12" name="Speech Bubble: Rectangle 11">
            <a:extLst>
              <a:ext uri="{FF2B5EF4-FFF2-40B4-BE49-F238E27FC236}">
                <a16:creationId xmlns:a16="http://schemas.microsoft.com/office/drawing/2014/main" id="{73CB4F89-4802-F414-019E-F183D1CAEDE1}"/>
              </a:ext>
            </a:extLst>
          </p:cNvPr>
          <p:cNvSpPr/>
          <p:nvPr/>
        </p:nvSpPr>
        <p:spPr>
          <a:xfrm>
            <a:off x="10086109" y="3075709"/>
            <a:ext cx="1126836" cy="1157594"/>
          </a:xfrm>
          <a:prstGeom prst="wedgeRect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Investor R.O.I 31%</a:t>
            </a:r>
          </a:p>
        </p:txBody>
      </p:sp>
    </p:spTree>
    <p:extLst>
      <p:ext uri="{BB962C8B-B14F-4D97-AF65-F5344CB8AC3E}">
        <p14:creationId xmlns:p14="http://schemas.microsoft.com/office/powerpoint/2010/main" val="39464401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6688E73-49B9-4052-A836-D248C825D7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B6AEE0C-07FE-4154-BC7C-2F20530BC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Woman with baby">
            <a:extLst>
              <a:ext uri="{FF2B5EF4-FFF2-40B4-BE49-F238E27FC236}">
                <a16:creationId xmlns:a16="http://schemas.microsoft.com/office/drawing/2014/main" id="{F4748657-2628-0269-BDFE-9A86995369E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730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3E5B4B9-62B5-075C-95D5-120B17282E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57189"/>
            <a:ext cx="5155263" cy="557189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Key Milestones</a:t>
            </a:r>
            <a:br>
              <a:rPr lang="en-GB">
                <a:solidFill>
                  <a:srgbClr val="FFFFFF"/>
                </a:solidFill>
                <a:effectLst/>
                <a:latin typeface="Arial" panose="020B0604020202020204" pitchFamily="34" charset="0"/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BA38C4-BB6C-66B8-792E-6C9FAC2B17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5375" y="557189"/>
            <a:ext cx="5158424" cy="5571899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rgbClr val="FFFFFF"/>
                </a:solidFill>
              </a:rPr>
              <a:t>May 2025: Secure venue/sponsorships  </a:t>
            </a:r>
          </a:p>
          <a:p>
            <a:endParaRPr lang="en-GB" sz="2000">
              <a:solidFill>
                <a:srgbClr val="FFFFFF"/>
              </a:solidFill>
            </a:endParaRPr>
          </a:p>
          <a:p>
            <a:r>
              <a:rPr lang="en-GB" sz="2000">
                <a:solidFill>
                  <a:srgbClr val="FFFFFF"/>
                </a:solidFill>
              </a:rPr>
              <a:t>July 2025: Launch marketing, webinars  </a:t>
            </a:r>
          </a:p>
          <a:p>
            <a:endParaRPr lang="en-GB" sz="2000">
              <a:solidFill>
                <a:srgbClr val="FFFFFF"/>
              </a:solidFill>
            </a:endParaRPr>
          </a:p>
          <a:p>
            <a:r>
              <a:rPr lang="en-GB" sz="2000">
                <a:solidFill>
                  <a:srgbClr val="FFFFFF"/>
                </a:solidFill>
              </a:rPr>
              <a:t>September 2025: Event (September 12–14)  </a:t>
            </a:r>
          </a:p>
          <a:p>
            <a:endParaRPr lang="en-GB" sz="2000">
              <a:solidFill>
                <a:srgbClr val="FFFFFF"/>
              </a:solidFill>
            </a:endParaRPr>
          </a:p>
          <a:p>
            <a:r>
              <a:rPr lang="en-GB" sz="2000">
                <a:solidFill>
                  <a:srgbClr val="FFFFFF"/>
                </a:solidFill>
              </a:rPr>
              <a:t>December 2025: Follow-up for future bookings  </a:t>
            </a:r>
          </a:p>
          <a:p>
            <a:endParaRPr lang="en-GB" sz="2000">
              <a:solidFill>
                <a:srgbClr val="FFFFFF"/>
              </a:solidFill>
            </a:endParaRPr>
          </a:p>
          <a:p>
            <a:r>
              <a:rPr lang="en-GB" sz="2000">
                <a:solidFill>
                  <a:srgbClr val="FFFFFF"/>
                </a:solidFill>
              </a:rPr>
              <a:t>Key Update: Current Stage – As of May 21, 2025, we’re securing the venue and sponsorships, on track for success</a:t>
            </a:r>
          </a:p>
          <a:p>
            <a:endParaRPr lang="en-GB" sz="2000">
              <a:solidFill>
                <a:srgbClr val="FFFFFF"/>
              </a:solidFill>
            </a:endParaRPr>
          </a:p>
          <a:p>
            <a:endParaRPr lang="en-GB" sz="20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11082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F0FD72-518E-29D3-7D3E-3BCA51DF07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Contact Us</a:t>
            </a:r>
            <a:br>
              <a:rPr lang="en-GB" sz="4000">
                <a:solidFill>
                  <a:srgbClr val="FFFFFF"/>
                </a:solidFill>
                <a:effectLst/>
                <a:latin typeface="Arial" panose="020B0604020202020204" pitchFamily="34" charset="0"/>
              </a:rPr>
            </a:b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AC65430B-2D7E-F9CD-0BB7-9E27882628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78062732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542706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D95604B-9081-7604-0CD1-CF9F1F7651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1931" y="452718"/>
            <a:ext cx="4638903" cy="140053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References</a:t>
            </a:r>
          </a:p>
        </p:txBody>
      </p:sp>
      <p:sp>
        <p:nvSpPr>
          <p:cNvPr id="25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28375" y="-1573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Child with glasses reading">
            <a:extLst>
              <a:ext uri="{FF2B5EF4-FFF2-40B4-BE49-F238E27FC236}">
                <a16:creationId xmlns:a16="http://schemas.microsoft.com/office/drawing/2014/main" id="{A1434457-659F-75A1-C7C5-2DB249E7F68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23" r="28172" b="-1"/>
          <a:stretch>
            <a:fillRect/>
          </a:stretch>
        </p:blipFill>
        <p:spPr>
          <a:xfrm>
            <a:off x="3" y="10"/>
            <a:ext cx="4973099" cy="6857991"/>
          </a:xfrm>
          <a:custGeom>
            <a:avLst/>
            <a:gdLst/>
            <a:ahLst/>
            <a:cxnLst/>
            <a:rect l="l" t="t" r="r" b="b"/>
            <a:pathLst>
              <a:path w="4973099" h="6858001">
                <a:moveTo>
                  <a:pt x="3628384" y="0"/>
                </a:moveTo>
                <a:lnTo>
                  <a:pt x="4971922" y="0"/>
                </a:lnTo>
                <a:lnTo>
                  <a:pt x="4946877" y="155677"/>
                </a:lnTo>
                <a:lnTo>
                  <a:pt x="4923008" y="310668"/>
                </a:lnTo>
                <a:lnTo>
                  <a:pt x="4899644" y="466344"/>
                </a:lnTo>
                <a:lnTo>
                  <a:pt x="4879641" y="622707"/>
                </a:lnTo>
                <a:lnTo>
                  <a:pt x="4859470" y="778383"/>
                </a:lnTo>
                <a:lnTo>
                  <a:pt x="4840644" y="934746"/>
                </a:lnTo>
                <a:lnTo>
                  <a:pt x="4824508" y="1089051"/>
                </a:lnTo>
                <a:lnTo>
                  <a:pt x="4809212" y="1245413"/>
                </a:lnTo>
                <a:lnTo>
                  <a:pt x="4795260" y="1401090"/>
                </a:lnTo>
                <a:lnTo>
                  <a:pt x="4783158" y="1554023"/>
                </a:lnTo>
                <a:lnTo>
                  <a:pt x="4771055" y="1709014"/>
                </a:lnTo>
                <a:lnTo>
                  <a:pt x="4760970" y="1861947"/>
                </a:lnTo>
                <a:lnTo>
                  <a:pt x="4753070" y="2014881"/>
                </a:lnTo>
                <a:lnTo>
                  <a:pt x="4744833" y="2167128"/>
                </a:lnTo>
                <a:lnTo>
                  <a:pt x="4737942" y="2318004"/>
                </a:lnTo>
                <a:lnTo>
                  <a:pt x="4733067" y="2467509"/>
                </a:lnTo>
                <a:lnTo>
                  <a:pt x="4728865" y="2617013"/>
                </a:lnTo>
                <a:lnTo>
                  <a:pt x="4724831" y="2765146"/>
                </a:lnTo>
                <a:lnTo>
                  <a:pt x="4722982" y="2911221"/>
                </a:lnTo>
                <a:lnTo>
                  <a:pt x="4720965" y="3057297"/>
                </a:lnTo>
                <a:lnTo>
                  <a:pt x="4719956" y="3201315"/>
                </a:lnTo>
                <a:lnTo>
                  <a:pt x="4720965" y="3343961"/>
                </a:lnTo>
                <a:lnTo>
                  <a:pt x="4720965" y="3485236"/>
                </a:lnTo>
                <a:lnTo>
                  <a:pt x="4722982" y="3625139"/>
                </a:lnTo>
                <a:lnTo>
                  <a:pt x="4726007" y="3762299"/>
                </a:lnTo>
                <a:lnTo>
                  <a:pt x="4728865" y="3898087"/>
                </a:lnTo>
                <a:lnTo>
                  <a:pt x="4732059" y="4031133"/>
                </a:lnTo>
                <a:lnTo>
                  <a:pt x="4736933" y="4163492"/>
                </a:lnTo>
                <a:lnTo>
                  <a:pt x="4742144" y="4293793"/>
                </a:lnTo>
                <a:lnTo>
                  <a:pt x="4746850" y="4421352"/>
                </a:lnTo>
                <a:lnTo>
                  <a:pt x="4760130" y="4670298"/>
                </a:lnTo>
                <a:lnTo>
                  <a:pt x="4774249" y="4908956"/>
                </a:lnTo>
                <a:lnTo>
                  <a:pt x="4789041" y="5138013"/>
                </a:lnTo>
                <a:lnTo>
                  <a:pt x="4805346" y="5354726"/>
                </a:lnTo>
                <a:lnTo>
                  <a:pt x="4822323" y="5561838"/>
                </a:lnTo>
                <a:lnTo>
                  <a:pt x="4840644" y="5753862"/>
                </a:lnTo>
                <a:lnTo>
                  <a:pt x="4858630" y="5934227"/>
                </a:lnTo>
                <a:lnTo>
                  <a:pt x="4876615" y="6100191"/>
                </a:lnTo>
                <a:lnTo>
                  <a:pt x="4893592" y="6252438"/>
                </a:lnTo>
                <a:lnTo>
                  <a:pt x="4909729" y="6387541"/>
                </a:lnTo>
                <a:lnTo>
                  <a:pt x="4925025" y="6509613"/>
                </a:lnTo>
                <a:lnTo>
                  <a:pt x="4937800" y="6612483"/>
                </a:lnTo>
                <a:lnTo>
                  <a:pt x="4949902" y="6698894"/>
                </a:lnTo>
                <a:lnTo>
                  <a:pt x="4967216" y="6817538"/>
                </a:lnTo>
                <a:lnTo>
                  <a:pt x="4973099" y="6858000"/>
                </a:lnTo>
                <a:lnTo>
                  <a:pt x="4075210" y="6858000"/>
                </a:lnTo>
                <a:lnTo>
                  <a:pt x="4075210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28384" y="1"/>
                </a:lnTo>
                <a:close/>
              </a:path>
            </a:pathLst>
          </a:cu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D6F18ACE-6E82-4ADC-8A2F-A1771B309B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8D658E-597B-31F7-138D-15EE8F9E1892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5410950" y="2052918"/>
            <a:ext cx="4638903" cy="4195481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endParaRPr lang="en-US" sz="700">
              <a:effectLst/>
            </a:endParaRPr>
          </a:p>
          <a:p>
            <a:pPr marL="742950" lvl="1" indent="-285750">
              <a:lnSpc>
                <a:spcPct val="90000"/>
              </a:lnSpc>
            </a:pPr>
            <a:r>
              <a:rPr lang="en-US" sz="700">
                <a:effectLst/>
              </a:rPr>
              <a:t>Carbon Footprint Ltd (2025) Carbon Emissions Calculator for Travel. Available at: </a:t>
            </a:r>
            <a:r>
              <a:rPr lang="en-US" sz="700">
                <a:effectLst/>
                <a:hlinkClick r:id="rId8"/>
              </a:rPr>
              <a:t>https://www.carbonfootprint.com</a:t>
            </a:r>
            <a:r>
              <a:rPr lang="en-US" sz="700">
                <a:effectLst/>
              </a:rPr>
              <a:t> (Accessed: 21 May 2025). </a:t>
            </a:r>
          </a:p>
          <a:p>
            <a:pPr marL="742950" lvl="1" indent="-285750">
              <a:lnSpc>
                <a:spcPct val="90000"/>
              </a:lnSpc>
            </a:pPr>
            <a:r>
              <a:rPr lang="en-US" sz="700">
                <a:effectLst/>
              </a:rPr>
              <a:t>EcoTree (2025) Carbon Offset Program. Available at: </a:t>
            </a:r>
            <a:r>
              <a:rPr lang="en-US" sz="700">
                <a:effectLst/>
                <a:hlinkClick r:id="rId9"/>
              </a:rPr>
              <a:t>https://ecotree.green</a:t>
            </a:r>
            <a:r>
              <a:rPr lang="en-US" sz="700">
                <a:effectLst/>
              </a:rPr>
              <a:t> (Accessed: 21 May 2025). </a:t>
            </a:r>
          </a:p>
          <a:p>
            <a:pPr marL="742950" lvl="1" indent="-285750">
              <a:lnSpc>
                <a:spcPct val="90000"/>
              </a:lnSpc>
            </a:pPr>
            <a:r>
              <a:rPr lang="en-US" sz="700">
                <a:effectLst/>
              </a:rPr>
              <a:t>Eventbrite (2024) 2024 Event Trends Report. Available at: </a:t>
            </a:r>
            <a:r>
              <a:rPr lang="en-US" sz="700">
                <a:effectLst/>
                <a:hlinkClick r:id="rId10"/>
              </a:rPr>
              <a:t>https://www.eventbrite.com/blog</a:t>
            </a:r>
            <a:r>
              <a:rPr lang="en-US" sz="700">
                <a:effectLst/>
              </a:rPr>
              <a:t> (Accessed: 21 May 2025). </a:t>
            </a:r>
          </a:p>
          <a:p>
            <a:pPr marL="742950" lvl="1" indent="-285750">
              <a:lnSpc>
                <a:spcPct val="90000"/>
              </a:lnSpc>
            </a:pPr>
            <a:r>
              <a:rPr lang="en-US" sz="700">
                <a:effectLst/>
              </a:rPr>
              <a:t>finmodelslab.com (2025) Sustainable Event Planning Financial Benchmarks. Available at: </a:t>
            </a:r>
            <a:r>
              <a:rPr lang="en-US" sz="700">
                <a:effectLst/>
                <a:hlinkClick r:id="rId11"/>
              </a:rPr>
              <a:t>https://finmodelslab.com</a:t>
            </a:r>
            <a:r>
              <a:rPr lang="en-US" sz="700">
                <a:effectLst/>
              </a:rPr>
              <a:t> (Accessed: 21 May 2025). </a:t>
            </a:r>
          </a:p>
          <a:p>
            <a:pPr marL="742950" lvl="1" indent="-285750">
              <a:lnSpc>
                <a:spcPct val="90000"/>
              </a:lnSpc>
            </a:pPr>
            <a:r>
              <a:rPr lang="en-US" sz="700">
                <a:effectLst/>
              </a:rPr>
              <a:t>LinkedIn (2025) Sales Navigator Audience Insights. Available at: </a:t>
            </a:r>
            <a:r>
              <a:rPr lang="en-US" sz="700">
                <a:effectLst/>
                <a:hlinkClick r:id="rId12"/>
              </a:rPr>
              <a:t>https://www.linkedin.com</a:t>
            </a:r>
            <a:r>
              <a:rPr lang="en-US" sz="700">
                <a:effectLst/>
              </a:rPr>
              <a:t> (Accessed: 21 May 2025). </a:t>
            </a:r>
          </a:p>
          <a:p>
            <a:pPr marL="742950" lvl="1" indent="-285750">
              <a:lnSpc>
                <a:spcPct val="90000"/>
              </a:lnSpc>
            </a:pPr>
            <a:r>
              <a:rPr lang="en-US" sz="700">
                <a:effectLst/>
              </a:rPr>
              <a:t>Matterport (2025) 3D Virtual Tour Software. Available at: </a:t>
            </a:r>
            <a:r>
              <a:rPr lang="en-US" sz="700">
                <a:effectLst/>
                <a:hlinkClick r:id="rId13"/>
              </a:rPr>
              <a:t>https://matterport.com</a:t>
            </a:r>
            <a:r>
              <a:rPr lang="en-US" sz="700">
                <a:effectLst/>
              </a:rPr>
              <a:t> (Accessed: 21 May 2025). </a:t>
            </a:r>
          </a:p>
          <a:p>
            <a:pPr marL="742950" lvl="1" indent="-285750">
              <a:lnSpc>
                <a:spcPct val="90000"/>
              </a:lnSpc>
            </a:pPr>
            <a:r>
              <a:rPr lang="en-US" sz="700">
                <a:effectLst/>
              </a:rPr>
              <a:t>Meta (2025) Horizon Workrooms for VR Networking. Available at: </a:t>
            </a:r>
            <a:r>
              <a:rPr lang="en-US" sz="700">
                <a:effectLst/>
                <a:hlinkClick r:id="rId14"/>
              </a:rPr>
              <a:t>https://www.meta.com/workrooms</a:t>
            </a:r>
            <a:r>
              <a:rPr lang="en-US" sz="700">
                <a:effectLst/>
              </a:rPr>
              <a:t> (Accessed: 21 May 2025). </a:t>
            </a:r>
          </a:p>
          <a:p>
            <a:pPr marL="742950" lvl="1" indent="-285750">
              <a:lnSpc>
                <a:spcPct val="90000"/>
              </a:lnSpc>
            </a:pPr>
            <a:r>
              <a:rPr lang="en-US" sz="700">
                <a:effectLst/>
              </a:rPr>
              <a:t>Principality Stadium (2025) Sustainability Initiatives. Available at: </a:t>
            </a:r>
            <a:r>
              <a:rPr lang="en-US" sz="700">
                <a:effectLst/>
                <a:hlinkClick r:id="rId15"/>
              </a:rPr>
              <a:t>https://www.principalitystadium.wales</a:t>
            </a:r>
            <a:r>
              <a:rPr lang="en-US" sz="700">
                <a:effectLst/>
              </a:rPr>
              <a:t> (Accessed: 21 May 2025). </a:t>
            </a:r>
          </a:p>
          <a:p>
            <a:pPr marL="742950" lvl="1" indent="-285750">
              <a:lnSpc>
                <a:spcPct val="90000"/>
              </a:lnSpc>
            </a:pPr>
            <a:r>
              <a:rPr lang="en-US" sz="700">
                <a:effectLst/>
              </a:rPr>
              <a:t>SurveyMonkey (2025) Survey Methodology for Event Planning. Available at: </a:t>
            </a:r>
            <a:r>
              <a:rPr lang="en-US" sz="700">
                <a:effectLst/>
                <a:hlinkClick r:id="rId16"/>
              </a:rPr>
              <a:t>https://www.surveymonkey.com</a:t>
            </a:r>
            <a:r>
              <a:rPr lang="en-US" sz="700">
                <a:effectLst/>
              </a:rPr>
              <a:t> (Accessed: 21 May 2025). </a:t>
            </a:r>
          </a:p>
          <a:p>
            <a:pPr marL="742950" lvl="1" indent="-285750">
              <a:lnSpc>
                <a:spcPct val="90000"/>
              </a:lnSpc>
            </a:pPr>
            <a:r>
              <a:rPr lang="en-US" sz="700">
                <a:effectLst/>
              </a:rPr>
              <a:t>Allied Market Research (2023) Global MICE Industry Market Report 2023-2028. Available at: https://www.alliedmarketresearch.com/MICE-industry-market (Accessed: 21 May 2025).</a:t>
            </a:r>
          </a:p>
          <a:p>
            <a:pPr marL="742950" lvl="1" indent="-285750">
              <a:lnSpc>
                <a:spcPct val="90000"/>
              </a:lnSpc>
            </a:pPr>
            <a:r>
              <a:rPr lang="en-US" sz="700">
                <a:effectLst/>
              </a:rPr>
              <a:t>Visit Wales (2025) Year of Croeso 2025 Campaign. Available at: </a:t>
            </a:r>
            <a:r>
              <a:rPr lang="en-US" sz="700">
                <a:effectLst/>
                <a:hlinkClick r:id="rId17"/>
              </a:rPr>
              <a:t>https://www.visitwales.com</a:t>
            </a:r>
            <a:r>
              <a:rPr lang="en-US" sz="700">
                <a:effectLst/>
              </a:rPr>
              <a:t> (Accessed: 21 May 2025). </a:t>
            </a:r>
          </a:p>
          <a:p>
            <a:pPr marL="742950" lvl="1" indent="-285750">
              <a:lnSpc>
                <a:spcPct val="90000"/>
              </a:lnSpc>
            </a:pPr>
            <a:r>
              <a:rPr lang="en-US" sz="700">
                <a:effectLst/>
              </a:rPr>
              <a:t>vSpatial (2025) VR Streaming for Events. Available at: </a:t>
            </a:r>
            <a:r>
              <a:rPr lang="en-US" sz="700">
                <a:effectLst/>
                <a:hlinkClick r:id="rId18"/>
              </a:rPr>
              <a:t>https://www.vspatial.com</a:t>
            </a:r>
            <a:r>
              <a:rPr lang="en-US" sz="700">
                <a:effectLst/>
              </a:rPr>
              <a:t> (Accessed: 21 May 2025).</a:t>
            </a:r>
          </a:p>
          <a:p>
            <a:pPr marL="742950" lvl="1" indent="-285750">
              <a:lnSpc>
                <a:spcPct val="90000"/>
              </a:lnSpc>
            </a:pPr>
            <a:endParaRPr lang="en-US" sz="700">
              <a:effectLst/>
            </a:endParaRPr>
          </a:p>
          <a:p>
            <a:pPr marL="0" indent="0">
              <a:lnSpc>
                <a:spcPct val="90000"/>
              </a:lnSpc>
            </a:pPr>
            <a:endParaRPr lang="en-US" sz="700">
              <a:effectLst/>
            </a:endParaRPr>
          </a:p>
          <a:p>
            <a:pPr>
              <a:lnSpc>
                <a:spcPct val="90000"/>
              </a:lnSpc>
            </a:pPr>
            <a:endParaRPr lang="en-US" sz="700"/>
          </a:p>
        </p:txBody>
      </p:sp>
    </p:spTree>
    <p:extLst>
      <p:ext uri="{BB962C8B-B14F-4D97-AF65-F5344CB8AC3E}">
        <p14:creationId xmlns:p14="http://schemas.microsoft.com/office/powerpoint/2010/main" val="2326595897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3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</TotalTime>
  <Words>1170</Words>
  <Application>Microsoft Office PowerPoint</Application>
  <PresentationFormat>Widescreen</PresentationFormat>
  <Paragraphs>114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13</vt:i4>
      </vt:variant>
    </vt:vector>
  </HeadingPairs>
  <TitlesOfParts>
    <vt:vector size="23" baseType="lpstr">
      <vt:lpstr>Aptos</vt:lpstr>
      <vt:lpstr>Aptos Display</vt:lpstr>
      <vt:lpstr>Arial</vt:lpstr>
      <vt:lpstr>Calibri</vt:lpstr>
      <vt:lpstr>Calibri Light</vt:lpstr>
      <vt:lpstr>Century Gothic</vt:lpstr>
      <vt:lpstr>Wingdings 3</vt:lpstr>
      <vt:lpstr>Office Theme</vt:lpstr>
      <vt:lpstr>Ion</vt:lpstr>
      <vt:lpstr>Retrospect</vt:lpstr>
      <vt:lpstr>CroesoFest 2025: A Sustainable MICE Event in Wales    </vt:lpstr>
      <vt:lpstr>CroesoFest 2025</vt:lpstr>
      <vt:lpstr>Problem and Opportunity </vt:lpstr>
      <vt:lpstr>Event Overview  </vt:lpstr>
      <vt:lpstr>Target Audience </vt:lpstr>
      <vt:lpstr>Sustainability Practices </vt:lpstr>
      <vt:lpstr>Economic Benefits for Business Holders </vt:lpstr>
      <vt:lpstr>Market Analysis </vt:lpstr>
      <vt:lpstr>Financial Projections </vt:lpstr>
      <vt:lpstr>Funding Request </vt:lpstr>
      <vt:lpstr>Key Milestones </vt:lpstr>
      <vt:lpstr>Contact Us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Simion Madalin</dc:creator>
  <cp:lastModifiedBy>Simion Madalin</cp:lastModifiedBy>
  <cp:revision>3</cp:revision>
  <dcterms:created xsi:type="dcterms:W3CDTF">2025-05-21T08:24:10Z</dcterms:created>
  <dcterms:modified xsi:type="dcterms:W3CDTF">2025-05-21T10:08:22Z</dcterms:modified>
</cp:coreProperties>
</file>