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6"/>
  </p:notesMasterIdLst>
  <p:handoutMasterIdLst>
    <p:handoutMasterId r:id="rId47"/>
  </p:handoutMasterIdLst>
  <p:sldIdLst>
    <p:sldId id="322" r:id="rId5"/>
    <p:sldId id="321" r:id="rId6"/>
    <p:sldId id="320" r:id="rId7"/>
    <p:sldId id="323" r:id="rId8"/>
    <p:sldId id="318" r:id="rId9"/>
    <p:sldId id="354" r:id="rId10"/>
    <p:sldId id="329" r:id="rId11"/>
    <p:sldId id="330" r:id="rId12"/>
    <p:sldId id="355" r:id="rId13"/>
    <p:sldId id="324" r:id="rId14"/>
    <p:sldId id="356" r:id="rId15"/>
    <p:sldId id="325" r:id="rId16"/>
    <p:sldId id="326" r:id="rId17"/>
    <p:sldId id="331" r:id="rId18"/>
    <p:sldId id="327" r:id="rId19"/>
    <p:sldId id="328" r:id="rId20"/>
    <p:sldId id="332" r:id="rId21"/>
    <p:sldId id="333" r:id="rId22"/>
    <p:sldId id="336" r:id="rId23"/>
    <p:sldId id="352" r:id="rId24"/>
    <p:sldId id="334" r:id="rId25"/>
    <p:sldId id="335" r:id="rId26"/>
    <p:sldId id="357" r:id="rId27"/>
    <p:sldId id="337" r:id="rId28"/>
    <p:sldId id="353" r:id="rId29"/>
    <p:sldId id="338" r:id="rId30"/>
    <p:sldId id="339" r:id="rId31"/>
    <p:sldId id="340" r:id="rId32"/>
    <p:sldId id="358" r:id="rId33"/>
    <p:sldId id="341" r:id="rId34"/>
    <p:sldId id="342" r:id="rId35"/>
    <p:sldId id="343" r:id="rId36"/>
    <p:sldId id="344" r:id="rId37"/>
    <p:sldId id="359" r:id="rId38"/>
    <p:sldId id="345" r:id="rId39"/>
    <p:sldId id="346" r:id="rId40"/>
    <p:sldId id="347" r:id="rId41"/>
    <p:sldId id="348" r:id="rId42"/>
    <p:sldId id="349" r:id="rId43"/>
    <p:sldId id="350" r:id="rId44"/>
    <p:sldId id="35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388" autoAdjust="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outlineViewPr>
    <p:cViewPr>
      <p:scale>
        <a:sx n="33" d="100"/>
        <a:sy n="33" d="100"/>
      </p:scale>
      <p:origin x="0" y="-77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8/10/relationships/authors" Target="author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770CD12-9826-49E1-929E-F7F1AE2E8027}"/>
    <pc:docChg chg="delSld">
      <pc:chgData name="Ewa Kazimierska" userId="8edb7084-dccb-4d8f-9cfb-38098ea1d667" providerId="ADAL" clId="{F770CD12-9826-49E1-929E-F7F1AE2E8027}" dt="2026-01-06T00:25:33.756" v="0" actId="47"/>
      <pc:docMkLst>
        <pc:docMk/>
      </pc:docMkLst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704370842" sldId="310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1669023770" sldId="311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952135350" sldId="312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2224546682" sldId="313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82250651" sldId="314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2302010161" sldId="315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554382460" sldId="316"/>
        </pc:sldMkLst>
      </pc:sldChg>
      <pc:sldChg chg="del">
        <pc:chgData name="Ewa Kazimierska" userId="8edb7084-dccb-4d8f-9cfb-38098ea1d667" providerId="ADAL" clId="{F770CD12-9826-49E1-929E-F7F1AE2E8027}" dt="2026-01-06T00:25:33.756" v="0" actId="47"/>
        <pc:sldMkLst>
          <pc:docMk/>
          <pc:sldMk cId="4011334062" sldId="31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1/6/2026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1/6/2026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5" y="690511"/>
            <a:ext cx="518582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455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55583" y="737115"/>
            <a:ext cx="4640418" cy="5407091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388461" y="737115"/>
            <a:ext cx="4449712" cy="5407091"/>
          </a:xfrm>
        </p:spPr>
        <p:txBody>
          <a:bodyPr lIns="0" tIns="0" rIns="0" bIns="0" anchor="ctr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E9F5D75-1D8F-F695-81F8-4A6D0C67821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4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2169" y="-1"/>
            <a:ext cx="4635426" cy="68579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02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3508311"/>
            <a:ext cx="9923770" cy="143876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5600" y="0"/>
            <a:ext cx="10361995" cy="3429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D179113D-0374-3934-841E-56AD5AFCF9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53828" y="5228488"/>
            <a:ext cx="9923770" cy="136825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22722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5" y="503852"/>
            <a:ext cx="9150675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50153" y="2108722"/>
            <a:ext cx="8552264" cy="4119463"/>
          </a:xfrm>
        </p:spPr>
        <p:txBody>
          <a:bodyPr lIns="0" tIns="0" rIns="0" bIns="0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BAFC1-3E76-DCE6-3A6D-E0020C5BE8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9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07175C5-CB2F-2BAC-3704-54DCD1BF04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8031" y="1068169"/>
            <a:ext cx="10115939" cy="2681549"/>
          </a:xfrm>
        </p:spPr>
        <p:txBody>
          <a:bodyPr anchor="b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01905E-33E7-852F-94E3-8E100B3D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914400"/>
            <a:ext cx="10363200" cy="502920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7799F7-CBB1-9649-7D06-F7EEFD4F0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AFC5CA-DB29-4B8C-C004-72E4EC761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E3CB2D2A-7172-87CE-D493-DAF52D62EB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8031" y="4027047"/>
            <a:ext cx="10115939" cy="17627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069536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4" y="2057401"/>
            <a:ext cx="4627186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668185" y="2057401"/>
            <a:ext cx="4609399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40DF0B-6602-19D4-3110-4659C28780D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720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3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355854D-70C0-E6E1-2A0C-284D00A21AEC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5" y="2057401"/>
            <a:ext cx="3068678" cy="4119463"/>
          </a:xfrm>
        </p:spPr>
        <p:txBody>
          <a:bodyPr lIns="0">
            <a:normAutofit/>
          </a:bodyPr>
          <a:lstStyle>
            <a:lvl1pPr marL="32004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defRPr sz="2000"/>
            </a:lvl1pPr>
            <a:lvl2pPr marL="457200" indent="-32004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+mj-lt"/>
              <a:buAutoNum type="alphaLcPeriod"/>
              <a:defRPr sz="2000"/>
            </a:lvl2pPr>
            <a:lvl3pPr marL="9144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rabicParenR"/>
              <a:defRPr sz="2000"/>
            </a:lvl3pPr>
            <a:lvl4pPr marL="13716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lphaLcParenR"/>
              <a:defRPr sz="2000"/>
            </a:lvl4pPr>
            <a:lvl5pPr marL="1828800" indent="-320040">
              <a:spcBef>
                <a:spcPts val="1000"/>
              </a:spcBef>
              <a:spcAft>
                <a:spcPts val="1200"/>
              </a:spcAft>
              <a:buFont typeface="+mj-lt"/>
              <a:buAutoNum type="romanL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91727" y="2057401"/>
            <a:ext cx="6085857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7B331F9-6D4A-5020-969F-E961AF374E1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23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57912CB-B8F8-1E65-094F-AD3220E6C79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03363" y="2061969"/>
            <a:ext cx="4592637" cy="4805362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787262" y="2052736"/>
            <a:ext cx="4490320" cy="480059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09D86D-3DDE-CA24-4CAA-DF6944B9BC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10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468814" y="2057400"/>
            <a:ext cx="3091027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able Placeholder 13">
            <a:extLst>
              <a:ext uri="{FF2B5EF4-FFF2-40B4-BE49-F238E27FC236}">
                <a16:creationId xmlns:a16="http://schemas.microsoft.com/office/drawing/2014/main" id="{EA708189-1532-1BDD-104F-4D8556146CEE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097463" y="2051976"/>
            <a:ext cx="6180137" cy="3867538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6E0EC71B-95A1-C740-6B1F-F8DF02E2D1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29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2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0AB10A-3CAB-D4C0-3CB1-401461802BD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468814" y="2066731"/>
            <a:ext cx="6452876" cy="3867538"/>
          </a:xfrm>
        </p:spPr>
        <p:txBody>
          <a:bodyPr lIns="0">
            <a:normAutofit/>
          </a:bodyPr>
          <a:lstStyle>
            <a:lvl1pPr>
              <a:lnSpc>
                <a:spcPct val="100000"/>
              </a:lnSpc>
              <a:spcAft>
                <a:spcPts val="600"/>
              </a:spcAft>
              <a:defRPr sz="2000"/>
            </a:lvl1pPr>
            <a:lvl2pPr>
              <a:lnSpc>
                <a:spcPct val="100000"/>
              </a:lnSpc>
              <a:spcAft>
                <a:spcPts val="600"/>
              </a:spcAft>
              <a:defRPr sz="2000"/>
            </a:lvl2pPr>
            <a:lvl3pPr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defRPr sz="2000"/>
            </a:lvl3pPr>
            <a:lvl4pPr>
              <a:lnSpc>
                <a:spcPct val="100000"/>
              </a:lnSpc>
              <a:spcAft>
                <a:spcPts val="1200"/>
              </a:spcAft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7DBA8ADB-B20F-8404-46AB-AF67E25C7C75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169196" y="2066731"/>
            <a:ext cx="3108391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Aft>
                <a:spcPts val="6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14D5F7-E70A-5F97-5C8F-95B9E1B6D49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814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CB43608F-0A38-CF4A-4B3B-F1212E786FDE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487488" y="2057400"/>
            <a:ext cx="9790112" cy="388620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5DA3688-07D1-82D9-6818-C95E9A69C2F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357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4" y="690511"/>
            <a:ext cx="496467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608249-3D60-D3B2-68C5-778D0EA18F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282286" y="690465"/>
            <a:ext cx="4784372" cy="5253089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>
                <a:solidFill>
                  <a:schemeClr val="bg1"/>
                </a:solidFill>
              </a:defRPr>
            </a:lvl1pPr>
            <a:lvl2pPr marL="7429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001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374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82F216-62F1-7E0B-63FD-51C27CDAA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1F31D-B959-2AD8-9208-FF08B574D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12136" y="5943601"/>
            <a:ext cx="968983" cy="6519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pc="15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  <p:sldLayoutId id="2147483682" r:id="rId12"/>
    <p:sldLayoutId id="2147483681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4C9E-20FB-B999-9303-C71D133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615" y="690511"/>
            <a:ext cx="6859734" cy="5253089"/>
          </a:xfrm>
        </p:spPr>
        <p:txBody>
          <a:bodyPr/>
          <a:lstStyle/>
          <a:p>
            <a:r>
              <a:rPr lang="en-GB" dirty="0"/>
              <a:t>Effective </a:t>
            </a:r>
            <a:r>
              <a:rPr lang="en-GB"/>
              <a:t>Revision and </a:t>
            </a:r>
            <a:r>
              <a:rPr lang="en-GB" dirty="0"/>
              <a:t>Exam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822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7761-0B88-A5E8-0B78-C39173D05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583" y="737115"/>
            <a:ext cx="4640418" cy="5407091"/>
          </a:xfrm>
        </p:spPr>
        <p:txBody>
          <a:bodyPr/>
          <a:lstStyle/>
          <a:p>
            <a:r>
              <a:rPr lang="en-US" dirty="0"/>
              <a:t>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A04E6-CD61-B962-4287-DEC1993C32D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88461" y="737115"/>
            <a:ext cx="4449712" cy="5407091"/>
          </a:xfrm>
        </p:spPr>
        <p:txBody>
          <a:bodyPr/>
          <a:lstStyle/>
          <a:p>
            <a:r>
              <a:rPr lang="en-GB" dirty="0"/>
              <a:t>Creating a revision timetable</a:t>
            </a:r>
          </a:p>
          <a:p>
            <a:r>
              <a:rPr lang="en-GB" dirty="0"/>
              <a:t>Revision tips (active learning)</a:t>
            </a:r>
          </a:p>
          <a:p>
            <a:r>
              <a:rPr lang="en-US" dirty="0"/>
              <a:t>Focusing your revision</a:t>
            </a:r>
          </a:p>
          <a:p>
            <a:r>
              <a:rPr lang="en-US" dirty="0"/>
              <a:t>Study buddies</a:t>
            </a:r>
          </a:p>
          <a:p>
            <a:r>
              <a:rPr lang="en-US" dirty="0"/>
              <a:t>Improving exam performance</a:t>
            </a:r>
          </a:p>
          <a:p>
            <a:r>
              <a:rPr lang="en-US" dirty="0"/>
              <a:t>Exam strategies</a:t>
            </a:r>
          </a:p>
          <a:p>
            <a:r>
              <a:rPr lang="en-US" dirty="0"/>
              <a:t>Combating exam nerves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4601E-33F5-5714-867D-A0B584DA7C1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455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Creating a revision timetable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D12CC7-33C1-4FC7-AE69-BD14F5DFFD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20" r="36986"/>
          <a:stretch>
            <a:fillRect/>
          </a:stretch>
        </p:blipFill>
        <p:spPr>
          <a:xfrm>
            <a:off x="6642169" y="-1"/>
            <a:ext cx="4635426" cy="6857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2118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US" dirty="0"/>
              <a:t>Why use a revision table?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Helps you organise time before exams</a:t>
            </a:r>
          </a:p>
          <a:p>
            <a:r>
              <a:rPr lang="en-GB" sz="2400" dirty="0"/>
              <a:t>Ensures balanced effort across subjects</a:t>
            </a:r>
          </a:p>
          <a:p>
            <a:r>
              <a:rPr lang="en-GB" sz="2400" dirty="0"/>
              <a:t>Boosts motivation and confidence</a:t>
            </a:r>
          </a:p>
          <a:p>
            <a:r>
              <a:rPr lang="en-GB" sz="2400" dirty="0"/>
              <a:t>Prevents last-minute stress</a:t>
            </a:r>
          </a:p>
          <a:p>
            <a:r>
              <a:rPr lang="en-GB" sz="2400" dirty="0"/>
              <a:t>Improves concentration and productivity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165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Steps to Create a Timetable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Start with a blank schedule</a:t>
            </a:r>
          </a:p>
          <a:p>
            <a:r>
              <a:rPr lang="en-GB" sz="2400" dirty="0"/>
              <a:t>Mark essential non-study commitments</a:t>
            </a:r>
          </a:p>
          <a:p>
            <a:r>
              <a:rPr lang="en-GB" sz="2400" dirty="0"/>
              <a:t>Insert exam dates and deadlines</a:t>
            </a:r>
          </a:p>
          <a:p>
            <a:r>
              <a:rPr lang="en-GB" sz="2400" dirty="0"/>
              <a:t>Break days into study sessions</a:t>
            </a:r>
          </a:p>
          <a:p>
            <a:r>
              <a:rPr lang="en-GB" sz="2400" dirty="0"/>
              <a:t>Allocate topics realistically</a:t>
            </a:r>
          </a:p>
          <a:p>
            <a:r>
              <a:rPr lang="en-GB" sz="2400" dirty="0"/>
              <a:t>Keep flexibility for unexpected issues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52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Tips for Effective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Prioritise hard topics earlier</a:t>
            </a:r>
          </a:p>
          <a:p>
            <a:r>
              <a:rPr lang="en-GB" sz="2400" dirty="0"/>
              <a:t>Use short, focused sessions (≈1.5 hours)</a:t>
            </a:r>
          </a:p>
          <a:p>
            <a:r>
              <a:rPr lang="en-GB" sz="2400" dirty="0"/>
              <a:t>Include breaks and rest</a:t>
            </a:r>
          </a:p>
          <a:p>
            <a:r>
              <a:rPr lang="en-GB" sz="2400" dirty="0"/>
              <a:t>Avoid over-perfecting the timetable</a:t>
            </a:r>
          </a:p>
          <a:p>
            <a:r>
              <a:rPr lang="en-GB" sz="2400" dirty="0"/>
              <a:t>Review and adjust weekly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493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Using Your Time Effectively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Gather materials early</a:t>
            </a:r>
          </a:p>
          <a:p>
            <a:r>
              <a:rPr lang="en-GB" sz="2400" dirty="0"/>
              <a:t>Give revision high priority</a:t>
            </a:r>
          </a:p>
          <a:p>
            <a:r>
              <a:rPr lang="en-GB" sz="2400" dirty="0"/>
              <a:t>Recognise signs of fatigue</a:t>
            </a:r>
          </a:p>
          <a:p>
            <a:r>
              <a:rPr lang="en-GB" sz="2400" dirty="0"/>
              <a:t>Use active methods </a:t>
            </a:r>
          </a:p>
          <a:p>
            <a:r>
              <a:rPr lang="en-GB" sz="2400" dirty="0"/>
              <a:t>Don’t neglect earlier topics, review regularly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971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Revision tips (Active Learning)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EC44B6-1B0A-456F-948C-996B215507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22" r="26795" b="-1"/>
          <a:stretch>
            <a:fillRect/>
          </a:stretch>
        </p:blipFill>
        <p:spPr>
          <a:xfrm>
            <a:off x="6642169" y="-1"/>
            <a:ext cx="4635426" cy="6857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0786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What Is Active Learning?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Thinking through concepts and connections</a:t>
            </a:r>
          </a:p>
          <a:p>
            <a:r>
              <a:rPr lang="en-GB" sz="2400" dirty="0"/>
              <a:t>Reducing information into meaningful structures</a:t>
            </a:r>
          </a:p>
          <a:p>
            <a:r>
              <a:rPr lang="en-GB" sz="2400" dirty="0"/>
              <a:t>Using techniques to improve memory and understanding</a:t>
            </a:r>
          </a:p>
          <a:p>
            <a:r>
              <a:rPr lang="en-GB" sz="2400" dirty="0"/>
              <a:t>More effective than simple rereading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264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Distilling / Chunking Notes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Reduce raw notes into key headings</a:t>
            </a:r>
          </a:p>
          <a:p>
            <a:r>
              <a:rPr lang="en-GB" sz="2400" dirty="0"/>
              <a:t>Create grids or tables to show links</a:t>
            </a:r>
          </a:p>
          <a:p>
            <a:r>
              <a:rPr lang="en-GB" sz="2400" dirty="0"/>
              <a:t>Rewrite summaries to reinforce memory</a:t>
            </a:r>
          </a:p>
          <a:p>
            <a:r>
              <a:rPr lang="en-GB" sz="2400" dirty="0"/>
              <a:t>Helps create a “mental map” of content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54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Using Past Papers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Understand exam structure</a:t>
            </a:r>
          </a:p>
          <a:p>
            <a:r>
              <a:rPr lang="en-GB" sz="2400" dirty="0"/>
              <a:t>Identify common topics and question styles</a:t>
            </a:r>
          </a:p>
          <a:p>
            <a:r>
              <a:rPr lang="en-GB" sz="2400" dirty="0"/>
              <a:t>Practise timing</a:t>
            </a:r>
          </a:p>
          <a:p>
            <a:r>
              <a:rPr lang="en-GB" sz="2400" dirty="0"/>
              <a:t>Learn how much depth is expected</a:t>
            </a:r>
          </a:p>
          <a:p>
            <a:r>
              <a:rPr lang="en-GB" sz="2400" dirty="0"/>
              <a:t>Use both model answers and poor answers for comparison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377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Techniques for Memorising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Be mentally ready</a:t>
            </a:r>
          </a:p>
          <a:p>
            <a:r>
              <a:rPr lang="en-GB" sz="2400" dirty="0"/>
              <a:t>Create the right environment</a:t>
            </a:r>
          </a:p>
          <a:p>
            <a:r>
              <a:rPr lang="en-GB" sz="2400" dirty="0"/>
              <a:t>Visualise and associate ideas</a:t>
            </a:r>
          </a:p>
          <a:p>
            <a:r>
              <a:rPr lang="en-GB" sz="2400" dirty="0"/>
              <a:t>Limit material into manageable chunks</a:t>
            </a:r>
          </a:p>
          <a:p>
            <a:r>
              <a:rPr lang="en-GB" sz="2400" dirty="0"/>
              <a:t>Use self-testing cycles (5 mins → 1 hr → 24 hrs)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465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Practical Active Learning Methods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Mind maps and diagrams</a:t>
            </a:r>
          </a:p>
          <a:p>
            <a:r>
              <a:rPr lang="en-GB" sz="2400" dirty="0"/>
              <a:t>Flashcards, acronyms, rhymes</a:t>
            </a:r>
          </a:p>
          <a:p>
            <a:r>
              <a:rPr lang="en-GB" sz="2400" dirty="0"/>
              <a:t>Teaching others (mini-lectures)</a:t>
            </a:r>
          </a:p>
          <a:p>
            <a:r>
              <a:rPr lang="en-GB" sz="2400" dirty="0"/>
              <a:t>Creating revision sheets</a:t>
            </a:r>
          </a:p>
          <a:p>
            <a:r>
              <a:rPr lang="en-GB" sz="2400" dirty="0"/>
              <a:t>Summarising and rewriting notes</a:t>
            </a:r>
          </a:p>
          <a:p>
            <a:r>
              <a:rPr lang="en-GB" sz="2400" dirty="0"/>
              <a:t>Making your own exam papers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745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Focusing your Revision</a:t>
            </a:r>
          </a:p>
        </p:txBody>
      </p:sp>
      <p:pic>
        <p:nvPicPr>
          <p:cNvPr id="9218" name="Picture 2" descr="18 Intentional Congruence - Be Better Tomorrow">
            <a:extLst>
              <a:ext uri="{FF2B5EF4-FFF2-40B4-BE49-F238E27FC236}">
                <a16:creationId xmlns:a16="http://schemas.microsoft.com/office/drawing/2014/main" id="{7346D97C-B086-4BFB-8600-B9EB1E364E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6" r="28956"/>
          <a:stretch/>
        </p:blipFill>
        <p:spPr bwMode="auto">
          <a:xfrm>
            <a:off x="6642169" y="-1"/>
            <a:ext cx="4635426" cy="685799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34023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Using Learning Objectives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Clarify what you are expected to know</a:t>
            </a:r>
          </a:p>
          <a:p>
            <a:r>
              <a:rPr lang="en-GB" sz="2400" dirty="0"/>
              <a:t>Use as a revision checklist</a:t>
            </a:r>
          </a:p>
          <a:p>
            <a:r>
              <a:rPr lang="en-GB" sz="2400" dirty="0"/>
              <a:t>Match them with past-paper questions</a:t>
            </a:r>
          </a:p>
          <a:p>
            <a:r>
              <a:rPr lang="en-GB" sz="2400" dirty="0"/>
              <a:t>Ask staff if objectives changed mid-term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076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What Marking Criteria Tell You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Markers look for:</a:t>
            </a:r>
          </a:p>
          <a:p>
            <a:r>
              <a:rPr lang="en-GB" sz="2400" dirty="0"/>
              <a:t>Relevance and content</a:t>
            </a:r>
          </a:p>
          <a:p>
            <a:r>
              <a:rPr lang="en-GB" sz="2400" dirty="0"/>
              <a:t>Depth and complexity</a:t>
            </a:r>
          </a:p>
          <a:p>
            <a:r>
              <a:rPr lang="en-GB" sz="2400" dirty="0"/>
              <a:t>Clear writing and structure</a:t>
            </a:r>
          </a:p>
          <a:p>
            <a:r>
              <a:rPr lang="en-GB" sz="2400" dirty="0"/>
              <a:t>Use of evidence and examples</a:t>
            </a:r>
          </a:p>
          <a:p>
            <a:r>
              <a:rPr lang="en-GB" sz="2400" dirty="0"/>
              <a:t>Original thinking</a:t>
            </a:r>
          </a:p>
          <a:p>
            <a:r>
              <a:rPr lang="en-GB" sz="2400" dirty="0"/>
              <a:t>Proper analysis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602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Exploiting Past Papers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Ask yourself:</a:t>
            </a:r>
          </a:p>
          <a:p>
            <a:r>
              <a:rPr lang="en-GB" sz="2400" dirty="0"/>
              <a:t>What types of questions appear?</a:t>
            </a:r>
          </a:p>
          <a:p>
            <a:r>
              <a:rPr lang="en-GB" sz="2400" dirty="0"/>
              <a:t>What depth is required?</a:t>
            </a:r>
          </a:p>
          <a:p>
            <a:r>
              <a:rPr lang="en-GB" sz="2400" dirty="0"/>
              <a:t>Which topics come up often?</a:t>
            </a:r>
          </a:p>
          <a:p>
            <a:r>
              <a:rPr lang="en-GB" sz="2400" dirty="0"/>
              <a:t>How much freedom do answers allow?</a:t>
            </a:r>
          </a:p>
          <a:p>
            <a:pPr marL="0" indent="0">
              <a:buNone/>
            </a:pPr>
            <a:r>
              <a:rPr lang="en-GB" sz="2400" dirty="0"/>
              <a:t>Group questions by topic to identify patterns.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25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Learning from Model Answers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Attempt question first</a:t>
            </a:r>
          </a:p>
          <a:p>
            <a:r>
              <a:rPr lang="en-GB" sz="2400" dirty="0"/>
              <a:t>Compare structure, depth, examples</a:t>
            </a:r>
          </a:p>
          <a:p>
            <a:r>
              <a:rPr lang="en-GB" sz="2400" dirty="0"/>
              <a:t>Learn how strong answers are constructed</a:t>
            </a:r>
          </a:p>
          <a:p>
            <a:r>
              <a:rPr lang="en-GB" sz="2400" dirty="0"/>
              <a:t>Use poor answers to spot mistakes to avoid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020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Creating Your Own Questions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Helps you think like an examiner</a:t>
            </a:r>
          </a:p>
          <a:p>
            <a:r>
              <a:rPr lang="en-GB" sz="2400" dirty="0"/>
              <a:t>Reveals key concepts</a:t>
            </a:r>
          </a:p>
          <a:p>
            <a:r>
              <a:rPr lang="en-GB" sz="2400" dirty="0"/>
              <a:t>Good practice for timed writing</a:t>
            </a:r>
          </a:p>
          <a:p>
            <a:r>
              <a:rPr lang="en-GB" sz="2400" dirty="0"/>
              <a:t>Avoid question-spotting (too risky)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650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Study Buddies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6C552F-E222-42E5-A746-090C960F17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17" r="33035"/>
          <a:stretch>
            <a:fillRect/>
          </a:stretch>
        </p:blipFill>
        <p:spPr>
          <a:xfrm>
            <a:off x="6642169" y="-1"/>
            <a:ext cx="4635426" cy="6857999"/>
          </a:xfrm>
          <a:prstGeom prst="rect">
            <a:avLst/>
          </a:prstGeom>
          <a:noFill/>
        </p:spPr>
      </p:pic>
      <p:sp>
        <p:nvSpPr>
          <p:cNvPr id="9" name="Slide Number Placeholder 3" hidden="1">
            <a:extLst>
              <a:ext uri="{FF2B5EF4-FFF2-40B4-BE49-F238E27FC236}">
                <a16:creationId xmlns:a16="http://schemas.microsoft.com/office/drawing/2014/main" id="{DDE0FD4F-208B-391D-D681-942E26F530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pPr>
              <a:spcAft>
                <a:spcPts val="600"/>
              </a:spcAft>
            </a:pPr>
            <a:fld id="{18D65601-5AE2-46FC-B138-694DDD2B510D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98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US" dirty="0"/>
              <a:t>What Is Study Buddying?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Working with one or more partners to:</a:t>
            </a:r>
          </a:p>
          <a:p>
            <a:r>
              <a:rPr lang="en-GB" sz="2400" dirty="0"/>
              <a:t>Solve problems</a:t>
            </a:r>
          </a:p>
          <a:p>
            <a:r>
              <a:rPr lang="en-GB" sz="2400" dirty="0"/>
              <a:t>Share notes</a:t>
            </a:r>
          </a:p>
          <a:p>
            <a:r>
              <a:rPr lang="en-GB" sz="2400" dirty="0"/>
              <a:t>Quiz each other</a:t>
            </a:r>
          </a:p>
          <a:p>
            <a:r>
              <a:rPr lang="en-GB" sz="2400" dirty="0"/>
              <a:t>Teach mini-topics</a:t>
            </a:r>
          </a:p>
          <a:p>
            <a:r>
              <a:rPr lang="en-GB" sz="2400" dirty="0"/>
              <a:t>Motivate each other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575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Advantages of Study Buddies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Clarifies understanding</a:t>
            </a:r>
          </a:p>
          <a:p>
            <a:r>
              <a:rPr lang="en-GB" sz="2400" dirty="0"/>
              <a:t>Shared strengths support weaker areas</a:t>
            </a:r>
          </a:p>
          <a:p>
            <a:r>
              <a:rPr lang="en-GB" sz="2400" dirty="0"/>
              <a:t>Encourages motivation and discipline</a:t>
            </a:r>
          </a:p>
          <a:p>
            <a:r>
              <a:rPr lang="en-GB" sz="2400" dirty="0"/>
              <a:t>Reduces anxiety; informal environment</a:t>
            </a:r>
          </a:p>
          <a:p>
            <a:r>
              <a:rPr lang="en-GB" sz="2400" dirty="0"/>
              <a:t>Makes revision more enjoyable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4371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Practical Buddy Activities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Work individually, then compare</a:t>
            </a:r>
          </a:p>
          <a:p>
            <a:r>
              <a:rPr lang="en-GB" sz="2400" dirty="0"/>
              <a:t>Teach each other using whiteboards</a:t>
            </a:r>
          </a:p>
          <a:p>
            <a:r>
              <a:rPr lang="en-GB" sz="2400" dirty="0"/>
              <a:t>Create shared flashcards and question banks</a:t>
            </a:r>
          </a:p>
          <a:p>
            <a:r>
              <a:rPr lang="en-GB" sz="2400" dirty="0"/>
              <a:t>Do mock exams together</a:t>
            </a:r>
          </a:p>
          <a:p>
            <a:r>
              <a:rPr lang="en-GB" sz="2400" dirty="0"/>
              <a:t>Share missing resources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589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Tips for Effective Partnerships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Set meeting rules</a:t>
            </a:r>
          </a:p>
          <a:p>
            <a:r>
              <a:rPr lang="en-GB" sz="2400" dirty="0"/>
              <a:t>Choose quiet venues</a:t>
            </a:r>
          </a:p>
          <a:p>
            <a:r>
              <a:rPr lang="en-GB" sz="2400" dirty="0"/>
              <a:t>Create goals for each session</a:t>
            </a:r>
          </a:p>
          <a:p>
            <a:r>
              <a:rPr lang="en-GB" sz="2400" dirty="0"/>
              <a:t>Avoid chatting / going off topic</a:t>
            </a:r>
          </a:p>
          <a:p>
            <a:r>
              <a:rPr lang="en-GB" sz="2400" dirty="0"/>
              <a:t>Balance helping others with your own needs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2346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Improving exam performance</a:t>
            </a:r>
          </a:p>
        </p:txBody>
      </p:sp>
      <p:pic>
        <p:nvPicPr>
          <p:cNvPr id="31746" name="Picture 2" descr="Functional Skills | Community Learning Bristol">
            <a:extLst>
              <a:ext uri="{FF2B5EF4-FFF2-40B4-BE49-F238E27FC236}">
                <a16:creationId xmlns:a16="http://schemas.microsoft.com/office/drawing/2014/main" id="{8EA60F92-C179-4349-8A38-B2FD750D62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5" r="46000" b="-1"/>
          <a:stretch>
            <a:fillRect/>
          </a:stretch>
        </p:blipFill>
        <p:spPr bwMode="auto">
          <a:xfrm>
            <a:off x="6642169" y="-1"/>
            <a:ext cx="4635426" cy="685799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Slide Number Placeholder 3" hidden="1">
            <a:extLst>
              <a:ext uri="{FF2B5EF4-FFF2-40B4-BE49-F238E27FC236}">
                <a16:creationId xmlns:a16="http://schemas.microsoft.com/office/drawing/2014/main" id="{DDE0FD4F-208B-391D-D681-942E26F530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pPr>
              <a:spcAft>
                <a:spcPts val="600"/>
              </a:spcAft>
            </a:pPr>
            <a:fld id="{18D65601-5AE2-46FC-B138-694DDD2B510D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589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Reasons for Weak Performance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Common causes:</a:t>
            </a:r>
          </a:p>
          <a:p>
            <a:r>
              <a:rPr lang="en-GB" sz="2400" dirty="0"/>
              <a:t>Misunderstanding the question</a:t>
            </a:r>
          </a:p>
          <a:p>
            <a:r>
              <a:rPr lang="en-GB" sz="2400" dirty="0"/>
              <a:t>Poor time management</a:t>
            </a:r>
          </a:p>
          <a:p>
            <a:r>
              <a:rPr lang="en-GB" sz="2400" dirty="0"/>
              <a:t>Shallow or incomplete answers</a:t>
            </a:r>
          </a:p>
          <a:p>
            <a:r>
              <a:rPr lang="en-GB" sz="2400" dirty="0"/>
              <a:t>Irrelevant information</a:t>
            </a:r>
          </a:p>
          <a:p>
            <a:r>
              <a:rPr lang="en-GB" sz="2400" dirty="0"/>
              <a:t>Poor handwriting or clarity</a:t>
            </a:r>
          </a:p>
          <a:p>
            <a:r>
              <a:rPr lang="en-GB" sz="2400" dirty="0"/>
              <a:t>Factual errors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157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How to Ensure You Answer the Question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Analyse each part of the question</a:t>
            </a:r>
          </a:p>
          <a:p>
            <a:r>
              <a:rPr lang="en-GB" sz="2400" dirty="0"/>
              <a:t>Plan briefly</a:t>
            </a:r>
          </a:p>
          <a:p>
            <a:r>
              <a:rPr lang="en-GB" sz="2400" dirty="0"/>
              <a:t>Keep focus on the task</a:t>
            </a:r>
          </a:p>
          <a:p>
            <a:r>
              <a:rPr lang="en-GB" sz="2400" dirty="0"/>
              <a:t>Include essential facts</a:t>
            </a:r>
          </a:p>
          <a:p>
            <a:r>
              <a:rPr lang="en-GB" sz="2400" dirty="0"/>
              <a:t>Avoid value judgements unless required</a:t>
            </a:r>
          </a:p>
          <a:p>
            <a:r>
              <a:rPr lang="en-GB" sz="2400" dirty="0"/>
              <a:t>Don’t answer a prepared question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180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Reviewing Answers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Check question numbers</a:t>
            </a:r>
          </a:p>
          <a:p>
            <a:r>
              <a:rPr lang="en-GB" sz="2400" dirty="0"/>
              <a:t>Correct small errors</a:t>
            </a:r>
          </a:p>
          <a:p>
            <a:r>
              <a:rPr lang="en-GB" sz="2400" dirty="0"/>
              <a:t>Improve clarity</a:t>
            </a:r>
          </a:p>
          <a:p>
            <a:r>
              <a:rPr lang="en-GB" sz="2400" dirty="0"/>
              <a:t>Add missing points</a:t>
            </a:r>
          </a:p>
          <a:p>
            <a:r>
              <a:rPr lang="en-GB" sz="2400" dirty="0"/>
              <a:t>Ensure relevance to the actual question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9686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Exam Strategies</a:t>
            </a:r>
          </a:p>
        </p:txBody>
      </p:sp>
      <p:pic>
        <p:nvPicPr>
          <p:cNvPr id="32772" name="Picture 4" descr="Differentiation">
            <a:extLst>
              <a:ext uri="{FF2B5EF4-FFF2-40B4-BE49-F238E27FC236}">
                <a16:creationId xmlns:a16="http://schemas.microsoft.com/office/drawing/2014/main" id="{DD4B0743-E00C-44D3-A9D0-3E8804C9F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42" r="26440" b="-2"/>
          <a:stretch>
            <a:fillRect/>
          </a:stretch>
        </p:blipFill>
        <p:spPr bwMode="auto">
          <a:xfrm>
            <a:off x="6642169" y="-1"/>
            <a:ext cx="4635426" cy="685799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Slide Number Placeholder 3" hidden="1">
            <a:extLst>
              <a:ext uri="{FF2B5EF4-FFF2-40B4-BE49-F238E27FC236}">
                <a16:creationId xmlns:a16="http://schemas.microsoft.com/office/drawing/2014/main" id="{DDE0FD4F-208B-391D-D681-942E26F530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pPr>
              <a:spcAft>
                <a:spcPts val="600"/>
              </a:spcAft>
            </a:pPr>
            <a:fld id="{18D65601-5AE2-46FC-B138-694DDD2B510D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3343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Key Info Needed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Before the exam, know:</a:t>
            </a:r>
          </a:p>
          <a:p>
            <a:r>
              <a:rPr lang="en-GB" sz="2400" dirty="0"/>
              <a:t>Format and number of questions</a:t>
            </a:r>
          </a:p>
          <a:p>
            <a:r>
              <a:rPr lang="en-GB" sz="2400" dirty="0"/>
              <a:t>Mark distribution</a:t>
            </a:r>
          </a:p>
          <a:p>
            <a:r>
              <a:rPr lang="en-GB" sz="2400" dirty="0"/>
              <a:t>Restrictions on choice</a:t>
            </a:r>
          </a:p>
          <a:p>
            <a:r>
              <a:rPr lang="en-GB" sz="2400" dirty="0"/>
              <a:t>Time available per section</a:t>
            </a:r>
          </a:p>
          <a:p>
            <a:r>
              <a:rPr lang="en-GB" sz="2400" dirty="0"/>
              <a:t>Expected depth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632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Creating a Time Strategy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Allocate 5% for reading the paper</a:t>
            </a:r>
          </a:p>
          <a:p>
            <a:r>
              <a:rPr lang="en-GB" sz="2400" dirty="0"/>
              <a:t>Allocate 5% for flexibility</a:t>
            </a:r>
          </a:p>
          <a:p>
            <a:r>
              <a:rPr lang="en-GB" sz="2400" dirty="0"/>
              <a:t>Divide remaining time across answers</a:t>
            </a:r>
          </a:p>
          <a:p>
            <a:r>
              <a:rPr lang="en-GB" sz="2400" dirty="0"/>
              <a:t>Practice writing within time limits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3772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During the Exam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Check the rubric</a:t>
            </a:r>
          </a:p>
          <a:p>
            <a:r>
              <a:rPr lang="en-GB" sz="2400" dirty="0"/>
              <a:t>Read all questions</a:t>
            </a:r>
          </a:p>
          <a:p>
            <a:r>
              <a:rPr lang="en-GB" sz="2400" dirty="0"/>
              <a:t>Choose questions strategically</a:t>
            </a:r>
          </a:p>
          <a:p>
            <a:r>
              <a:rPr lang="en-GB" sz="2400" dirty="0"/>
              <a:t>Use diminishing returns: don’t overspend time on one</a:t>
            </a:r>
          </a:p>
          <a:p>
            <a:r>
              <a:rPr lang="en-GB" sz="2400" dirty="0"/>
              <a:t>Attempt all required answers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7981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Preparation Checklist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Bring:</a:t>
            </a:r>
          </a:p>
          <a:p>
            <a:r>
              <a:rPr lang="en-GB" sz="2400" dirty="0"/>
              <a:t>Pens, pencils, ruler</a:t>
            </a:r>
          </a:p>
          <a:p>
            <a:r>
              <a:rPr lang="en-GB" sz="2400" dirty="0"/>
              <a:t>ID card</a:t>
            </a:r>
          </a:p>
          <a:p>
            <a:r>
              <a:rPr lang="en-GB" sz="2400" dirty="0"/>
              <a:t>Allowed equipment</a:t>
            </a:r>
          </a:p>
          <a:p>
            <a:r>
              <a:rPr lang="en-GB" sz="2400" dirty="0"/>
              <a:t>Allowed texts</a:t>
            </a:r>
          </a:p>
          <a:p>
            <a:r>
              <a:rPr lang="en-GB" sz="2400" dirty="0"/>
              <a:t>Water/snack (if allowed)</a:t>
            </a:r>
          </a:p>
          <a:p>
            <a:r>
              <a:rPr lang="en-GB" sz="2400" dirty="0"/>
              <a:t>Watch</a:t>
            </a:r>
          </a:p>
          <a:p>
            <a:r>
              <a:rPr lang="en-GB" sz="2400" dirty="0"/>
              <a:t>Mascot (optional!)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961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D0E47E-D228-15EB-5886-33E9AA18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/>
          <a:p>
            <a:r>
              <a:rPr lang="en-GB" dirty="0"/>
              <a:t>Combating Exam Anxiety</a:t>
            </a:r>
          </a:p>
        </p:txBody>
      </p:sp>
      <p:sp>
        <p:nvSpPr>
          <p:cNvPr id="9" name="Slide Number Placeholder 3" hidden="1">
            <a:extLst>
              <a:ext uri="{FF2B5EF4-FFF2-40B4-BE49-F238E27FC236}">
                <a16:creationId xmlns:a16="http://schemas.microsoft.com/office/drawing/2014/main" id="{DDE0FD4F-208B-391D-D681-942E26F530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pPr>
              <a:spcAft>
                <a:spcPts val="600"/>
              </a:spcAft>
            </a:pPr>
            <a:fld id="{18D65601-5AE2-46FC-B138-694DDD2B510D}" type="slidenum">
              <a:rPr lang="en-US" smtClean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  <p:sp>
        <p:nvSpPr>
          <p:cNvPr id="2" name="AutoShape 2" descr="SVG &gt; no panic frightened scary - Free SVG Image &amp; Icon. | SVG Silh">
            <a:extLst>
              <a:ext uri="{FF2B5EF4-FFF2-40B4-BE49-F238E27FC236}">
                <a16:creationId xmlns:a16="http://schemas.microsoft.com/office/drawing/2014/main" id="{3EAC58B9-20E0-49DA-88A1-70884BE504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159EA0-05F1-4C7B-B419-74789740B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0" y="323850"/>
            <a:ext cx="527685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7894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Understanding Exam Anxiety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Nerves are normal</a:t>
            </a:r>
          </a:p>
          <a:p>
            <a:r>
              <a:rPr lang="en-GB" sz="2400" dirty="0"/>
              <a:t>Anxiety often comes from lack of preparation</a:t>
            </a:r>
          </a:p>
          <a:p>
            <a:r>
              <a:rPr lang="en-GB" sz="2400" dirty="0"/>
              <a:t>Confidence reduces anxiety</a:t>
            </a:r>
          </a:p>
          <a:p>
            <a:r>
              <a:rPr lang="en-GB" sz="2400" dirty="0"/>
              <a:t>A “game plan” helps you stay in control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9692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Managing Panic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Follow a clear timetable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Use time efficiently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Reduce unnecessary activities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Think positively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Exercise for stress relief</a:t>
            </a:r>
          </a:p>
          <a:p>
            <a:endParaRPr lang="en-US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583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Perfectionism Issues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Don’t expect perfect answers</a:t>
            </a:r>
          </a:p>
          <a:p>
            <a:r>
              <a:rPr lang="en-GB" sz="2400" dirty="0"/>
              <a:t>Don’t over-plan, start writing</a:t>
            </a:r>
          </a:p>
          <a:p>
            <a:r>
              <a:rPr lang="en-GB" sz="2400" dirty="0"/>
              <a:t>Get basics down first</a:t>
            </a:r>
          </a:p>
          <a:p>
            <a:r>
              <a:rPr lang="en-GB" sz="2400" dirty="0"/>
              <a:t>Don’t obsess over neatness</a:t>
            </a:r>
          </a:p>
          <a:p>
            <a:r>
              <a:rPr lang="en-GB" sz="2400" dirty="0"/>
              <a:t>Don’t panic over forgotten details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6450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Performing Under Pressure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Use mock exams to build resilience</a:t>
            </a:r>
          </a:p>
          <a:p>
            <a:r>
              <a:rPr lang="en-GB" sz="2400" dirty="0"/>
              <a:t>Treat exams as challenges</a:t>
            </a:r>
          </a:p>
          <a:p>
            <a:r>
              <a:rPr lang="en-GB" sz="2400" dirty="0"/>
              <a:t>Understand exam patterns</a:t>
            </a:r>
          </a:p>
          <a:p>
            <a:r>
              <a:rPr lang="en-GB" sz="2400" dirty="0"/>
              <a:t>Move on if stuck</a:t>
            </a:r>
          </a:p>
          <a:p>
            <a:r>
              <a:rPr lang="en-GB" sz="2400" dirty="0"/>
              <a:t>Use deep breathing and small resets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9667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If Your Mind Goes Blank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Try:</a:t>
            </a:r>
          </a:p>
          <a:p>
            <a:r>
              <a:rPr lang="en-GB" sz="2400" dirty="0"/>
              <a:t>Start from basics</a:t>
            </a:r>
          </a:p>
          <a:p>
            <a:r>
              <a:rPr lang="en-GB" sz="2400" dirty="0"/>
              <a:t>Use 5W+H questions (Who/What/When/Where/Why/How)</a:t>
            </a:r>
          </a:p>
          <a:p>
            <a:r>
              <a:rPr lang="en-GB" sz="2400" dirty="0"/>
              <a:t>Draw diagrams</a:t>
            </a:r>
          </a:p>
          <a:p>
            <a:r>
              <a:rPr lang="en-GB" sz="2400" dirty="0"/>
              <a:t>Read other questions for memory prompts</a:t>
            </a:r>
          </a:p>
          <a:p>
            <a:r>
              <a:rPr lang="en-GB" sz="2400" dirty="0"/>
              <a:t>Move on and return later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8606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153" y="503852"/>
            <a:ext cx="9150675" cy="1427585"/>
          </a:xfrm>
        </p:spPr>
        <p:txBody>
          <a:bodyPr/>
          <a:lstStyle/>
          <a:p>
            <a:r>
              <a:rPr lang="en-GB" dirty="0"/>
              <a:t>Practical Anxiety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r>
              <a:rPr lang="en-GB" sz="2400" dirty="0"/>
              <a:t>Sleep: avoid caffeine late</a:t>
            </a:r>
          </a:p>
          <a:p>
            <a:r>
              <a:rPr lang="en-GB" sz="2400" dirty="0"/>
              <a:t>Appetite: eat small snacks</a:t>
            </a:r>
          </a:p>
          <a:p>
            <a:r>
              <a:rPr lang="en-GB" sz="2400" dirty="0"/>
              <a:t>Fear of unknown: confirm exam details</a:t>
            </a:r>
          </a:p>
          <a:p>
            <a:r>
              <a:rPr lang="en-GB" sz="2400" dirty="0"/>
              <a:t>Time worries: set multiple alarms</a:t>
            </a:r>
          </a:p>
          <a:p>
            <a:r>
              <a:rPr lang="en-GB" sz="2400" dirty="0"/>
              <a:t>Panic in exam: breathing + brief walk (if permitted)</a:t>
            </a:r>
          </a:p>
          <a:p>
            <a:r>
              <a:rPr lang="en-GB" sz="2400" dirty="0"/>
              <a:t>Think positively: You can do this!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5829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GB" dirty="0"/>
              <a:t>Final Reflection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2108722"/>
            <a:ext cx="8552264" cy="4119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Ask yourself:</a:t>
            </a:r>
          </a:p>
          <a:p>
            <a:r>
              <a:rPr lang="en-GB" sz="2400" dirty="0"/>
              <a:t>Have I revised early and consistently?</a:t>
            </a:r>
          </a:p>
          <a:p>
            <a:r>
              <a:rPr lang="en-GB" sz="2400" dirty="0"/>
              <a:t>Do I understand what the exam expects?</a:t>
            </a:r>
          </a:p>
          <a:p>
            <a:r>
              <a:rPr lang="en-GB" sz="2400" dirty="0"/>
              <a:t>Do I have a personalised strategy?</a:t>
            </a:r>
          </a:p>
          <a:p>
            <a:r>
              <a:rPr lang="en-GB" sz="2400" dirty="0"/>
              <a:t>Am I mentally prepared and confident?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04463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78544816_Win32_SL_V10" id="{8934A6D9-B969-498F-A646-4B502FD69C4E}" vid="{AA78C1C8-456D-41A9-83FC-BC8B9A8EE3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DE3707C-8CAB-4302-B7E1-D32E1543E05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9E9DE5-EFFE-4262-A023-32732F0B66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DB7358-0BCB-4DEB-B717-C1D7CC555F0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{C32FFBF1-0403-4CA5-AB4D-3002B297DE36}TF3977e381-cba5-49b1-ba43-b5d865517af907ebbda9_win32-372d4d6ae720</Template>
  <TotalTime>0</TotalTime>
  <Words>995</Words>
  <Application>Microsoft Office PowerPoint</Application>
  <PresentationFormat>Widescreen</PresentationFormat>
  <Paragraphs>253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Tisa Offc Serif Pro</vt:lpstr>
      <vt:lpstr>Univers Light</vt:lpstr>
      <vt:lpstr>Custom</vt:lpstr>
      <vt:lpstr>Effective Revision and Exam Skills</vt:lpstr>
      <vt:lpstr>Lecture outline</vt:lpstr>
      <vt:lpstr>Creating a revision timetable</vt:lpstr>
      <vt:lpstr>Why use a revision table?</vt:lpstr>
      <vt:lpstr>Steps to Create a Timetable</vt:lpstr>
      <vt:lpstr>Tips for Effective Use</vt:lpstr>
      <vt:lpstr>Using Your Time Effectively</vt:lpstr>
      <vt:lpstr>Revision tips (Active Learning)</vt:lpstr>
      <vt:lpstr>What Is Active Learning?</vt:lpstr>
      <vt:lpstr>Distilling / Chunking Notes</vt:lpstr>
      <vt:lpstr>Using Past Papers</vt:lpstr>
      <vt:lpstr>Techniques for Memorising</vt:lpstr>
      <vt:lpstr>Practical Active Learning Methods</vt:lpstr>
      <vt:lpstr>Focusing your Revision</vt:lpstr>
      <vt:lpstr>Using Learning Objectives</vt:lpstr>
      <vt:lpstr>What Marking Criteria Tell You</vt:lpstr>
      <vt:lpstr>Exploiting Past Papers</vt:lpstr>
      <vt:lpstr>Learning from Model Answers</vt:lpstr>
      <vt:lpstr>Creating Your Own Questions</vt:lpstr>
      <vt:lpstr>Study Buddies</vt:lpstr>
      <vt:lpstr>What Is Study Buddying?</vt:lpstr>
      <vt:lpstr>Advantages of Study Buddies</vt:lpstr>
      <vt:lpstr>Practical Buddy Activities</vt:lpstr>
      <vt:lpstr>Tips for Effective Partnerships</vt:lpstr>
      <vt:lpstr>Improving exam performance</vt:lpstr>
      <vt:lpstr>Reasons for Weak Performance</vt:lpstr>
      <vt:lpstr>How to Ensure You Answer the Question</vt:lpstr>
      <vt:lpstr>Reviewing Answers</vt:lpstr>
      <vt:lpstr>Exam Strategies</vt:lpstr>
      <vt:lpstr>Key Info Needed</vt:lpstr>
      <vt:lpstr>Creating a Time Strategy</vt:lpstr>
      <vt:lpstr>During the Exam</vt:lpstr>
      <vt:lpstr>Preparation Checklist</vt:lpstr>
      <vt:lpstr>Combating Exam Anxiety</vt:lpstr>
      <vt:lpstr>Understanding Exam Anxiety</vt:lpstr>
      <vt:lpstr>Managing Panic</vt:lpstr>
      <vt:lpstr>Perfectionism Issues</vt:lpstr>
      <vt:lpstr>Performing Under Pressure</vt:lpstr>
      <vt:lpstr>If Your Mind Goes Blank</vt:lpstr>
      <vt:lpstr>Practical Anxiety Tips</vt:lpstr>
      <vt:lpstr>Final Reflection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Revision and Exam Skills</dc:title>
  <dc:creator>Ewa Kazimierska</dc:creator>
  <cp:lastModifiedBy>Ewa Kazimierska</cp:lastModifiedBy>
  <cp:revision>1</cp:revision>
  <dcterms:created xsi:type="dcterms:W3CDTF">2026-01-05T22:49:05Z</dcterms:created>
  <dcterms:modified xsi:type="dcterms:W3CDTF">2026-01-06T00:25:39Z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