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9178"/>
  </p:normalViewPr>
  <p:slideViewPr>
    <p:cSldViewPr snapToGrid="0">
      <p:cViewPr varScale="1">
        <p:scale>
          <a:sx n="99" d="100"/>
          <a:sy n="99" d="100"/>
        </p:scale>
        <p:origin x="16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E2FFDE-0115-1945-BE62-A6A6C8A16448}"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169F75-F96C-1C45-B8BD-7459B964C1D9}" type="slidenum">
              <a:rPr lang="en-GB" smtClean="0"/>
              <a:t>‹#›</a:t>
            </a:fld>
            <a:endParaRPr lang="en-GB"/>
          </a:p>
        </p:txBody>
      </p:sp>
    </p:spTree>
    <p:extLst>
      <p:ext uri="{BB962C8B-B14F-4D97-AF65-F5344CB8AC3E}">
        <p14:creationId xmlns:p14="http://schemas.microsoft.com/office/powerpoint/2010/main" val="1250165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1</a:t>
            </a:fld>
            <a:endParaRPr lang="en-GB"/>
          </a:p>
        </p:txBody>
      </p:sp>
    </p:spTree>
    <p:extLst>
      <p:ext uri="{BB962C8B-B14F-4D97-AF65-F5344CB8AC3E}">
        <p14:creationId xmlns:p14="http://schemas.microsoft.com/office/powerpoint/2010/main" val="3989677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Isaac, a 4-year-old kid, visits our Children's Centre in London. He lives with his single mother, who is now facing post-natal depression and poor confidence. Isaac may not feel settled since his family has lately relocated and his daycare arrangements have changed multiple times. Staff see that he is silent, sad when his mother departs, and struggles to interact with other children. At home, he is clingy, has trouble sleeping, and seldom plays alone. These difficulties indicate that Isaac and his mother require early multi-agency help.</a:t>
            </a:r>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2</a:t>
            </a:fld>
            <a:endParaRPr lang="en-GB"/>
          </a:p>
        </p:txBody>
      </p:sp>
    </p:spTree>
    <p:extLst>
      <p:ext uri="{BB962C8B-B14F-4D97-AF65-F5344CB8AC3E}">
        <p14:creationId xmlns:p14="http://schemas.microsoft.com/office/powerpoint/2010/main" val="1532803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Erikson's theory describes how individuals develop socially and emotionally throughout their lives. He identified eight phases, beginning with infancy and going until old life. Children and adults experience a significant developmental issue or "crisis" at each stage, such as trust against distrust in infancy, which influences their personality and well-being (</a:t>
            </a:r>
            <a:r>
              <a:rPr lang="en-GB" sz="1200" b="0" i="0" u="none" strike="noStrike" kern="1200" dirty="0" err="1">
                <a:solidFill>
                  <a:schemeClr val="tx1"/>
                </a:solidFill>
                <a:effectLst/>
                <a:latin typeface="+mn-lt"/>
                <a:ea typeface="+mn-ea"/>
                <a:cs typeface="+mn-cs"/>
              </a:rPr>
              <a:t>SimplyPsychology</a:t>
            </a:r>
            <a:r>
              <a:rPr lang="en-GB" sz="1200" b="0" i="0" u="none" strike="noStrike" kern="1200" dirty="0">
                <a:solidFill>
                  <a:schemeClr val="tx1"/>
                </a:solidFill>
                <a:effectLst/>
                <a:latin typeface="+mn-lt"/>
                <a:ea typeface="+mn-ea"/>
                <a:cs typeface="+mn-cs"/>
              </a:rPr>
              <a:t>, 2025). When this crisis is addressed properly, people acquire good qualities such as hope, will, and purpose. When the situation is not handled, people may have emotions of guilt or distrust. Erikson's theory is particularly applicable in early childhood settings due to its emphasis on relationships and everyday experiences.</a:t>
            </a:r>
          </a:p>
          <a:p>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3</a:t>
            </a:fld>
            <a:endParaRPr lang="en-GB"/>
          </a:p>
        </p:txBody>
      </p:sp>
    </p:spTree>
    <p:extLst>
      <p:ext uri="{BB962C8B-B14F-4D97-AF65-F5344CB8AC3E}">
        <p14:creationId xmlns:p14="http://schemas.microsoft.com/office/powerpoint/2010/main" val="3933731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Babies must first see their carers as trustworthy and reassuring in order to acquire fundamental trust in the world. As toddlers, children begin to feed themselves, explore, and make basic decisions. When people promote this in a healthy manner, children gain autonomy and confidence; when adults are harsh or overprotective, children may experience shame and uncertainty.</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4</a:t>
            </a:fld>
            <a:endParaRPr lang="en-GB"/>
          </a:p>
        </p:txBody>
      </p:sp>
    </p:spTree>
    <p:extLst>
      <p:ext uri="{BB962C8B-B14F-4D97-AF65-F5344CB8AC3E}">
        <p14:creationId xmlns:p14="http://schemas.microsoft.com/office/powerpoint/2010/main" val="2752421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preschool, children begin to take more initiative. They select activities, ask questions, and attempt to direct play with other children. When parents promote these ideas and assign minor duties, youngsters gain confidence and a sense of purpose. If parents criticise or regulate everything, children may feel guilty and fear that what they do is wrong. Isaac, a 4-year-old, needs safe opportunities to explore, play, and try new things without fear of judgement.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5</a:t>
            </a:fld>
            <a:endParaRPr lang="en-GB"/>
          </a:p>
        </p:txBody>
      </p:sp>
    </p:spTree>
    <p:extLst>
      <p:ext uri="{BB962C8B-B14F-4D97-AF65-F5344CB8AC3E}">
        <p14:creationId xmlns:p14="http://schemas.microsoft.com/office/powerpoint/2010/main" val="2855972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Isaac's early experiences may be analysed using Erikson's phases. Because his family has relocated and his daycare has changed, he may not have had the opportunity to develop trust with regular carers. Isaac's mother's post-natal sadness may hinder her ability to provide consistent encouragement, leading to missed opportunities for independence. In the middle, he is silent, introverted, and worried, indicating that he is hesitant to participate in play and take the initiative. Sleep problems, clinginess, and language delays demonstrate how stress in relationships can impair social and emotional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6</a:t>
            </a:fld>
            <a:endParaRPr lang="en-GB"/>
          </a:p>
        </p:txBody>
      </p:sp>
    </p:spTree>
    <p:extLst>
      <p:ext uri="{BB962C8B-B14F-4D97-AF65-F5344CB8AC3E}">
        <p14:creationId xmlns:p14="http://schemas.microsoft.com/office/powerpoint/2010/main" val="4131445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Isaac may have a disposition that makes him more sensitive to change and stress, and his sleep problems might exacerbate fatigue and emotional responses. His mother's post-natal depression, poor confidence, limited social support, shifting house, and disrupted childcare all contribute to an unstable environment for him. When a kid has both biological sensitivity and a stressful environment, it can dramatically impact social and emotional development, language, and behaviour; thus, early assistance is highly crucial.</a:t>
            </a:r>
          </a:p>
          <a:p>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7</a:t>
            </a:fld>
            <a:endParaRPr lang="en-GB"/>
          </a:p>
        </p:txBody>
      </p:sp>
    </p:spTree>
    <p:extLst>
      <p:ext uri="{BB962C8B-B14F-4D97-AF65-F5344CB8AC3E}">
        <p14:creationId xmlns:p14="http://schemas.microsoft.com/office/powerpoint/2010/main" val="3432806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Staff at the Children's Centre can make Isaac feel secure by assigning him a constant key worker and establishing predictable routines, so he knows who will meet him and what will happen each day. Erikson's preschool stage fosters autonomy and initiative by allowing children to create their own games and roles via play-based activities. A language-rich setting, including conversations, songs, tales, and small-group play, might enhance his communication and confidence levels. Emotional coaching, such as recognising feelings and employing soothing tactics, assists him in coping with anxiety and clinginess.</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8</a:t>
            </a:fld>
            <a:endParaRPr lang="en-GB"/>
          </a:p>
        </p:txBody>
      </p:sp>
    </p:spTree>
    <p:extLst>
      <p:ext uri="{BB962C8B-B14F-4D97-AF65-F5344CB8AC3E}">
        <p14:creationId xmlns:p14="http://schemas.microsoft.com/office/powerpoint/2010/main" val="2130320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Isaac's support plan should include his mother as well as other agencies. Attachment-informed parenting can boost her confidence and sensitivity, leading to a stronger bond. A health visitor, GP, and mental health team can help her with her depression, while speech and language therapists can evaluate and assist Isaac's communication. Multi-agency early assistance sessions bring experts together with families to share information, set objectives, and assess progress.</a:t>
            </a:r>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9</a:t>
            </a:fld>
            <a:endParaRPr lang="en-GB"/>
          </a:p>
        </p:txBody>
      </p:sp>
    </p:spTree>
    <p:extLst>
      <p:ext uri="{BB962C8B-B14F-4D97-AF65-F5344CB8AC3E}">
        <p14:creationId xmlns:p14="http://schemas.microsoft.com/office/powerpoint/2010/main" val="30737766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Erikson's theory is useful because it provides a clear framework of phases, allowing professionals to consider what social and emotional activities a kid like Isaac should be focusing on at certain ages. It complements early childhood practice by emphasising connections, play, and feelings rather than merely acquiring skills. However, because the phases are very set and were designed mostly with Western, male samples, they may not adequately represent the experiences of children from many cultures and households in London.</a:t>
            </a:r>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10</a:t>
            </a:fld>
            <a:endParaRPr lang="en-GB"/>
          </a:p>
        </p:txBody>
      </p:sp>
    </p:spTree>
    <p:extLst>
      <p:ext uri="{BB962C8B-B14F-4D97-AF65-F5344CB8AC3E}">
        <p14:creationId xmlns:p14="http://schemas.microsoft.com/office/powerpoint/2010/main" val="2443404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summarise, this presentation employed Erikson's psychosocial theory to investigate how Isaac's early experiences influenced his trust, autonomy, and initiative during his preschool years. His mother's post-natal depression, inconsistent childcare, and little social support may explain his clinginess, withdrawal, and difficulties with language and group play. The Children's Centre can enhance Isaac's long-term results by promoting his social and emotional welfare via warm connections, regular routines, play-based and language-rich activities, and multi-agency assistance, including his mother.</a:t>
            </a:r>
            <a:endParaRPr lang="en-GB" dirty="0"/>
          </a:p>
        </p:txBody>
      </p:sp>
      <p:sp>
        <p:nvSpPr>
          <p:cNvPr id="4" name="Slide Number Placeholder 3"/>
          <p:cNvSpPr>
            <a:spLocks noGrp="1"/>
          </p:cNvSpPr>
          <p:nvPr>
            <p:ph type="sldNum" sz="quarter" idx="5"/>
          </p:nvPr>
        </p:nvSpPr>
        <p:spPr/>
        <p:txBody>
          <a:bodyPr/>
          <a:lstStyle/>
          <a:p>
            <a:fld id="{C1169F75-F96C-1C45-B8BD-7459B964C1D9}" type="slidenum">
              <a:rPr lang="en-GB" smtClean="0"/>
              <a:t>11</a:t>
            </a:fld>
            <a:endParaRPr lang="en-GB"/>
          </a:p>
        </p:txBody>
      </p:sp>
    </p:spTree>
    <p:extLst>
      <p:ext uri="{BB962C8B-B14F-4D97-AF65-F5344CB8AC3E}">
        <p14:creationId xmlns:p14="http://schemas.microsoft.com/office/powerpoint/2010/main" val="112975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72127CA-F064-0C4D-B9C5-0C830BC000F0}" type="datetimeFigureOut">
              <a:rPr lang="en-GB" smtClean="0"/>
              <a:t>04/07/2026</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41865E1-306F-CC43-968E-D57AA4ABCFF4}"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extLst>
      <p:ext uri="{BB962C8B-B14F-4D97-AF65-F5344CB8AC3E}">
        <p14:creationId xmlns:p14="http://schemas.microsoft.com/office/powerpoint/2010/main" val="358719808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2127CA-F064-0C4D-B9C5-0C830BC000F0}"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865E1-306F-CC43-968E-D57AA4ABCFF4}" type="slidenum">
              <a:rPr lang="en-GB" smtClean="0"/>
              <a:t>‹#›</a:t>
            </a:fld>
            <a:endParaRPr lang="en-GB"/>
          </a:p>
        </p:txBody>
      </p:sp>
    </p:spTree>
    <p:extLst>
      <p:ext uri="{BB962C8B-B14F-4D97-AF65-F5344CB8AC3E}">
        <p14:creationId xmlns:p14="http://schemas.microsoft.com/office/powerpoint/2010/main" val="350826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72127CA-F064-0C4D-B9C5-0C830BC000F0}" type="datetimeFigureOut">
              <a:rPr lang="en-GB" smtClean="0"/>
              <a:t>04/07/2026</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41865E1-306F-CC43-968E-D57AA4ABCFF4}"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9312088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2127CA-F064-0C4D-B9C5-0C830BC000F0}"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865E1-306F-CC43-968E-D57AA4ABCFF4}" type="slidenum">
              <a:rPr lang="en-GB" smtClean="0"/>
              <a:t>‹#›</a:t>
            </a:fld>
            <a:endParaRPr lang="en-GB"/>
          </a:p>
        </p:txBody>
      </p:sp>
    </p:spTree>
    <p:extLst>
      <p:ext uri="{BB962C8B-B14F-4D97-AF65-F5344CB8AC3E}">
        <p14:creationId xmlns:p14="http://schemas.microsoft.com/office/powerpoint/2010/main" val="3772147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72127CA-F064-0C4D-B9C5-0C830BC000F0}"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1865E1-306F-CC43-968E-D57AA4ABCFF4}" type="slidenum">
              <a:rPr lang="en-GB" smtClean="0"/>
              <a:t>‹#›</a:t>
            </a:fld>
            <a:endParaRPr lang="en-GB"/>
          </a:p>
        </p:txBody>
      </p:sp>
    </p:spTree>
    <p:extLst>
      <p:ext uri="{BB962C8B-B14F-4D97-AF65-F5344CB8AC3E}">
        <p14:creationId xmlns:p14="http://schemas.microsoft.com/office/powerpoint/2010/main" val="1909599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72127CA-F064-0C4D-B9C5-0C830BC000F0}"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1865E1-306F-CC43-968E-D57AA4ABCFF4}" type="slidenum">
              <a:rPr lang="en-GB" smtClean="0"/>
              <a:t>‹#›</a:t>
            </a:fld>
            <a:endParaRPr lang="en-GB"/>
          </a:p>
        </p:txBody>
      </p:sp>
    </p:spTree>
    <p:extLst>
      <p:ext uri="{BB962C8B-B14F-4D97-AF65-F5344CB8AC3E}">
        <p14:creationId xmlns:p14="http://schemas.microsoft.com/office/powerpoint/2010/main" val="113108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2127CA-F064-0C4D-B9C5-0C830BC000F0}"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1865E1-306F-CC43-968E-D57AA4ABCFF4}" type="slidenum">
              <a:rPr lang="en-GB" smtClean="0"/>
              <a:t>‹#›</a:t>
            </a:fld>
            <a:endParaRPr lang="en-GB"/>
          </a:p>
        </p:txBody>
      </p:sp>
    </p:spTree>
    <p:extLst>
      <p:ext uri="{BB962C8B-B14F-4D97-AF65-F5344CB8AC3E}">
        <p14:creationId xmlns:p14="http://schemas.microsoft.com/office/powerpoint/2010/main" val="10316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72127CA-F064-0C4D-B9C5-0C830BC000F0}" type="datetimeFigureOut">
              <a:rPr lang="en-GB" smtClean="0"/>
              <a:t>04/07/2026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41865E1-306F-CC43-968E-D57AA4ABCFF4}"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2065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72127CA-F064-0C4D-B9C5-0C830BC000F0}" type="datetimeFigureOut">
              <a:rPr lang="en-GB" smtClean="0"/>
              <a:t>04/07/2026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41865E1-306F-CC43-968E-D57AA4ABCFF4}"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3627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2127CA-F064-0C4D-B9C5-0C830BC000F0}"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865E1-306F-CC43-968E-D57AA4ABCFF4}" type="slidenum">
              <a:rPr lang="en-GB" smtClean="0"/>
              <a:t>‹#›</a:t>
            </a:fld>
            <a:endParaRPr lang="en-GB"/>
          </a:p>
        </p:txBody>
      </p:sp>
    </p:spTree>
    <p:extLst>
      <p:ext uri="{BB962C8B-B14F-4D97-AF65-F5344CB8AC3E}">
        <p14:creationId xmlns:p14="http://schemas.microsoft.com/office/powerpoint/2010/main" val="2872876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2127CA-F064-0C4D-B9C5-0C830BC000F0}"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865E1-306F-CC43-968E-D57AA4ABCFF4}" type="slidenum">
              <a:rPr lang="en-GB" smtClean="0"/>
              <a:t>‹#›</a:t>
            </a:fld>
            <a:endParaRPr lang="en-GB"/>
          </a:p>
        </p:txBody>
      </p:sp>
    </p:spTree>
    <p:extLst>
      <p:ext uri="{BB962C8B-B14F-4D97-AF65-F5344CB8AC3E}">
        <p14:creationId xmlns:p14="http://schemas.microsoft.com/office/powerpoint/2010/main" val="1383101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72127CA-F064-0C4D-B9C5-0C830BC000F0}" type="datetimeFigureOut">
              <a:rPr lang="en-GB" smtClean="0"/>
              <a:t>04/07/2026</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41865E1-306F-CC43-968E-D57AA4ABCFF4}"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03354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verywellmind.com/erik-eriksons-stages-of-psychosocial-development-2795740" TargetMode="External"/><Relationship Id="rId3" Type="http://schemas.openxmlformats.org/officeDocument/2006/relationships/hyperlink" Target="https://www.gov.uk/government/publications/early-help-concepts-policy-directions-and-multi-agency-perspectives" TargetMode="External"/><Relationship Id="rId7" Type="http://schemas.openxmlformats.org/officeDocument/2006/relationships/hyperlink" Target="https://www.simplypsychology.org/erik-erikson.html" TargetMode="External"/><Relationship Id="rId2" Type="http://schemas.openxmlformats.org/officeDocument/2006/relationships/hyperlink" Target="https://www.academia.edu/13435846/Critical_Analysis_on_Psychosocial_Theory_of_Erik_Erikson" TargetMode="External"/><Relationship Id="rId1" Type="http://schemas.openxmlformats.org/officeDocument/2006/relationships/slideLayout" Target="../slideLayouts/slideLayout2.xml"/><Relationship Id="rId6" Type="http://schemas.openxmlformats.org/officeDocument/2006/relationships/hyperlink" Target="https://www.ncbi.nlm.nih.gov/books/NBK556096/" TargetMode="External"/><Relationship Id="rId5" Type="http://schemas.openxmlformats.org/officeDocument/2006/relationships/hyperlink" Target="https://www.healthline.com/health/parenting/erikson-stages" TargetMode="External"/><Relationship Id="rId4" Type="http://schemas.openxmlformats.org/officeDocument/2006/relationships/hyperlink" Target="https://pubmed.ncbi.nlm.nih.gov/23894221/" TargetMode="External"/><Relationship Id="rId9" Type="http://schemas.openxmlformats.org/officeDocument/2006/relationships/hyperlink" Target="https://www.verywellmind.com/initiative-versus-guilt-27957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85F67-CB49-176E-50D1-DB4B0249701F}"/>
              </a:ext>
            </a:extLst>
          </p:cNvPr>
          <p:cNvSpPr>
            <a:spLocks noGrp="1"/>
          </p:cNvSpPr>
          <p:nvPr>
            <p:ph type="ctrTitle"/>
          </p:nvPr>
        </p:nvSpPr>
        <p:spPr>
          <a:xfrm>
            <a:off x="1523742" y="1512083"/>
            <a:ext cx="9144000" cy="1655762"/>
          </a:xfrm>
        </p:spPr>
        <p:txBody>
          <a:bodyPr>
            <a:noAutofit/>
          </a:bodyPr>
          <a:lstStyle/>
          <a:p>
            <a:r>
              <a:rPr lang="en-GB" sz="4800" dirty="0"/>
              <a:t>Erikson’s Psychosocial Theory and Early Help for Isaac</a:t>
            </a:r>
          </a:p>
        </p:txBody>
      </p:sp>
      <p:sp>
        <p:nvSpPr>
          <p:cNvPr id="3" name="Subtitle 2">
            <a:extLst>
              <a:ext uri="{FF2B5EF4-FFF2-40B4-BE49-F238E27FC236}">
                <a16:creationId xmlns:a16="http://schemas.microsoft.com/office/drawing/2014/main" id="{DDC5F9B5-CEEA-B473-193F-422693310EB0}"/>
              </a:ext>
            </a:extLst>
          </p:cNvPr>
          <p:cNvSpPr>
            <a:spLocks noGrp="1"/>
          </p:cNvSpPr>
          <p:nvPr>
            <p:ph type="subTitle" idx="1"/>
          </p:nvPr>
        </p:nvSpPr>
        <p:spPr/>
        <p:txBody>
          <a:bodyPr>
            <a:normAutofit fontScale="92500" lnSpcReduction="20000"/>
          </a:bodyPr>
          <a:lstStyle/>
          <a:p>
            <a:r>
              <a:rPr lang="en-GB" sz="1800" b="1" dirty="0"/>
              <a:t>Student Name: Akua Oforiwaa </a:t>
            </a:r>
            <a:r>
              <a:rPr lang="en-GB" sz="1800" b="1" dirty="0" err="1"/>
              <a:t>Mfum</a:t>
            </a:r>
            <a:r>
              <a:rPr lang="en-GB" sz="1800" b="1" dirty="0"/>
              <a:t> </a:t>
            </a:r>
            <a:br>
              <a:rPr lang="en-GB" sz="1800" b="1" dirty="0"/>
            </a:br>
            <a:r>
              <a:rPr lang="en-GB" sz="1800" b="1" dirty="0"/>
              <a:t>Student Number: 2509126</a:t>
            </a:r>
            <a:br>
              <a:rPr lang="en-GB" sz="1800" b="1" dirty="0"/>
            </a:br>
            <a:r>
              <a:rPr lang="en-GB" sz="1800" b="1" dirty="0"/>
              <a:t>Module Code: LCHS4010</a:t>
            </a:r>
            <a:br>
              <a:rPr lang="en-GB" sz="1800" b="1" dirty="0"/>
            </a:br>
            <a:r>
              <a:rPr lang="en-GB" sz="1800" b="1" dirty="0"/>
              <a:t>Module Name: Psychology in Health and Social Care</a:t>
            </a:r>
          </a:p>
          <a:p>
            <a:endParaRPr lang="en-GB" sz="1800" b="1" dirty="0"/>
          </a:p>
        </p:txBody>
      </p:sp>
    </p:spTree>
    <p:extLst>
      <p:ext uri="{BB962C8B-B14F-4D97-AF65-F5344CB8AC3E}">
        <p14:creationId xmlns:p14="http://schemas.microsoft.com/office/powerpoint/2010/main" val="171124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A95CC-27D2-146B-9348-BF9140510999}"/>
              </a:ext>
            </a:extLst>
          </p:cNvPr>
          <p:cNvSpPr>
            <a:spLocks noGrp="1"/>
          </p:cNvSpPr>
          <p:nvPr>
            <p:ph type="title"/>
          </p:nvPr>
        </p:nvSpPr>
        <p:spPr/>
        <p:txBody>
          <a:bodyPr/>
          <a:lstStyle/>
          <a:p>
            <a:r>
              <a:rPr lang="en-GB" dirty="0"/>
              <a:t>Isaac’s Background and Needs</a:t>
            </a:r>
          </a:p>
        </p:txBody>
      </p:sp>
      <p:sp>
        <p:nvSpPr>
          <p:cNvPr id="3" name="Content Placeholder 2">
            <a:extLst>
              <a:ext uri="{FF2B5EF4-FFF2-40B4-BE49-F238E27FC236}">
                <a16:creationId xmlns:a16="http://schemas.microsoft.com/office/drawing/2014/main" id="{6985CE95-1995-5AF5-48BB-6DCA604CE0B1}"/>
              </a:ext>
            </a:extLst>
          </p:cNvPr>
          <p:cNvSpPr>
            <a:spLocks noGrp="1"/>
          </p:cNvSpPr>
          <p:nvPr>
            <p:ph idx="1"/>
          </p:nvPr>
        </p:nvSpPr>
        <p:spPr/>
        <p:txBody>
          <a:bodyPr>
            <a:normAutofit/>
          </a:bodyPr>
          <a:lstStyle/>
          <a:p>
            <a:r>
              <a:rPr lang="en-GB" dirty="0"/>
              <a:t>Isaac, a 4-year-old student at a London Children's Centre, lives with his single mother, who suffers from post-natal depression and lacks confidence.</a:t>
            </a:r>
          </a:p>
          <a:p>
            <a:r>
              <a:rPr lang="en-GB" dirty="0"/>
              <a:t>The family just relocated to London, and Isaac's daycare has been disturbed for two years.</a:t>
            </a:r>
          </a:p>
          <a:p>
            <a:r>
              <a:rPr lang="en-GB" dirty="0"/>
              <a:t>Isaac is quiet and introverted at the facility, disturbed by separation, has a language delay, and struggles with group activities.</a:t>
            </a:r>
          </a:p>
          <a:p>
            <a:r>
              <a:rPr lang="en-GB" dirty="0"/>
              <a:t>He is "clingy" at home, seldom plays by himself, and has trouble sleeping.</a:t>
            </a:r>
          </a:p>
          <a:p>
            <a:r>
              <a:rPr lang="en-GB" dirty="0"/>
              <a:t>Isaac and his mother require early care from several agencies due to their social, emotional, and developmental requirements.</a:t>
            </a:r>
          </a:p>
        </p:txBody>
      </p:sp>
    </p:spTree>
    <p:extLst>
      <p:ext uri="{BB962C8B-B14F-4D97-AF65-F5344CB8AC3E}">
        <p14:creationId xmlns:p14="http://schemas.microsoft.com/office/powerpoint/2010/main" val="9213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25DB6-DF94-8CFD-C2C7-B93D94484BB1}"/>
              </a:ext>
            </a:extLst>
          </p:cNvPr>
          <p:cNvSpPr>
            <a:spLocks noGrp="1"/>
          </p:cNvSpPr>
          <p:nvPr>
            <p:ph type="title"/>
          </p:nvPr>
        </p:nvSpPr>
        <p:spPr/>
        <p:txBody>
          <a:bodyPr/>
          <a:lstStyle/>
          <a:p>
            <a:r>
              <a:rPr lang="en-GB" dirty="0"/>
              <a:t>Erikson’s Psychosocial Development Theory</a:t>
            </a:r>
          </a:p>
        </p:txBody>
      </p:sp>
      <p:sp>
        <p:nvSpPr>
          <p:cNvPr id="3" name="Content Placeholder 2">
            <a:extLst>
              <a:ext uri="{FF2B5EF4-FFF2-40B4-BE49-F238E27FC236}">
                <a16:creationId xmlns:a16="http://schemas.microsoft.com/office/drawing/2014/main" id="{AD1D8BC0-AD01-85A6-6897-51FBD125598D}"/>
              </a:ext>
            </a:extLst>
          </p:cNvPr>
          <p:cNvSpPr>
            <a:spLocks noGrp="1"/>
          </p:cNvSpPr>
          <p:nvPr>
            <p:ph idx="1"/>
          </p:nvPr>
        </p:nvSpPr>
        <p:spPr/>
        <p:txBody>
          <a:bodyPr>
            <a:normAutofit/>
          </a:bodyPr>
          <a:lstStyle/>
          <a:p>
            <a:r>
              <a:rPr lang="en-GB" dirty="0"/>
              <a:t>Erikson postulated eight phases of psychological development that span the entire lifetime from infancy to old age (Orenstein &amp; Kaur, 2026).</a:t>
            </a:r>
          </a:p>
          <a:p>
            <a:r>
              <a:rPr lang="en-GB" dirty="0"/>
              <a:t>Each stage includes a significant social and emotional "crisis" (for example, trust vs. distrust) that influences personality and well-being (</a:t>
            </a:r>
            <a:r>
              <a:rPr lang="en-GB" dirty="0" err="1"/>
              <a:t>SimplyPsychology</a:t>
            </a:r>
            <a:r>
              <a:rPr lang="en-GB" dirty="0"/>
              <a:t>, 2025). </a:t>
            </a:r>
          </a:p>
          <a:p>
            <a:r>
              <a:rPr lang="en-GB" dirty="0"/>
              <a:t>A successful resolution of a stage results in a positive characteristic or "virtue," such as hope or purpose, whereas challenges might lead to issues such as shame or distrust.</a:t>
            </a:r>
          </a:p>
          <a:p>
            <a:r>
              <a:rPr lang="en-GB" dirty="0"/>
              <a:t>The idea emphasises how connections, culture, and ordinary social experiences impact children's development, making it relevant in early childhood practice.</a:t>
            </a:r>
          </a:p>
        </p:txBody>
      </p:sp>
    </p:spTree>
    <p:extLst>
      <p:ext uri="{BB962C8B-B14F-4D97-AF65-F5344CB8AC3E}">
        <p14:creationId xmlns:p14="http://schemas.microsoft.com/office/powerpoint/2010/main" val="2446694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EB0CA-C017-9866-715C-8C6F5314E89A}"/>
              </a:ext>
            </a:extLst>
          </p:cNvPr>
          <p:cNvSpPr>
            <a:spLocks noGrp="1"/>
          </p:cNvSpPr>
          <p:nvPr>
            <p:ph type="title"/>
          </p:nvPr>
        </p:nvSpPr>
        <p:spPr/>
        <p:txBody>
          <a:bodyPr/>
          <a:lstStyle/>
          <a:p>
            <a:r>
              <a:rPr lang="en-GB" dirty="0"/>
              <a:t>Early Psychosocial Stages (0–3 Years)</a:t>
            </a:r>
          </a:p>
        </p:txBody>
      </p:sp>
      <p:sp>
        <p:nvSpPr>
          <p:cNvPr id="3" name="Content Placeholder 2">
            <a:extLst>
              <a:ext uri="{FF2B5EF4-FFF2-40B4-BE49-F238E27FC236}">
                <a16:creationId xmlns:a16="http://schemas.microsoft.com/office/drawing/2014/main" id="{1631DB23-0551-F020-CC42-8E6FD24609C6}"/>
              </a:ext>
            </a:extLst>
          </p:cNvPr>
          <p:cNvSpPr>
            <a:spLocks noGrp="1"/>
          </p:cNvSpPr>
          <p:nvPr>
            <p:ph idx="1"/>
          </p:nvPr>
        </p:nvSpPr>
        <p:spPr/>
        <p:txBody>
          <a:bodyPr/>
          <a:lstStyle/>
          <a:p>
            <a:r>
              <a:rPr lang="en-GB" dirty="0"/>
              <a:t>From birth to 18 months, babies develop confidence in their carers based on their consistency and responsiveness (</a:t>
            </a:r>
            <a:r>
              <a:rPr lang="en-GB" dirty="0" err="1"/>
              <a:t>Verywell</a:t>
            </a:r>
            <a:r>
              <a:rPr lang="en-GB" dirty="0"/>
              <a:t> Mind, 2005).</a:t>
            </a:r>
          </a:p>
          <a:p>
            <a:r>
              <a:rPr lang="en-GB" dirty="0"/>
              <a:t>For toddlers aged 18 months to 3 years, supportive care promotes independence, whereas harsh or overprotective responses might lead to feelings of guilt and mistrust (Healthline, 2020).</a:t>
            </a:r>
          </a:p>
          <a:p>
            <a:r>
              <a:rPr lang="en-GB" dirty="0"/>
              <a:t>These early phases create the groundwork for how young children feel comfortable, confident, and free to explore, which is critical to understanding Isaac's development today.</a:t>
            </a:r>
          </a:p>
        </p:txBody>
      </p:sp>
    </p:spTree>
    <p:extLst>
      <p:ext uri="{BB962C8B-B14F-4D97-AF65-F5344CB8AC3E}">
        <p14:creationId xmlns:p14="http://schemas.microsoft.com/office/powerpoint/2010/main" val="504070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1341-E638-E366-4322-2FA923F09037}"/>
              </a:ext>
            </a:extLst>
          </p:cNvPr>
          <p:cNvSpPr>
            <a:spLocks noGrp="1"/>
          </p:cNvSpPr>
          <p:nvPr>
            <p:ph type="title"/>
          </p:nvPr>
        </p:nvSpPr>
        <p:spPr/>
        <p:txBody>
          <a:bodyPr/>
          <a:lstStyle/>
          <a:p>
            <a:r>
              <a:rPr lang="en-GB" dirty="0"/>
              <a:t>Preschool Stage: Initiative vs Guilt (3–5 Years)</a:t>
            </a:r>
          </a:p>
        </p:txBody>
      </p:sp>
      <p:sp>
        <p:nvSpPr>
          <p:cNvPr id="3" name="Content Placeholder 2">
            <a:extLst>
              <a:ext uri="{FF2B5EF4-FFF2-40B4-BE49-F238E27FC236}">
                <a16:creationId xmlns:a16="http://schemas.microsoft.com/office/drawing/2014/main" id="{97EDC645-68C3-EB73-0454-7EB93B683437}"/>
              </a:ext>
            </a:extLst>
          </p:cNvPr>
          <p:cNvSpPr>
            <a:spLocks noGrp="1"/>
          </p:cNvSpPr>
          <p:nvPr>
            <p:ph idx="1"/>
          </p:nvPr>
        </p:nvSpPr>
        <p:spPr/>
        <p:txBody>
          <a:bodyPr>
            <a:normAutofit/>
          </a:bodyPr>
          <a:lstStyle/>
          <a:p>
            <a:r>
              <a:rPr lang="en-GB" dirty="0"/>
              <a:t>During early infancy, children develop initiative via play, decision-making, and social contact (</a:t>
            </a:r>
            <a:r>
              <a:rPr lang="en-GB" dirty="0" err="1"/>
              <a:t>Verywell</a:t>
            </a:r>
            <a:r>
              <a:rPr lang="en-GB" dirty="0"/>
              <a:t> Mind, 2011).</a:t>
            </a:r>
          </a:p>
          <a:p>
            <a:r>
              <a:rPr lang="en-GB" dirty="0"/>
              <a:t>When parents encourage discovery and give children little duties, they gain confidence, purpose, and a sense of competence.</a:t>
            </a:r>
          </a:p>
          <a:p>
            <a:r>
              <a:rPr lang="en-GB" dirty="0"/>
              <a:t>Criticising, controlling, or labelling children's ideas as "silly" can lead to feelings of shame, hesitancy, and dread of making mistakes.</a:t>
            </a:r>
          </a:p>
          <a:p>
            <a:r>
              <a:rPr lang="en-GB" dirty="0"/>
              <a:t>This period is critical for Isaac because, at the age of four, he should be learning to explore, play, and attempt new things in a safe setting.</a:t>
            </a:r>
          </a:p>
        </p:txBody>
      </p:sp>
    </p:spTree>
    <p:extLst>
      <p:ext uri="{BB962C8B-B14F-4D97-AF65-F5344CB8AC3E}">
        <p14:creationId xmlns:p14="http://schemas.microsoft.com/office/powerpoint/2010/main" val="438629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F9199-C265-0416-7A55-660C1F027BBE}"/>
              </a:ext>
            </a:extLst>
          </p:cNvPr>
          <p:cNvSpPr>
            <a:spLocks noGrp="1"/>
          </p:cNvSpPr>
          <p:nvPr>
            <p:ph type="title"/>
          </p:nvPr>
        </p:nvSpPr>
        <p:spPr/>
        <p:txBody>
          <a:bodyPr/>
          <a:lstStyle/>
          <a:p>
            <a:r>
              <a:rPr lang="en-GB" dirty="0"/>
              <a:t>Applying Erikson’s Theory to Isaac</a:t>
            </a:r>
          </a:p>
        </p:txBody>
      </p:sp>
      <p:sp>
        <p:nvSpPr>
          <p:cNvPr id="3" name="Content Placeholder 2">
            <a:extLst>
              <a:ext uri="{FF2B5EF4-FFF2-40B4-BE49-F238E27FC236}">
                <a16:creationId xmlns:a16="http://schemas.microsoft.com/office/drawing/2014/main" id="{D00DC8FB-77D0-C851-B9C8-C081A0179A3C}"/>
              </a:ext>
            </a:extLst>
          </p:cNvPr>
          <p:cNvSpPr>
            <a:spLocks noGrp="1"/>
          </p:cNvSpPr>
          <p:nvPr>
            <p:ph idx="1"/>
          </p:nvPr>
        </p:nvSpPr>
        <p:spPr/>
        <p:txBody>
          <a:bodyPr>
            <a:normAutofit/>
          </a:bodyPr>
          <a:lstStyle/>
          <a:p>
            <a:r>
              <a:rPr lang="en-GB" dirty="0"/>
              <a:t>Repeated transfers and disturbed childcare may have hindered Isaac's ability to build solid confidence in carers and feel comfortable in unfamiliar situations (Erikson, 1950).</a:t>
            </a:r>
          </a:p>
          <a:p>
            <a:r>
              <a:rPr lang="en-GB" dirty="0"/>
              <a:t>Challenges to autonomy: Isaac's mother's post-natal sadness and lack of confidence may hinder his chances for independence.</a:t>
            </a:r>
          </a:p>
          <a:p>
            <a:r>
              <a:rPr lang="en-GB" dirty="0"/>
              <a:t>Isaac's silent, withdrawn, and upset attitude during separation may indicate a dread of participating in play or trying new things, leading to poor initiative and guilt.</a:t>
            </a:r>
          </a:p>
          <a:p>
            <a:r>
              <a:rPr lang="en-GB" dirty="0"/>
              <a:t>Stress in early interactions can damage a child's social and emotional development, including sleep issues, clinginess, and language delay, affecting their capacity to interact with classmates.</a:t>
            </a:r>
          </a:p>
        </p:txBody>
      </p:sp>
    </p:spTree>
    <p:extLst>
      <p:ext uri="{BB962C8B-B14F-4D97-AF65-F5344CB8AC3E}">
        <p14:creationId xmlns:p14="http://schemas.microsoft.com/office/powerpoint/2010/main" val="1146354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B3170-A076-E5E5-1928-AB98C57054B4}"/>
              </a:ext>
            </a:extLst>
          </p:cNvPr>
          <p:cNvSpPr>
            <a:spLocks noGrp="1"/>
          </p:cNvSpPr>
          <p:nvPr>
            <p:ph type="title"/>
          </p:nvPr>
        </p:nvSpPr>
        <p:spPr/>
        <p:txBody>
          <a:bodyPr/>
          <a:lstStyle/>
          <a:p>
            <a:r>
              <a:rPr lang="en-GB" dirty="0"/>
              <a:t>Nature and Nurture in Isaac’s Development</a:t>
            </a:r>
          </a:p>
        </p:txBody>
      </p:sp>
      <p:sp>
        <p:nvSpPr>
          <p:cNvPr id="3" name="Content Placeholder 2">
            <a:extLst>
              <a:ext uri="{FF2B5EF4-FFF2-40B4-BE49-F238E27FC236}">
                <a16:creationId xmlns:a16="http://schemas.microsoft.com/office/drawing/2014/main" id="{20BFFACA-68CF-383C-494E-D5C7C1118EBF}"/>
              </a:ext>
            </a:extLst>
          </p:cNvPr>
          <p:cNvSpPr>
            <a:spLocks noGrp="1"/>
          </p:cNvSpPr>
          <p:nvPr>
            <p:ph idx="1"/>
          </p:nvPr>
        </p:nvSpPr>
        <p:spPr/>
        <p:txBody>
          <a:bodyPr/>
          <a:lstStyle/>
          <a:p>
            <a:r>
              <a:rPr lang="en-GB" dirty="0"/>
              <a:t>Isaac's temperament and sleep patterns may increase his sensitivity to stress.</a:t>
            </a:r>
          </a:p>
          <a:p>
            <a:r>
              <a:rPr lang="en-GB" dirty="0"/>
              <a:t>His everyday experiences are shaped by his surroundings, which includes maternal post-natal depression, poor confidence, inadequate social support, moving house, and disrupted childcare.</a:t>
            </a:r>
          </a:p>
          <a:p>
            <a:r>
              <a:rPr lang="en-GB" dirty="0"/>
              <a:t>The combination of biological susceptibility and stressful settings can impact social-emotional development, language, and behaviour, highlighting the importance of early care (Early Brain Development Review, 2009).</a:t>
            </a:r>
          </a:p>
        </p:txBody>
      </p:sp>
    </p:spTree>
    <p:extLst>
      <p:ext uri="{BB962C8B-B14F-4D97-AF65-F5344CB8AC3E}">
        <p14:creationId xmlns:p14="http://schemas.microsoft.com/office/powerpoint/2010/main" val="3342427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D9D32-86A8-AA04-5939-75219080C7BC}"/>
              </a:ext>
            </a:extLst>
          </p:cNvPr>
          <p:cNvSpPr>
            <a:spLocks noGrp="1"/>
          </p:cNvSpPr>
          <p:nvPr>
            <p:ph type="title"/>
          </p:nvPr>
        </p:nvSpPr>
        <p:spPr/>
        <p:txBody>
          <a:bodyPr/>
          <a:lstStyle/>
          <a:p>
            <a:r>
              <a:rPr lang="en-GB" dirty="0"/>
              <a:t>Theory-Informed Strategies in the Early Years Setting</a:t>
            </a:r>
          </a:p>
        </p:txBody>
      </p:sp>
      <p:sp>
        <p:nvSpPr>
          <p:cNvPr id="3" name="Content Placeholder 2">
            <a:extLst>
              <a:ext uri="{FF2B5EF4-FFF2-40B4-BE49-F238E27FC236}">
                <a16:creationId xmlns:a16="http://schemas.microsoft.com/office/drawing/2014/main" id="{ED7D43CA-D317-AC0F-A3F3-E4E1636BF176}"/>
              </a:ext>
            </a:extLst>
          </p:cNvPr>
          <p:cNvSpPr>
            <a:spLocks noGrp="1"/>
          </p:cNvSpPr>
          <p:nvPr>
            <p:ph idx="1"/>
          </p:nvPr>
        </p:nvSpPr>
        <p:spPr/>
        <p:txBody>
          <a:bodyPr>
            <a:normAutofit/>
          </a:bodyPr>
          <a:lstStyle/>
          <a:p>
            <a:r>
              <a:rPr lang="en-GB" dirty="0"/>
              <a:t>Provide consistent routines, warm relationships, and a key worker to assist Isaac feel comfortable and trust the environment.</a:t>
            </a:r>
          </a:p>
          <a:p>
            <a:r>
              <a:rPr lang="en-GB" dirty="0"/>
              <a:t>Use play-based, child-led activities and moderate encouragement to allow Isaac to make choices and take initiative in a relaxed setting (Erikson, 1982).</a:t>
            </a:r>
          </a:p>
          <a:p>
            <a:r>
              <a:rPr lang="en-GB" dirty="0"/>
              <a:t>Encourage communication and confidence by creating a language-rich atmosphere via activities such as storytelling and small-group play.</a:t>
            </a:r>
          </a:p>
          <a:p>
            <a:r>
              <a:rPr lang="en-GB" dirty="0"/>
              <a:t>To lessen distress and clinginess, provide emotion coaching, acknowledging feelings, soothing tools, and transitional support.</a:t>
            </a:r>
          </a:p>
        </p:txBody>
      </p:sp>
    </p:spTree>
    <p:extLst>
      <p:ext uri="{BB962C8B-B14F-4D97-AF65-F5344CB8AC3E}">
        <p14:creationId xmlns:p14="http://schemas.microsoft.com/office/powerpoint/2010/main" val="2684361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FC1E7-FB16-2F92-A06C-749A48E92C43}"/>
              </a:ext>
            </a:extLst>
          </p:cNvPr>
          <p:cNvSpPr>
            <a:spLocks noGrp="1"/>
          </p:cNvSpPr>
          <p:nvPr>
            <p:ph type="title"/>
          </p:nvPr>
        </p:nvSpPr>
        <p:spPr/>
        <p:txBody>
          <a:bodyPr/>
          <a:lstStyle/>
          <a:p>
            <a:r>
              <a:rPr lang="en-GB" dirty="0"/>
              <a:t>Parent and Multi-Agency Support Plan</a:t>
            </a:r>
          </a:p>
        </p:txBody>
      </p:sp>
      <p:sp>
        <p:nvSpPr>
          <p:cNvPr id="3" name="Content Placeholder 2">
            <a:extLst>
              <a:ext uri="{FF2B5EF4-FFF2-40B4-BE49-F238E27FC236}">
                <a16:creationId xmlns:a16="http://schemas.microsoft.com/office/drawing/2014/main" id="{52D74DA9-F0AD-5DD2-A406-6132AC2514C3}"/>
              </a:ext>
            </a:extLst>
          </p:cNvPr>
          <p:cNvSpPr>
            <a:spLocks noGrp="1"/>
          </p:cNvSpPr>
          <p:nvPr>
            <p:ph idx="1"/>
          </p:nvPr>
        </p:nvSpPr>
        <p:spPr/>
        <p:txBody>
          <a:bodyPr/>
          <a:lstStyle/>
          <a:p>
            <a:r>
              <a:rPr lang="en-GB" dirty="0"/>
              <a:t>Provide attachment-informed parenting assistance to help Isaac's mother respond appropriately, gain confidence, and deepen their bond.</a:t>
            </a:r>
          </a:p>
          <a:p>
            <a:r>
              <a:rPr lang="en-GB" dirty="0"/>
              <a:t>To treat maternal depression and Isaac's language delay, consult with relevant providers like as health visitors, general practitioners, mental health services, and speech and language therapists.</a:t>
            </a:r>
          </a:p>
          <a:p>
            <a:r>
              <a:rPr lang="en-GB" dirty="0"/>
              <a:t>Use early help and multi-agency meetings to share information, develop objectives, and track progress for Isaac and his mother (Department for Education, 2022).</a:t>
            </a:r>
          </a:p>
        </p:txBody>
      </p:sp>
    </p:spTree>
    <p:extLst>
      <p:ext uri="{BB962C8B-B14F-4D97-AF65-F5344CB8AC3E}">
        <p14:creationId xmlns:p14="http://schemas.microsoft.com/office/powerpoint/2010/main" val="3075455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90E35-24D7-D87F-FFB3-E641A5C3040C}"/>
              </a:ext>
            </a:extLst>
          </p:cNvPr>
          <p:cNvSpPr>
            <a:spLocks noGrp="1"/>
          </p:cNvSpPr>
          <p:nvPr>
            <p:ph type="title"/>
          </p:nvPr>
        </p:nvSpPr>
        <p:spPr/>
        <p:txBody>
          <a:bodyPr/>
          <a:lstStyle/>
          <a:p>
            <a:r>
              <a:rPr lang="en-GB" dirty="0"/>
              <a:t>Evaluating Erikson’s Psychosocial Theory</a:t>
            </a:r>
          </a:p>
        </p:txBody>
      </p:sp>
      <p:sp>
        <p:nvSpPr>
          <p:cNvPr id="3" name="Content Placeholder 2">
            <a:extLst>
              <a:ext uri="{FF2B5EF4-FFF2-40B4-BE49-F238E27FC236}">
                <a16:creationId xmlns:a16="http://schemas.microsoft.com/office/drawing/2014/main" id="{83270DC6-5134-0A5F-599B-DE75A63106BB}"/>
              </a:ext>
            </a:extLst>
          </p:cNvPr>
          <p:cNvSpPr>
            <a:spLocks noGrp="1"/>
          </p:cNvSpPr>
          <p:nvPr>
            <p:ph idx="1"/>
          </p:nvPr>
        </p:nvSpPr>
        <p:spPr/>
        <p:txBody>
          <a:bodyPr>
            <a:normAutofit/>
          </a:bodyPr>
          <a:lstStyle/>
          <a:p>
            <a:r>
              <a:rPr lang="en-GB" dirty="0"/>
              <a:t>Strengths: Provides a clear age-appropriate framework for social and emotional responsibilities, assisting early childhood educators in understanding how children like Isaac should grow at each level.</a:t>
            </a:r>
          </a:p>
          <a:p>
            <a:r>
              <a:rPr lang="en-GB" dirty="0"/>
              <a:t>Usefulness in practice: Emphasises interaction, play, and emotional development, aligning with early childhood settings and child-centred approaches.</a:t>
            </a:r>
          </a:p>
          <a:p>
            <a:r>
              <a:rPr lang="en-GB" dirty="0"/>
              <a:t>Limitations: Stages based on Western, male-centred samples may not accurately reflect different cultural, gender, or familial experiences.</a:t>
            </a:r>
          </a:p>
          <a:p>
            <a:r>
              <a:rPr lang="en-GB" dirty="0"/>
              <a:t>Contextual considerations: London practitioners must adapt Erikson's concepts to many cultures, languages, socioeconomic backgrounds, and systemic problems like as poverty and prejudice (Critical Analysis Review, 2015).</a:t>
            </a:r>
          </a:p>
        </p:txBody>
      </p:sp>
    </p:spTree>
    <p:extLst>
      <p:ext uri="{BB962C8B-B14F-4D97-AF65-F5344CB8AC3E}">
        <p14:creationId xmlns:p14="http://schemas.microsoft.com/office/powerpoint/2010/main" val="53198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CA20B-A8B1-627A-54EA-0A4ECDD41E5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BE415DA-B99E-0E3B-5CC3-B77E3B8131FD}"/>
              </a:ext>
            </a:extLst>
          </p:cNvPr>
          <p:cNvSpPr>
            <a:spLocks noGrp="1"/>
          </p:cNvSpPr>
          <p:nvPr>
            <p:ph idx="1"/>
          </p:nvPr>
        </p:nvSpPr>
        <p:spPr/>
        <p:txBody>
          <a:bodyPr/>
          <a:lstStyle/>
          <a:p>
            <a:r>
              <a:rPr lang="en-GB" dirty="0"/>
              <a:t>Erikson's psychosocial theory explains how Isaac's early experiences influenced his trust, autonomy, and initiative during his preschool years.</a:t>
            </a:r>
          </a:p>
          <a:p>
            <a:r>
              <a:rPr lang="en-GB" dirty="0"/>
              <a:t>Understanding these stages helps create a child-</a:t>
            </a:r>
            <a:r>
              <a:rPr lang="en-GB" dirty="0" err="1"/>
              <a:t>centered</a:t>
            </a:r>
            <a:r>
              <a:rPr lang="en-GB" dirty="0"/>
              <a:t> early intervention strategy that promotes healthy development via play, relationships, and language-rich activities.</a:t>
            </a:r>
          </a:p>
          <a:p>
            <a:r>
              <a:rPr lang="en-GB" dirty="0"/>
              <a:t>Collaborating with Isaac's mother and multi-agency partners can enhance his social and emotional well-being and improve long-term results.</a:t>
            </a:r>
          </a:p>
        </p:txBody>
      </p:sp>
    </p:spTree>
    <p:extLst>
      <p:ext uri="{BB962C8B-B14F-4D97-AF65-F5344CB8AC3E}">
        <p14:creationId xmlns:p14="http://schemas.microsoft.com/office/powerpoint/2010/main" val="3456762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AF5F4-2B29-CEC1-BA0F-292AA46A0CC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DA19BF2-4B1D-D5F6-0703-4F066A1B08A4}"/>
              </a:ext>
            </a:extLst>
          </p:cNvPr>
          <p:cNvSpPr>
            <a:spLocks noGrp="1"/>
          </p:cNvSpPr>
          <p:nvPr>
            <p:ph idx="1"/>
          </p:nvPr>
        </p:nvSpPr>
        <p:spPr/>
        <p:txBody>
          <a:bodyPr>
            <a:normAutofit fontScale="47500" lnSpcReduction="20000"/>
          </a:bodyPr>
          <a:lstStyle/>
          <a:p>
            <a:r>
              <a:rPr lang="en-GB" dirty="0"/>
              <a:t>Critical Analysis Review (2015) </a:t>
            </a:r>
            <a:r>
              <a:rPr lang="en-GB" i="1" dirty="0"/>
              <a:t>Critical analysis on psychosocial theory of Erik Erikson</a:t>
            </a:r>
            <a:r>
              <a:rPr lang="en-GB" dirty="0"/>
              <a:t>. Available at: </a:t>
            </a:r>
            <a:r>
              <a:rPr lang="en-GB" dirty="0">
                <a:hlinkClick r:id="rId2"/>
              </a:rPr>
              <a:t>https://www.academia.edu/13435846/Critical_Analysis_on_Psychosocial_Theory_of_Erik_Erikson</a:t>
            </a:r>
            <a:r>
              <a:rPr lang="en-GB" dirty="0"/>
              <a:t> </a:t>
            </a:r>
          </a:p>
          <a:p>
            <a:r>
              <a:rPr lang="en-GB" dirty="0"/>
              <a:t>Department for Education (2022) </a:t>
            </a:r>
            <a:r>
              <a:rPr lang="en-GB" i="1" dirty="0"/>
              <a:t>Early help: concepts, policy directions and multi‑agency perspectives</a:t>
            </a:r>
            <a:r>
              <a:rPr lang="en-GB" dirty="0"/>
              <a:t>. London: Department for Education. Available at: </a:t>
            </a:r>
            <a:r>
              <a:rPr lang="en-GB" dirty="0">
                <a:hlinkClick r:id="rId3"/>
              </a:rPr>
              <a:t>https://www.gov.uk/government/publications/early-help-concepts-policy-directions-and-multi-agency-perspectives</a:t>
            </a:r>
            <a:r>
              <a:rPr lang="en-GB" dirty="0"/>
              <a:t> </a:t>
            </a:r>
          </a:p>
          <a:p>
            <a:r>
              <a:rPr lang="en-GB" dirty="0"/>
              <a:t>Early Brain Development Review (2009) ‘Brain development and the role of experience in the early years’, </a:t>
            </a:r>
            <a:r>
              <a:rPr lang="en-GB" i="1" dirty="0"/>
              <a:t>Zero to Three</a:t>
            </a:r>
            <a:r>
              <a:rPr lang="en-GB" dirty="0"/>
              <a:t>, 30(2), pp. 9–13. Available at: </a:t>
            </a:r>
            <a:r>
              <a:rPr lang="en-GB" dirty="0">
                <a:hlinkClick r:id="rId4"/>
              </a:rPr>
              <a:t>https://pubmed.ncbi.nlm.nih.gov/23894221/</a:t>
            </a:r>
            <a:r>
              <a:rPr lang="en-GB" dirty="0"/>
              <a:t> </a:t>
            </a:r>
          </a:p>
          <a:p>
            <a:r>
              <a:rPr lang="en-GB" dirty="0"/>
              <a:t>Erikson, E.H. (1950) </a:t>
            </a:r>
            <a:r>
              <a:rPr lang="en-GB" i="1" dirty="0"/>
              <a:t>Childhood and Society</a:t>
            </a:r>
            <a:r>
              <a:rPr lang="en-GB" dirty="0"/>
              <a:t>. New York: W.W. Norton.</a:t>
            </a:r>
          </a:p>
          <a:p>
            <a:r>
              <a:rPr lang="en-GB" dirty="0"/>
              <a:t>Erikson, E.H. (1982) </a:t>
            </a:r>
            <a:r>
              <a:rPr lang="en-GB" i="1" dirty="0"/>
              <a:t>The Lifecycle Completed</a:t>
            </a:r>
            <a:r>
              <a:rPr lang="en-GB" dirty="0"/>
              <a:t>. New York: W.W. Norton.</a:t>
            </a:r>
          </a:p>
          <a:p>
            <a:r>
              <a:rPr lang="en-GB" dirty="0"/>
              <a:t>Healthline (2020) ‘Erikson’s stages of psychosocial development in plain language’, </a:t>
            </a:r>
            <a:r>
              <a:rPr lang="en-GB" i="1" dirty="0"/>
              <a:t>Healthline</a:t>
            </a:r>
            <a:r>
              <a:rPr lang="en-GB" dirty="0"/>
              <a:t>. Available at: </a:t>
            </a:r>
            <a:r>
              <a:rPr lang="en-GB" dirty="0">
                <a:hlinkClick r:id="rId5"/>
              </a:rPr>
              <a:t>https://www.healthline.com/health/parenting/erikson-stages</a:t>
            </a:r>
            <a:r>
              <a:rPr lang="en-GB" dirty="0"/>
              <a:t> </a:t>
            </a:r>
          </a:p>
          <a:p>
            <a:r>
              <a:rPr lang="en-GB" dirty="0"/>
              <a:t>Orenstein, G.A. and Kaur, J. (2026) ‘Erikson’s stages of psychosocial development’, in </a:t>
            </a:r>
            <a:r>
              <a:rPr lang="en-GB" i="1" dirty="0" err="1"/>
              <a:t>StatPearls</a:t>
            </a:r>
            <a:r>
              <a:rPr lang="en-GB" dirty="0"/>
              <a:t>. Treasure Island, FL: </a:t>
            </a:r>
            <a:r>
              <a:rPr lang="en-GB" dirty="0" err="1"/>
              <a:t>StatPearls</a:t>
            </a:r>
            <a:r>
              <a:rPr lang="en-GB" dirty="0"/>
              <a:t> Publishing. Available at: </a:t>
            </a:r>
            <a:r>
              <a:rPr lang="en-GB" dirty="0">
                <a:hlinkClick r:id="rId6"/>
              </a:rPr>
              <a:t>https://www.ncbi.nlm.nih.gov/books/NBK556096/</a:t>
            </a:r>
            <a:r>
              <a:rPr lang="en-GB" dirty="0"/>
              <a:t> </a:t>
            </a:r>
          </a:p>
          <a:p>
            <a:r>
              <a:rPr lang="en-GB" dirty="0" err="1"/>
              <a:t>SimplyPsychology</a:t>
            </a:r>
            <a:r>
              <a:rPr lang="en-GB" dirty="0"/>
              <a:t> (2025) ‘Erik Erikson’s stages of psychosocial development’, </a:t>
            </a:r>
            <a:r>
              <a:rPr lang="en-GB" i="1" dirty="0" err="1"/>
              <a:t>SimplyPsychology</a:t>
            </a:r>
            <a:r>
              <a:rPr lang="en-GB" dirty="0"/>
              <a:t>. Available at: </a:t>
            </a:r>
            <a:r>
              <a:rPr lang="en-GB" dirty="0">
                <a:hlinkClick r:id="rId7"/>
              </a:rPr>
              <a:t>https://www.simplypsychology.org/erik-erikson.html</a:t>
            </a:r>
            <a:r>
              <a:rPr lang="en-GB" dirty="0"/>
              <a:t> </a:t>
            </a:r>
          </a:p>
          <a:p>
            <a:r>
              <a:rPr lang="en-GB" dirty="0"/>
              <a:t>Verywell Mind (2005) ‘Erikson’s stages of psychosocial development’, </a:t>
            </a:r>
            <a:r>
              <a:rPr lang="en-GB" i="1" dirty="0" err="1"/>
              <a:t>Verywell</a:t>
            </a:r>
            <a:r>
              <a:rPr lang="en-GB" i="1" dirty="0"/>
              <a:t> Mind</a:t>
            </a:r>
            <a:r>
              <a:rPr lang="en-GB" dirty="0"/>
              <a:t>. Available at: </a:t>
            </a:r>
            <a:r>
              <a:rPr lang="en-GB" dirty="0">
                <a:hlinkClick r:id="rId8"/>
              </a:rPr>
              <a:t>https://www.verywellmind.com/erik-eriksons-stages-of-psychosocial-development-2795740</a:t>
            </a:r>
            <a:r>
              <a:rPr lang="en-GB" dirty="0"/>
              <a:t> </a:t>
            </a:r>
          </a:p>
          <a:p>
            <a:r>
              <a:rPr lang="en-GB" dirty="0"/>
              <a:t>Verywell Mind (2011) ‘Initiative vs. guilt: how children develop a sense of initiative’, </a:t>
            </a:r>
            <a:r>
              <a:rPr lang="en-GB" i="1" dirty="0" err="1"/>
              <a:t>Verywell</a:t>
            </a:r>
            <a:r>
              <a:rPr lang="en-GB" i="1" dirty="0"/>
              <a:t> Mind</a:t>
            </a:r>
            <a:r>
              <a:rPr lang="en-GB" dirty="0"/>
              <a:t>. Available at: </a:t>
            </a:r>
            <a:r>
              <a:rPr lang="en-GB" dirty="0">
                <a:hlinkClick r:id="rId9"/>
              </a:rPr>
              <a:t>https://www.verywellmind.com/initiative-versus-guilt-2795737</a:t>
            </a:r>
            <a:r>
              <a:rPr lang="en-GB" dirty="0"/>
              <a:t> </a:t>
            </a:r>
          </a:p>
        </p:txBody>
      </p:sp>
    </p:spTree>
    <p:extLst>
      <p:ext uri="{BB962C8B-B14F-4D97-AF65-F5344CB8AC3E}">
        <p14:creationId xmlns:p14="http://schemas.microsoft.com/office/powerpoint/2010/main" val="273008023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48</TotalTime>
  <Words>2278</Words>
  <Application>Microsoft Macintosh PowerPoint</Application>
  <PresentationFormat>Widescreen</PresentationFormat>
  <Paragraphs>81</Paragraphs>
  <Slides>12</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Aptos</vt:lpstr>
      <vt:lpstr>Franklin Gothic Book</vt:lpstr>
      <vt:lpstr>Crop</vt:lpstr>
      <vt:lpstr>Erikson’s Psychosocial Theory and Early Help for Isaac</vt:lpstr>
      <vt:lpstr>Isaac’s Background and Needs</vt:lpstr>
      <vt:lpstr>Erikson’s Psychosocial Development Theory</vt:lpstr>
      <vt:lpstr>Early Psychosocial Stages (0–3 Years)</vt:lpstr>
      <vt:lpstr>Preschool Stage: Initiative vs Guilt (3–5 Years)</vt:lpstr>
      <vt:lpstr>Applying Erikson’s Theory to Isaac</vt:lpstr>
      <vt:lpstr>Nature and Nurture in Isaac’s Development</vt:lpstr>
      <vt:lpstr>Theory-Informed Strategies in the Early Years Setting</vt:lpstr>
      <vt:lpstr>Parent and Multi-Agency Support Plan</vt:lpstr>
      <vt:lpstr>Evaluating Erikson’s Psychosocial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Giuliano Catania (2242264)</dc:creator>
  <cp:lastModifiedBy>Giuliano Catania (2242264)</cp:lastModifiedBy>
  <cp:revision>2</cp:revision>
  <dcterms:created xsi:type="dcterms:W3CDTF">2026-07-04T09:56:13Z</dcterms:created>
  <dcterms:modified xsi:type="dcterms:W3CDTF">2026-07-04T11:04:23Z</dcterms:modified>
</cp:coreProperties>
</file>