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5"/>
  </p:notesMasterIdLst>
  <p:sldIdLst>
    <p:sldId id="257" r:id="rId2"/>
    <p:sldId id="264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55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AC1B1-620B-4123-83EC-A89547B9B4DC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11BF9-4BAF-44EF-983F-B5C50DCA54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288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29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feedback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72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887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38200" y="4495800"/>
            <a:ext cx="5486400" cy="360045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371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882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704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6878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4309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899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9379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2871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3662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7349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7322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8881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2419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3674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6496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24113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77222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8747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3813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29037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19810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01594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75579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6575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49003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86543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15349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63825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93135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70831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24958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8307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5385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96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50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85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92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8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34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56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30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019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105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49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699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902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088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38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5384800" cy="4533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533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75704D-5BF8-4E70-9396-82AD414353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1208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F4CEC-268F-4968-BC81-06882B67752E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6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cells/publications/140519-independent-stocktake-of-the-foundation-phase-in-wales-en.pdf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froebelweb.org/" TargetMode="External"/><Relationship Id="rId4" Type="http://schemas.openxmlformats.org/officeDocument/2006/relationships/hyperlink" Target="http://gov.wales/docs/dcells/publications/140519-independent-stocktake-of-the-foundation-phase-in-wales-c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smtClean="0"/>
              <a:t>Dysgu yn yr 21ain Ganrif</a:t>
            </a:r>
            <a:br>
              <a:rPr lang="cy-GB" smtClean="0"/>
            </a:br>
            <a:r>
              <a:rPr lang="en-GB" smtClean="0"/>
              <a:t>21st Century Learning</a:t>
            </a:r>
            <a:br>
              <a:rPr lang="en-GB" smtClean="0"/>
            </a:br>
            <a:r>
              <a:rPr lang="en-GB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ECES4002/C</a:t>
            </a:r>
          </a:p>
          <a:p>
            <a:r>
              <a:rPr lang="en-GB" smtClean="0"/>
              <a:t>Darlith 4 / Lecture 4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3893" t="36298" r="49147" b="24313"/>
          <a:stretch/>
        </p:blipFill>
        <p:spPr bwMode="auto">
          <a:xfrm rot="20429937">
            <a:off x="1108365" y="3657600"/>
            <a:ext cx="3142210" cy="2660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46678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>
                <a:latin typeface="+mn-lt"/>
                <a:cs typeface="Arial" panose="020B0604020202020204" pitchFamily="34" charset="0"/>
              </a:rPr>
              <a:t>Gorolwg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+mn-lt"/>
                <a:cs typeface="Arial" panose="020B0604020202020204" pitchFamily="34" charset="0"/>
              </a:rPr>
              <a:t>Sesiwn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/ 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2057400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dirty="0" smtClean="0">
                <a:cs typeface="Arial" panose="020B0604020202020204" pitchFamily="34" charset="0"/>
              </a:rPr>
              <a:t>Froebel</a:t>
            </a:r>
            <a:r>
              <a:rPr lang="en-GB" sz="3200" dirty="0">
                <a:cs typeface="Arial" panose="020B0604020202020204" pitchFamily="34" charset="0"/>
              </a:rPr>
              <a:t>, Dewey a Montessori</a:t>
            </a:r>
          </a:p>
          <a:p>
            <a:r>
              <a:rPr lang="en-GB" sz="3200" dirty="0" err="1">
                <a:cs typeface="Arial" panose="020B0604020202020204" pitchFamily="34" charset="0"/>
              </a:rPr>
              <a:t>Deilliant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dysgu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perthnasol</a:t>
            </a:r>
            <a:endParaRPr lang="en-GB" sz="3200" dirty="0">
              <a:cs typeface="Arial" panose="020B0604020202020204" pitchFamily="34" charset="0"/>
            </a:endParaRPr>
          </a:p>
          <a:p>
            <a:r>
              <a:rPr lang="en-GB" sz="3200" dirty="0" err="1">
                <a:cs typeface="Arial" panose="020B0604020202020204" pitchFamily="34" charset="0"/>
              </a:rPr>
              <a:t>Perthnasedd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i’r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aseiniad</a:t>
            </a:r>
            <a:endParaRPr lang="en-GB" sz="3200" dirty="0"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96000" y="2133600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smtClean="0">
                <a:cs typeface="Arial" panose="020B0604020202020204" pitchFamily="34" charset="0"/>
              </a:rPr>
              <a:t>Froebel</a:t>
            </a:r>
            <a:r>
              <a:rPr lang="en-GB" sz="3200" dirty="0">
                <a:cs typeface="Arial" panose="020B0604020202020204" pitchFamily="34" charset="0"/>
              </a:rPr>
              <a:t>, Dewey and Montessori</a:t>
            </a:r>
          </a:p>
          <a:p>
            <a:r>
              <a:rPr lang="en-GB" sz="3200" dirty="0">
                <a:cs typeface="Arial" panose="020B0604020202020204" pitchFamily="34" charset="0"/>
              </a:rPr>
              <a:t>Relevant learning outcome</a:t>
            </a:r>
          </a:p>
          <a:p>
            <a:r>
              <a:rPr lang="en-GB" sz="3200" dirty="0"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231915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Learning Outcomes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y-GB" sz="2400" dirty="0" smtClean="0"/>
              <a:t>Dangos </a:t>
            </a:r>
            <a:r>
              <a:rPr lang="cy-GB" sz="2400" dirty="0"/>
              <a:t>gwybodaeth o ystod o ddamcaniaethau dysgu a deall sut maent yn dylanwadu ar arfer cyfredol ym maes addysg.</a:t>
            </a:r>
            <a:endParaRPr lang="en-GB" sz="2400" dirty="0"/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 smtClean="0"/>
              <a:t>Demonstrate </a:t>
            </a:r>
            <a:r>
              <a:rPr lang="en-GB" sz="2400" dirty="0"/>
              <a:t>knowledge of a range of learning theories and understand how they influence current education practice.</a:t>
            </a:r>
          </a:p>
          <a:p>
            <a:pPr marL="0" lvl="0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430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Deall sut y gall yr awyr agored a chyfleoedd dysgu y tu allan i’r ysgol hwyluso datblygu a gwella gwybodaeth a sgiliau fel rhan o’r cwricwlwm a gynlluniwyd a gweithdrefnau </a:t>
            </a:r>
            <a:r>
              <a:rPr lang="cy-GB" dirty="0" smtClean="0"/>
              <a:t>asesu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Understand how the outdoors and out of school learning opportunities can facilitate the development and enhancement of knowledge and skills as part of planned curriculum and assessment procedures</a:t>
            </a:r>
          </a:p>
        </p:txBody>
      </p:sp>
    </p:spTree>
    <p:extLst>
      <p:ext uri="{BB962C8B-B14F-4D97-AF65-F5344CB8AC3E}">
        <p14:creationId xmlns:p14="http://schemas.microsoft.com/office/powerpoint/2010/main" val="2730141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Trafod a gwerthuso cyd-destunau dysgu.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Discuss and evaluate learning contexts</a:t>
            </a:r>
          </a:p>
        </p:txBody>
      </p:sp>
    </p:spTree>
    <p:extLst>
      <p:ext uri="{BB962C8B-B14F-4D97-AF65-F5344CB8AC3E}">
        <p14:creationId xmlns:p14="http://schemas.microsoft.com/office/powerpoint/2010/main" val="2589640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Trefnu eu gwybodaeth a’r hyn y maent wedi’i ddysgu drwy ddefnyddio amrywiaeth o ffynonellau gwybodaeth, gan gynnwys </a:t>
            </a:r>
            <a:r>
              <a:rPr lang="cy-GB" dirty="0" err="1"/>
              <a:t>TGCh</a:t>
            </a:r>
            <a:r>
              <a:rPr lang="cy-GB" dirty="0"/>
              <a:t>, a chyflwyno’u gwaith ar y lefel briodol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Organise their knowledge and learning through the use of a range of information sources including ICT and present their work at the appropriate level.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484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Aseiniad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 smtClean="0"/>
              <a:t>Cyflwyniad</a:t>
            </a:r>
            <a:r>
              <a:rPr lang="en-GB" sz="2400" dirty="0" smtClean="0"/>
              <a:t> </a:t>
            </a:r>
            <a:r>
              <a:rPr lang="en-GB" sz="2400" dirty="0" err="1" smtClean="0"/>
              <a:t>grwp</a:t>
            </a:r>
            <a:r>
              <a:rPr lang="en-GB" sz="2400" dirty="0" smtClean="0"/>
              <a:t> (10 </a:t>
            </a:r>
            <a:r>
              <a:rPr lang="en-GB" sz="2400" dirty="0" err="1" smtClean="0"/>
              <a:t>munud</a:t>
            </a:r>
            <a:r>
              <a:rPr lang="en-GB" sz="2400" dirty="0" smtClean="0"/>
              <a:t> </a:t>
            </a:r>
            <a:r>
              <a:rPr lang="en-GB" sz="2400" dirty="0" err="1" smtClean="0"/>
              <a:t>yr</a:t>
            </a:r>
            <a:r>
              <a:rPr lang="en-GB" sz="2400" dirty="0" smtClean="0"/>
              <a:t> un)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14/1/20</a:t>
            </a:r>
          </a:p>
          <a:p>
            <a:r>
              <a:rPr lang="cy-GB" sz="2400" dirty="0"/>
              <a:t>Dangoswch sut y gall cyd-destun y tu allan i’r dosbarth gefnogi dysgu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 smtClean="0"/>
              <a:t>Group presentation (10 minutes each)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14/1/20</a:t>
            </a:r>
          </a:p>
          <a:p>
            <a:r>
              <a:rPr lang="en-GB" sz="2400" dirty="0"/>
              <a:t>Demonstrate how outdoor contexts can support </a:t>
            </a:r>
            <a:r>
              <a:rPr lang="en-GB" sz="2400" dirty="0" smtClean="0"/>
              <a:t>learning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475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524000" y="274638"/>
            <a:ext cx="7620000" cy="1143000"/>
          </a:xfrm>
        </p:spPr>
        <p:txBody>
          <a:bodyPr>
            <a:normAutofit fontScale="90000"/>
          </a:bodyPr>
          <a:lstStyle/>
          <a:p>
            <a:r>
              <a:rPr lang="en-GB" sz="4800" dirty="0" err="1"/>
              <a:t>Ymagwedd</a:t>
            </a:r>
            <a:r>
              <a:rPr lang="en-GB" sz="4800" dirty="0"/>
              <a:t> </a:t>
            </a:r>
            <a:r>
              <a:rPr lang="en-GB" sz="4800" dirty="0" err="1"/>
              <a:t>Plentyn</a:t>
            </a:r>
            <a:r>
              <a:rPr lang="en-GB" sz="4800" dirty="0"/>
              <a:t> </a:t>
            </a:r>
            <a:r>
              <a:rPr lang="en-GB" sz="4800" dirty="0" err="1"/>
              <a:t>Ganolog</a:t>
            </a:r>
            <a:r>
              <a:rPr lang="en-GB" sz="4800" i="1" dirty="0"/>
              <a:t/>
            </a:r>
            <a:br>
              <a:rPr lang="en-GB" sz="4800" i="1" dirty="0"/>
            </a:br>
            <a:r>
              <a:rPr lang="en-GB" sz="4800" i="1" dirty="0"/>
              <a:t>Child-centred approach</a:t>
            </a:r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5791200" y="2286000"/>
            <a:ext cx="4114800" cy="30480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is a child – centred approach?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1522445" y="2514600"/>
            <a:ext cx="4114800" cy="30480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ganolog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64139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6508664" y="1371600"/>
            <a:ext cx="3887787" cy="4525963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What is it?</a:t>
            </a:r>
          </a:p>
          <a:p>
            <a:pPr marL="109537" indent="0">
              <a:buNone/>
              <a:defRPr/>
            </a:pPr>
            <a:r>
              <a:rPr lang="en-GB" sz="2400" dirty="0"/>
              <a:t>Teaching and learning with the child’s needs and wishes the most important element in the process.</a:t>
            </a:r>
          </a:p>
          <a:p>
            <a:pPr marL="109537" indent="0"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 </a:t>
            </a:r>
            <a:r>
              <a:rPr lang="en-GB" sz="3600" dirty="0"/>
              <a:t>Why is it important?</a:t>
            </a:r>
          </a:p>
          <a:p>
            <a:pPr marL="109537" indent="0">
              <a:buNone/>
              <a:defRPr/>
            </a:pPr>
            <a:endParaRPr lang="en-GB" sz="2400" dirty="0"/>
          </a:p>
          <a:p>
            <a:pPr marL="109537" indent="0">
              <a:buNone/>
              <a:defRPr/>
            </a:pPr>
            <a:endParaRPr lang="en-GB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7772400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200" dirty="0" err="1"/>
              <a:t>Ymagwedd</a:t>
            </a:r>
            <a:r>
              <a:rPr lang="en-GB" sz="3200" dirty="0"/>
              <a:t> </a:t>
            </a:r>
            <a:r>
              <a:rPr lang="en-GB" sz="3200" dirty="0" err="1"/>
              <a:t>Plentyn</a:t>
            </a:r>
            <a:r>
              <a:rPr lang="en-GB" sz="3200" dirty="0"/>
              <a:t> </a:t>
            </a:r>
            <a:r>
              <a:rPr lang="en-GB" sz="3200" dirty="0" err="1"/>
              <a:t>Ganolog</a:t>
            </a:r>
            <a:r>
              <a:rPr lang="en-GB" sz="3200" i="1" dirty="0"/>
              <a:t/>
            </a:r>
            <a:br>
              <a:rPr lang="en-GB" sz="3200" i="1" dirty="0"/>
            </a:br>
            <a:r>
              <a:rPr lang="en-GB" sz="3200" dirty="0"/>
              <a:t>Child-centred approach</a:t>
            </a: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854641" y="1467196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3600" dirty="0">
                <a:ea typeface="ＭＳ Ｐゴシック" charset="-128"/>
                <a:cs typeface="ＭＳ Ｐゴシック" charset="-128"/>
              </a:rPr>
              <a:t>Beth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yw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e?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2400" dirty="0" err="1">
                <a:ea typeface="ＭＳ Ｐゴシック" charset="-128"/>
                <a:cs typeface="ＭＳ Ｐゴシック" charset="-128"/>
              </a:rPr>
              <a:t>Dysgu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ac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addysgu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gyda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phwyslais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ar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anghenion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dymuniadau’r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plentyn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fel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elfen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bwysicaf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y broses.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Pam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ei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fod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mor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bwysig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?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0246" name="Picture 8" descr="C:\Users\s.ainsworth\AppData\Local\Microsoft\Windows\Temporary Internet Files\Content.IE5\BMIHAV5B\MP9004308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1" y="5002600"/>
            <a:ext cx="1540663" cy="1769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3108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/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Darllenwch</a:t>
            </a:r>
            <a:r>
              <a:rPr lang="en-GB" dirty="0" smtClean="0"/>
              <a:t> </a:t>
            </a:r>
            <a:r>
              <a:rPr lang="en-GB" dirty="0" err="1" smtClean="0"/>
              <a:t>enghraifft</a:t>
            </a:r>
            <a:r>
              <a:rPr lang="en-GB" dirty="0" smtClean="0"/>
              <a:t> ‘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Iâr</a:t>
            </a:r>
            <a:r>
              <a:rPr lang="en-GB" dirty="0" smtClean="0"/>
              <a:t> </a:t>
            </a:r>
            <a:r>
              <a:rPr lang="en-GB" dirty="0" err="1"/>
              <a:t>F</a:t>
            </a:r>
            <a:r>
              <a:rPr lang="en-GB" dirty="0" err="1" smtClean="0"/>
              <a:t>ach</a:t>
            </a:r>
            <a:r>
              <a:rPr lang="en-GB" dirty="0" smtClean="0"/>
              <a:t> </a:t>
            </a:r>
            <a:r>
              <a:rPr lang="en-GB" dirty="0"/>
              <a:t>G</a:t>
            </a:r>
            <a:r>
              <a:rPr lang="en-GB" dirty="0" smtClean="0"/>
              <a:t>och’</a:t>
            </a:r>
          </a:p>
          <a:p>
            <a:r>
              <a:rPr lang="en-GB" dirty="0" smtClean="0"/>
              <a:t>A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enghraifft</a:t>
            </a:r>
            <a:r>
              <a:rPr lang="en-GB" dirty="0" smtClean="0"/>
              <a:t> o </a:t>
            </a:r>
            <a:r>
              <a:rPr lang="en-GB" dirty="0" err="1" smtClean="0"/>
              <a:t>ymagwedd</a:t>
            </a:r>
            <a:r>
              <a:rPr lang="en-GB" dirty="0" smtClean="0"/>
              <a:t> </a:t>
            </a:r>
            <a:r>
              <a:rPr lang="en-GB" dirty="0" err="1" smtClean="0"/>
              <a:t>plentyn-ganolog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Awgrymwch</a:t>
            </a:r>
            <a:r>
              <a:rPr lang="en-GB" dirty="0" smtClean="0"/>
              <a:t> </a:t>
            </a:r>
            <a:r>
              <a:rPr lang="en-GB" dirty="0" err="1" smtClean="0"/>
              <a:t>resymau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ateb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Read the ‘Little Red Hen’ case study</a:t>
            </a:r>
          </a:p>
          <a:p>
            <a:r>
              <a:rPr lang="en-GB" dirty="0" smtClean="0"/>
              <a:t>Is this an example of a child – centred approach?</a:t>
            </a:r>
          </a:p>
          <a:p>
            <a:r>
              <a:rPr lang="en-GB" dirty="0" smtClean="0"/>
              <a:t>Suggest reasons for your 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41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dirty="0"/>
              <a:t>Materion cyfoes            </a:t>
            </a:r>
            <a:r>
              <a:rPr lang="en-GB" dirty="0"/>
              <a:t>Current affairs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type="body" sz="half" idx="1"/>
          </p:nvPr>
        </p:nvSpPr>
        <p:spPr>
          <a:xfrm>
            <a:off x="566650" y="1417638"/>
            <a:ext cx="4038600" cy="453390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Y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smtClean="0"/>
              <a:t>Sylfaen</a:t>
            </a:r>
          </a:p>
          <a:p>
            <a:pPr>
              <a:defRPr/>
            </a:pPr>
            <a:r>
              <a:rPr lang="en-GB" dirty="0" err="1" smtClean="0"/>
              <a:t>Erbyn</a:t>
            </a:r>
            <a:r>
              <a:rPr lang="en-GB" dirty="0" smtClean="0"/>
              <a:t> </a:t>
            </a:r>
            <a:r>
              <a:rPr lang="en-GB" dirty="0" err="1" smtClean="0"/>
              <a:t>wythnos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 </a:t>
            </a:r>
            <a:r>
              <a:rPr lang="en-GB" dirty="0" err="1" smtClean="0"/>
              <a:t>ymchwiliwch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Cyfnod</a:t>
            </a:r>
            <a:r>
              <a:rPr lang="en-GB" dirty="0" smtClean="0"/>
              <a:t> Sylfaen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adrodd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/>
              <a:t>b</a:t>
            </a:r>
            <a:r>
              <a:rPr lang="en-GB" dirty="0" err="1" smtClean="0"/>
              <a:t>ryd</a:t>
            </a:r>
            <a:r>
              <a:rPr lang="en-GB" dirty="0" smtClean="0"/>
              <a:t> a </a:t>
            </a:r>
            <a:r>
              <a:rPr lang="en-GB" dirty="0" err="1" smtClean="0"/>
              <a:t>pham</a:t>
            </a:r>
            <a:r>
              <a:rPr lang="en-GB" dirty="0" smtClean="0"/>
              <a:t> </a:t>
            </a:r>
            <a:r>
              <a:rPr lang="en-GB" dirty="0" err="1" smtClean="0"/>
              <a:t>cafodd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gyflwyno</a:t>
            </a:r>
            <a:r>
              <a:rPr lang="en-GB" dirty="0" smtClean="0"/>
              <a:t> a </a:t>
            </a:r>
            <a:r>
              <a:rPr lang="en-GB" dirty="0" err="1" smtClean="0"/>
              <a:t>nodwch</a:t>
            </a:r>
            <a:r>
              <a:rPr lang="en-GB" dirty="0" smtClean="0"/>
              <a:t> </a:t>
            </a:r>
            <a:r>
              <a:rPr lang="en-GB" dirty="0" err="1" smtClean="0"/>
              <a:t>enghreifftiau</a:t>
            </a:r>
            <a:r>
              <a:rPr lang="en-GB" dirty="0" smtClean="0"/>
              <a:t> o </a:t>
            </a:r>
            <a:r>
              <a:rPr lang="en-GB" dirty="0" err="1" smtClean="0"/>
              <a:t>weithgareddau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ganolog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o </a:t>
            </a:r>
            <a:r>
              <a:rPr lang="en-GB" dirty="0" err="1" smtClean="0"/>
              <a:t>leoliadau</a:t>
            </a:r>
            <a:r>
              <a:rPr lang="en-GB" dirty="0" smtClean="0"/>
              <a:t> </a:t>
            </a:r>
            <a:r>
              <a:rPr lang="en-GB" dirty="0" err="1" smtClean="0"/>
              <a:t>Cyfnod</a:t>
            </a:r>
            <a:r>
              <a:rPr lang="en-GB" dirty="0" smtClean="0"/>
              <a:t> Sylfaen</a:t>
            </a:r>
            <a:endParaRPr lang="en-GB" dirty="0"/>
          </a:p>
          <a:p>
            <a:pPr marL="109537" indent="0">
              <a:buNone/>
              <a:defRPr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867400" y="1524000"/>
            <a:ext cx="4038600" cy="4533900"/>
          </a:xfrm>
        </p:spPr>
        <p:txBody>
          <a:bodyPr/>
          <a:lstStyle/>
          <a:p>
            <a:pPr>
              <a:defRPr/>
            </a:pPr>
            <a:r>
              <a:rPr lang="en-GB" dirty="0"/>
              <a:t>Foundation Phase</a:t>
            </a:r>
          </a:p>
          <a:p>
            <a:pPr marL="109537" indent="0">
              <a:buNone/>
              <a:defRPr/>
            </a:pPr>
            <a:r>
              <a:rPr lang="en-GB" dirty="0"/>
              <a:t> </a:t>
            </a:r>
            <a:r>
              <a:rPr lang="en-GB" dirty="0" smtClean="0"/>
              <a:t>By next week research the Foundation Phase and report on when and why it was introduced and find examples of child – centred activities in Foundation Phase settings.</a:t>
            </a:r>
            <a:endParaRPr lang="en-GB" dirty="0"/>
          </a:p>
        </p:txBody>
      </p:sp>
      <p:pic>
        <p:nvPicPr>
          <p:cNvPr id="11269" name="Picture 7" descr="C:\Users\s.ainsworth\AppData\Local\Microsoft\Windows\Temporary Internet Files\Content.IE5\SAJO67SS\MP90042784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4395009"/>
            <a:ext cx="3505200" cy="2391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604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676401"/>
            <a:ext cx="4643438" cy="4525963"/>
          </a:xfrm>
        </p:spPr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 err="1">
                <a:ea typeface="ＭＳ Ｐゴシック" pitchFamily="34" charset="-128"/>
              </a:rPr>
              <a:t>Crëodd</a:t>
            </a:r>
            <a:r>
              <a:rPr lang="en-GB" altLang="en-US" dirty="0">
                <a:ea typeface="ＭＳ Ｐゴシック" pitchFamily="34" charset="-128"/>
              </a:rPr>
              <a:t> broses </a:t>
            </a:r>
            <a:r>
              <a:rPr lang="en-GB" altLang="en-US" dirty="0" err="1">
                <a:ea typeface="ＭＳ Ｐゴシック" pitchFamily="34" charset="-128"/>
              </a:rPr>
              <a:t>rhyngweithiol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addysgol</a:t>
            </a:r>
            <a:r>
              <a:rPr lang="en-GB" altLang="en-US" dirty="0">
                <a:ea typeface="ＭＳ Ｐゴシック" pitchFamily="34" charset="-128"/>
              </a:rPr>
              <a:t> a </a:t>
            </a:r>
            <a:r>
              <a:rPr lang="en-GB" altLang="en-US" dirty="0" err="1">
                <a:ea typeface="ＭＳ Ｐゴシック" pitchFamily="34" charset="-128"/>
              </a:rPr>
              <a:t>alwodd</a:t>
            </a:r>
            <a:r>
              <a:rPr lang="en-GB" altLang="en-US" dirty="0">
                <a:ea typeface="ＭＳ Ｐゴシック" pitchFamily="34" charset="-128"/>
              </a:rPr>
              <a:t> ‘Kindergarten’ (</a:t>
            </a:r>
            <a:r>
              <a:rPr lang="en-GB" altLang="en-US" dirty="0" err="1">
                <a:ea typeface="ＭＳ Ｐゴシック" pitchFamily="34" charset="-128"/>
              </a:rPr>
              <a:t>Gardd</a:t>
            </a:r>
            <a:r>
              <a:rPr lang="en-GB" altLang="en-US" dirty="0">
                <a:ea typeface="ＭＳ Ｐゴシック" pitchFamily="34" charset="-128"/>
              </a:rPr>
              <a:t> y plant)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i="1" dirty="0">
                <a:ea typeface="ＭＳ Ｐゴシック" pitchFamily="34" charset="-128"/>
              </a:rPr>
              <a:t>Created an interactive educational process he called the Kindergarten 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r>
              <a:rPr lang="en-GB" altLang="en-US" sz="2400" i="1" dirty="0">
                <a:ea typeface="ＭＳ Ｐゴシック" pitchFamily="34" charset="-128"/>
              </a:rPr>
              <a:t>(tr. ‘Children’s Garden’)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algn="r"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sz="800" dirty="0">
                <a:ea typeface="ＭＳ Ｐゴシック" pitchFamily="34" charset="-128"/>
              </a:rPr>
              <a:t>                        http://www.pa.moragacia.over-blog.com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/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>Friedrich Froebel: 1782-1852</a:t>
            </a:r>
            <a:endParaRPr lang="en-GB" dirty="0">
              <a:ea typeface="+mj-ea"/>
              <a:cs typeface="+mj-cs"/>
            </a:endParaRPr>
          </a:p>
        </p:txBody>
      </p:sp>
      <p:pic>
        <p:nvPicPr>
          <p:cNvPr id="12293" name="Content Placeholder 5" descr="Friedrich Froebel"/>
          <p:cNvPicPr>
            <a:picLocks noGrp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27914" y="1484313"/>
            <a:ext cx="3240087" cy="4032250"/>
          </a:xfrm>
        </p:spPr>
      </p:pic>
      <p:sp>
        <p:nvSpPr>
          <p:cNvPr id="12292" name="Rectangle 1"/>
          <p:cNvSpPr>
            <a:spLocks noChangeArrowheads="1"/>
          </p:cNvSpPr>
          <p:nvPr/>
        </p:nvSpPr>
        <p:spPr bwMode="auto">
          <a:xfrm>
            <a:off x="3810000" y="3051175"/>
            <a:ext cx="457200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lvl="1" eaLnBrk="1" hangingPunct="1">
              <a:lnSpc>
                <a:spcPct val="80000"/>
              </a:lnSpc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309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556953" y="184265"/>
            <a:ext cx="8229600" cy="990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Froebel  : </a:t>
            </a:r>
            <a:r>
              <a:rPr lang="en-GB" dirty="0" err="1"/>
              <a:t>Addysgwr</a:t>
            </a:r>
            <a:r>
              <a:rPr lang="en-GB" dirty="0"/>
              <a:t> </a:t>
            </a:r>
            <a:r>
              <a:rPr lang="en-GB" dirty="0" err="1"/>
              <a:t>Almaeneg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 </a:t>
            </a:r>
            <a:r>
              <a:rPr lang="en-GB" dirty="0" smtClean="0">
                <a:ea typeface="+mj-ea"/>
                <a:cs typeface="+mj-cs"/>
              </a:rPr>
              <a:t>German Educator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13315" name="Text Placeholder 1"/>
          <p:cNvSpPr>
            <a:spLocks noGrp="1"/>
          </p:cNvSpPr>
          <p:nvPr>
            <p:ph type="body" sz="half" idx="1"/>
          </p:nvPr>
        </p:nvSpPr>
        <p:spPr>
          <a:xfrm>
            <a:off x="633153" y="1808018"/>
            <a:ext cx="4038600" cy="4152900"/>
          </a:xfrm>
        </p:spPr>
        <p:txBody>
          <a:bodyPr>
            <a:normAutofit/>
          </a:bodyPr>
          <a:lstStyle/>
          <a:p>
            <a:r>
              <a:rPr lang="en-GB" altLang="en-US" sz="2400" dirty="0" err="1">
                <a:ea typeface="ＭＳ Ｐゴシック" pitchFamily="34" charset="-128"/>
              </a:rPr>
              <a:t>Adnabu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fod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angen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blant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gael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amgylchedd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addysgol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ddatblygu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 err="1">
                <a:ea typeface="ＭＳ Ｐゴシック" pitchFamily="34" charset="-128"/>
              </a:rPr>
              <a:t>Darparu</a:t>
            </a:r>
            <a:r>
              <a:rPr lang="en-GB" altLang="en-US" sz="2400" dirty="0">
                <a:ea typeface="ＭＳ Ｐゴシック" pitchFamily="34" charset="-128"/>
              </a:rPr>
              <a:t> ‘</a:t>
            </a:r>
            <a:r>
              <a:rPr lang="en-GB" altLang="en-US" sz="2400" dirty="0" err="1">
                <a:ea typeface="ＭＳ Ｐゴシック" pitchFamily="34" charset="-128"/>
              </a:rPr>
              <a:t>byd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bach</a:t>
            </a:r>
            <a:r>
              <a:rPr lang="en-GB" altLang="en-US" sz="2400" dirty="0">
                <a:ea typeface="ＭＳ Ｐゴシック" pitchFamily="34" charset="-128"/>
              </a:rPr>
              <a:t>’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chwarae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>
                <a:ea typeface="ＭＳ Ｐゴシック" pitchFamily="34" charset="-128"/>
              </a:rPr>
              <a:t>dysgu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gyda’i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cyfoedion</a:t>
            </a:r>
            <a:endParaRPr lang="en-GB" altLang="en-US" sz="2400" dirty="0">
              <a:ea typeface="ＭＳ Ｐゴシック" pitchFamily="34" charset="-128"/>
            </a:endParaRPr>
          </a:p>
        </p:txBody>
      </p:sp>
      <p:sp>
        <p:nvSpPr>
          <p:cNvPr id="1331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799513" y="1864822"/>
            <a:ext cx="4038600" cy="4533900"/>
          </a:xfrm>
        </p:spPr>
        <p:txBody>
          <a:bodyPr/>
          <a:lstStyle/>
          <a:p>
            <a:r>
              <a:rPr lang="en-GB" altLang="en-US" sz="2400" dirty="0">
                <a:ea typeface="ＭＳ Ｐゴシック" pitchFamily="34" charset="-128"/>
              </a:rPr>
              <a:t>Recognised that children need an appropriate educational environment in which to develop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Provided their own ‘small world’ (kindergarten) where they could play and learn with peers</a:t>
            </a:r>
          </a:p>
          <a:p>
            <a:pPr lvl="1"/>
            <a:endParaRPr lang="en-GB" altLang="en-US" dirty="0" smtClean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endParaRPr lang="en-GB" altLang="en-US" sz="2400" dirty="0">
              <a:ea typeface="ＭＳ Ｐゴシック" pitchFamily="34" charset="-128"/>
            </a:endParaRPr>
          </a:p>
        </p:txBody>
      </p:sp>
      <p:pic>
        <p:nvPicPr>
          <p:cNvPr id="13317" name="Picture 7" descr="C:\Users\s.ainsworth\AppData\Local\Microsoft\Windows\Temporary Internet Files\Content.IE5\KDSCESFD\MP9002020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724400"/>
            <a:ext cx="3657600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658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47502" y="304801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/>
              <a:t>Athroniaeth</a:t>
            </a:r>
            <a:r>
              <a:rPr lang="en-GB" dirty="0"/>
              <a:t> Froebel</a:t>
            </a:r>
            <a:br>
              <a:rPr lang="en-GB" dirty="0"/>
            </a:br>
            <a:r>
              <a:rPr lang="en-GB" dirty="0"/>
              <a:t>Froebel’s </a:t>
            </a:r>
            <a:r>
              <a:rPr lang="en-GB" dirty="0" smtClean="0">
                <a:ea typeface="+mj-ea"/>
                <a:cs typeface="+mj-cs"/>
              </a:rPr>
              <a:t>philosophy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2" name="Text Placeholder 1"/>
          <p:cNvSpPr>
            <a:spLocks noGrp="1"/>
          </p:cNvSpPr>
          <p:nvPr>
            <p:ph type="body" sz="half" idx="1"/>
          </p:nvPr>
        </p:nvSpPr>
        <p:spPr>
          <a:xfrm>
            <a:off x="806334" y="1666702"/>
            <a:ext cx="4267200" cy="495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800" dirty="0">
                <a:solidFill>
                  <a:srgbClr val="FF0000"/>
                </a:solidFill>
              </a:rPr>
              <a:t>Hunan- </a:t>
            </a:r>
            <a:r>
              <a:rPr lang="en-GB" sz="2800" dirty="0" err="1">
                <a:solidFill>
                  <a:srgbClr val="FF0000"/>
                </a:solidFill>
              </a:rPr>
              <a:t>weithgareddau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rhydd</a:t>
            </a:r>
            <a:endParaRPr lang="en-GB" sz="2800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en-GB" sz="2800" dirty="0" err="1">
                <a:solidFill>
                  <a:srgbClr val="002060"/>
                </a:solidFill>
              </a:rPr>
              <a:t>Creadigrwydd</a:t>
            </a:r>
            <a:endParaRPr lang="en-GB" sz="2800" dirty="0">
              <a:solidFill>
                <a:srgbClr val="002060"/>
              </a:solidFill>
            </a:endParaRPr>
          </a:p>
          <a:p>
            <a:pPr>
              <a:defRPr/>
            </a:pPr>
            <a:r>
              <a:rPr lang="en-GB" sz="2800" dirty="0" err="1">
                <a:solidFill>
                  <a:schemeClr val="accent1">
                    <a:lumMod val="50000"/>
                  </a:schemeClr>
                </a:solidFill>
              </a:rPr>
              <a:t>Cymdeithasol</a:t>
            </a:r>
            <a:endParaRPr lang="en-GB" sz="28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en-GB" sz="2800" dirty="0" err="1">
                <a:solidFill>
                  <a:schemeClr val="accent2"/>
                </a:solidFill>
              </a:rPr>
              <a:t>Gweithgareddau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symud</a:t>
            </a:r>
            <a:r>
              <a:rPr lang="en-GB" sz="2800" dirty="0">
                <a:solidFill>
                  <a:schemeClr val="accent2"/>
                </a:solidFill>
              </a:rPr>
              <a:t> (</a:t>
            </a:r>
            <a:r>
              <a:rPr lang="en-GB" sz="2800" dirty="0" err="1">
                <a:solidFill>
                  <a:schemeClr val="accent2"/>
                </a:solidFill>
              </a:rPr>
              <a:t>cymryd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rhan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yn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lle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gwrando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ar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gyfarwyddiadau</a:t>
            </a:r>
            <a:r>
              <a:rPr lang="en-GB" sz="2800" dirty="0">
                <a:solidFill>
                  <a:schemeClr val="accent2"/>
                </a:solidFill>
              </a:rPr>
              <a:t>)</a:t>
            </a:r>
          </a:p>
        </p:txBody>
      </p:sp>
      <p:sp>
        <p:nvSpPr>
          <p:cNvPr id="921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943600" y="1295401"/>
            <a:ext cx="4343400" cy="5432425"/>
          </a:xfrm>
        </p:spPr>
        <p:txBody>
          <a:bodyPr>
            <a:normAutofit/>
          </a:bodyPr>
          <a:lstStyle/>
          <a:p>
            <a:pPr lvl="1">
              <a:defRPr/>
            </a:pPr>
            <a:endParaRPr lang="en-GB" altLang="en-US" dirty="0" smtClean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3200" dirty="0">
                <a:solidFill>
                  <a:srgbClr val="FF0000"/>
                </a:solidFill>
                <a:ea typeface="ＭＳ Ｐゴシック" pitchFamily="34" charset="-128"/>
              </a:rPr>
              <a:t>F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ree self-activity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Creativity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Social participation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Motor expression (active involvement instead of being instructed)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800" dirty="0">
              <a:solidFill>
                <a:schemeClr val="bg2">
                  <a:lumMod val="25000"/>
                </a:schemeClr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0034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1797" y="-332509"/>
            <a:ext cx="8229600" cy="762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sz="4400" dirty="0" err="1"/>
              <a:t>Athroniaeth</a:t>
            </a:r>
            <a:r>
              <a:rPr lang="en-GB" sz="4400" dirty="0"/>
              <a:t> Froebel</a:t>
            </a:r>
            <a:br>
              <a:rPr lang="en-GB" sz="4400" dirty="0"/>
            </a:br>
            <a:r>
              <a:rPr lang="en-GB" sz="4400" dirty="0"/>
              <a:t>Froebel’s philosophy</a:t>
            </a:r>
            <a:r>
              <a:rPr lang="en-GB" sz="3200" dirty="0"/>
              <a:t/>
            </a:r>
            <a:br>
              <a:rPr lang="en-GB" sz="3200" dirty="0"/>
            </a:br>
            <a:endParaRPr lang="en-GB" dirty="0"/>
          </a:p>
        </p:txBody>
      </p:sp>
      <p:sp>
        <p:nvSpPr>
          <p:cNvPr id="15363" name="Text Placeholder 1"/>
          <p:cNvSpPr>
            <a:spLocks noGrp="1"/>
          </p:cNvSpPr>
          <p:nvPr>
            <p:ph type="body" sz="half" idx="1"/>
          </p:nvPr>
        </p:nvSpPr>
        <p:spPr>
          <a:xfrm>
            <a:off x="662249" y="1814095"/>
            <a:ext cx="4475163" cy="4533900"/>
          </a:xfrm>
        </p:spPr>
        <p:txBody>
          <a:bodyPr>
            <a:normAutofit/>
          </a:bodyPr>
          <a:lstStyle/>
          <a:p>
            <a:r>
              <a:rPr lang="en-GB" altLang="en-US" sz="3000" dirty="0" err="1">
                <a:ea typeface="ＭＳ Ｐゴシック" pitchFamily="34" charset="-128"/>
              </a:rPr>
              <a:t>Addysg</a:t>
            </a:r>
            <a:r>
              <a:rPr lang="en-GB" altLang="en-US" sz="3000" dirty="0">
                <a:ea typeface="ＭＳ Ｐゴシック" pitchFamily="34" charset="-128"/>
              </a:rPr>
              <a:t> o </a:t>
            </a:r>
            <a:r>
              <a:rPr lang="en-GB" altLang="en-US" sz="3000" dirty="0" err="1">
                <a:ea typeface="ＭＳ Ｐゴシック" pitchFamily="34" charset="-128"/>
              </a:rPr>
              <a:t>blentyndod</a:t>
            </a:r>
            <a:r>
              <a:rPr lang="en-GB" altLang="en-US" sz="3000" dirty="0">
                <a:ea typeface="ＭＳ Ｐゴシック" pitchFamily="34" charset="-128"/>
              </a:rPr>
              <a:t> </a:t>
            </a:r>
            <a:r>
              <a:rPr lang="en-GB" altLang="en-US" sz="3000" dirty="0" err="1">
                <a:ea typeface="ＭＳ Ｐゴシック" pitchFamily="34" charset="-128"/>
              </a:rPr>
              <a:t>cynnar</a:t>
            </a:r>
            <a:r>
              <a:rPr lang="en-GB" altLang="en-US" sz="3000" dirty="0">
                <a:ea typeface="ＭＳ Ｐゴシック" pitchFamily="34" charset="-128"/>
              </a:rPr>
              <a:t>  </a:t>
            </a:r>
            <a:r>
              <a:rPr lang="en-GB" altLang="en-US" sz="3000" dirty="0" err="1">
                <a:ea typeface="ＭＳ Ｐゴシック" pitchFamily="34" charset="-128"/>
              </a:rPr>
              <a:t>yn</a:t>
            </a:r>
            <a:r>
              <a:rPr lang="en-GB" altLang="en-US" sz="3000" dirty="0">
                <a:ea typeface="ＭＳ Ｐゴシック" pitchFamily="34" charset="-128"/>
              </a:rPr>
              <a:t> </a:t>
            </a:r>
            <a:r>
              <a:rPr lang="en-GB" altLang="en-US" sz="3000" dirty="0" err="1">
                <a:ea typeface="ＭＳ Ｐゴシック" pitchFamily="34" charset="-128"/>
              </a:rPr>
              <a:t>bwysig</a:t>
            </a:r>
            <a:r>
              <a:rPr lang="en-GB" altLang="en-US" sz="3000" dirty="0">
                <a:ea typeface="ＭＳ Ｐゴシック" pitchFamily="34" charset="-128"/>
              </a:rPr>
              <a:t> </a:t>
            </a:r>
            <a:r>
              <a:rPr lang="en-GB" altLang="en-US" sz="3000" dirty="0" err="1">
                <a:ea typeface="ＭＳ Ｐゴシック" pitchFamily="34" charset="-128"/>
              </a:rPr>
              <a:t>i</a:t>
            </a:r>
            <a:r>
              <a:rPr lang="en-GB" altLang="en-US" sz="3000" dirty="0">
                <a:ea typeface="ＭＳ Ｐゴシック" pitchFamily="34" charset="-128"/>
              </a:rPr>
              <a:t> </a:t>
            </a:r>
            <a:r>
              <a:rPr lang="en-GB" altLang="en-US" sz="3000" dirty="0" err="1">
                <a:ea typeface="ＭＳ Ｐゴシック" pitchFamily="34" charset="-128"/>
              </a:rPr>
              <a:t>ddatblygu</a:t>
            </a:r>
            <a:r>
              <a:rPr lang="en-GB" altLang="en-US" sz="3000" dirty="0">
                <a:ea typeface="ＭＳ Ｐゴシック" pitchFamily="34" charset="-128"/>
              </a:rPr>
              <a:t> </a:t>
            </a:r>
            <a:r>
              <a:rPr lang="en-GB" altLang="en-US" sz="3000" dirty="0" err="1">
                <a:ea typeface="ＭＳ Ｐゴシック" pitchFamily="34" charset="-128"/>
              </a:rPr>
              <a:t>sgiliau</a:t>
            </a:r>
            <a:r>
              <a:rPr lang="en-GB" altLang="en-US" sz="3000" dirty="0">
                <a:ea typeface="ＭＳ Ｐゴシック" pitchFamily="34" charset="-128"/>
              </a:rPr>
              <a:t> a </a:t>
            </a:r>
            <a:r>
              <a:rPr lang="en-GB" altLang="en-US" sz="3000" dirty="0" err="1">
                <a:ea typeface="ＭＳ Ｐゴシック" pitchFamily="34" charset="-128"/>
              </a:rPr>
              <a:t>gwerthoedd</a:t>
            </a:r>
            <a:endParaRPr lang="en-GB" altLang="en-US" sz="3000" dirty="0">
              <a:ea typeface="ＭＳ Ｐゴシック" pitchFamily="34" charset="-128"/>
            </a:endParaRPr>
          </a:p>
          <a:p>
            <a:r>
              <a:rPr lang="en-GB" altLang="en-US" sz="3000" dirty="0" err="1">
                <a:ea typeface="ＭＳ Ｐゴシック" pitchFamily="34" charset="-128"/>
              </a:rPr>
              <a:t>Cyflwynwyd</a:t>
            </a:r>
            <a:r>
              <a:rPr lang="en-GB" altLang="en-US" sz="3000" dirty="0">
                <a:ea typeface="ＭＳ Ｐゴシック" pitchFamily="34" charset="-128"/>
              </a:rPr>
              <a:t> </a:t>
            </a:r>
            <a:r>
              <a:rPr lang="en-GB" altLang="en-US" sz="3000" dirty="0" err="1">
                <a:solidFill>
                  <a:srgbClr val="FF0000"/>
                </a:solidFill>
                <a:ea typeface="ＭＳ Ｐゴシック" pitchFamily="34" charset="-128"/>
              </a:rPr>
              <a:t>chwarae</a:t>
            </a:r>
            <a:r>
              <a:rPr lang="en-GB" altLang="en-US" sz="30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3000" dirty="0" err="1">
                <a:ea typeface="ＭＳ Ｐゴシック" pitchFamily="34" charset="-128"/>
              </a:rPr>
              <a:t>fel</a:t>
            </a:r>
            <a:r>
              <a:rPr lang="en-GB" altLang="en-US" sz="3000" dirty="0">
                <a:ea typeface="ＭＳ Ｐゴシック" pitchFamily="34" charset="-128"/>
              </a:rPr>
              <a:t> dull o </a:t>
            </a:r>
            <a:r>
              <a:rPr lang="en-GB" altLang="en-US" sz="3000" dirty="0" err="1">
                <a:ea typeface="ＭＳ Ｐゴシック" pitchFamily="34" charset="-128"/>
              </a:rPr>
              <a:t>hybu</a:t>
            </a:r>
            <a:r>
              <a:rPr lang="en-GB" altLang="en-US" sz="3000" dirty="0">
                <a:ea typeface="ＭＳ Ｐゴシック" pitchFamily="34" charset="-128"/>
              </a:rPr>
              <a:t> </a:t>
            </a:r>
            <a:r>
              <a:rPr lang="en-GB" altLang="en-US" sz="3000" dirty="0" err="1">
                <a:ea typeface="ＭＳ Ｐゴシック" pitchFamily="34" charset="-128"/>
              </a:rPr>
              <a:t>datblygiad</a:t>
            </a:r>
            <a:r>
              <a:rPr lang="en-GB" altLang="en-US" sz="3000" dirty="0">
                <a:ea typeface="ＭＳ Ｐゴシック" pitchFamily="34" charset="-128"/>
              </a:rPr>
              <a:t> y </a:t>
            </a:r>
            <a:r>
              <a:rPr lang="en-GB" altLang="en-US" sz="3000" dirty="0" err="1">
                <a:ea typeface="ＭＳ Ｐゴシック" pitchFamily="34" charset="-128"/>
              </a:rPr>
              <a:t>sgiliau</a:t>
            </a:r>
            <a:r>
              <a:rPr lang="en-GB" altLang="en-US" sz="3000" dirty="0">
                <a:ea typeface="ＭＳ Ｐゴシック" pitchFamily="34" charset="-128"/>
              </a:rPr>
              <a:t> </a:t>
            </a:r>
            <a:r>
              <a:rPr lang="en-GB" altLang="en-US" sz="3000" dirty="0" err="1">
                <a:ea typeface="ＭＳ Ｐゴシック" pitchFamily="34" charset="-128"/>
              </a:rPr>
              <a:t>hyn</a:t>
            </a:r>
            <a:endParaRPr lang="en-GB" altLang="en-US" sz="3000" dirty="0">
              <a:ea typeface="ＭＳ Ｐゴシック" pitchFamily="34" charset="-128"/>
            </a:endParaRPr>
          </a:p>
        </p:txBody>
      </p:sp>
      <p:sp>
        <p:nvSpPr>
          <p:cNvPr id="1536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527963" y="1814095"/>
            <a:ext cx="4325390" cy="4533900"/>
          </a:xfrm>
        </p:spPr>
        <p:txBody>
          <a:bodyPr>
            <a:noAutofit/>
          </a:bodyPr>
          <a:lstStyle/>
          <a:p>
            <a:r>
              <a:rPr lang="en-GB" altLang="en-US" sz="3200" dirty="0">
                <a:ea typeface="ＭＳ Ｐゴシック" pitchFamily="34" charset="-128"/>
              </a:rPr>
              <a:t>Pre-school education important in order to develop qualities and skills</a:t>
            </a:r>
          </a:p>
          <a:p>
            <a:pPr lvl="1"/>
            <a:r>
              <a:rPr lang="en-GB" altLang="en-US" sz="3000" dirty="0">
                <a:ea typeface="ＭＳ Ｐゴシック" pitchFamily="34" charset="-128"/>
              </a:rPr>
              <a:t>Introduced </a:t>
            </a:r>
            <a:r>
              <a:rPr lang="en-GB" altLang="en-US" sz="3000" dirty="0">
                <a:solidFill>
                  <a:srgbClr val="FF0000"/>
                </a:solidFill>
                <a:ea typeface="ＭＳ Ｐゴシック" pitchFamily="34" charset="-128"/>
              </a:rPr>
              <a:t>play </a:t>
            </a:r>
            <a:r>
              <a:rPr lang="en-GB" altLang="en-US" sz="3000" dirty="0">
                <a:ea typeface="ＭＳ Ｐゴシック" pitchFamily="34" charset="-128"/>
              </a:rPr>
              <a:t>as a means of engaging children in the development of these skills</a:t>
            </a:r>
          </a:p>
        </p:txBody>
      </p:sp>
    </p:spTree>
    <p:extLst>
      <p:ext uri="{BB962C8B-B14F-4D97-AF65-F5344CB8AC3E}">
        <p14:creationId xmlns:p14="http://schemas.microsoft.com/office/powerpoint/2010/main" val="1558926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 smtClean="0">
                <a:ea typeface="+mj-ea"/>
                <a:cs typeface="+mj-cs"/>
              </a:rPr>
              <a:t>Dehongliadau</a:t>
            </a:r>
            <a:r>
              <a:rPr lang="en-GB" dirty="0" smtClean="0">
                <a:ea typeface="+mj-ea"/>
                <a:cs typeface="+mj-cs"/>
              </a:rPr>
              <a:t> o </a:t>
            </a:r>
            <a:r>
              <a:rPr lang="en-GB" dirty="0" err="1" smtClean="0">
                <a:ea typeface="+mj-ea"/>
                <a:cs typeface="+mj-cs"/>
              </a:rPr>
              <a:t>chwarae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>Interpretation of play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16387" name="Text Placeholder 1"/>
          <p:cNvSpPr>
            <a:spLocks noGrp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3200" dirty="0" err="1">
                <a:ea typeface="ＭＳ Ｐゴシック" pitchFamily="34" charset="-128"/>
              </a:rPr>
              <a:t>Chwarae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rhydd</a:t>
            </a:r>
            <a:endParaRPr lang="en-GB" altLang="en-US" sz="3200" dirty="0">
              <a:ea typeface="ＭＳ Ｐゴシック" pitchFamily="34" charset="-128"/>
            </a:endParaRPr>
          </a:p>
          <a:p>
            <a:r>
              <a:rPr lang="en-GB" altLang="en-US" sz="3200" dirty="0" err="1">
                <a:ea typeface="ＭＳ Ｐゴシック" pitchFamily="34" charset="-128"/>
              </a:rPr>
              <a:t>Annog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sgiliau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dychymyg</a:t>
            </a:r>
            <a:r>
              <a:rPr lang="en-GB" altLang="en-US" sz="3200" dirty="0">
                <a:ea typeface="ＭＳ Ｐゴシック" pitchFamily="34" charset="-128"/>
              </a:rPr>
              <a:t> plant</a:t>
            </a:r>
          </a:p>
          <a:p>
            <a:r>
              <a:rPr lang="en-GB" altLang="en-US" sz="3200" dirty="0" err="1">
                <a:ea typeface="ＭＳ Ｐゴシック" pitchFamily="34" charset="-128"/>
              </a:rPr>
              <a:t>Annog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gweithgareddau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corfforol</a:t>
            </a:r>
            <a:endParaRPr lang="en-GB" altLang="en-US" sz="3200" dirty="0">
              <a:ea typeface="ＭＳ Ｐゴシック" pitchFamily="34" charset="-128"/>
            </a:endParaRPr>
          </a:p>
          <a:p>
            <a:r>
              <a:rPr lang="en-GB" altLang="en-US" sz="3200" dirty="0" err="1">
                <a:ea typeface="ＭＳ Ｐゴシック" pitchFamily="34" charset="-128"/>
              </a:rPr>
              <a:t>Gweithgareddau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sydd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yn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cyffroi</a:t>
            </a:r>
            <a:endParaRPr lang="en-GB" altLang="en-US" sz="3200" dirty="0">
              <a:ea typeface="ＭＳ Ｐゴシック" pitchFamily="34" charset="-128"/>
            </a:endParaRPr>
          </a:p>
        </p:txBody>
      </p:sp>
      <p:sp>
        <p:nvSpPr>
          <p:cNvPr id="1638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992812" y="1578904"/>
            <a:ext cx="4436889" cy="4533900"/>
          </a:xfrm>
        </p:spPr>
        <p:txBody>
          <a:bodyPr>
            <a:normAutofit fontScale="92500"/>
          </a:bodyPr>
          <a:lstStyle/>
          <a:p>
            <a:pPr lvl="1"/>
            <a:r>
              <a:rPr lang="en-GB" altLang="en-US" sz="3600" dirty="0">
                <a:ea typeface="ＭＳ Ｐゴシック" pitchFamily="34" charset="-128"/>
              </a:rPr>
              <a:t>Free play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Encourages children’s imaginative skills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Encourages physicality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Stimulating activities</a:t>
            </a:r>
          </a:p>
        </p:txBody>
      </p:sp>
      <p:pic>
        <p:nvPicPr>
          <p:cNvPr id="16389" name="Picture 6" descr="C:\Users\s.ainsworth\AppData\Local\Microsoft\Windows\Temporary Internet Files\Content.IE5\BMIHAV5B\MP90043932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114" y="188914"/>
            <a:ext cx="2624137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310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Froebel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17411" name="Text Placeholder 1"/>
          <p:cNvSpPr>
            <a:spLocks noGrp="1"/>
          </p:cNvSpPr>
          <p:nvPr>
            <p:ph type="body" sz="half" idx="1"/>
          </p:nvPr>
        </p:nvSpPr>
        <p:spPr>
          <a:xfrm>
            <a:off x="451658" y="1600200"/>
            <a:ext cx="4330700" cy="4533900"/>
          </a:xfrm>
        </p:spPr>
        <p:txBody>
          <a:bodyPr>
            <a:normAutofit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‘Gifts &amp; Occupations’ – </a:t>
            </a:r>
            <a:r>
              <a:rPr lang="en-GB" altLang="en-US" sz="2800" dirty="0" err="1">
                <a:ea typeface="ＭＳ Ｐゴシック" pitchFamily="34" charset="-128"/>
              </a:rPr>
              <a:t>Dyluniodd</a:t>
            </a:r>
            <a:r>
              <a:rPr lang="en-GB" altLang="en-US" sz="2800" dirty="0">
                <a:ea typeface="ＭＳ Ｐゴシック" pitchFamily="34" charset="-128"/>
              </a:rPr>
              <a:t> Froebel </a:t>
            </a:r>
            <a:r>
              <a:rPr lang="en-GB" altLang="en-US" sz="2800" dirty="0" err="1">
                <a:ea typeface="ＭＳ Ｐゴシック" pitchFamily="34" charset="-128"/>
              </a:rPr>
              <a:t>deunyddiau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arweiniodd</a:t>
            </a:r>
            <a:r>
              <a:rPr lang="en-GB" altLang="en-US" sz="2800" dirty="0">
                <a:ea typeface="ＭＳ Ｐゴシック" pitchFamily="34" charset="-128"/>
              </a:rPr>
              <a:t> plant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ymchwilio</a:t>
            </a:r>
            <a:r>
              <a:rPr lang="en-GB" altLang="en-US" sz="2800" dirty="0">
                <a:ea typeface="ＭＳ Ｐゴシック" pitchFamily="34" charset="-128"/>
              </a:rPr>
              <a:t>, </a:t>
            </a:r>
            <a:r>
              <a:rPr lang="en-GB" altLang="en-US" sz="2800" dirty="0" err="1">
                <a:ea typeface="ＭＳ Ｐゴシック" pitchFamily="34" charset="-128"/>
              </a:rPr>
              <a:t>cymharu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phrofi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E.e</a:t>
            </a:r>
            <a:r>
              <a:rPr lang="en-GB" altLang="en-US" sz="2800" dirty="0">
                <a:ea typeface="ＭＳ Ｐゴシック" pitchFamily="34" charset="-128"/>
              </a:rPr>
              <a:t>. </a:t>
            </a:r>
            <a:r>
              <a:rPr lang="en-GB" altLang="en-US" sz="2800" dirty="0" err="1">
                <a:ea typeface="ＭＳ Ｐゴシック" pitchFamily="34" charset="-128"/>
              </a:rPr>
              <a:t>anrheg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fel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ciwb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 </a:t>
            </a:r>
            <a:r>
              <a:rPr lang="en-GB" altLang="en-US" sz="2800" dirty="0" err="1">
                <a:ea typeface="ＭＳ Ｐゴシック" pitchFamily="34" charset="-128"/>
              </a:rPr>
              <a:t>helpu</a:t>
            </a:r>
            <a:r>
              <a:rPr lang="en-GB" altLang="en-US" sz="2800" dirty="0">
                <a:ea typeface="ＭＳ Ｐゴシック" pitchFamily="34" charset="-128"/>
              </a:rPr>
              <a:t> plant </a:t>
            </a:r>
            <a:r>
              <a:rPr lang="en-GB" altLang="en-US" sz="2800" dirty="0" err="1">
                <a:ea typeface="ＭＳ Ｐゴシック" pitchFamily="34" charset="-128"/>
              </a:rPr>
              <a:t>ddeall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cysyniadau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maint,siap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dimensiwn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7412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878647" y="1674813"/>
            <a:ext cx="5384800" cy="4533900"/>
          </a:xfrm>
        </p:spPr>
        <p:txBody>
          <a:bodyPr>
            <a:normAutofit/>
          </a:bodyPr>
          <a:lstStyle/>
          <a:p>
            <a:pPr lvl="1"/>
            <a:r>
              <a:rPr lang="en-GB" altLang="en-US" sz="2800" dirty="0">
                <a:ea typeface="ＭＳ Ｐゴシック" pitchFamily="34" charset="-128"/>
              </a:rPr>
              <a:t>Designed ‘Gifts &amp; Occupations’ – materials that led children to explore, compare and test</a:t>
            </a:r>
          </a:p>
          <a:p>
            <a:pPr lvl="1"/>
            <a:r>
              <a:rPr lang="en-GB" altLang="en-US" sz="2800" dirty="0" err="1">
                <a:ea typeface="ＭＳ Ｐゴシック" pitchFamily="34" charset="-128"/>
              </a:rPr>
              <a:t>E.g</a:t>
            </a:r>
            <a:r>
              <a:rPr lang="en-GB" altLang="en-US" sz="2800" dirty="0">
                <a:ea typeface="ＭＳ Ｐゴシック" pitchFamily="34" charset="-128"/>
              </a:rPr>
              <a:t> a gift such as a cube helped children understand concepts of size, shape, dimension</a:t>
            </a:r>
          </a:p>
        </p:txBody>
      </p:sp>
      <p:pic>
        <p:nvPicPr>
          <p:cNvPr id="17413" name="Picture 6" descr="C:\Users\s.ainsworth\AppData\Local\Microsoft\Windows\Temporary Internet Files\Content.IE5\237NACTQ\MC9000708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839" y="17463"/>
            <a:ext cx="2447925" cy="168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5483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Froebel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18435" name="Text Placeholder 1"/>
          <p:cNvSpPr>
            <a:spLocks noGrp="1"/>
          </p:cNvSpPr>
          <p:nvPr>
            <p:ph type="body" sz="half" idx="1"/>
          </p:nvPr>
        </p:nvSpPr>
        <p:spPr>
          <a:xfrm>
            <a:off x="429492" y="1100095"/>
            <a:ext cx="4267200" cy="4533900"/>
          </a:xfrm>
        </p:spPr>
        <p:txBody>
          <a:bodyPr>
            <a:normAutofit/>
          </a:bodyPr>
          <a:lstStyle/>
          <a:p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credu</a:t>
            </a:r>
            <a:r>
              <a:rPr lang="en-GB" altLang="en-US" sz="2800" dirty="0">
                <a:ea typeface="ＭＳ Ｐゴシック" pitchFamily="34" charset="-128"/>
              </a:rPr>
              <a:t> bod </a:t>
            </a:r>
            <a:r>
              <a:rPr lang="en-GB" altLang="en-US" sz="2800" dirty="0" err="1">
                <a:ea typeface="ＭＳ Ｐゴシック" pitchFamily="34" charset="-128"/>
              </a:rPr>
              <a:t>gan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rieni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rôl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bwysig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fel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dylanwad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addysgol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cyson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Darparwyd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lleoliad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teuluol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ysgol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hybu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rhyngweithio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cymdeithasol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nad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oedd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heriol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843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590309" y="1100095"/>
            <a:ext cx="4038600" cy="453390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altLang="en-US" sz="2800" dirty="0">
                <a:ea typeface="ＭＳ Ｐゴシック" pitchFamily="34" charset="-128"/>
              </a:rPr>
              <a:t>Valued role of parents as most consistent  educational influence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Provided a family setting within school environment to encourage non-threatening social interaction</a:t>
            </a:r>
          </a:p>
        </p:txBody>
      </p:sp>
      <p:pic>
        <p:nvPicPr>
          <p:cNvPr id="18437" name="Picture 6" descr="C:\Users\s.ainsworth\AppData\Local\Microsoft\Windows\Temporary Internet Files\Content.IE5\237NACTQ\MP9004464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344" y="4800600"/>
            <a:ext cx="2173857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5848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283865" y="200024"/>
            <a:ext cx="8596668" cy="13208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800" dirty="0"/>
              <a:t>Froebel Education Centre Ontario, Canada   </a:t>
            </a:r>
            <a:r>
              <a:rPr lang="en-GB" sz="800" dirty="0"/>
              <a:t>http://www.froebel.com</a:t>
            </a:r>
            <a:endParaRPr lang="en-GB" sz="4800" dirty="0"/>
          </a:p>
        </p:txBody>
      </p:sp>
      <p:pic>
        <p:nvPicPr>
          <p:cNvPr id="19460" name="Picture 3" descr="http://www.froebel.com/media/kindergarte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1" y="1905001"/>
            <a:ext cx="8207375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1" name="Rectangle 1"/>
          <p:cNvSpPr>
            <a:spLocks noChangeArrowheads="1"/>
          </p:cNvSpPr>
          <p:nvPr/>
        </p:nvSpPr>
        <p:spPr bwMode="auto">
          <a:xfrm>
            <a:off x="4805363" y="3244850"/>
            <a:ext cx="247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4252668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7620000" cy="1143000"/>
          </a:xfrm>
        </p:spPr>
        <p:txBody>
          <a:bodyPr>
            <a:noAutofit/>
          </a:bodyPr>
          <a:lstStyle/>
          <a:p>
            <a:pPr algn="r">
              <a:defRPr/>
            </a:pPr>
            <a:r>
              <a:rPr lang="en-GB" sz="6000" dirty="0"/>
              <a:t>Froebel</a:t>
            </a:r>
          </a:p>
        </p:txBody>
      </p:sp>
      <p:sp>
        <p:nvSpPr>
          <p:cNvPr id="20483" name="Text Placeholder 1"/>
          <p:cNvSpPr>
            <a:spLocks noGrp="1"/>
          </p:cNvSpPr>
          <p:nvPr>
            <p:ph type="body" sz="half" idx="1"/>
          </p:nvPr>
        </p:nvSpPr>
        <p:spPr>
          <a:xfrm>
            <a:off x="1631950" y="1600200"/>
            <a:ext cx="4159250" cy="4533900"/>
          </a:xfrm>
        </p:spPr>
        <p:txBody>
          <a:bodyPr>
            <a:noAutofit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Ni </a:t>
            </a:r>
            <a:r>
              <a:rPr lang="en-GB" altLang="en-US" sz="2800" dirty="0" err="1">
                <a:ea typeface="ＭＳ Ｐゴシック" pitchFamily="34" charset="-128"/>
              </a:rPr>
              <a:t>ddylai</a:t>
            </a:r>
            <a:r>
              <a:rPr lang="en-GB" altLang="en-US" sz="2800" dirty="0">
                <a:ea typeface="ＭＳ Ｐゴシック" pitchFamily="34" charset="-128"/>
              </a:rPr>
              <a:t> plant </a:t>
            </a:r>
            <a:r>
              <a:rPr lang="en-GB" altLang="en-US" sz="2800" dirty="0" err="1">
                <a:ea typeface="ＭＳ Ｐゴシック" pitchFamily="34" charset="-128"/>
              </a:rPr>
              <a:t>gael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mowldio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Datblygu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cyflymder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hunain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Dylai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addysgwyr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adnabod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lefel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datblygiad</a:t>
            </a:r>
            <a:r>
              <a:rPr lang="en-GB" altLang="en-US" sz="2800" dirty="0">
                <a:ea typeface="ＭＳ Ｐゴシック" pitchFamily="34" charset="-128"/>
              </a:rPr>
              <a:t> bob </a:t>
            </a:r>
            <a:r>
              <a:rPr lang="en-GB" altLang="en-US" sz="2800" dirty="0" err="1">
                <a:ea typeface="ＭＳ Ｐゴシック" pitchFamily="34" charset="-128"/>
              </a:rPr>
              <a:t>plentyn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darparu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gweithgareddau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wedi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gwahaniaethu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cyfer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2048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791200" y="1676400"/>
            <a:ext cx="4038600" cy="453390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altLang="en-US" sz="2800" dirty="0">
                <a:ea typeface="ＭＳ Ｐゴシック" pitchFamily="34" charset="-128"/>
              </a:rPr>
              <a:t>Children should not be moulded 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Develop at their own pace 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Educators should recognise each child’s level of development and provide differentiated activities</a:t>
            </a:r>
          </a:p>
        </p:txBody>
      </p:sp>
      <p:pic>
        <p:nvPicPr>
          <p:cNvPr id="20485" name="Picture 6" descr="C:\Users\s.ainsworth\AppData\Local\Microsoft\Windows\Temporary Internet Files\Content.IE5\YXWUDKOI\MP90042772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589" y="1"/>
            <a:ext cx="2924175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889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>
              <a:defRPr/>
            </a:pPr>
            <a:r>
              <a:rPr lang="en-GB" sz="4000" dirty="0" err="1"/>
              <a:t>Tasg</a:t>
            </a:r>
            <a:r>
              <a:rPr lang="en-GB" sz="4000" dirty="0"/>
              <a:t> </a:t>
            </a:r>
            <a:r>
              <a:rPr lang="en-GB" sz="4000" dirty="0" err="1"/>
              <a:t>Grŵp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/>
              <a:t>Group Task</a:t>
            </a:r>
          </a:p>
        </p:txBody>
      </p:sp>
      <p:sp>
        <p:nvSpPr>
          <p:cNvPr id="21507" name="Text Placeholder 1"/>
          <p:cNvSpPr>
            <a:spLocks noGrp="1"/>
          </p:cNvSpPr>
          <p:nvPr>
            <p:ph type="body" sz="half" idx="1"/>
          </p:nvPr>
        </p:nvSpPr>
        <p:spPr>
          <a:xfrm>
            <a:off x="1524000" y="1600200"/>
            <a:ext cx="4038600" cy="45339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3600" dirty="0" err="1">
                <a:ea typeface="ＭＳ Ｐゴシック" pitchFamily="34" charset="-128"/>
              </a:rPr>
              <a:t>Rhestrwch</a:t>
            </a:r>
            <a:r>
              <a:rPr lang="en-GB" altLang="en-US" sz="3600" dirty="0">
                <a:ea typeface="ＭＳ Ｐゴシック" pitchFamily="34" charset="-128"/>
              </a:rPr>
              <a:t> 5 </a:t>
            </a:r>
            <a:r>
              <a:rPr lang="en-GB" altLang="en-US" sz="3600" dirty="0" err="1">
                <a:ea typeface="ＭＳ Ｐゴシック" pitchFamily="34" charset="-128"/>
              </a:rPr>
              <a:t>gweithgaredd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ysgol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sy’n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dilyn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athroniaeth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>
                <a:solidFill>
                  <a:srgbClr val="FF0000"/>
                </a:solidFill>
                <a:ea typeface="ＭＳ Ｐゴシック" pitchFamily="34" charset="-128"/>
              </a:rPr>
              <a:t>Froebel</a:t>
            </a:r>
          </a:p>
          <a:p>
            <a:r>
              <a:rPr lang="en-GB" altLang="en-US" sz="3600" dirty="0" err="1">
                <a:ea typeface="ＭＳ Ｐゴシック" pitchFamily="34" charset="-128"/>
              </a:rPr>
              <a:t>Eglurwch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sut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maent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enghreifftiau</a:t>
            </a:r>
            <a:r>
              <a:rPr lang="en-GB" altLang="en-US" sz="3600" dirty="0">
                <a:ea typeface="ＭＳ Ｐゴシック" pitchFamily="34" charset="-128"/>
              </a:rPr>
              <a:t> o </a:t>
            </a:r>
            <a:r>
              <a:rPr lang="en-GB" altLang="en-US" sz="3600" dirty="0" err="1">
                <a:ea typeface="ＭＳ Ｐゴシック" pitchFamily="34" charset="-128"/>
              </a:rPr>
              <a:t>feddylfryd</a:t>
            </a:r>
            <a:r>
              <a:rPr lang="en-GB" altLang="en-US" sz="3600" dirty="0">
                <a:ea typeface="ＭＳ Ｐゴシック" pitchFamily="34" charset="-128"/>
              </a:rPr>
              <a:t> Froebel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867401" y="1524000"/>
            <a:ext cx="4267199" cy="4953000"/>
          </a:xfrm>
        </p:spPr>
        <p:txBody>
          <a:bodyPr>
            <a:normAutofit fontScale="92500" lnSpcReduction="10000"/>
          </a:bodyPr>
          <a:lstStyle/>
          <a:p>
            <a:pPr lvl="2"/>
            <a:r>
              <a:rPr lang="en-GB" altLang="en-US" sz="3600" dirty="0">
                <a:ea typeface="ＭＳ Ｐゴシック" pitchFamily="34" charset="-128"/>
              </a:rPr>
              <a:t>List 5 school activities that would conform to </a:t>
            </a:r>
            <a:r>
              <a:rPr lang="en-GB" altLang="en-US" sz="3600" dirty="0">
                <a:solidFill>
                  <a:srgbClr val="FF0000"/>
                </a:solidFill>
                <a:ea typeface="ＭＳ Ｐゴシック" pitchFamily="34" charset="-128"/>
              </a:rPr>
              <a:t>Froebel</a:t>
            </a:r>
            <a:r>
              <a:rPr lang="en-GB" altLang="en-US" sz="3600" dirty="0">
                <a:ea typeface="ＭＳ Ｐゴシック" pitchFamily="34" charset="-128"/>
              </a:rPr>
              <a:t>’s philosophy</a:t>
            </a:r>
          </a:p>
          <a:p>
            <a:pPr lvl="2"/>
            <a:r>
              <a:rPr lang="en-GB" altLang="en-US" sz="3600" dirty="0">
                <a:ea typeface="ＭＳ Ｐゴシック" pitchFamily="34" charset="-128"/>
              </a:rPr>
              <a:t>Explain how they are examples of Froebel’s approach</a:t>
            </a:r>
          </a:p>
        </p:txBody>
      </p:sp>
      <p:pic>
        <p:nvPicPr>
          <p:cNvPr id="21509" name="Picture 6" descr="C:\Users\s.ainsworth\AppData\Local\Microsoft\Windows\Temporary Internet Files\Content.IE5\237NACTQ\MC9002153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5060354"/>
            <a:ext cx="1363662" cy="1569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440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John Dewey:1859-1952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196976"/>
            <a:ext cx="4038600" cy="4937125"/>
          </a:xfrm>
        </p:spPr>
        <p:txBody>
          <a:bodyPr>
            <a:normAutofit fontScale="92500"/>
          </a:bodyPr>
          <a:lstStyle/>
          <a:p>
            <a:pPr marL="533400" indent="-533400">
              <a:buClr>
                <a:srgbClr val="7FD13B"/>
              </a:buClr>
              <a:defRPr/>
            </a:pPr>
            <a:r>
              <a:rPr lang="en-GB" altLang="en-US" sz="2800" dirty="0">
                <a:solidFill>
                  <a:srgbClr val="FF6600"/>
                </a:solidFill>
              </a:rPr>
              <a:t>Model Dewey o </a:t>
            </a:r>
            <a:r>
              <a:rPr lang="en-GB" altLang="en-US" sz="2800" dirty="0" err="1">
                <a:solidFill>
                  <a:srgbClr val="FF6600"/>
                </a:solidFill>
              </a:rPr>
              <a:t>ddysgu</a:t>
            </a:r>
            <a:endParaRPr lang="en-GB" altLang="en-US" sz="2800" dirty="0">
              <a:solidFill>
                <a:srgbClr val="FF6600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Bod </a:t>
            </a:r>
            <a:r>
              <a:rPr lang="en-GB" altLang="en-US" sz="2400" dirty="0" err="1">
                <a:solidFill>
                  <a:prstClr val="black"/>
                </a:solidFill>
              </a:rPr>
              <a:t>yn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ymwybodol</a:t>
            </a:r>
            <a:r>
              <a:rPr lang="en-GB" altLang="en-US" sz="2400" dirty="0">
                <a:solidFill>
                  <a:prstClr val="black"/>
                </a:solidFill>
              </a:rPr>
              <a:t> o </a:t>
            </a:r>
            <a:r>
              <a:rPr lang="en-GB" altLang="en-US" sz="2400" dirty="0" err="1">
                <a:solidFill>
                  <a:prstClr val="black"/>
                </a:solidFill>
              </a:rPr>
              <a:t>broblem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Diffinio’r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broblem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Cynnig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damcaniaeth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i’w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ddatrys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Arfarnu’r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canlyniadau</a:t>
            </a:r>
            <a:r>
              <a:rPr lang="en-GB" altLang="en-US" sz="2400" dirty="0">
                <a:solidFill>
                  <a:prstClr val="black"/>
                </a:solidFill>
              </a:rPr>
              <a:t> o </a:t>
            </a:r>
            <a:r>
              <a:rPr lang="en-GB" altLang="en-US" sz="2400" dirty="0" err="1">
                <a:solidFill>
                  <a:prstClr val="black"/>
                </a:solidFill>
              </a:rPr>
              <a:t>brofiad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blaenorol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Profi’r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datrysiad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mwyaf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tebygol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457200" lvl="1" indent="0">
              <a:buClr>
                <a:srgbClr val="7FD13B"/>
              </a:buClr>
              <a:buNone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  <a:p>
            <a:pPr eaLnBrk="1" hangingPunct="1">
              <a:buClr>
                <a:srgbClr val="7FD13B"/>
              </a:buClr>
              <a:defRPr/>
            </a:pPr>
            <a:endParaRPr lang="en-GB" altLang="en-US" sz="2800" dirty="0">
              <a:solidFill>
                <a:prstClr val="black"/>
              </a:solidFill>
              <a:ea typeface="ＭＳ Ｐゴシック" pitchFamily="34" charset="-128"/>
            </a:endParaRPr>
          </a:p>
        </p:txBody>
      </p:sp>
      <p:pic>
        <p:nvPicPr>
          <p:cNvPr id="22532" name="Picture 5" descr="John_Dewey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9797" y="1600200"/>
            <a:ext cx="2763406" cy="4533900"/>
          </a:xfrm>
        </p:spPr>
      </p:pic>
    </p:spTree>
    <p:extLst>
      <p:ext uri="{BB962C8B-B14F-4D97-AF65-F5344CB8AC3E}">
        <p14:creationId xmlns:p14="http://schemas.microsoft.com/office/powerpoint/2010/main" val="1755398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1" y="1052514"/>
            <a:ext cx="4962525" cy="58054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endParaRPr lang="en-GB" altLang="en-US" sz="2800" dirty="0">
              <a:solidFill>
                <a:srgbClr val="FF6600"/>
              </a:solidFill>
            </a:endParaRPr>
          </a:p>
          <a:p>
            <a:pPr marL="0" indent="0">
              <a:buNone/>
              <a:defRPr/>
            </a:pPr>
            <a:r>
              <a:rPr lang="en-GB" altLang="en-US" sz="2800" dirty="0">
                <a:solidFill>
                  <a:srgbClr val="FF6600"/>
                </a:solidFill>
              </a:rPr>
              <a:t>Dewey’s Model of Learning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Become aware of the problem 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Define the problem. 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Propose hypotheses to solve it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Evaluate the consequences of the hypotheses from one's past experience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Test the likeliest solution</a:t>
            </a:r>
          </a:p>
          <a:p>
            <a:pPr marL="457200" lvl="1" indent="0">
              <a:buNone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  <a:p>
            <a:pPr marL="457200" lvl="1" indent="0">
              <a:buNone/>
              <a:defRPr/>
            </a:pPr>
            <a:endParaRPr lang="en-GB" altLang="en-US" dirty="0" smtClean="0"/>
          </a:p>
          <a:p>
            <a:pPr eaLnBrk="1" hangingPunct="1"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/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John Dewey:1859-1952</a:t>
            </a:r>
            <a:endParaRPr lang="en-GB" dirty="0">
              <a:ea typeface="+mj-ea"/>
              <a:cs typeface="+mj-cs"/>
            </a:endParaRPr>
          </a:p>
        </p:txBody>
      </p:sp>
      <p:pic>
        <p:nvPicPr>
          <p:cNvPr id="23556" name="Picture 5" descr="John_Dewe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375" y="1600200"/>
            <a:ext cx="2762250" cy="453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867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676400" y="15240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000" dirty="0"/>
              <a:t>Dewey:  </a:t>
            </a:r>
            <a:r>
              <a:rPr lang="en-GB" sz="4000" dirty="0" err="1"/>
              <a:t>Addysgwr</a:t>
            </a:r>
            <a:r>
              <a:rPr lang="en-GB" sz="4000" dirty="0"/>
              <a:t> </a:t>
            </a:r>
            <a:r>
              <a:rPr lang="en-GB" sz="4000" dirty="0" err="1"/>
              <a:t>blaengar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/>
              <a:t>Progressive educationalist</a:t>
            </a:r>
            <a:r>
              <a:rPr lang="en-GB" sz="3200" dirty="0"/>
              <a:t/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24579" name="Text Placeholder 1"/>
          <p:cNvSpPr>
            <a:spLocks noGrp="1"/>
          </p:cNvSpPr>
          <p:nvPr>
            <p:ph type="body" sz="half" idx="1"/>
          </p:nvPr>
        </p:nvSpPr>
        <p:spPr>
          <a:xfrm>
            <a:off x="335280" y="1346661"/>
            <a:ext cx="4343400" cy="4533900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ea typeface="ＭＳ Ｐゴシック" pitchFamily="34" charset="-128"/>
              </a:rPr>
              <a:t>Mae </a:t>
            </a:r>
            <a:r>
              <a:rPr lang="en-GB" altLang="en-US" sz="2400" dirty="0" err="1">
                <a:ea typeface="ＭＳ Ｐゴシック" pitchFamily="34" charset="-128"/>
              </a:rPr>
              <a:t>bodau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dynol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anifeiliaid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cymdeithasol</a:t>
            </a:r>
            <a:endParaRPr lang="en-GB" altLang="en-US" sz="2400" dirty="0">
              <a:ea typeface="ＭＳ Ｐゴシック" pitchFamily="34" charset="-128"/>
            </a:endParaRPr>
          </a:p>
          <a:p>
            <a:pPr lvl="1"/>
            <a:r>
              <a:rPr lang="en-GB" altLang="en-US" sz="2400" dirty="0" err="1">
                <a:ea typeface="ＭＳ Ｐゴシック" pitchFamily="34" charset="-128"/>
              </a:rPr>
              <a:t>Maent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dysgu</a:t>
            </a:r>
            <a:r>
              <a:rPr lang="en-GB" altLang="en-US" sz="2400" dirty="0">
                <a:ea typeface="ＭＳ Ｐゴシック" pitchFamily="34" charset="-128"/>
              </a:rPr>
              <a:t> o </a:t>
            </a:r>
            <a:r>
              <a:rPr lang="en-GB" altLang="en-US" sz="2400" dirty="0" err="1">
                <a:ea typeface="ＭＳ Ｐゴシック" pitchFamily="34" charset="-128"/>
              </a:rPr>
              <a:t>weithgareddau</a:t>
            </a:r>
            <a:r>
              <a:rPr lang="en-GB" altLang="en-US" sz="2400" dirty="0">
                <a:ea typeface="ＭＳ Ｐゴシック" pitchFamily="34" charset="-128"/>
              </a:rPr>
              <a:t> ‘go </a:t>
            </a:r>
            <a:r>
              <a:rPr lang="en-GB" altLang="en-US" sz="2400" dirty="0" err="1">
                <a:ea typeface="ＭＳ Ｐゴシック" pitchFamily="34" charset="-128"/>
              </a:rPr>
              <a:t>iawn</a:t>
            </a:r>
            <a:r>
              <a:rPr lang="en-GB" altLang="en-US" sz="2400" dirty="0">
                <a:ea typeface="ＭＳ Ｐゴシック" pitchFamily="34" charset="-128"/>
              </a:rPr>
              <a:t>’ </a:t>
            </a:r>
            <a:r>
              <a:rPr lang="en-GB" altLang="en-US" sz="2400" dirty="0" err="1">
                <a:ea typeface="ＭＳ Ｐゴシック" pitchFamily="34" charset="-128"/>
              </a:rPr>
              <a:t>gyda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phobl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eraill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>
                <a:ea typeface="ＭＳ Ｐゴシック" pitchFamily="34" charset="-128"/>
              </a:rPr>
              <a:t>Mae </a:t>
            </a:r>
            <a:r>
              <a:rPr lang="en-GB" altLang="en-US" sz="2400" dirty="0" err="1">
                <a:ea typeface="ＭＳ Ｐゴシック" pitchFamily="34" charset="-128"/>
              </a:rPr>
              <a:t>athro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blaengar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eisiau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darparu</a:t>
            </a:r>
            <a:endParaRPr lang="en-GB" altLang="en-US" sz="2400" dirty="0">
              <a:ea typeface="ＭＳ Ｐゴシック" pitchFamily="34" charset="-128"/>
            </a:endParaRPr>
          </a:p>
          <a:p>
            <a:pPr lvl="1"/>
            <a:r>
              <a:rPr lang="en-GB" altLang="en-US" sz="2400" dirty="0" err="1">
                <a:ea typeface="ＭＳ Ｐゴシック" pitchFamily="34" charset="-128"/>
              </a:rPr>
              <a:t>Profiadau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>
                <a:ea typeface="ＭＳ Ｐゴシック" pitchFamily="34" charset="-128"/>
              </a:rPr>
              <a:t>gweithgareddau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sy’n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troi</a:t>
            </a:r>
            <a:r>
              <a:rPr lang="en-GB" altLang="en-US" sz="2400" dirty="0">
                <a:ea typeface="ＭＳ Ｐゴシック" pitchFamily="34" charset="-128"/>
              </a:rPr>
              <a:t> o </a:t>
            </a:r>
            <a:r>
              <a:rPr lang="en-GB" altLang="en-US" sz="2400" dirty="0" err="1">
                <a:ea typeface="ＭＳ Ｐゴシック" pitchFamily="34" charset="-128"/>
              </a:rPr>
              <a:t>gwmpas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bywyd</a:t>
            </a:r>
            <a:r>
              <a:rPr lang="en-GB" altLang="en-US" sz="2400" dirty="0">
                <a:ea typeface="ＭＳ Ｐゴシック" pitchFamily="34" charset="-128"/>
              </a:rPr>
              <a:t> go </a:t>
            </a:r>
            <a:r>
              <a:rPr lang="en-GB" altLang="en-US" sz="2400" dirty="0" err="1">
                <a:ea typeface="ＭＳ Ｐゴシック" pitchFamily="34" charset="-128"/>
              </a:rPr>
              <a:t>iawn</a:t>
            </a:r>
            <a:r>
              <a:rPr lang="en-GB" altLang="en-US" sz="2400" dirty="0">
                <a:ea typeface="ＭＳ Ｐゴシック" pitchFamily="34" charset="-128"/>
              </a:rPr>
              <a:t> y </a:t>
            </a:r>
            <a:r>
              <a:rPr lang="en-GB" altLang="en-US" sz="2400" dirty="0" err="1">
                <a:ea typeface="ＭＳ Ｐゴシック" pitchFamily="34" charset="-128"/>
              </a:rPr>
              <a:t>disgyblion</a:t>
            </a:r>
            <a:endParaRPr lang="en-GB" altLang="en-US" sz="2400" dirty="0">
              <a:ea typeface="ＭＳ Ｐゴシック" pitchFamily="34" charset="-128"/>
            </a:endParaRPr>
          </a:p>
        </p:txBody>
      </p:sp>
      <p:sp>
        <p:nvSpPr>
          <p:cNvPr id="2355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6269182" y="1195648"/>
            <a:ext cx="4038600" cy="4533900"/>
          </a:xfrm>
        </p:spPr>
        <p:txBody>
          <a:bodyPr>
            <a:normAutofit lnSpcReduction="10000"/>
          </a:bodyPr>
          <a:lstStyle/>
          <a:p>
            <a:pPr marL="114300" indent="0">
              <a:buNone/>
              <a:defRPr/>
            </a:pPr>
            <a:endParaRPr lang="en-GB" altLang="en-US" sz="800" i="1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altLang="en-US" sz="2400" dirty="0">
                <a:ea typeface="ＭＳ Ｐゴシック" pitchFamily="34" charset="-128"/>
              </a:rPr>
              <a:t>Humans are social animals</a:t>
            </a:r>
          </a:p>
          <a:p>
            <a:pPr lvl="1">
              <a:defRPr/>
            </a:pPr>
            <a:r>
              <a:rPr lang="en-GB" altLang="en-US" sz="2400" dirty="0">
                <a:ea typeface="ＭＳ Ｐゴシック" pitchFamily="34" charset="-128"/>
              </a:rPr>
              <a:t>They learn best from ‘real-life’ activities with other people</a:t>
            </a:r>
          </a:p>
          <a:p>
            <a:pPr>
              <a:defRPr/>
            </a:pPr>
            <a:r>
              <a:rPr lang="en-GB" altLang="en-US" sz="2400" dirty="0">
                <a:ea typeface="ＭＳ Ｐゴシック" pitchFamily="34" charset="-128"/>
              </a:rPr>
              <a:t>A </a:t>
            </a:r>
            <a:r>
              <a:rPr lang="en-GB" altLang="en-US" sz="2400" dirty="0" err="1">
                <a:ea typeface="ＭＳ Ｐゴシック" pitchFamily="34" charset="-128"/>
              </a:rPr>
              <a:t>progressivist</a:t>
            </a:r>
            <a:r>
              <a:rPr lang="en-GB" altLang="en-US" sz="2400" dirty="0">
                <a:ea typeface="ＭＳ Ｐゴシック" pitchFamily="34" charset="-128"/>
              </a:rPr>
              <a:t> teacher desires to provide</a:t>
            </a:r>
          </a:p>
          <a:p>
            <a:pPr lvl="1">
              <a:defRPr/>
            </a:pPr>
            <a:r>
              <a:rPr lang="en-GB" altLang="en-US" sz="2400" dirty="0">
                <a:ea typeface="ＭＳ Ｐゴシック" pitchFamily="34" charset="-128"/>
              </a:rPr>
              <a:t>experiences and activities that centre on the real life of the pupils</a:t>
            </a:r>
          </a:p>
          <a:p>
            <a:pPr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lvl="1"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400" dirty="0">
              <a:ea typeface="ＭＳ Ｐゴシック" pitchFamily="34" charset="-128"/>
            </a:endParaRPr>
          </a:p>
        </p:txBody>
      </p:sp>
      <p:pic>
        <p:nvPicPr>
          <p:cNvPr id="2458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9011" y="5102679"/>
            <a:ext cx="2507673" cy="1810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7620000" y="6553200"/>
            <a:ext cx="2223686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65125" lvl="1" indent="-255588">
              <a:spcBef>
                <a:spcPts val="400"/>
              </a:spcBef>
              <a:buSzPct val="68000"/>
              <a:buFont typeface="Wingdings 3" pitchFamily="18" charset="2"/>
              <a:buChar char=""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</p:txBody>
      </p:sp>
    </p:spTree>
    <p:extLst>
      <p:ext uri="{BB962C8B-B14F-4D97-AF65-F5344CB8AC3E}">
        <p14:creationId xmlns:p14="http://schemas.microsoft.com/office/powerpoint/2010/main" val="801942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828800" y="15240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Dewey:  Progressive Movement</a:t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>             </a:t>
            </a:r>
            <a:r>
              <a:rPr lang="en-GB" dirty="0" err="1" smtClean="0">
                <a:ea typeface="+mj-ea"/>
                <a:cs typeface="+mj-cs"/>
              </a:rPr>
              <a:t>Symudiad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err="1" smtClean="0">
                <a:ea typeface="+mj-ea"/>
                <a:cs typeface="+mj-cs"/>
              </a:rPr>
              <a:t>Blaengar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24579" name="Text Placeholder 1"/>
          <p:cNvSpPr>
            <a:spLocks noGrp="1"/>
          </p:cNvSpPr>
          <p:nvPr>
            <p:ph type="body" sz="half" idx="1"/>
          </p:nvPr>
        </p:nvSpPr>
        <p:spPr>
          <a:xfrm>
            <a:off x="750801" y="1716578"/>
            <a:ext cx="4387850" cy="45339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2400" b="1" u="sng" dirty="0" err="1">
                <a:solidFill>
                  <a:srgbClr val="FF0000"/>
                </a:solidFill>
                <a:ea typeface="ＭＳ Ｐゴシック" pitchFamily="34" charset="-128"/>
              </a:rPr>
              <a:t>Syniad</a:t>
            </a: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b="1" u="sng" dirty="0" err="1">
                <a:solidFill>
                  <a:srgbClr val="FF0000"/>
                </a:solidFill>
                <a:ea typeface="ＭＳ Ｐゴシック" pitchFamily="34" charset="-128"/>
              </a:rPr>
              <a:t>pedagogaidd</a:t>
            </a: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a </a:t>
            </a:r>
            <a:r>
              <a:rPr lang="en-GB" altLang="en-US" sz="2400" dirty="0" err="1">
                <a:ea typeface="ＭＳ Ｐゴシック" pitchFamily="34" charset="-128"/>
              </a:rPr>
              <a:t>ddechreuodd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hwyr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y19eg </a:t>
            </a:r>
            <a:r>
              <a:rPr lang="en-GB" altLang="en-US" sz="2400" dirty="0" err="1">
                <a:ea typeface="ＭＳ Ｐゴシック" pitchFamily="34" charset="-128"/>
              </a:rPr>
              <a:t>ganrif</a:t>
            </a:r>
            <a:endParaRPr lang="en-GB" altLang="en-US" sz="2400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altLang="en-US" sz="2400" b="1" u="sng" dirty="0" err="1">
                <a:solidFill>
                  <a:srgbClr val="FF0000"/>
                </a:solidFill>
                <a:ea typeface="ＭＳ Ｐゴシック" pitchFamily="34" charset="-128"/>
              </a:rPr>
              <a:t>Blaengar</a:t>
            </a:r>
            <a:endParaRPr lang="en-GB" altLang="en-US" sz="2400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altLang="en-US" sz="2400" dirty="0">
                <a:ea typeface="ＭＳ Ｐゴシック" pitchFamily="34" charset="-128"/>
              </a:rPr>
              <a:t> Cael </a:t>
            </a:r>
            <a:r>
              <a:rPr lang="en-GB" altLang="en-US" sz="2400" dirty="0" err="1">
                <a:ea typeface="ＭＳ Ｐゴシック" pitchFamily="34" charset="-128"/>
              </a:rPr>
              <a:t>ei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ddefnyddio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wahaniaethu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o’r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cwricwlwm</a:t>
            </a:r>
            <a:r>
              <a:rPr lang="en-GB" altLang="en-US" sz="2400" dirty="0">
                <a:ea typeface="ＭＳ Ｐゴシック" pitchFamily="34" charset="-128"/>
              </a:rPr>
              <a:t>  </a:t>
            </a:r>
            <a:r>
              <a:rPr lang="en-GB" altLang="en-US" sz="2400" dirty="0" err="1">
                <a:ea typeface="ＭＳ Ｐゴシック" pitchFamily="34" charset="-128"/>
              </a:rPr>
              <a:t>traddodiadol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clasurol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oedd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paratoi’r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rhai</a:t>
            </a:r>
            <a:r>
              <a:rPr lang="en-GB" altLang="en-US" sz="2400" dirty="0">
                <a:ea typeface="ＭＳ Ｐゴシック" pitchFamily="34" charset="-128"/>
              </a:rPr>
              <a:t> o </a:t>
            </a:r>
            <a:r>
              <a:rPr lang="en-GB" altLang="en-US" sz="2400" dirty="0" err="1">
                <a:ea typeface="ＭＳ Ｐゴシック" pitchFamily="34" charset="-128"/>
              </a:rPr>
              <a:t>ddosbarth</a:t>
            </a:r>
            <a:r>
              <a:rPr lang="en-GB" altLang="en-US" sz="2400" dirty="0">
                <a:ea typeface="ＭＳ Ｐゴシック" pitchFamily="34" charset="-128"/>
              </a:rPr>
              <a:t> socio-</a:t>
            </a:r>
            <a:r>
              <a:rPr lang="en-GB" altLang="en-US" sz="2400" dirty="0" err="1">
                <a:ea typeface="ＭＳ Ｐゴシック" pitchFamily="34" charset="-128"/>
              </a:rPr>
              <a:t>economaidd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uwch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gyfer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Prifysgol</a:t>
            </a:r>
            <a:endParaRPr lang="en-GB" altLang="en-US" sz="2400" dirty="0">
              <a:ea typeface="ＭＳ Ｐゴシック" pitchFamily="34" charset="-128"/>
            </a:endParaRPr>
          </a:p>
        </p:txBody>
      </p:sp>
      <p:sp>
        <p:nvSpPr>
          <p:cNvPr id="2560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943600" y="1676400"/>
            <a:ext cx="4038600" cy="4876800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>
                <a:ea typeface="ＭＳ Ｐゴシック" pitchFamily="34" charset="-128"/>
              </a:rPr>
              <a:t>A </a:t>
            </a: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pedagogical movement </a:t>
            </a:r>
            <a:r>
              <a:rPr lang="en-GB" altLang="en-US" sz="2400" dirty="0">
                <a:ea typeface="ＭＳ Ｐゴシック" pitchFamily="34" charset="-128"/>
              </a:rPr>
              <a:t>that began in the late nineteenth century </a:t>
            </a:r>
          </a:p>
          <a:p>
            <a:pPr>
              <a:lnSpc>
                <a:spcPct val="80000"/>
              </a:lnSpc>
            </a:pP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Progressive</a:t>
            </a:r>
          </a:p>
          <a:p>
            <a:pPr marL="392113" lvl="1" indent="0">
              <a:lnSpc>
                <a:spcPct val="80000"/>
              </a:lnSpc>
              <a:buNone/>
            </a:pPr>
            <a:r>
              <a:rPr lang="en-GB" altLang="en-US" sz="2400" dirty="0">
                <a:ea typeface="ＭＳ Ｐゴシック" pitchFamily="34" charset="-128"/>
              </a:rPr>
              <a:t>was used to distinguish this education from the traditional curriculum of the 19th century of a classical preparation for University for those of a higher socioeconomic status</a:t>
            </a:r>
          </a:p>
        </p:txBody>
      </p:sp>
    </p:spTree>
    <p:extLst>
      <p:ext uri="{BB962C8B-B14F-4D97-AF65-F5344CB8AC3E}">
        <p14:creationId xmlns:p14="http://schemas.microsoft.com/office/powerpoint/2010/main" val="10752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2133600"/>
            <a:ext cx="4103688" cy="38735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itchFamily="34" charset="-128"/>
              </a:rPr>
              <a:t>Slogan </a:t>
            </a:r>
            <a:r>
              <a:rPr lang="en-GB" altLang="en-US" sz="2400" dirty="0" err="1">
                <a:ea typeface="ＭＳ Ｐゴシック" pitchFamily="34" charset="-128"/>
              </a:rPr>
              <a:t>arferol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blaengar</a:t>
            </a: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4800" b="1" dirty="0" err="1">
                <a:solidFill>
                  <a:srgbClr val="FFC000"/>
                </a:solidFill>
                <a:ea typeface="ＭＳ Ｐゴシック" pitchFamily="34" charset="-128"/>
              </a:rPr>
              <a:t>Dysgu</a:t>
            </a:r>
            <a:r>
              <a:rPr lang="en-GB" altLang="en-US" sz="4800" b="1" dirty="0">
                <a:solidFill>
                  <a:srgbClr val="FFC000"/>
                </a:solidFill>
                <a:ea typeface="ＭＳ Ｐゴシック" pitchFamily="34" charset="-128"/>
              </a:rPr>
              <a:t> </a:t>
            </a:r>
            <a:r>
              <a:rPr lang="en-GB" altLang="en-US" sz="4800" b="1" dirty="0" err="1">
                <a:solidFill>
                  <a:srgbClr val="FFC000"/>
                </a:solidFill>
                <a:ea typeface="ＭＳ Ｐゴシック" pitchFamily="34" charset="-128"/>
              </a:rPr>
              <a:t>trwy</a:t>
            </a:r>
            <a:r>
              <a:rPr lang="en-GB" altLang="en-US" sz="4800" b="1" dirty="0">
                <a:solidFill>
                  <a:srgbClr val="FFC000"/>
                </a:solidFill>
                <a:ea typeface="ＭＳ Ｐゴシック" pitchFamily="34" charset="-128"/>
              </a:rPr>
              <a:t> </a:t>
            </a:r>
            <a:r>
              <a:rPr lang="en-GB" altLang="en-US" sz="4800" b="1" dirty="0" err="1">
                <a:solidFill>
                  <a:srgbClr val="FFC000"/>
                </a:solidFill>
                <a:ea typeface="ＭＳ Ｐゴシック" pitchFamily="34" charset="-128"/>
              </a:rPr>
              <a:t>Wneud</a:t>
            </a:r>
            <a:r>
              <a:rPr lang="en-GB" altLang="en-US" sz="4800" b="1" dirty="0">
                <a:solidFill>
                  <a:srgbClr val="FFC000"/>
                </a:solidFill>
                <a:ea typeface="ＭＳ Ｐゴシック" pitchFamily="34" charset="-128"/>
              </a:rPr>
              <a:t>!</a:t>
            </a:r>
          </a:p>
        </p:txBody>
      </p:sp>
      <p:sp>
        <p:nvSpPr>
          <p:cNvPr id="2662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2057400"/>
            <a:ext cx="4032250" cy="4090988"/>
          </a:xfrm>
        </p:spPr>
        <p:txBody>
          <a:bodyPr/>
          <a:lstStyle/>
          <a:p>
            <a:r>
              <a:rPr lang="en-GB" altLang="en-US" sz="2400" dirty="0">
                <a:ea typeface="ＭＳ Ｐゴシック" pitchFamily="34" charset="-128"/>
              </a:rPr>
              <a:t>A typical progressivist slogan is </a:t>
            </a:r>
          </a:p>
          <a:p>
            <a:pPr lvl="1" algn="ctr">
              <a:buFont typeface="Wingdings" pitchFamily="2" charset="2"/>
              <a:buNone/>
            </a:pPr>
            <a:r>
              <a:rPr lang="en-GB" altLang="en-US" sz="4400" b="1" dirty="0">
                <a:solidFill>
                  <a:srgbClr val="FF6600"/>
                </a:solidFill>
                <a:ea typeface="ＭＳ Ｐゴシック" pitchFamily="34" charset="-128"/>
              </a:rPr>
              <a:t>Learn by Doing!</a:t>
            </a:r>
          </a:p>
          <a:p>
            <a:pPr lvl="1" algn="ctr">
              <a:buFont typeface="Verdana" pitchFamily="34" charset="0"/>
              <a:buNone/>
            </a:pPr>
            <a:r>
              <a:rPr lang="en-GB" altLang="en-US" sz="800" dirty="0">
                <a:solidFill>
                  <a:srgbClr val="000000"/>
                </a:solidFill>
                <a:ea typeface="ＭＳ Ｐゴシック" pitchFamily="34" charset="-128"/>
              </a:rPr>
              <a:t>http://www.dewey.pragmatism.org</a:t>
            </a:r>
          </a:p>
          <a:p>
            <a:pPr lvl="1" algn="ctr">
              <a:buFont typeface="Wingdings" pitchFamily="2" charset="2"/>
              <a:buNone/>
            </a:pPr>
            <a:endParaRPr lang="en-GB" altLang="en-US" sz="800" b="1" dirty="0">
              <a:solidFill>
                <a:srgbClr val="FF6600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400" i="1" dirty="0">
              <a:ea typeface="ＭＳ Ｐゴシック" pitchFamily="34" charset="-128"/>
            </a:endParaRP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752600" y="60960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Y </a:t>
            </a:r>
            <a:r>
              <a:rPr lang="en-GB" dirty="0" err="1">
                <a:ea typeface="+mj-ea"/>
                <a:cs typeface="+mj-cs"/>
              </a:rPr>
              <a:t>Mudiad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r>
              <a:rPr lang="en-GB" dirty="0">
                <a:ea typeface="+mj-ea"/>
                <a:cs typeface="+mj-cs"/>
              </a:rPr>
              <a:t/>
            </a:r>
            <a:br>
              <a:rPr lang="en-GB" dirty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>The Progressive Movement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pic>
        <p:nvPicPr>
          <p:cNvPr id="2662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76" y="4365626"/>
            <a:ext cx="301942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4359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989139"/>
            <a:ext cx="4103688" cy="4162425"/>
          </a:xfrm>
        </p:spPr>
        <p:txBody>
          <a:bodyPr>
            <a:noAutofit/>
          </a:bodyPr>
          <a:lstStyle/>
          <a:p>
            <a:pPr lvl="1" eaLnBrk="1" hangingPunct="1">
              <a:lnSpc>
                <a:spcPct val="80000"/>
              </a:lnSpc>
              <a:defRPr/>
            </a:pP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Prosiectau</a:t>
            </a:r>
            <a:r>
              <a:rPr lang="en-GB" altLang="en-US" sz="26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ymarferol</a:t>
            </a:r>
            <a:endParaRPr lang="en-GB" altLang="en-US" sz="26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Dysgu</a:t>
            </a:r>
            <a:r>
              <a:rPr lang="en-GB" altLang="en-US" sz="26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trwy</a:t>
            </a:r>
            <a:r>
              <a:rPr lang="en-GB" altLang="en-US" sz="26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brofiad</a:t>
            </a:r>
            <a:endParaRPr lang="en-GB" altLang="en-US" sz="26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Cwricwlwm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integredig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ffocysu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unedau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thematig</a:t>
            </a:r>
            <a:endParaRPr lang="en-GB" altLang="en-US" sz="26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Pwyslais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cryf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ddatrys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problemau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a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meddwl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feirniadol</a:t>
            </a:r>
            <a:endParaRPr lang="en-GB" altLang="en-US" sz="26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5791200" y="1981200"/>
            <a:ext cx="4032250" cy="4090988"/>
          </a:xfrm>
        </p:spPr>
        <p:txBody>
          <a:bodyPr/>
          <a:lstStyle/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dirty="0">
                <a:solidFill>
                  <a:srgbClr val="FF0000"/>
                </a:solidFill>
              </a:rPr>
              <a:t>hands-on projects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dirty="0">
                <a:solidFill>
                  <a:srgbClr val="FF0000"/>
                </a:solidFill>
              </a:rPr>
              <a:t>experiential Learning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600" dirty="0">
                <a:solidFill>
                  <a:schemeClr val="bg2">
                    <a:lumMod val="25000"/>
                  </a:schemeClr>
                </a:solidFill>
              </a:rPr>
              <a:t>Integrated curriculum focused on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600" dirty="0">
                <a:solidFill>
                  <a:schemeClr val="bg2">
                    <a:lumMod val="25000"/>
                  </a:schemeClr>
                </a:solidFill>
              </a:rPr>
              <a:t>thematic units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Strong emphasis on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problem solving and critical thinking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sz="2400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828800" y="38100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 smtClean="0">
                <a:ea typeface="+mj-ea"/>
                <a:cs typeface="+mj-cs"/>
              </a:rPr>
              <a:t>Rhinweddau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Addysg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r>
              <a:rPr lang="en-GB" dirty="0">
                <a:ea typeface="+mj-ea"/>
                <a:cs typeface="+mj-cs"/>
              </a:rPr>
              <a:t/>
            </a:r>
            <a:br>
              <a:rPr lang="en-GB" dirty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>Qualities of Progressive Education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4728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916114"/>
            <a:ext cx="4103688" cy="50133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Gwaith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grwp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datblygu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sgiliau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cymdeithasol</a:t>
            </a:r>
            <a:endParaRPr lang="en-GB" altLang="en-US" sz="28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Deall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hytrach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na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dysgu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“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gof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”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Prosiectau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dysgu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y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cyd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chydweithio</a:t>
            </a: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Addysg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gyfer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cyfrifoldeb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cymdeithasol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democratiaeth</a:t>
            </a:r>
            <a:endParaRPr lang="en-GB" altLang="en-US" sz="2800" dirty="0">
              <a:solidFill>
                <a:schemeClr val="bg2">
                  <a:lumMod val="25000"/>
                </a:schemeClr>
              </a:solidFill>
              <a:ea typeface="ＭＳ Ｐゴシック" pitchFamily="34" charset="-128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5791200" y="1828801"/>
            <a:ext cx="4032250" cy="4752975"/>
          </a:xfrm>
        </p:spPr>
        <p:txBody>
          <a:bodyPr>
            <a:normAutofit lnSpcReduction="10000"/>
          </a:bodyPr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rgbClr val="FF0000"/>
                </a:solidFill>
              </a:rPr>
              <a:t>Group work and development of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800" dirty="0">
                <a:solidFill>
                  <a:srgbClr val="FF0000"/>
                </a:solidFill>
              </a:rPr>
              <a:t>social skills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Understanding as opposed to rote learning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accent2"/>
                </a:solidFill>
              </a:rPr>
              <a:t>Collaborative and cooperative learning projects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bg2">
                    <a:lumMod val="25000"/>
                  </a:schemeClr>
                </a:solidFill>
              </a:rPr>
              <a:t>Education for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800" dirty="0">
                <a:solidFill>
                  <a:schemeClr val="bg2">
                    <a:lumMod val="25000"/>
                  </a:schemeClr>
                </a:solidFill>
              </a:rPr>
              <a:t>social responsibility and democracy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endParaRPr lang="en-GB" sz="2400" dirty="0"/>
          </a:p>
          <a:p>
            <a:pPr marL="365760" indent="-256032">
              <a:buFont typeface="Wingdings 3"/>
              <a:buChar char=""/>
              <a:defRPr/>
            </a:pPr>
            <a:endParaRPr lang="en-GB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828800" y="38100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 smtClean="0">
                <a:ea typeface="+mj-ea"/>
                <a:cs typeface="+mj-cs"/>
              </a:rPr>
              <a:t>Rhinweddau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Addysg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 smtClean="0">
                <a:ea typeface="+mj-ea"/>
                <a:cs typeface="+mj-cs"/>
              </a:rPr>
              <a:t>Blaengar</a:t>
            </a:r>
            <a:r>
              <a:rPr lang="en-GB" dirty="0">
                <a:ea typeface="+mj-ea"/>
                <a:cs typeface="+mj-cs"/>
              </a:rPr>
              <a:t/>
            </a:r>
            <a:br>
              <a:rPr lang="en-GB" dirty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>Qualities of Progressive Education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2680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12123" y="1596043"/>
            <a:ext cx="4103688" cy="5157788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Llai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bwyslais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lyfrau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testun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, ac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blaid</a:t>
            </a: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lvl="1" eaLnBrk="1" hangingPunct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Amrywiaeth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adnoddau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dysgu</a:t>
            </a: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Pwyslais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 lvl="1" eaLnBrk="1" hangingPunct="1">
              <a:defRPr/>
            </a:pP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Ddysgu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gydol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oes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sgiliau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cymdeithasol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Asesu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drwy</a:t>
            </a:r>
            <a:endParaRPr lang="en-GB" altLang="en-US" sz="28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lvl="1" eaLnBrk="1" hangingPunct="1">
              <a:defRPr/>
            </a:pP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Arfarniad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o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brosiectau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chynnyrch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y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plentyn</a:t>
            </a:r>
            <a:endParaRPr lang="en-GB" altLang="en-US" sz="2800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5867400" y="1676401"/>
            <a:ext cx="4032250" cy="4752975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De-emphasis on textbooks in favour of 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varied learning resources 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</a:rPr>
              <a:t>Emphasis on 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</a:rPr>
              <a:t>life-long learning and social skills 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rgbClr val="FF0000"/>
                </a:solidFill>
              </a:rPr>
              <a:t>Assessment by 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rgbClr val="FF0000"/>
                </a:solidFill>
              </a:rPr>
              <a:t>evaluation of child’s projects and productions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665288" y="-418407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 smtClean="0">
                <a:ea typeface="+mj-ea"/>
                <a:cs typeface="+mj-cs"/>
              </a:rPr>
              <a:t>Rhinweddau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err="1" smtClean="0">
                <a:ea typeface="+mj-ea"/>
                <a:cs typeface="+mj-cs"/>
              </a:rPr>
              <a:t>Addysg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r>
              <a:rPr lang="en-GB" dirty="0">
                <a:ea typeface="+mj-ea"/>
                <a:cs typeface="+mj-cs"/>
              </a:rPr>
              <a:t/>
            </a:r>
            <a:br>
              <a:rPr lang="en-GB" dirty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>Qualities of Progressive Education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3662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949450"/>
            <a:ext cx="4103688" cy="38735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3600" dirty="0" err="1">
                <a:ea typeface="ＭＳ Ｐゴシック" pitchFamily="34" charset="-128"/>
              </a:rPr>
              <a:t>Rhestrwch</a:t>
            </a:r>
            <a:r>
              <a:rPr lang="en-GB" altLang="en-US" sz="3600" dirty="0">
                <a:ea typeface="ＭＳ Ｐゴシック" pitchFamily="34" charset="-128"/>
              </a:rPr>
              <a:t> 5 </a:t>
            </a:r>
            <a:r>
              <a:rPr lang="en-GB" altLang="en-US" sz="3600" dirty="0" err="1">
                <a:ea typeface="ＭＳ Ｐゴシック" pitchFamily="34" charset="-128"/>
              </a:rPr>
              <a:t>gweithgaredd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flaengar</a:t>
            </a:r>
            <a:r>
              <a:rPr lang="en-GB" altLang="en-US" sz="3600" dirty="0">
                <a:ea typeface="ＭＳ Ｐゴシック" pitchFamily="34" charset="-128"/>
              </a:rPr>
              <a:t> y </a:t>
            </a:r>
            <a:r>
              <a:rPr lang="en-GB" altLang="en-US" sz="3600" dirty="0" err="1">
                <a:ea typeface="ＭＳ Ｐゴシック" pitchFamily="34" charset="-128"/>
              </a:rPr>
              <a:t>medrwch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eu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gweld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mewn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ysgolion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heddiw</a:t>
            </a:r>
            <a:endParaRPr lang="en-GB" altLang="en-US" sz="3600" dirty="0">
              <a:ea typeface="ＭＳ Ｐゴシック" pitchFamily="34" charset="-128"/>
            </a:endParaRPr>
          </a:p>
        </p:txBody>
      </p:sp>
      <p:sp>
        <p:nvSpPr>
          <p:cNvPr id="30723" name="Content Placeholder 6"/>
          <p:cNvSpPr>
            <a:spLocks noGrp="1"/>
          </p:cNvSpPr>
          <p:nvPr>
            <p:ph sz="half" idx="4294967295"/>
          </p:nvPr>
        </p:nvSpPr>
        <p:spPr>
          <a:xfrm>
            <a:off x="5943600" y="1905001"/>
            <a:ext cx="4032250" cy="40909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3600" dirty="0">
                <a:ea typeface="ＭＳ Ｐゴシック" pitchFamily="34" charset="-128"/>
              </a:rPr>
              <a:t>List 5 examples of progressivist activities that you could find in a primary school today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57400" y="152400"/>
            <a:ext cx="7620000" cy="1143000"/>
          </a:xfrm>
        </p:spPr>
        <p:txBody>
          <a:bodyPr rtlCol="0"/>
          <a:lstStyle/>
          <a:p>
            <a:pPr>
              <a:defRPr/>
            </a:pPr>
            <a:r>
              <a:rPr lang="en-GB" dirty="0" err="1" smtClean="0">
                <a:ea typeface="+mj-ea"/>
                <a:cs typeface="+mj-cs"/>
              </a:rPr>
              <a:t>Tasg</a:t>
            </a:r>
            <a:r>
              <a:rPr lang="en-GB" dirty="0" smtClean="0">
                <a:ea typeface="+mj-ea"/>
                <a:cs typeface="+mj-cs"/>
              </a:rPr>
              <a:t>/Task</a:t>
            </a:r>
            <a:endParaRPr lang="en-GB" dirty="0">
              <a:ea typeface="+mj-ea"/>
              <a:cs typeface="+mj-cs"/>
            </a:endParaRPr>
          </a:p>
        </p:txBody>
      </p:sp>
      <p:pic>
        <p:nvPicPr>
          <p:cNvPr id="30725" name="Picture 6" descr="C:\Users\s.ainsworth\AppData\Local\Microsoft\Windows\Temporary Internet Files\Content.IE5\0NKTQZAZ\MP9004005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1" y="5406173"/>
            <a:ext cx="2394217" cy="1243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672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481138"/>
            <a:ext cx="403860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en-GB" altLang="en-US" sz="4000" dirty="0">
                <a:ea typeface="ＭＳ Ｐゴシック" pitchFamily="34" charset="-128"/>
              </a:rPr>
              <a:t>"Never help a child with a task at which he feels he can succeed." – Maria Montessori.</a:t>
            </a:r>
            <a:endParaRPr lang="en-US" altLang="en-US" sz="40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400" dirty="0">
              <a:ea typeface="ＭＳ Ｐゴシック" pitchFamily="34" charset="-128"/>
            </a:endParaRP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/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>Maria Montessori 1870-1952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30724" name="Rectangle 1"/>
          <p:cNvSpPr>
            <a:spLocks noChangeArrowheads="1"/>
          </p:cNvSpPr>
          <p:nvPr/>
        </p:nvSpPr>
        <p:spPr bwMode="auto">
          <a:xfrm>
            <a:off x="3810000" y="3051175"/>
            <a:ext cx="457200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lvl="1" eaLnBrk="1" hangingPunct="1">
              <a:lnSpc>
                <a:spcPct val="80000"/>
              </a:lnSpc>
            </a:pPr>
            <a:endParaRPr lang="en-GB" altLang="en-US"/>
          </a:p>
        </p:txBody>
      </p:sp>
      <p:pic>
        <p:nvPicPr>
          <p:cNvPr id="30725" name="Picture 6" descr="http://www.biography.com/imported/images/Biography/Images/Profiles/M/Maria-Montessori-9412528-1-4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6" y="1449389"/>
            <a:ext cx="3827463" cy="4643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0026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341438"/>
            <a:ext cx="4319588" cy="466566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>
                <a:ea typeface="ＭＳ Ｐゴシック" pitchFamily="34" charset="-128"/>
              </a:rPr>
              <a:t>Y meddyg benywaidd cyntaf yn yr Eidal.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>
                <a:ea typeface="ＭＳ Ｐゴシック" pitchFamily="34" charset="-128"/>
              </a:rPr>
              <a:t>Datblygodd ei math ei hunan o addysg blynyddoedd cynnar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>
                <a:ea typeface="ＭＳ Ｐゴシック" pitchFamily="34" charset="-128"/>
              </a:rPr>
              <a:t>Teithiodd ar draws y byd yn arddangos ei thechnegau</a:t>
            </a:r>
          </a:p>
        </p:txBody>
      </p:sp>
      <p:sp>
        <p:nvSpPr>
          <p:cNvPr id="3174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752600"/>
            <a:ext cx="4032250" cy="4711700"/>
          </a:xfrm>
        </p:spPr>
        <p:txBody>
          <a:bodyPr>
            <a:normAutofit lnSpcReduction="10000"/>
          </a:bodyPr>
          <a:lstStyle/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itchFamily="34" charset="-128"/>
              </a:rPr>
              <a:t>First female doctor in Italy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itchFamily="34" charset="-128"/>
              </a:rPr>
              <a:t>Developed her own approach to Early Years’ education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itchFamily="34" charset="-128"/>
              </a:rPr>
              <a:t>Travelled around the world to demonstrate her techniques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404814"/>
            <a:ext cx="8229600" cy="936625"/>
          </a:xfrm>
        </p:spPr>
        <p:txBody>
          <a:bodyPr rtlCol="0">
            <a:normAutofit fontScale="90000"/>
          </a:bodyPr>
          <a:lstStyle/>
          <a:p>
            <a:pPr algn="r">
              <a:defRPr/>
            </a:pPr>
            <a:r>
              <a:rPr lang="en-GB" sz="4000" dirty="0"/>
              <a:t/>
            </a:r>
            <a:br>
              <a:rPr lang="en-GB" sz="4000" dirty="0"/>
            </a:br>
            <a:r>
              <a:rPr lang="en-GB" sz="6700" dirty="0"/>
              <a:t>Montessori</a:t>
            </a:r>
            <a:r>
              <a:rPr lang="en-GB" sz="4000" dirty="0"/>
              <a:t/>
            </a:r>
            <a:br>
              <a:rPr lang="en-GB" sz="4000" dirty="0"/>
            </a:br>
            <a:endParaRPr lang="en-GB" sz="4000" dirty="0"/>
          </a:p>
        </p:txBody>
      </p:sp>
      <p:pic>
        <p:nvPicPr>
          <p:cNvPr id="3174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0701" y="34926"/>
            <a:ext cx="2943225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614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676400" y="1828800"/>
            <a:ext cx="4038600" cy="452596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Annibynniaeth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Rhyddid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fewn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terfynau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Parch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gyfer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datblygiad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naturiol</a:t>
            </a:r>
            <a:r>
              <a:rPr lang="en-GB" altLang="en-US" sz="2800" dirty="0">
                <a:ea typeface="ＭＳ Ｐゴシック" pitchFamily="34" charset="-128"/>
              </a:rPr>
              <a:t> y </a:t>
            </a:r>
            <a:r>
              <a:rPr lang="en-GB" altLang="en-US" sz="2800" dirty="0" err="1">
                <a:ea typeface="ＭＳ Ｐゴシック" pitchFamily="34" charset="-128"/>
              </a:rPr>
              <a:t>plentyn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Seicolegol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Cymdeithasol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Corfforol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buFont typeface="Wingdings 3" pitchFamily="18" charset="2"/>
              <a:buNone/>
            </a:pP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5363" name="Content Placeholder 6"/>
          <p:cNvSpPr>
            <a:spLocks noGrp="1"/>
          </p:cNvSpPr>
          <p:nvPr>
            <p:ph sz="half" idx="4294967295"/>
          </p:nvPr>
        </p:nvSpPr>
        <p:spPr>
          <a:xfrm>
            <a:off x="5867400" y="2209800"/>
            <a:ext cx="4038600" cy="40259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2800" dirty="0">
                <a:ea typeface="ＭＳ Ｐゴシック" pitchFamily="34" charset="-128"/>
              </a:rPr>
              <a:t>Independence</a:t>
            </a:r>
          </a:p>
          <a:p>
            <a:pPr eaLnBrk="1" hangingPunct="1">
              <a:defRPr/>
            </a:pPr>
            <a:r>
              <a:rPr lang="en-GB" altLang="en-US" sz="2800" dirty="0">
                <a:ea typeface="ＭＳ Ｐゴシック" pitchFamily="34" charset="-128"/>
              </a:rPr>
              <a:t>Freedom within limits</a:t>
            </a:r>
          </a:p>
          <a:p>
            <a:pPr>
              <a:defRPr/>
            </a:pPr>
            <a:r>
              <a:rPr lang="en-GB" altLang="en-US" sz="2800" dirty="0">
                <a:ea typeface="ＭＳ Ｐゴシック" pitchFamily="34" charset="-128"/>
              </a:rPr>
              <a:t>Respect for child’s natural development: </a:t>
            </a:r>
          </a:p>
          <a:p>
            <a:pPr lvl="1">
              <a:defRPr/>
            </a:pPr>
            <a:r>
              <a:rPr lang="en-GB" altLang="en-US" sz="2600" dirty="0">
                <a:ea typeface="ＭＳ Ｐゴシック" pitchFamily="34" charset="-128"/>
              </a:rPr>
              <a:t>Psychological</a:t>
            </a:r>
          </a:p>
          <a:p>
            <a:pPr lvl="1">
              <a:defRPr/>
            </a:pPr>
            <a:r>
              <a:rPr lang="en-GB" altLang="en-US" sz="2800" dirty="0">
                <a:ea typeface="ＭＳ Ｐゴシック" pitchFamily="34" charset="-128"/>
              </a:rPr>
              <a:t>Social</a:t>
            </a:r>
          </a:p>
          <a:p>
            <a:pPr lvl="1">
              <a:defRPr/>
            </a:pPr>
            <a:r>
              <a:rPr lang="en-GB" altLang="en-US" sz="2800" dirty="0">
                <a:ea typeface="ＭＳ Ｐゴシック" pitchFamily="34" charset="-128"/>
              </a:rPr>
              <a:t>Physical</a:t>
            </a:r>
          </a:p>
          <a:p>
            <a:pPr>
              <a:defRPr/>
            </a:pPr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200" dirty="0"/>
              <a:t/>
            </a:r>
            <a:br>
              <a:rPr lang="en-GB" sz="3200" dirty="0"/>
            </a:br>
            <a:r>
              <a:rPr lang="en-GB" sz="4000" dirty="0" err="1"/>
              <a:t>Pwyslais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: </a:t>
            </a:r>
            <a:br>
              <a:rPr lang="en-GB" sz="4000" dirty="0"/>
            </a:br>
            <a:r>
              <a:rPr lang="en-GB" sz="4000" dirty="0"/>
              <a:t>Emphasis on:</a:t>
            </a:r>
            <a:r>
              <a:rPr lang="en-GB" sz="3200" dirty="0"/>
              <a:t/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3277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163" y="152400"/>
            <a:ext cx="260985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67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2133600"/>
            <a:ext cx="4038600" cy="38735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Dosbarthiadau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o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oedran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cymysg</a:t>
            </a:r>
            <a:endParaRPr lang="en-GB" altLang="en-US" sz="28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Dewis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allan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o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nifer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o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weithgareddau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Gwaith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heb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ymyrraeth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am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gyfnodau</a:t>
            </a:r>
            <a:endParaRPr lang="en-GB" altLang="en-US" sz="28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Symud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gwmpas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yn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rhwydd</a:t>
            </a: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</p:txBody>
      </p:sp>
      <p:sp>
        <p:nvSpPr>
          <p:cNvPr id="16387" name="Content Placeholder 6"/>
          <p:cNvSpPr>
            <a:spLocks noGrp="1"/>
          </p:cNvSpPr>
          <p:nvPr>
            <p:ph sz="half" idx="4294967295"/>
          </p:nvPr>
        </p:nvSpPr>
        <p:spPr>
          <a:xfrm>
            <a:off x="5867400" y="2057400"/>
            <a:ext cx="4038600" cy="401796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Mixed age classrooms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Child choice of activity from range of options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Uninterrupted blocks of work time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Freedom of movement</a:t>
            </a:r>
            <a:endParaRPr lang="en-US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 smtClean="0">
                <a:ea typeface="+mj-ea"/>
                <a:cs typeface="+mj-cs"/>
              </a:rPr>
              <a:t>Elfennau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allweddol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smtClean="0">
                <a:ea typeface="+mj-ea"/>
                <a:cs typeface="+mj-cs"/>
              </a:rPr>
              <a:t>Montessori</a:t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>Key Montessori elements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252115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221673" y="1385541"/>
            <a:ext cx="4038600" cy="44497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4000" dirty="0">
                <a:solidFill>
                  <a:srgbClr val="FF0000"/>
                </a:solidFill>
                <a:ea typeface="ＭＳ Ｐゴシック" pitchFamily="34" charset="-128"/>
              </a:rPr>
              <a:t>Model </a:t>
            </a:r>
            <a:r>
              <a:rPr lang="en-GB" altLang="en-US" sz="4000" dirty="0" err="1">
                <a:solidFill>
                  <a:srgbClr val="FF0000"/>
                </a:solidFill>
                <a:ea typeface="ＭＳ Ｐゴシック" pitchFamily="34" charset="-128"/>
              </a:rPr>
              <a:t>adeiladol</a:t>
            </a:r>
            <a:endParaRPr lang="en-GB" altLang="en-US" sz="40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dirty="0" smtClean="0">
                <a:ea typeface="ＭＳ Ｐゴシック" pitchFamily="34" charset="-128"/>
              </a:rPr>
              <a:t>Plant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adeiladu</a:t>
            </a:r>
            <a:r>
              <a:rPr lang="en-GB" altLang="en-US" sz="2800" dirty="0">
                <a:ea typeface="ＭＳ Ｐゴシック" pitchFamily="34" charset="-128"/>
              </a:rPr>
              <a:t>  </a:t>
            </a:r>
            <a:r>
              <a:rPr lang="en-GB" altLang="en-US" sz="2800" dirty="0" err="1">
                <a:ea typeface="ＭＳ Ｐゴシック" pitchFamily="34" charset="-128"/>
              </a:rPr>
              <a:t>gwybodaeth</a:t>
            </a:r>
            <a:r>
              <a:rPr lang="en-GB" altLang="en-US" sz="2800" dirty="0">
                <a:ea typeface="ＭＳ Ｐゴシック" pitchFamily="34" charset="-128"/>
              </a:rPr>
              <a:t>  ac </a:t>
            </a:r>
            <a:r>
              <a:rPr lang="en-GB" altLang="en-US" sz="2800" dirty="0" err="1">
                <a:ea typeface="ＭＳ Ｐゴシック" pitchFamily="34" charset="-128"/>
              </a:rPr>
              <a:t>ystyr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o’u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profiadau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8435" name="Content Placeholder 6"/>
          <p:cNvSpPr>
            <a:spLocks noGrp="1"/>
          </p:cNvSpPr>
          <p:nvPr>
            <p:ph sz="half" idx="4294967295"/>
          </p:nvPr>
        </p:nvSpPr>
        <p:spPr>
          <a:xfrm>
            <a:off x="6000403" y="1246909"/>
            <a:ext cx="4038600" cy="4525962"/>
          </a:xfrm>
        </p:spPr>
        <p:txBody>
          <a:bodyPr/>
          <a:lstStyle/>
          <a:p>
            <a:pPr>
              <a:defRPr/>
            </a:pPr>
            <a:r>
              <a:rPr lang="en-GB" altLang="en-US" sz="4000" dirty="0">
                <a:solidFill>
                  <a:srgbClr val="FF0000"/>
                </a:solidFill>
                <a:ea typeface="ＭＳ Ｐゴシック" pitchFamily="34" charset="-128"/>
              </a:rPr>
              <a:t>Constructivist model </a:t>
            </a:r>
          </a:p>
          <a:p>
            <a:pPr marL="109537" indent="0">
              <a:buNone/>
              <a:defRPr/>
            </a:pPr>
            <a:r>
              <a:rPr lang="en-GB" altLang="en-US" sz="2800" dirty="0" smtClean="0">
                <a:ea typeface="ＭＳ Ｐゴシック" pitchFamily="34" charset="-128"/>
              </a:rPr>
              <a:t>Children </a:t>
            </a:r>
            <a:r>
              <a:rPr lang="en-GB" altLang="en-US" sz="2800" dirty="0">
                <a:ea typeface="ＭＳ Ｐゴシック" pitchFamily="34" charset="-128"/>
              </a:rPr>
              <a:t>construct knowledge and meaning from their own experiences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334" y="-246293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Elfen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Montessori</a:t>
            </a:r>
            <a:br>
              <a:rPr lang="en-GB" dirty="0" smtClean="0"/>
            </a:br>
            <a:r>
              <a:rPr lang="en-GB" dirty="0" smtClean="0">
                <a:ea typeface="+mj-ea"/>
                <a:cs typeface="+mj-cs"/>
              </a:rPr>
              <a:t>Key Montessori element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pic>
        <p:nvPicPr>
          <p:cNvPr id="1026" name="Picture 2" descr="C:\Users\Alison\AppData\Local\Microsoft\Windows\INetCache\IE\YS893FRH\children_globe_2400_1100_60_s_c1_c_c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4569185"/>
            <a:ext cx="4953000" cy="227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135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969325"/>
            <a:ext cx="1295400" cy="149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244651" y="1524000"/>
            <a:ext cx="4630738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3200" dirty="0" err="1">
                <a:ea typeface="ＭＳ Ｐゴシック" pitchFamily="34" charset="-128"/>
              </a:rPr>
              <a:t>Galluogi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symud</a:t>
            </a:r>
            <a:r>
              <a:rPr lang="en-GB" altLang="en-US" sz="3200" dirty="0">
                <a:ea typeface="ＭＳ Ｐゴシック" pitchFamily="34" charset="-128"/>
              </a:rPr>
              <a:t> a </a:t>
            </a:r>
            <a:r>
              <a:rPr lang="en-GB" altLang="en-US" sz="3200" dirty="0" err="1">
                <a:ea typeface="ＭＳ Ｐゴシック" pitchFamily="34" charset="-128"/>
              </a:rPr>
              <a:t>gweithgarwch</a:t>
            </a:r>
            <a:endParaRPr lang="en-GB" altLang="en-US" sz="32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 err="1">
                <a:ea typeface="ＭＳ Ｐゴシック" pitchFamily="34" charset="-128"/>
              </a:rPr>
              <a:t>Glendid</a:t>
            </a:r>
            <a:endParaRPr lang="en-GB" altLang="en-US" sz="32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 err="1">
                <a:ea typeface="ＭＳ Ｐゴシック" pitchFamily="34" charset="-128"/>
              </a:rPr>
              <a:t>Yn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gymesur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i</a:t>
            </a:r>
            <a:r>
              <a:rPr lang="en-GB" altLang="en-US" sz="3200" dirty="0">
                <a:ea typeface="ＭＳ Ｐゴシック" pitchFamily="34" charset="-128"/>
              </a:rPr>
              <a:t> faint ac </a:t>
            </a:r>
            <a:r>
              <a:rPr lang="en-GB" altLang="en-US" sz="3200" dirty="0" err="1">
                <a:ea typeface="ＭＳ Ｐゴシック" pitchFamily="34" charset="-128"/>
              </a:rPr>
              <a:t>anghenion</a:t>
            </a:r>
            <a:r>
              <a:rPr lang="en-GB" altLang="en-US" sz="3200" dirty="0">
                <a:ea typeface="ＭＳ Ｐゴシック" pitchFamily="34" charset="-128"/>
              </a:rPr>
              <a:t> y </a:t>
            </a:r>
            <a:r>
              <a:rPr lang="en-GB" altLang="en-US" sz="3200" dirty="0" err="1">
                <a:ea typeface="ＭＳ Ｐゴシック" pitchFamily="34" charset="-128"/>
              </a:rPr>
              <a:t>plentyn</a:t>
            </a:r>
            <a:endParaRPr lang="en-GB" altLang="en-US" sz="32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 err="1">
                <a:ea typeface="ＭＳ Ｐゴシック" pitchFamily="34" charset="-128"/>
              </a:rPr>
              <a:t>Cyfyngu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deunydd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i’r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hyn</a:t>
            </a:r>
            <a:r>
              <a:rPr lang="en-GB" altLang="en-US" sz="3200" dirty="0">
                <a:ea typeface="ＭＳ Ｐゴシック" pitchFamily="34" charset="-128"/>
              </a:rPr>
              <a:t> a </a:t>
            </a:r>
            <a:r>
              <a:rPr lang="en-GB" altLang="en-US" sz="3200" dirty="0" err="1">
                <a:ea typeface="ＭＳ Ｐゴシック" pitchFamily="34" charset="-128"/>
              </a:rPr>
              <a:t>fydd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yn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cefnogi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datblygiad</a:t>
            </a:r>
            <a:r>
              <a:rPr lang="en-GB" altLang="en-US" sz="3200" dirty="0">
                <a:ea typeface="ＭＳ Ｐゴシック" pitchFamily="34" charset="-128"/>
              </a:rPr>
              <a:t> y </a:t>
            </a:r>
            <a:r>
              <a:rPr lang="en-GB" altLang="en-US" sz="3200" dirty="0" err="1">
                <a:ea typeface="ＭＳ Ｐゴシック" pitchFamily="34" charset="-128"/>
              </a:rPr>
              <a:t>plentyn</a:t>
            </a:r>
            <a:endParaRPr lang="en-GB" altLang="en-US" sz="3200" dirty="0">
              <a:ea typeface="ＭＳ Ｐゴシック" pitchFamily="34" charset="-128"/>
            </a:endParaRPr>
          </a:p>
        </p:txBody>
      </p:sp>
      <p:sp>
        <p:nvSpPr>
          <p:cNvPr id="35844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5867400" y="1447801"/>
            <a:ext cx="4038600" cy="4827587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3200" dirty="0">
                <a:ea typeface="ＭＳ Ｐゴシック" pitchFamily="34" charset="-128"/>
              </a:rPr>
              <a:t>Facilitates movement and activity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>
                <a:ea typeface="ＭＳ Ｐゴシック" pitchFamily="34" charset="-128"/>
              </a:rPr>
              <a:t>Cleanliness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>
                <a:ea typeface="ＭＳ Ｐゴシック" pitchFamily="34" charset="-128"/>
              </a:rPr>
              <a:t>In proportion to the child’s size and needs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3200" dirty="0">
                <a:ea typeface="ＭＳ Ｐゴシック" pitchFamily="34" charset="-128"/>
              </a:rPr>
              <a:t>Limitation of materials so that only material that supports child’s development is included</a:t>
            </a:r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>
                <a:ea typeface="+mj-ea"/>
                <a:cs typeface="+mj-cs"/>
              </a:rPr>
              <a:t>Learning environment</a:t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 smtClean="0">
                <a:ea typeface="+mj-ea"/>
                <a:cs typeface="+mj-cs"/>
              </a:rPr>
              <a:t>Yr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err="1" smtClean="0">
                <a:ea typeface="+mj-ea"/>
                <a:cs typeface="+mj-cs"/>
              </a:rPr>
              <a:t>amgylchedd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err="1" smtClean="0">
                <a:ea typeface="+mj-ea"/>
                <a:cs typeface="+mj-cs"/>
              </a:rPr>
              <a:t>dysgu</a:t>
            </a: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19959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481138"/>
            <a:ext cx="4038600" cy="4525962"/>
          </a:xfrm>
        </p:spPr>
        <p:txBody>
          <a:bodyPr>
            <a:normAutofit fontScale="92500"/>
          </a:bodyPr>
          <a:lstStyle/>
          <a:p>
            <a:r>
              <a:rPr lang="en-GB" altLang="en-US" sz="2800" dirty="0" err="1">
                <a:ea typeface="ＭＳ Ｐゴシック" pitchFamily="34" charset="-128"/>
              </a:rPr>
              <a:t>Wedi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seilio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gwaith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harsylwadau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blant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Datblygodd</a:t>
            </a:r>
            <a:r>
              <a:rPr lang="en-GB" altLang="en-US" sz="2800" dirty="0">
                <a:ea typeface="ＭＳ Ｐゴシック" pitchFamily="34" charset="-128"/>
              </a:rPr>
              <a:t> model o </a:t>
            </a:r>
            <a:r>
              <a:rPr lang="en-GB" altLang="en-US" sz="2800" dirty="0" err="1">
                <a:ea typeface="ＭＳ Ｐゴシック" pitchFamily="34" charset="-128"/>
              </a:rPr>
              <a:t>ddatblygiad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seicolegol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gyfer</a:t>
            </a:r>
            <a:r>
              <a:rPr lang="en-GB" altLang="en-US" sz="2800" dirty="0">
                <a:ea typeface="ＭＳ Ｐゴシック" pitchFamily="34" charset="-128"/>
              </a:rPr>
              <a:t> plant </a:t>
            </a:r>
            <a:r>
              <a:rPr lang="en-GB" altLang="en-US" sz="2800" dirty="0" err="1">
                <a:ea typeface="ＭＳ Ｐゴシック" pitchFamily="34" charset="-128"/>
              </a:rPr>
              <a:t>o’r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oed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 pitchFamily="34" charset="-128"/>
              </a:rPr>
              <a:t>0-6</a:t>
            </a:r>
          </a:p>
          <a:p>
            <a:r>
              <a:rPr lang="en-GB" altLang="en-US" sz="2800" dirty="0">
                <a:ea typeface="ＭＳ Ｐゴシック" pitchFamily="34" charset="-128"/>
              </a:rPr>
              <a:t>6-12</a:t>
            </a:r>
          </a:p>
          <a:p>
            <a:r>
              <a:rPr lang="en-GB" altLang="en-US" sz="2800" dirty="0">
                <a:ea typeface="ＭＳ Ｐゴシック" pitchFamily="34" charset="-128"/>
              </a:rPr>
              <a:t>12-18</a:t>
            </a:r>
          </a:p>
          <a:p>
            <a:r>
              <a:rPr lang="en-GB" altLang="en-US" sz="2800" dirty="0">
                <a:ea typeface="ＭＳ Ｐゴシック" pitchFamily="34" charset="-128"/>
              </a:rPr>
              <a:t>18-24</a:t>
            </a:r>
          </a:p>
        </p:txBody>
      </p:sp>
      <p:sp>
        <p:nvSpPr>
          <p:cNvPr id="36867" name="Content Placeholder 6"/>
          <p:cNvSpPr>
            <a:spLocks noGrp="1"/>
          </p:cNvSpPr>
          <p:nvPr>
            <p:ph sz="half" idx="4294967295"/>
          </p:nvPr>
        </p:nvSpPr>
        <p:spPr>
          <a:xfrm>
            <a:off x="5688014" y="1524001"/>
            <a:ext cx="4319587" cy="5043487"/>
          </a:xfrm>
        </p:spPr>
        <p:txBody>
          <a:bodyPr>
            <a:normAutofit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Based her work on her observation of children</a:t>
            </a:r>
          </a:p>
          <a:p>
            <a:r>
              <a:rPr lang="en-GB" altLang="en-US" sz="2800" dirty="0">
                <a:ea typeface="ＭＳ Ｐゴシック" pitchFamily="34" charset="-128"/>
              </a:rPr>
              <a:t>Developed model of psychological development for children of ages </a:t>
            </a:r>
          </a:p>
          <a:p>
            <a:r>
              <a:rPr lang="en-GB" altLang="en-US" sz="2800" dirty="0">
                <a:ea typeface="ＭＳ Ｐゴシック" pitchFamily="34" charset="-128"/>
              </a:rPr>
              <a:t>0-6</a:t>
            </a:r>
          </a:p>
          <a:p>
            <a:r>
              <a:rPr lang="en-GB" altLang="en-US" sz="2800" dirty="0">
                <a:ea typeface="ＭＳ Ｐゴシック" pitchFamily="34" charset="-128"/>
              </a:rPr>
              <a:t>6-12</a:t>
            </a:r>
          </a:p>
          <a:p>
            <a:r>
              <a:rPr lang="en-GB" altLang="en-US" sz="2800" dirty="0">
                <a:ea typeface="ＭＳ Ｐゴシック" pitchFamily="34" charset="-128"/>
              </a:rPr>
              <a:t>12-18</a:t>
            </a:r>
          </a:p>
          <a:p>
            <a:r>
              <a:rPr lang="en-GB" altLang="en-US" sz="2800" dirty="0">
                <a:ea typeface="ＭＳ Ｐゴシック" pitchFamily="34" charset="-128"/>
              </a:rPr>
              <a:t>18-24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sz="7200" dirty="0"/>
              <a:t>Montessori</a:t>
            </a:r>
          </a:p>
        </p:txBody>
      </p:sp>
      <p:pic>
        <p:nvPicPr>
          <p:cNvPr id="3686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639" y="5114926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0465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481138"/>
            <a:ext cx="4319588" cy="4525962"/>
          </a:xfr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 pitchFamily="34" charset="-128"/>
              </a:rPr>
              <a:t>Wedi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arsylwi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4 </a:t>
            </a:r>
          </a:p>
          <a:p>
            <a:pPr marL="109537" indent="0">
              <a:spcBef>
                <a:spcPct val="0"/>
              </a:spcBef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‘</a:t>
            </a:r>
            <a:r>
              <a:rPr lang="en-GB" altLang="en-US" sz="2800" dirty="0" err="1">
                <a:ea typeface="ＭＳ Ｐゴシック" pitchFamily="34" charset="-128"/>
              </a:rPr>
              <a:t>lefel’mewn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datblygiad</a:t>
            </a:r>
            <a:r>
              <a:rPr lang="en-GB" altLang="en-US" sz="2800" dirty="0">
                <a:ea typeface="ＭＳ Ｐゴシック" pitchFamily="34" charset="-128"/>
              </a:rPr>
              <a:t>: 1</a:t>
            </a:r>
          </a:p>
          <a:p>
            <a:pPr marL="822325" lvl="1" indent="-457200"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3200" dirty="0">
                <a:ea typeface="ＭＳ Ｐゴシック" pitchFamily="34" charset="-128"/>
              </a:rPr>
              <a:t>0-6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Meddyliau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amsugnol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Sensitifrwydd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arbennig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rai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symbyliadau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Datblygu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cymdeithasol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39939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447800"/>
            <a:ext cx="4464050" cy="4525962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Observed 4 distinct ‘planes’ in human development: 1</a:t>
            </a:r>
          </a:p>
          <a:p>
            <a:pPr algn="ctr" eaLnBrk="1" hangingPunct="1"/>
            <a:r>
              <a:rPr lang="en-GB" altLang="en-US" sz="2800" dirty="0" smtClean="0">
                <a:ea typeface="ＭＳ Ｐゴシック" pitchFamily="34" charset="-128"/>
              </a:rPr>
              <a:t>0-6</a:t>
            </a:r>
          </a:p>
          <a:p>
            <a:pPr eaLnBrk="1" hangingPunct="1"/>
            <a:r>
              <a:rPr lang="en-GB" altLang="en-US" sz="2800" dirty="0" smtClean="0">
                <a:ea typeface="ＭＳ Ｐゴシック" pitchFamily="34" charset="-128"/>
              </a:rPr>
              <a:t>Absorbent </a:t>
            </a:r>
            <a:r>
              <a:rPr lang="en-GB" altLang="en-US" sz="2800" dirty="0">
                <a:ea typeface="ＭＳ Ｐゴシック" pitchFamily="34" charset="-128"/>
              </a:rPr>
              <a:t>minds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Special sensitivity to particular stimuli</a:t>
            </a:r>
          </a:p>
          <a:p>
            <a:pPr eaLnBrk="1" hangingPunct="1"/>
            <a:r>
              <a:rPr lang="en-GB" altLang="en-US" sz="2800" dirty="0" smtClean="0">
                <a:ea typeface="ＭＳ Ｐゴシック" pitchFamily="34" charset="-128"/>
              </a:rPr>
              <a:t>Develops social behaviour</a:t>
            </a: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i="1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b="0" dirty="0" smtClean="0"/>
              <a:t/>
            </a:r>
            <a:br>
              <a:rPr lang="en-GB" b="0" dirty="0" smtClean="0"/>
            </a:br>
            <a:r>
              <a:rPr lang="en-GB" b="0" dirty="0" err="1" smtClean="0"/>
              <a:t>Arsylwadau</a:t>
            </a:r>
            <a:r>
              <a:rPr lang="en-GB" b="0" dirty="0" smtClean="0"/>
              <a:t> </a:t>
            </a:r>
            <a:r>
              <a:rPr lang="en-GB" b="0" dirty="0"/>
              <a:t>Montessori</a:t>
            </a:r>
            <a:br>
              <a:rPr lang="en-GB" b="0" dirty="0"/>
            </a:br>
            <a:r>
              <a:rPr lang="en-GB" b="0" dirty="0" smtClean="0"/>
              <a:t>Montessori’s observations</a:t>
            </a:r>
            <a:br>
              <a:rPr lang="en-GB" b="0" dirty="0" smtClean="0"/>
            </a:br>
            <a:endParaRPr lang="en-GB" b="0" dirty="0"/>
          </a:p>
        </p:txBody>
      </p:sp>
      <p:pic>
        <p:nvPicPr>
          <p:cNvPr id="3994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9282" y="5292724"/>
            <a:ext cx="2590800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7496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609600" y="1484313"/>
            <a:ext cx="3889375" cy="4525962"/>
          </a:xfr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 pitchFamily="34" charset="-128"/>
              </a:rPr>
              <a:t>Wedi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arsylwi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4 </a:t>
            </a:r>
          </a:p>
          <a:p>
            <a:pPr marL="109537" indent="0">
              <a:spcBef>
                <a:spcPct val="0"/>
              </a:spcBef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‘</a:t>
            </a:r>
            <a:r>
              <a:rPr lang="en-GB" altLang="en-US" sz="2800" dirty="0" err="1">
                <a:ea typeface="ＭＳ Ｐゴシック" pitchFamily="34" charset="-128"/>
              </a:rPr>
              <a:t>lefel’mewn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datblygiad</a:t>
            </a:r>
            <a:r>
              <a:rPr lang="en-GB" altLang="en-US" sz="2800" dirty="0">
                <a:ea typeface="ＭＳ Ｐゴシック" pitchFamily="34" charset="-128"/>
              </a:rPr>
              <a:t>: 2</a:t>
            </a:r>
          </a:p>
          <a:p>
            <a:pPr marL="708025" lvl="1" indent="-342900">
              <a:spcBef>
                <a:spcPct val="0"/>
              </a:spcBef>
              <a:buFont typeface="Courier New" panose="02070309020205020404" pitchFamily="49" charset="0"/>
              <a:buChar char="o"/>
              <a:defRPr/>
            </a:pPr>
            <a:r>
              <a:rPr lang="en-GB" altLang="en-US" sz="2800" dirty="0">
                <a:ea typeface="ＭＳ Ｐゴシック" pitchFamily="34" charset="-128"/>
              </a:rPr>
              <a:t>6-12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Greddf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haid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Gweithio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chymdeithasu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grwpiau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Pwerau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rhesymu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Synnwyr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moesol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defRPr/>
            </a:pPr>
            <a:endParaRPr lang="en-US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0963" name="Content Placeholder 6"/>
          <p:cNvSpPr>
            <a:spLocks noGrp="1"/>
          </p:cNvSpPr>
          <p:nvPr>
            <p:ph sz="half" idx="4294967295"/>
          </p:nvPr>
        </p:nvSpPr>
        <p:spPr>
          <a:xfrm>
            <a:off x="6203950" y="1484313"/>
            <a:ext cx="4464050" cy="452596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Observed 4 distinct ‘planes’ in human development: 2</a:t>
            </a:r>
          </a:p>
          <a:p>
            <a:pPr algn="ctr" eaLnBrk="1" hangingPunct="1"/>
            <a:r>
              <a:rPr lang="en-GB" altLang="en-US" sz="2800" dirty="0">
                <a:ea typeface="ＭＳ Ｐゴシック" pitchFamily="34" charset="-128"/>
              </a:rPr>
              <a:t>6-12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‘Herd’ instinct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Work and socialise in groups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Powers of reasoning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Moral sense</a:t>
            </a:r>
          </a:p>
          <a:p>
            <a:pPr algn="ctr"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6375" y="-307253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b="0" dirty="0" smtClean="0"/>
              <a:t/>
            </a:r>
            <a:br>
              <a:rPr lang="en-GB" b="0" dirty="0" smtClean="0"/>
            </a:br>
            <a:r>
              <a:rPr lang="en-GB" b="0" dirty="0" err="1" smtClean="0"/>
              <a:t>Arsylwadau</a:t>
            </a:r>
            <a:r>
              <a:rPr lang="en-GB" b="0" dirty="0" smtClean="0"/>
              <a:t> </a:t>
            </a:r>
            <a:r>
              <a:rPr lang="en-GB" b="0" dirty="0"/>
              <a:t>Montessori</a:t>
            </a:r>
            <a:br>
              <a:rPr lang="en-GB" b="0" dirty="0"/>
            </a:br>
            <a:r>
              <a:rPr lang="en-GB" b="0" dirty="0" smtClean="0"/>
              <a:t>Montessori’s observations</a:t>
            </a:r>
            <a:br>
              <a:rPr lang="en-GB" b="0" dirty="0" smtClean="0"/>
            </a:br>
            <a:endParaRPr lang="en-GB" b="0" dirty="0"/>
          </a:p>
        </p:txBody>
      </p:sp>
      <p:pic>
        <p:nvPicPr>
          <p:cNvPr id="4096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5732501"/>
            <a:ext cx="2438400" cy="1119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570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1" y="2060576"/>
            <a:ext cx="4322763" cy="4525963"/>
          </a:xfr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 pitchFamily="34" charset="-128"/>
              </a:rPr>
              <a:t>Wedi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arsylwi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4 </a:t>
            </a:r>
          </a:p>
          <a:p>
            <a:pPr marL="109537" indent="0">
              <a:spcBef>
                <a:spcPct val="0"/>
              </a:spcBef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‘</a:t>
            </a:r>
            <a:r>
              <a:rPr lang="en-GB" altLang="en-US" sz="2800" dirty="0" err="1">
                <a:ea typeface="ＭＳ Ｐゴシック" pitchFamily="34" charset="-128"/>
              </a:rPr>
              <a:t>lefel’mewn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datblygiad</a:t>
            </a:r>
            <a:r>
              <a:rPr lang="en-GB" altLang="en-US" sz="2800" dirty="0">
                <a:ea typeface="ＭＳ Ｐゴシック" pitchFamily="34" charset="-128"/>
              </a:rPr>
              <a:t>: 3</a:t>
            </a:r>
          </a:p>
          <a:p>
            <a:pPr marL="822325" lvl="1" indent="-457200"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ea typeface="ＭＳ Ｐゴシック" pitchFamily="34" charset="-128"/>
              </a:rPr>
              <a:t>12-18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Glasoed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Llencyndod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Synnwyr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gyfiawnder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Urddas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personol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Adeiladu’r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oedolyn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198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524000"/>
            <a:ext cx="4464050" cy="4525962"/>
          </a:xfrm>
        </p:spPr>
        <p:txBody>
          <a:bodyPr>
            <a:normAutofit fontScale="92500" lnSpcReduction="20000"/>
          </a:bodyPr>
          <a:lstStyle/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Observed 4 distinct ‘planes’ in human development: 3</a:t>
            </a:r>
          </a:p>
          <a:p>
            <a:pPr algn="ctr" eaLnBrk="1" hangingPunct="1"/>
            <a:r>
              <a:rPr lang="en-GB" altLang="en-US" sz="2800" dirty="0">
                <a:ea typeface="ＭＳ Ｐゴシック" pitchFamily="34" charset="-128"/>
              </a:rPr>
              <a:t>12-18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Puberty</a:t>
            </a: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Adolesence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Sense of justice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Personal dignity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Construction of ‘adult self’</a:t>
            </a:r>
          </a:p>
          <a:p>
            <a:pPr eaLnBrk="1" hangingPunct="1"/>
            <a:endParaRPr lang="en-GB" altLang="en-US" sz="2800" i="1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b="0" dirty="0" smtClean="0"/>
              <a:t/>
            </a:r>
            <a:br>
              <a:rPr lang="en-GB" b="0" dirty="0" smtClean="0"/>
            </a:br>
            <a:r>
              <a:rPr lang="en-GB" b="0" dirty="0" err="1" smtClean="0"/>
              <a:t>Arsylwadau</a:t>
            </a:r>
            <a:r>
              <a:rPr lang="en-GB" b="0" dirty="0" smtClean="0"/>
              <a:t> Montessori</a:t>
            </a:r>
            <a:br>
              <a:rPr lang="en-GB" b="0" dirty="0" smtClean="0"/>
            </a:br>
            <a:r>
              <a:rPr lang="en-GB" b="0" dirty="0" smtClean="0"/>
              <a:t>Montessori’s Observations</a:t>
            </a:r>
            <a:br>
              <a:rPr lang="en-GB" b="0" dirty="0" smtClean="0"/>
            </a:br>
            <a:endParaRPr lang="en-GB" b="0" dirty="0"/>
          </a:p>
        </p:txBody>
      </p:sp>
      <p:pic>
        <p:nvPicPr>
          <p:cNvPr id="41989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1" y="23814"/>
            <a:ext cx="2466975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0452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676401" y="1981200"/>
            <a:ext cx="4321175" cy="4665662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 pitchFamily="34" charset="-128"/>
              </a:rPr>
              <a:t>Wedi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arsylwi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4 </a:t>
            </a:r>
          </a:p>
          <a:p>
            <a:pPr marL="109537" indent="0">
              <a:spcBef>
                <a:spcPct val="0"/>
              </a:spcBef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‘</a:t>
            </a:r>
            <a:r>
              <a:rPr lang="en-GB" altLang="en-US" sz="2800" dirty="0" err="1">
                <a:ea typeface="ＭＳ Ｐゴシック" pitchFamily="34" charset="-128"/>
              </a:rPr>
              <a:t>lefel’mewn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datblygiad</a:t>
            </a:r>
            <a:r>
              <a:rPr lang="en-GB" altLang="en-US" sz="2800" dirty="0">
                <a:ea typeface="ＭＳ Ｐゴシック" pitchFamily="34" charset="-128"/>
              </a:rPr>
              <a:t>: 4</a:t>
            </a:r>
          </a:p>
          <a:p>
            <a:pPr marL="365125" lvl="1" indent="0">
              <a:spcBef>
                <a:spcPct val="0"/>
              </a:spcBef>
              <a:buNone/>
              <a:defRPr/>
            </a:pPr>
            <a:r>
              <a:rPr lang="en-GB" altLang="en-US" sz="2400" dirty="0">
                <a:ea typeface="ＭＳ Ｐゴシック" pitchFamily="34" charset="-128"/>
              </a:rPr>
              <a:t>18-24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Wedi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paratoi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gan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profiadau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addysgol</a:t>
            </a:r>
            <a:r>
              <a:rPr lang="en-GB" altLang="en-US" sz="2800" dirty="0">
                <a:ea typeface="ＭＳ Ｐゴシック" pitchFamily="34" charset="-128"/>
              </a:rPr>
              <a:t>. 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>
                <a:ea typeface="ＭＳ Ｐゴシック" pitchFamily="34" charset="-128"/>
              </a:rPr>
              <a:t>‘</a:t>
            </a:r>
            <a:r>
              <a:rPr lang="en-GB" altLang="en-US" sz="2400" i="1" dirty="0">
                <a:ea typeface="ＭＳ Ｐゴシック" pitchFamily="34" charset="-128"/>
              </a:rPr>
              <a:t>Embrace the study of culture and the sciences to influence and lead civilisation’ Montessori (1950)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endParaRPr lang="en-US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3011" name="Content Placeholder 6"/>
          <p:cNvSpPr>
            <a:spLocks noGrp="1"/>
          </p:cNvSpPr>
          <p:nvPr>
            <p:ph sz="half" idx="4294967295"/>
          </p:nvPr>
        </p:nvSpPr>
        <p:spPr>
          <a:xfrm>
            <a:off x="5791200" y="1524000"/>
            <a:ext cx="4464050" cy="5257800"/>
          </a:xfrm>
        </p:spPr>
        <p:txBody>
          <a:bodyPr>
            <a:normAutofit/>
          </a:bodyPr>
          <a:lstStyle/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Observed 4 distinct ‘planes’ in human development: 4</a:t>
            </a:r>
          </a:p>
          <a:p>
            <a:pPr algn="ctr" eaLnBrk="1" hangingPunct="1"/>
            <a:r>
              <a:rPr lang="en-GB" altLang="en-US" sz="2800" dirty="0">
                <a:ea typeface="ＭＳ Ｐゴシック" pitchFamily="34" charset="-128"/>
              </a:rPr>
              <a:t>18-24</a:t>
            </a:r>
          </a:p>
          <a:p>
            <a:pPr eaLnBrk="1" hangingPunct="1"/>
            <a:r>
              <a:rPr lang="en-GB" altLang="en-US" sz="2400" dirty="0">
                <a:ea typeface="ＭＳ Ｐゴシック" pitchFamily="34" charset="-128"/>
              </a:rPr>
              <a:t>Prepared by their experiences at lower levels of education to ‘embrace the study of culture and the sciences to influence and lead civilisation’ Montessori(1950)</a:t>
            </a: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b="0" dirty="0" smtClean="0"/>
              <a:t/>
            </a:r>
            <a:br>
              <a:rPr lang="en-GB" b="0" dirty="0" smtClean="0"/>
            </a:br>
            <a:r>
              <a:rPr lang="en-GB" b="0" dirty="0" err="1" smtClean="0"/>
              <a:t>Arsylwadau</a:t>
            </a:r>
            <a:r>
              <a:rPr lang="en-GB" b="0" dirty="0" smtClean="0"/>
              <a:t> </a:t>
            </a:r>
            <a:r>
              <a:rPr lang="en-GB" b="0" dirty="0"/>
              <a:t>Montessori</a:t>
            </a:r>
            <a:br>
              <a:rPr lang="en-GB" b="0" dirty="0"/>
            </a:br>
            <a:r>
              <a:rPr lang="en-GB" b="0" dirty="0" smtClean="0"/>
              <a:t>Montessori’s observations</a:t>
            </a:r>
            <a:br>
              <a:rPr lang="en-GB" b="0" dirty="0" smtClean="0"/>
            </a:br>
            <a:endParaRPr lang="en-GB" b="0" dirty="0"/>
          </a:p>
        </p:txBody>
      </p:sp>
      <p:pic>
        <p:nvPicPr>
          <p:cNvPr id="43013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0014" y="0"/>
            <a:ext cx="2695575" cy="169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769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86939" y="1555981"/>
            <a:ext cx="4267200" cy="38735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3600" dirty="0" err="1">
                <a:ea typeface="ＭＳ Ｐゴシック" pitchFamily="34" charset="-128"/>
              </a:rPr>
              <a:t>Rhestrwch</a:t>
            </a:r>
            <a:r>
              <a:rPr lang="en-GB" altLang="en-US" sz="3600" dirty="0">
                <a:ea typeface="ＭＳ Ｐゴシック" pitchFamily="34" charset="-128"/>
              </a:rPr>
              <a:t> ac </a:t>
            </a:r>
            <a:r>
              <a:rPr lang="en-GB" altLang="en-US" sz="3600" dirty="0" err="1">
                <a:ea typeface="ＭＳ Ｐゴシック" pitchFamily="34" charset="-128"/>
              </a:rPr>
              <a:t>eglurwch</a:t>
            </a:r>
            <a:r>
              <a:rPr lang="en-GB" altLang="en-US" sz="3600" dirty="0">
                <a:ea typeface="ＭＳ Ｐゴシック" pitchFamily="34" charset="-128"/>
              </a:rPr>
              <a:t> 5 </a:t>
            </a:r>
            <a:r>
              <a:rPr lang="en-GB" altLang="en-US" sz="3600" dirty="0" err="1">
                <a:ea typeface="ＭＳ Ｐゴシック" pitchFamily="34" charset="-128"/>
              </a:rPr>
              <a:t>enghraifft</a:t>
            </a:r>
            <a:r>
              <a:rPr lang="en-GB" altLang="en-US" sz="3600" dirty="0">
                <a:ea typeface="ＭＳ Ｐゴシック" pitchFamily="34" charset="-128"/>
              </a:rPr>
              <a:t> o </a:t>
            </a:r>
            <a:r>
              <a:rPr lang="en-GB" altLang="en-US" sz="3600" dirty="0" err="1">
                <a:ea typeface="ＭＳ Ｐゴシック" pitchFamily="34" charset="-128"/>
              </a:rPr>
              <a:t>ddylanwad</a:t>
            </a:r>
            <a:r>
              <a:rPr lang="en-GB" altLang="en-US" sz="3600" dirty="0">
                <a:ea typeface="ＭＳ Ｐゴシック" pitchFamily="34" charset="-128"/>
              </a:rPr>
              <a:t> Montessori </a:t>
            </a:r>
            <a:r>
              <a:rPr lang="en-GB" altLang="en-US" sz="3600" dirty="0" err="1">
                <a:ea typeface="ＭＳ Ｐゴシック" pitchFamily="34" charset="-128"/>
              </a:rPr>
              <a:t>medrwch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eu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gweld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mewn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ysgolion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heddiw</a:t>
            </a:r>
            <a:endParaRPr lang="en-GB" altLang="en-US" sz="3600" dirty="0">
              <a:ea typeface="ＭＳ Ｐゴシック" pitchFamily="34" charset="-128"/>
            </a:endParaRPr>
          </a:p>
        </p:txBody>
      </p:sp>
      <p:sp>
        <p:nvSpPr>
          <p:cNvPr id="30723" name="Content Placeholder 6"/>
          <p:cNvSpPr>
            <a:spLocks noGrp="1"/>
          </p:cNvSpPr>
          <p:nvPr>
            <p:ph sz="half" idx="4294967295"/>
          </p:nvPr>
        </p:nvSpPr>
        <p:spPr>
          <a:xfrm>
            <a:off x="5645150" y="1555981"/>
            <a:ext cx="4032250" cy="40909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3600" dirty="0">
                <a:ea typeface="ＭＳ Ｐゴシック" pitchFamily="34" charset="-128"/>
              </a:rPr>
              <a:t>List and explain 5 examples of Montessori’s influence that you could find in a primary school today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57400" y="152400"/>
            <a:ext cx="7620000" cy="1143000"/>
          </a:xfrm>
        </p:spPr>
        <p:txBody>
          <a:bodyPr rtlCol="0"/>
          <a:lstStyle/>
          <a:p>
            <a:pPr>
              <a:defRPr/>
            </a:pPr>
            <a:r>
              <a:rPr lang="en-GB" dirty="0" err="1" smtClean="0">
                <a:ea typeface="+mj-ea"/>
                <a:cs typeface="+mj-cs"/>
              </a:rPr>
              <a:t>Tasg</a:t>
            </a:r>
            <a:r>
              <a:rPr lang="en-GB" dirty="0" smtClean="0">
                <a:ea typeface="+mj-ea"/>
                <a:cs typeface="+mj-cs"/>
              </a:rPr>
              <a:t>/Task</a:t>
            </a:r>
            <a:endParaRPr lang="en-GB" dirty="0">
              <a:ea typeface="+mj-ea"/>
              <a:cs typeface="+mj-cs"/>
            </a:endParaRPr>
          </a:p>
        </p:txBody>
      </p:sp>
      <p:pic>
        <p:nvPicPr>
          <p:cNvPr id="30725" name="Picture 6" descr="C:\Users\s.ainsworth\AppData\Local\Microsoft\Windows\Temporary Internet Files\Content.IE5\0NKTQZAZ\MP9004005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2" y="5562601"/>
            <a:ext cx="2394217" cy="1243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7590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057400" y="1066800"/>
            <a:ext cx="8229600" cy="93610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 smtClean="0">
                <a:ea typeface="+mj-ea"/>
                <a:cs typeface="+mj-cs"/>
              </a:rPr>
              <a:t>Llyfryddiaeth</a:t>
            </a:r>
            <a:r>
              <a:rPr lang="en-GB" dirty="0" smtClean="0">
                <a:ea typeface="+mj-ea"/>
                <a:cs typeface="+mj-cs"/>
              </a:rPr>
              <a:t>/</a:t>
            </a:r>
            <a:r>
              <a:rPr lang="en-GB" dirty="0">
                <a:ea typeface="+mj-ea"/>
                <a:cs typeface="+mj-cs"/>
              </a:rPr>
              <a:t/>
            </a:r>
            <a:br>
              <a:rPr lang="en-GB" dirty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>References</a:t>
            </a:r>
            <a:br>
              <a:rPr lang="en-GB" dirty="0" smtClean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>
          <a:xfrm>
            <a:off x="1828800" y="1981200"/>
            <a:ext cx="7620000" cy="480060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Bartlett, S., Burton, D.M., &amp; </a:t>
            </a:r>
            <a:r>
              <a:rPr lang="en-GB" dirty="0" err="1"/>
              <a:t>Peim</a:t>
            </a:r>
            <a:r>
              <a:rPr lang="en-GB" dirty="0"/>
              <a:t>, N. (2012) </a:t>
            </a:r>
            <a:r>
              <a:rPr lang="en-GB" i="1" dirty="0"/>
              <a:t>Introduction to Education Studies, </a:t>
            </a:r>
            <a:r>
              <a:rPr lang="en-GB" dirty="0"/>
              <a:t>(3</a:t>
            </a:r>
            <a:r>
              <a:rPr lang="en-GB" baseline="30000" dirty="0"/>
              <a:t>rd</a:t>
            </a:r>
            <a:r>
              <a:rPr lang="en-GB" dirty="0"/>
              <a:t> edition) London: Paul Chapman Publishers.</a:t>
            </a:r>
            <a:endParaRPr lang="en-US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Bruce, T. (2011) Early Childhood Education. </a:t>
            </a:r>
            <a:r>
              <a:rPr lang="en-GB" altLang="en-US" dirty="0" err="1">
                <a:ea typeface="ＭＳ Ｐゴシック" pitchFamily="34" charset="-128"/>
              </a:rPr>
              <a:t>Hodder:London</a:t>
            </a:r>
            <a:endParaRPr lang="en-GB" altLang="en-US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Dewey, J</a:t>
            </a:r>
            <a:r>
              <a:rPr lang="en-GB" altLang="en-US" i="1" dirty="0">
                <a:ea typeface="ＭＳ Ｐゴシック" pitchFamily="34" charset="-128"/>
              </a:rPr>
              <a:t>. </a:t>
            </a:r>
            <a:r>
              <a:rPr lang="en-GB" altLang="en-US" dirty="0">
                <a:ea typeface="ＭＳ Ｐゴシック" pitchFamily="34" charset="-128"/>
              </a:rPr>
              <a:t>(1959) </a:t>
            </a:r>
            <a:r>
              <a:rPr lang="en-GB" altLang="en-US" i="1" dirty="0">
                <a:ea typeface="ＭＳ Ｐゴシック" pitchFamily="34" charset="-128"/>
              </a:rPr>
              <a:t>Dewey on Education </a:t>
            </a:r>
            <a:r>
              <a:rPr lang="en-GB" altLang="en-US" dirty="0">
                <a:ea typeface="ＭＳ Ｐゴシック" pitchFamily="34" charset="-128"/>
              </a:rPr>
              <a:t> New York: Teachers College Press.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Hayes, W. (2006)</a:t>
            </a:r>
            <a:r>
              <a:rPr lang="en-GB" altLang="en-US" i="1" dirty="0">
                <a:ea typeface="ＭＳ Ｐゴシック" pitchFamily="34" charset="-128"/>
              </a:rPr>
              <a:t>The Progressive Education Movement: Is it Still a Factor in Today’s’ Schools?</a:t>
            </a:r>
            <a:r>
              <a:rPr lang="en-GB" altLang="en-US" dirty="0">
                <a:ea typeface="ＭＳ Ｐゴシック" pitchFamily="34" charset="-128"/>
              </a:rPr>
              <a:t> New York: </a:t>
            </a:r>
            <a:r>
              <a:rPr lang="en-GB" altLang="en-US" dirty="0" err="1">
                <a:ea typeface="ＭＳ Ｐゴシック" pitchFamily="34" charset="-128"/>
              </a:rPr>
              <a:t>Rowman</a:t>
            </a:r>
            <a:r>
              <a:rPr lang="en-GB" altLang="en-US" dirty="0">
                <a:ea typeface="ＭＳ Ｐゴシック" pitchFamily="34" charset="-128"/>
              </a:rPr>
              <a:t> and Littlefield.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Welsh Government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r>
              <a:rPr lang="en-GB" u="sng" dirty="0">
                <a:hlinkClick r:id="rId3"/>
              </a:rPr>
              <a:t>http://gov.wales/docs/dcells/publications/140519-independent-stocktake-of-the-foundation-phase-in-wales-en.pdf</a:t>
            </a:r>
            <a:r>
              <a:rPr lang="en-GB" u="sng" dirty="0"/>
              <a:t> </a:t>
            </a:r>
            <a:r>
              <a:rPr lang="en-GB" dirty="0"/>
              <a:t>[Accessed 05 .09.18].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r>
              <a:rPr lang="en-GB" u="sng" dirty="0">
                <a:hlinkClick r:id="rId4"/>
              </a:rPr>
              <a:t>http://gov.wales/docs/dcells/publications/140519-independent-stocktake-of-the-foundation-phase-in-wales-cy.pdf</a:t>
            </a:r>
            <a:r>
              <a:rPr lang="en-GB" u="sng" dirty="0"/>
              <a:t> </a:t>
            </a:r>
            <a:r>
              <a:rPr lang="en-GB" dirty="0"/>
              <a:t> [Accessed 05 .09.18].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r>
              <a:rPr lang="en-GB" altLang="en-US" dirty="0">
                <a:ea typeface="ＭＳ Ｐゴシック" pitchFamily="34" charset="-128"/>
              </a:rPr>
              <a:t>Weston, P. (2008) available at </a:t>
            </a:r>
            <a:r>
              <a:rPr lang="en-US" altLang="en-US" dirty="0">
                <a:ea typeface="ＭＳ Ｐゴシック" pitchFamily="34" charset="-128"/>
                <a:hlinkClick r:id="rId5"/>
              </a:rPr>
              <a:t>http://froebelweb.org/</a:t>
            </a:r>
            <a:r>
              <a:rPr lang="en-US" altLang="en-US" dirty="0">
                <a:ea typeface="ＭＳ Ｐゴシック" pitchFamily="34" charset="-128"/>
              </a:rPr>
              <a:t> [ Accessed </a:t>
            </a:r>
            <a:r>
              <a:rPr lang="en-GB" dirty="0"/>
              <a:t>05 </a:t>
            </a:r>
            <a:r>
              <a:rPr lang="en-GB"/>
              <a:t>.09.18</a:t>
            </a:r>
            <a:r>
              <a:rPr lang="en-US" altLang="en-US">
                <a:ea typeface="ＭＳ Ｐゴシック" pitchFamily="34" charset="-128"/>
              </a:rPr>
              <a:t>]</a:t>
            </a:r>
            <a:r>
              <a:rPr lang="en-GB" altLang="en-US" dirty="0">
                <a:ea typeface="ＭＳ Ｐゴシック" pitchFamily="34" charset="-128"/>
              </a:rPr>
              <a:t>.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endParaRPr lang="en-US" dirty="0"/>
          </a:p>
          <a:p>
            <a:pPr marL="109537" indent="0">
              <a:lnSpc>
                <a:spcPct val="90000"/>
              </a:lnSpc>
              <a:buNone/>
              <a:defRPr/>
            </a:pPr>
            <a:endParaRPr lang="en-US" sz="2000" dirty="0"/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000" i="1" dirty="0">
              <a:ea typeface="ＭＳ Ｐゴシック" pitchFamily="34" charset="-128"/>
            </a:endParaRPr>
          </a:p>
          <a:p>
            <a:pPr marL="109537" indent="0">
              <a:lnSpc>
                <a:spcPct val="90000"/>
              </a:lnSpc>
              <a:buNone/>
              <a:defRPr/>
            </a:pPr>
            <a:endParaRPr lang="en-GB" altLang="en-US" sz="2000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0630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</TotalTime>
  <Words>1917</Words>
  <Application>Microsoft Office PowerPoint</Application>
  <PresentationFormat>Widescreen</PresentationFormat>
  <Paragraphs>392</Paragraphs>
  <Slides>43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ＭＳ Ｐゴシック</vt:lpstr>
      <vt:lpstr>Arial</vt:lpstr>
      <vt:lpstr>Calibri</vt:lpstr>
      <vt:lpstr>Courier New</vt:lpstr>
      <vt:lpstr>Trebuchet MS</vt:lpstr>
      <vt:lpstr>Verdana</vt:lpstr>
      <vt:lpstr>Wingdings</vt:lpstr>
      <vt:lpstr>Wingdings 3</vt:lpstr>
      <vt:lpstr>Facet</vt:lpstr>
      <vt:lpstr>Dysgu yn yr 21ain Ganrif 21st Century Learning  </vt:lpstr>
      <vt:lpstr>Gorolwg Sesiwn / Session Overview</vt:lpstr>
      <vt:lpstr>Deilliannau Dysgu Learning Outcomes </vt:lpstr>
      <vt:lpstr>Deilliannau Dysgu Learning Outcomes</vt:lpstr>
      <vt:lpstr>Deilliannau Dysgu Learning Outcomes</vt:lpstr>
      <vt:lpstr>Deilliannau Dysgu Learning Outcomes</vt:lpstr>
      <vt:lpstr>Aseiniad  Assignment</vt:lpstr>
      <vt:lpstr>Ymagwedd Plentyn Ganolog Child-centred approach</vt:lpstr>
      <vt:lpstr>Ymagwedd Plentyn Ganolog Child-centred approach</vt:lpstr>
      <vt:lpstr>Tasg / Task</vt:lpstr>
      <vt:lpstr>Materion cyfoes            Current affairs</vt:lpstr>
      <vt:lpstr>Friedrich Froebel: 1782-1852</vt:lpstr>
      <vt:lpstr>Froebel  : Addysgwr Almaeneg A German Educator </vt:lpstr>
      <vt:lpstr>Athroniaeth Froebel Froebel’s philosophy </vt:lpstr>
      <vt:lpstr> Athroniaeth Froebel Froebel’s philosophy </vt:lpstr>
      <vt:lpstr>Dehongliadau o chwarae Interpretation of play</vt:lpstr>
      <vt:lpstr>Froebel</vt:lpstr>
      <vt:lpstr>Froebel</vt:lpstr>
      <vt:lpstr>Froebel Education Centre Ontario, Canada   http://www.froebel.com</vt:lpstr>
      <vt:lpstr>Froebel</vt:lpstr>
      <vt:lpstr>Tasg Grŵp Group Task</vt:lpstr>
      <vt:lpstr>John Dewey:1859-1952</vt:lpstr>
      <vt:lpstr>John Dewey:1859-1952</vt:lpstr>
      <vt:lpstr>Dewey:  Addysgwr blaengar Progressive educationalist </vt:lpstr>
      <vt:lpstr>Dewey:  Progressive Movement              Symudiad Blaengar</vt:lpstr>
      <vt:lpstr>Y Mudiad Blaengar The Progressive Movement </vt:lpstr>
      <vt:lpstr> Rhinweddau Addysg Blaengar Qualities of Progressive Education </vt:lpstr>
      <vt:lpstr> Rhinweddau Addysg Blaengar Qualities of Progressive Education </vt:lpstr>
      <vt:lpstr> Rhinweddau Addysg Blaengar Qualities of Progressive Education </vt:lpstr>
      <vt:lpstr>Tasg/Task</vt:lpstr>
      <vt:lpstr>Maria Montessori 1870-1952</vt:lpstr>
      <vt:lpstr> Montessori </vt:lpstr>
      <vt:lpstr> Pwyslais ar:  Emphasis on: </vt:lpstr>
      <vt:lpstr> Elfennau allweddol Montessori Key Montessori elements </vt:lpstr>
      <vt:lpstr> Elfen allweddol Montessori Key Montessori element </vt:lpstr>
      <vt:lpstr>Learning environment Yr amgylchedd dysgu</vt:lpstr>
      <vt:lpstr>Montessori</vt:lpstr>
      <vt:lpstr> Arsylwadau Montessori Montessori’s observations </vt:lpstr>
      <vt:lpstr> Arsylwadau Montessori Montessori’s observations </vt:lpstr>
      <vt:lpstr> Arsylwadau Montessori Montessori’s Observations </vt:lpstr>
      <vt:lpstr> Arsylwadau Montessori Montessori’s observations </vt:lpstr>
      <vt:lpstr>Tasg/Task</vt:lpstr>
      <vt:lpstr>Llyfryddiaeth/ 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Baggott</dc:creator>
  <cp:lastModifiedBy>Lynwen Roberts</cp:lastModifiedBy>
  <cp:revision>6</cp:revision>
  <dcterms:created xsi:type="dcterms:W3CDTF">2019-07-09T09:55:30Z</dcterms:created>
  <dcterms:modified xsi:type="dcterms:W3CDTF">2019-10-24T10:51:21Z</dcterms:modified>
</cp:coreProperties>
</file>