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9" r:id="rId1"/>
  </p:sldMasterIdLst>
  <p:notesMasterIdLst>
    <p:notesMasterId r:id="rId18"/>
  </p:notes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653DF2-6DE9-429E-8727-3F3E2C1F2EE8}" v="9787" dt="2018-05-08T17:43:43.9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-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7A43E4-EB8B-4012-98AB-F3AC54260999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4182E-5D54-4D3E-95A4-39B0C0192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06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98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07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24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514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89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053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635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78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526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641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58391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99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83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06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32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DB485CE-DA1F-489B-B5C3-E326592E7AC0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D9713-7DF2-4827-91EB-8AC2835B9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763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  <p:sldLayoutId id="2147484001" r:id="rId12"/>
    <p:sldLayoutId id="2147484002" r:id="rId13"/>
    <p:sldLayoutId id="2147484003" r:id="rId14"/>
    <p:sldLayoutId id="2147484004" r:id="rId15"/>
    <p:sldLayoutId id="2147484005" r:id="rId16"/>
    <p:sldLayoutId id="21474840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8.html?_ga=2.41533472.340517242.1525559710-140927342.1525559709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1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2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3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4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5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6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7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1.html" TargetMode="External"/><Relationship Id="rId2" Type="http://schemas.openxmlformats.org/officeDocument/2006/relationships/hyperlink" Target="http://collections.rmg.co.uk/collections/objects/108988.html?_ga=2.41533472.340517242.1525559710-140927342.1525559709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llections.rmg.co.uk/collections/objects/108983.html" TargetMode="External"/><Relationship Id="rId7" Type="http://schemas.openxmlformats.org/officeDocument/2006/relationships/hyperlink" Target="http://collections.rmg.co.uk/collections/objects/108986.html" TargetMode="External"/><Relationship Id="rId2" Type="http://schemas.openxmlformats.org/officeDocument/2006/relationships/hyperlink" Target="http://collections.rmg.co.uk/collections/objects/10898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llections.rmg.co.uk/collections/objects/108985.html" TargetMode="External"/><Relationship Id="rId5" Type="http://schemas.openxmlformats.org/officeDocument/2006/relationships/hyperlink" Target="https://www.kobo.com/gb/en/ebook/nelson-s-officers-and-midshipmen-2" TargetMode="External"/><Relationship Id="rId4" Type="http://schemas.openxmlformats.org/officeDocument/2006/relationships/hyperlink" Target="http://collections.rmg.co.uk/collections/objects/108984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ollections.rmg.co.uk/collections/objects/108987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llections.rmg.co.uk/collections/objects/108984.html" TargetMode="External"/><Relationship Id="rId3" Type="http://schemas.openxmlformats.org/officeDocument/2006/relationships/hyperlink" Target="http://collections.rmg.co.uk/collections/objects/108988.html?_ga=2.41533472.340517242.1525559710-140927342.15255597" TargetMode="External"/><Relationship Id="rId7" Type="http://schemas.openxmlformats.org/officeDocument/2006/relationships/hyperlink" Target="http://collections.rmg.co.uk/collections/objects/108983.html" TargetMode="External"/><Relationship Id="rId2" Type="http://schemas.openxmlformats.org/officeDocument/2006/relationships/hyperlink" Target="https://www.kobo.com/gb/en/ebook/nelson-s-officers-and-midshipmen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llections.rmg.co.uk/collections/objects/108982.html" TargetMode="External"/><Relationship Id="rId11" Type="http://schemas.openxmlformats.org/officeDocument/2006/relationships/hyperlink" Target="http://collections.rmg.co.uk/collections/objects/108987.html" TargetMode="External"/><Relationship Id="rId5" Type="http://schemas.openxmlformats.org/officeDocument/2006/relationships/hyperlink" Target="http://collections.rmg.co.uk/collections/objects/108981.html" TargetMode="External"/><Relationship Id="rId10" Type="http://schemas.openxmlformats.org/officeDocument/2006/relationships/hyperlink" Target="http://collections.rmg.co.uk/collections/objects/108986.html" TargetMode="External"/><Relationship Id="rId4" Type="http://schemas.openxmlformats.org/officeDocument/2006/relationships/hyperlink" Target="http://collections.rmg.co.uk/collections/objects/108988.html?_ga=2.41533472.340517242.1525559710-140927342.1525559709" TargetMode="External"/><Relationship Id="rId9" Type="http://schemas.openxmlformats.org/officeDocument/2006/relationships/hyperlink" Target="http://collections.rmg.co.uk/collections/objects/10898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584D8-4E26-4B42-A1BD-D2B2C91CE3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Mr Midshipman Blockhead: George Cruikshank’s satire of a naval officer’s early career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7AB7E-4809-449E-B6D7-60B0A1314E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By George Gillson-Gant </a:t>
            </a:r>
          </a:p>
        </p:txBody>
      </p:sp>
    </p:spTree>
    <p:extLst>
      <p:ext uri="{BB962C8B-B14F-4D97-AF65-F5344CB8AC3E}">
        <p14:creationId xmlns:p14="http://schemas.microsoft.com/office/powerpoint/2010/main" val="2431561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9051C-7F5C-4BE6-A9A8-BA37EFBD2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386EC2-D6B5-4A01-B14A-57B50E9F9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presentation will provide an overview and an analysis of Cruickshank’s prints about the career of Midshipman Blockhead </a:t>
            </a:r>
          </a:p>
          <a:p>
            <a:r>
              <a:rPr lang="en-GB" dirty="0"/>
              <a:t>The presentation will analyse and argue that Cruikshank’s “gentle satire” that he uses to satirise the career of a midshipman during the early 19</a:t>
            </a:r>
            <a:r>
              <a:rPr lang="en-GB" baseline="30000" dirty="0"/>
              <a:t>th</a:t>
            </a:r>
            <a:r>
              <a:rPr lang="en-GB" dirty="0"/>
              <a:t> century. </a:t>
            </a:r>
          </a:p>
          <a:p>
            <a:r>
              <a:rPr lang="en-GB" dirty="0"/>
              <a:t>This presentation will also show how Cruickshank’s work despite being satire is actually a good historical representation of a Midshipman’s career. </a:t>
            </a:r>
          </a:p>
        </p:txBody>
      </p:sp>
    </p:spTree>
    <p:extLst>
      <p:ext uri="{BB962C8B-B14F-4D97-AF65-F5344CB8AC3E}">
        <p14:creationId xmlns:p14="http://schemas.microsoft.com/office/powerpoint/2010/main" val="4147464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430C2-3024-4430-B601-49CAB6570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Biography of the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563AE-ABAD-45DE-8C3A-013E16254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987748" cy="4351338"/>
          </a:xfrm>
        </p:spPr>
        <p:txBody>
          <a:bodyPr/>
          <a:lstStyle/>
          <a:p>
            <a:r>
              <a:rPr lang="en-GB" dirty="0"/>
              <a:t>The prints were first published in 1835. 1  </a:t>
            </a:r>
          </a:p>
          <a:p>
            <a:r>
              <a:rPr lang="en-GB" dirty="0"/>
              <a:t>The series consists of eight prints. 2 </a:t>
            </a:r>
          </a:p>
          <a:p>
            <a:r>
              <a:rPr lang="en-GB" dirty="0"/>
              <a:t>The prints show the career of Mr. Midshipman Blockhead from first joining the navy to his eventual promotion to Lieutenant. 3  </a:t>
            </a:r>
          </a:p>
          <a:p>
            <a:r>
              <a:rPr lang="en-GB" dirty="0"/>
              <a:t>Cruickshank based the prints on the works of Captain Frederick Marryat who was a midshipman during the Napoleonic Wars . 4.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704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6C04EF-6428-472D-B316-74A19385B0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AE50896D-AACB-4C0A-855D-ECEFB4A0DA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7DE9DE-9323-400E-BBCA-E45CCAA7B7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1487476"/>
            <a:ext cx="5449889" cy="3883045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92A1116-1C84-41DF-B803-1F7B0883EC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16F4D-D02E-43D4-A555-C9802440F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Print 8: Midshipman Blockhead, The Progress of a Midshipman exemplified in the career of Master Blockhead in seven plates &amp; frontispiece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4581BA-37CE-4C25-8AE8-6DB78312CD42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notation on the boat’s sail reads </a:t>
            </a:r>
            <a:r>
              <a:rPr lang="en-US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“Progress of a Midshipman exemplified in the career of Master Blockhead in seven plates &amp; frontispiece”. </a:t>
            </a: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5 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tower on the left hand side possibly acts as a warning to young midshipman. 6 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This printing is also a possible warning to those young men who sought to become officers in the Royal Navy. 7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23B0DE-DED8-4DDA-A3AB-AA5FC7304F50}"/>
              </a:ext>
            </a:extLst>
          </p:cNvPr>
          <p:cNvSpPr txBox="1"/>
          <p:nvPr/>
        </p:nvSpPr>
        <p:spPr>
          <a:xfrm>
            <a:off x="6093992" y="5570621"/>
            <a:ext cx="54490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8 available from: </a:t>
            </a:r>
            <a:r>
              <a:rPr lang="en-GB" dirty="0">
                <a:hlinkClick r:id="rId3"/>
              </a:rPr>
              <a:t>http://collections.rmg.co.uk/collections/objects/108988.html?_ga=2.41533472.340517242.1525559710-140927342.1525559709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3969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F3FC718-FDE3-4EF7-921E-A5F374EAF82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7DCB61BE-FA0F-4EFB-BE0E-268BAD8E30D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7CC6D43D-F17E-47BD-AFE1-632C618EC4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6894" y="1059179"/>
            <a:ext cx="6372126" cy="4572001"/>
          </a:xfrm>
          <a:prstGeom prst="rect">
            <a:avLst/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4B31EAA-7423-46F7-9B90-4AB2B09C35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269C6-004B-429F-B3BF-E761249C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184" y="-1"/>
            <a:ext cx="3108626" cy="21183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EBEBEB"/>
                </a:solidFill>
              </a:rPr>
              <a:t>Print 1: Fitting out Master William Blockhead HM Ship Hellfire West India Station.</a:t>
            </a:r>
            <a:br>
              <a:rPr lang="en-GB" sz="2000" dirty="0">
                <a:solidFill>
                  <a:srgbClr val="EBEBEB"/>
                </a:solidFill>
              </a:rPr>
            </a:br>
            <a:endParaRPr lang="en-GB" sz="2000" dirty="0">
              <a:solidFill>
                <a:srgbClr val="EBEBEB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8794BD7-B9F7-4E2D-B5E1-A16A184A1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1" y="1766139"/>
            <a:ext cx="4274867" cy="4313321"/>
          </a:xfrm>
        </p:spPr>
        <p:txBody>
          <a:bodyPr>
            <a:normAutofit fontScale="92500"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This print portrays the protagonist before he has joined his ship.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This print is a satire of Blockhead's idyllic boyhood. 8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inscription on the box mentions his ship “HMS Hellfire” and that it is stationed in the West Indies. 9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above shows the print’s satirical nature because “Hellfire” refers to the experiences that he will have in his future career with the Royal Navy. 10 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bottom of the print reads: </a:t>
            </a:r>
            <a:r>
              <a:rPr lang="en-GB" sz="1600" dirty="0">
                <a:solidFill>
                  <a:srgbClr val="FFFF00"/>
                </a:solidFill>
              </a:rPr>
              <a:t>‘He hails in life’s advancing day / </a:t>
            </a:r>
            <a:r>
              <a:rPr lang="en-GB" sz="1600" dirty="0" err="1">
                <a:solidFill>
                  <a:srgbClr val="FFFF00"/>
                </a:solidFill>
              </a:rPr>
              <a:t>amusive</a:t>
            </a:r>
            <a:r>
              <a:rPr lang="en-GB" sz="1600" dirty="0">
                <a:solidFill>
                  <a:srgbClr val="FFFF00"/>
                </a:solidFill>
              </a:rPr>
              <a:t> hopes and prospects gay / nor in the wide horizon round / Can </a:t>
            </a:r>
            <a:r>
              <a:rPr lang="en-GB" sz="1600" dirty="0" err="1">
                <a:solidFill>
                  <a:srgbClr val="FFFF00"/>
                </a:solidFill>
              </a:rPr>
              <a:t>e’er</a:t>
            </a:r>
            <a:r>
              <a:rPr lang="en-GB" sz="1600" dirty="0">
                <a:solidFill>
                  <a:srgbClr val="FFFF00"/>
                </a:solidFill>
              </a:rPr>
              <a:t> one little speck be found to cloud the scene – Anon</a:t>
            </a:r>
            <a:r>
              <a:rPr lang="en-GB" sz="1600" dirty="0">
                <a:solidFill>
                  <a:srgbClr val="FFFFFF"/>
                </a:solidFill>
              </a:rPr>
              <a:t>’ 11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C39F76-4A1B-48ED-A6C5-E676B4D9F502}"/>
              </a:ext>
            </a:extLst>
          </p:cNvPr>
          <p:cNvSpPr txBox="1"/>
          <p:nvPr/>
        </p:nvSpPr>
        <p:spPr>
          <a:xfrm>
            <a:off x="5304946" y="5871009"/>
            <a:ext cx="61240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1 available from: </a:t>
            </a:r>
            <a:r>
              <a:rPr lang="en-GB" dirty="0">
                <a:hlinkClick r:id="rId3"/>
              </a:rPr>
              <a:t>http://collections.rmg.co.uk/collections/objects/108981.html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9661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F3FC718-FDE3-4EF7-921E-A5F374EAF82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7DCB61BE-FA0F-4EFB-BE0E-268BAD8E30D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9C3E153-D94D-4923-8A3B-3E327CE43E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2" r="3152"/>
          <a:stretch/>
        </p:blipFill>
        <p:spPr>
          <a:xfrm>
            <a:off x="5311273" y="1447799"/>
            <a:ext cx="5970202" cy="4572001"/>
          </a:xfrm>
          <a:prstGeom prst="rect">
            <a:avLst/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4B31EAA-7423-46F7-9B90-4AB2B09C35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179C3-B10E-4DED-B531-9B7A436E8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342" y="82727"/>
            <a:ext cx="3108626" cy="1192089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EBEBEB"/>
                </a:solidFill>
              </a:rPr>
              <a:t>Print 2: Master B finding things not exactly what he expected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5E5DE2D-C071-4C14-B54C-B41C0CA3B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28" y="1274816"/>
            <a:ext cx="4258020" cy="5330521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Plate 2 shows Blockhead being escorted into the insides of his ship.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His expression and the title of the plate indicates that Blockhead is surprised or even shocked at the condition 12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bottom of the print reads: </a:t>
            </a:r>
            <a:r>
              <a:rPr lang="en-GB" sz="1600" dirty="0">
                <a:solidFill>
                  <a:srgbClr val="FFFF00"/>
                </a:solidFill>
              </a:rPr>
              <a:t>'The Shipwreck': ‘A cavern lies unknown to cheering day / Where one small taper lends a feeble ray / Where wild disorder hold her wanton reign / and careless mortals frolic in her train – Falconer</a:t>
            </a:r>
            <a:r>
              <a:rPr lang="en-GB" sz="1050" dirty="0">
                <a:solidFill>
                  <a:srgbClr val="FFFF00"/>
                </a:solidFill>
              </a:rPr>
              <a:t>’ </a:t>
            </a:r>
            <a:r>
              <a:rPr lang="en-GB" sz="1400" dirty="0">
                <a:solidFill>
                  <a:schemeClr val="bg1"/>
                </a:solidFill>
              </a:rPr>
              <a:t>13 </a:t>
            </a:r>
          </a:p>
          <a:p>
            <a:r>
              <a:rPr lang="en-GB" sz="1800" dirty="0">
                <a:solidFill>
                  <a:schemeClr val="bg1"/>
                </a:solidFill>
              </a:rPr>
              <a:t>This image is a satire since it is poking fun at the contrast between Blockhead’s comfortable childhood and the realities of naval service.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2C3A95-8BB1-4B6C-9D3B-56D66AE5E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Royal Maritime Museum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319ADE-867C-4C32-8C99-166364EB669E}"/>
              </a:ext>
            </a:extLst>
          </p:cNvPr>
          <p:cNvSpPr txBox="1"/>
          <p:nvPr/>
        </p:nvSpPr>
        <p:spPr>
          <a:xfrm>
            <a:off x="5414211" y="6019800"/>
            <a:ext cx="66350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2 available from: </a:t>
            </a:r>
            <a:r>
              <a:rPr lang="en-GB" dirty="0">
                <a:hlinkClick r:id="rId3"/>
              </a:rPr>
              <a:t>http://collections.rmg.co.uk/collections/objects/108982.html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43324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4AAD3FD-83A5-4B89-9F8F-01B8870865B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6C04EF-6428-472D-B316-74A19385B0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 5">
            <a:extLst>
              <a:ext uri="{FF2B5EF4-FFF2-40B4-BE49-F238E27FC236}">
                <a16:creationId xmlns:a16="http://schemas.microsoft.com/office/drawing/2014/main" id="{AE50896D-AACB-4C0A-855D-ECEFB4A0DA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2062F90-9FF7-4054-91F5-174841FCA3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9" r="2206"/>
          <a:stretch/>
        </p:blipFill>
        <p:spPr>
          <a:xfrm>
            <a:off x="6093992" y="1401106"/>
            <a:ext cx="5449889" cy="4055784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2A1116-1C84-41DF-B803-1F7B0883EC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7058B-A4E2-4EFB-B2D3-64FB247F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EBEBEB"/>
                </a:solidFill>
              </a:rPr>
              <a:t>Print 3: Mr B on the Middle Watch, "cold blows the wind &amp; the rains coming on"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79DD3DA-78FE-42AC-A188-F115EA58A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Print 3 shows Mr. Blockhead on deck during the middle watch. </a:t>
            </a:r>
          </a:p>
          <a:p>
            <a:r>
              <a:rPr lang="en-US" dirty="0">
                <a:solidFill>
                  <a:srgbClr val="EBEBEB"/>
                </a:solidFill>
              </a:rPr>
              <a:t>The lines on the bottom read: </a:t>
            </a:r>
            <a:r>
              <a:rPr lang="en-GB" dirty="0">
                <a:solidFill>
                  <a:srgbClr val="FFFF00"/>
                </a:solidFill>
              </a:rPr>
              <a:t>‘Or sailing on the midnight deep / When weary messmates soundly sleep / The careful Watch </a:t>
            </a:r>
            <a:r>
              <a:rPr lang="en-GB" dirty="0" err="1">
                <a:solidFill>
                  <a:srgbClr val="FFFF00"/>
                </a:solidFill>
              </a:rPr>
              <a:t>patroles</a:t>
            </a:r>
            <a:r>
              <a:rPr lang="en-GB" dirty="0">
                <a:solidFill>
                  <a:srgbClr val="FFFF00"/>
                </a:solidFill>
              </a:rPr>
              <a:t> the deck / To guard the Ship from foes or wreck – / And whilst his thoughts of homeward veer. &amp;c. </a:t>
            </a:r>
            <a:r>
              <a:rPr lang="en-GB" dirty="0" err="1">
                <a:solidFill>
                  <a:srgbClr val="FFFF00"/>
                </a:solidFill>
              </a:rPr>
              <a:t>alls</a:t>
            </a:r>
            <a:r>
              <a:rPr lang="en-GB" dirty="0">
                <a:solidFill>
                  <a:srgbClr val="FFFF00"/>
                </a:solidFill>
              </a:rPr>
              <a:t> well’. </a:t>
            </a:r>
            <a:r>
              <a:rPr lang="en-GB" dirty="0">
                <a:solidFill>
                  <a:schemeClr val="bg1"/>
                </a:solidFill>
              </a:rPr>
              <a:t>14 </a:t>
            </a:r>
          </a:p>
          <a:p>
            <a:r>
              <a:rPr lang="en-GB" dirty="0">
                <a:solidFill>
                  <a:schemeClr val="bg1"/>
                </a:solidFill>
              </a:rPr>
              <a:t>This image is an accurate representation of the conditions that sailors has to endure when on duty in the Royal navy. 15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E610C8-A0C8-4AF7-B523-A73E70B6E749}"/>
              </a:ext>
            </a:extLst>
          </p:cNvPr>
          <p:cNvSpPr txBox="1"/>
          <p:nvPr/>
        </p:nvSpPr>
        <p:spPr>
          <a:xfrm>
            <a:off x="6093992" y="5630779"/>
            <a:ext cx="58653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3 available from: </a:t>
            </a:r>
            <a:r>
              <a:rPr lang="en-GB" dirty="0">
                <a:hlinkClick r:id="rId3"/>
              </a:rPr>
              <a:t>http://collections.rmg.co.uk/collections/objects/108983.html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3821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2">
            <a:extLst>
              <a:ext uri="{FF2B5EF4-FFF2-40B4-BE49-F238E27FC236}">
                <a16:creationId xmlns:a16="http://schemas.microsoft.com/office/drawing/2014/main" id="{5F3FC718-FDE3-4EF7-921E-A5F374EAF82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16">
            <a:extLst>
              <a:ext uri="{FF2B5EF4-FFF2-40B4-BE49-F238E27FC236}">
                <a16:creationId xmlns:a16="http://schemas.microsoft.com/office/drawing/2014/main" id="{7DCB61BE-FA0F-4EFB-BE0E-268BAD8E30D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2" name="Content Placeholder 4">
            <a:extLst>
              <a:ext uri="{FF2B5EF4-FFF2-40B4-BE49-F238E27FC236}">
                <a16:creationId xmlns:a16="http://schemas.microsoft.com/office/drawing/2014/main" id="{003346B4-2903-40EA-926E-F280AEE3D9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7586" y="1447799"/>
            <a:ext cx="6157577" cy="4572001"/>
          </a:xfrm>
          <a:prstGeom prst="rect">
            <a:avLst/>
          </a:prstGeom>
          <a:effectLst/>
        </p:spPr>
      </p:pic>
      <p:sp>
        <p:nvSpPr>
          <p:cNvPr id="33" name="Rectangle 18">
            <a:extLst>
              <a:ext uri="{FF2B5EF4-FFF2-40B4-BE49-F238E27FC236}">
                <a16:creationId xmlns:a16="http://schemas.microsoft.com/office/drawing/2014/main" id="{A4B31EAA-7423-46F7-9B90-4AB2B09C35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D3FC8-1329-42C3-8D71-EA620CA4E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742" y="115824"/>
            <a:ext cx="3108626" cy="144475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EBEBEB"/>
                </a:solidFill>
              </a:rPr>
              <a:t>Print 4 : Mr B, </a:t>
            </a:r>
            <a:r>
              <a:rPr lang="en-GB" sz="2200" dirty="0" err="1">
                <a:solidFill>
                  <a:srgbClr val="EBEBEB"/>
                </a:solidFill>
              </a:rPr>
              <a:t>mastheaded</a:t>
            </a:r>
            <a:r>
              <a:rPr lang="en-GB" sz="2200" dirty="0">
                <a:solidFill>
                  <a:srgbClr val="EBEBEB"/>
                </a:solidFill>
              </a:rPr>
              <a:t> or enjoying the fresh air for the 304th time </a:t>
            </a:r>
          </a:p>
        </p:txBody>
      </p:sp>
      <p:sp>
        <p:nvSpPr>
          <p:cNvPr id="34" name="Content Placeholder 9">
            <a:extLst>
              <a:ext uri="{FF2B5EF4-FFF2-40B4-BE49-F238E27FC236}">
                <a16:creationId xmlns:a16="http://schemas.microsoft.com/office/drawing/2014/main" id="{FB64398F-7FD1-49BB-BB5A-3BDCA1FA0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" y="1854820"/>
            <a:ext cx="4349121" cy="4786612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Print 4 shows Mr. Blockhead in rigging among the Topsails.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lines at the bottom read: </a:t>
            </a:r>
            <a:r>
              <a:rPr lang="en-US" sz="1600" dirty="0">
                <a:solidFill>
                  <a:srgbClr val="FFFF00"/>
                </a:solidFill>
              </a:rPr>
              <a:t>‘</a:t>
            </a:r>
            <a:r>
              <a:rPr lang="en-GB" sz="1600" dirty="0">
                <a:solidFill>
                  <a:srgbClr val="FFFF00"/>
                </a:solidFill>
              </a:rPr>
              <a:t>Lieutenant: Pray Mr B, did you call the Master? 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00"/>
                </a:solidFill>
              </a:rPr>
              <a:t>Blockhead: No, Sir, I thought – 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00"/>
                </a:solidFill>
              </a:rPr>
              <a:t>Lieu: You thought sir! How dare you think, Have you </a:t>
            </a:r>
            <a:r>
              <a:rPr lang="en-GB" sz="1600" dirty="0" err="1">
                <a:solidFill>
                  <a:srgbClr val="FFFF00"/>
                </a:solidFill>
              </a:rPr>
              <a:t>mark’d</a:t>
            </a:r>
            <a:r>
              <a:rPr lang="en-GB" sz="1600" dirty="0">
                <a:solidFill>
                  <a:srgbClr val="FFFF00"/>
                </a:solidFill>
              </a:rPr>
              <a:t> the Board? 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00"/>
                </a:solidFill>
              </a:rPr>
              <a:t>B: No, Sir, I didn’t think 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00"/>
                </a:solidFill>
              </a:rPr>
              <a:t>Lieu: Didn’t think, why didn’t you think Sir?!!! – up to the masthead directly –’ </a:t>
            </a:r>
            <a:r>
              <a:rPr lang="en-GB" sz="1600" dirty="0">
                <a:solidFill>
                  <a:schemeClr val="bg1"/>
                </a:solidFill>
              </a:rPr>
              <a:t>16</a:t>
            </a:r>
          </a:p>
          <a:p>
            <a:r>
              <a:rPr lang="en-GB" sz="1600" dirty="0">
                <a:solidFill>
                  <a:schemeClr val="bg1"/>
                </a:solidFill>
              </a:rPr>
              <a:t>This exchange suggests that Blockhead is being punished because of his navigation. </a:t>
            </a:r>
          </a:p>
          <a:p>
            <a:r>
              <a:rPr lang="en-GB" sz="1600" dirty="0">
                <a:solidFill>
                  <a:schemeClr val="bg1"/>
                </a:solidFill>
              </a:rPr>
              <a:t>This print is also historically accurate as the kind of punishment described in this image happened. 17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F7A65-FE93-41C3-8637-AB24E551F0F3}"/>
              </a:ext>
            </a:extLst>
          </p:cNvPr>
          <p:cNvSpPr txBox="1"/>
          <p:nvPr/>
        </p:nvSpPr>
        <p:spPr>
          <a:xfrm>
            <a:off x="5462338" y="5974775"/>
            <a:ext cx="59128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4 available from: </a:t>
            </a:r>
            <a:r>
              <a:rPr lang="en-GB" dirty="0">
                <a:hlinkClick r:id="rId3"/>
              </a:rPr>
              <a:t>http://collections.rmg.co.uk/collections/objects/108984.html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87554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4AAD3FD-83A5-4B89-9F8F-01B8870865B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6C04EF-6428-472D-B316-74A19385B0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 5">
            <a:extLst>
              <a:ext uri="{FF2B5EF4-FFF2-40B4-BE49-F238E27FC236}">
                <a16:creationId xmlns:a16="http://schemas.microsoft.com/office/drawing/2014/main" id="{AE50896D-AACB-4C0A-855D-ECEFB4A0DA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C4A7FA5-3C8A-4B8F-A669-2D901942E0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9"/>
          <a:stretch/>
        </p:blipFill>
        <p:spPr>
          <a:xfrm>
            <a:off x="6093992" y="1409278"/>
            <a:ext cx="5449889" cy="4039441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2A1116-1C84-41DF-B803-1F7B0883EC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247AA-55CB-4E03-A04F-462586049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30" y="181898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EBEBEB"/>
                </a:solidFill>
              </a:rPr>
              <a:t>Print 5: Mr B seeking the Bubble reputation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39729F7-E26B-4E68-9564-DC1BC7AFA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1672390"/>
            <a:ext cx="4166509" cy="4551430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Print 5 shows Blockhead leading a boarding action against a French vessel. </a:t>
            </a:r>
          </a:p>
          <a:p>
            <a:r>
              <a:rPr lang="en-US" dirty="0">
                <a:solidFill>
                  <a:srgbClr val="EBEBEB"/>
                </a:solidFill>
              </a:rPr>
              <a:t>The quote at the bottom comes from Lord Byron’s </a:t>
            </a:r>
            <a:r>
              <a:rPr lang="en-US" i="1" dirty="0">
                <a:solidFill>
                  <a:srgbClr val="EBEBEB"/>
                </a:solidFill>
              </a:rPr>
              <a:t>Corsair: </a:t>
            </a:r>
            <a:r>
              <a:rPr lang="en-GB" i="1" dirty="0">
                <a:solidFill>
                  <a:srgbClr val="FFFF00"/>
                </a:solidFill>
              </a:rPr>
              <a:t>‘the pulse's maddening play / That thrills the wanderer of the trackless way / That for it self can woo the approaching fight / And turn what some deem danger to delight / No dread of death, if with us die our foes / Save that it seems </a:t>
            </a:r>
            <a:r>
              <a:rPr lang="en-GB" i="1" dirty="0" err="1">
                <a:solidFill>
                  <a:srgbClr val="FFFF00"/>
                </a:solidFill>
              </a:rPr>
              <a:t>e'en</a:t>
            </a:r>
            <a:r>
              <a:rPr lang="en-GB" i="1" dirty="0">
                <a:solidFill>
                  <a:srgbClr val="FFFF00"/>
                </a:solidFill>
              </a:rPr>
              <a:t> duller than repose.’ </a:t>
            </a:r>
            <a:r>
              <a:rPr lang="en-GB" i="1" dirty="0">
                <a:solidFill>
                  <a:schemeClr val="bg1"/>
                </a:solidFill>
              </a:rPr>
              <a:t>18</a:t>
            </a:r>
            <a:endParaRPr lang="en-GB" i="1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This quote was probably chosen because it appears to provide a good characterisation of the ideal naval officer. Something that Blockhead appears to have become. 19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6749D7-B45C-4A1F-BA0B-5779F12F96C1}"/>
              </a:ext>
            </a:extLst>
          </p:cNvPr>
          <p:cNvSpPr txBox="1"/>
          <p:nvPr/>
        </p:nvSpPr>
        <p:spPr>
          <a:xfrm>
            <a:off x="6093992" y="5690937"/>
            <a:ext cx="5552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5 available from: </a:t>
            </a:r>
            <a:r>
              <a:rPr lang="en-GB" dirty="0">
                <a:hlinkClick r:id="rId3"/>
              </a:rPr>
              <a:t>http://collections.rmg.co.uk/collections/objects/108985.html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3231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2">
            <a:extLst>
              <a:ext uri="{FF2B5EF4-FFF2-40B4-BE49-F238E27FC236}">
                <a16:creationId xmlns:a16="http://schemas.microsoft.com/office/drawing/2014/main" id="{5F3FC718-FDE3-4EF7-921E-A5F374EAF82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16">
            <a:extLst>
              <a:ext uri="{FF2B5EF4-FFF2-40B4-BE49-F238E27FC236}">
                <a16:creationId xmlns:a16="http://schemas.microsoft.com/office/drawing/2014/main" id="{7DCB61BE-FA0F-4EFB-BE0E-268BAD8E30D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11" name="Content Placeholder 4">
            <a:extLst>
              <a:ext uri="{FF2B5EF4-FFF2-40B4-BE49-F238E27FC236}">
                <a16:creationId xmlns:a16="http://schemas.microsoft.com/office/drawing/2014/main" id="{F93F3DBB-ACC7-479F-A4B7-676C7B0304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0" t="7700" r="5320" b="10880"/>
          <a:stretch/>
        </p:blipFill>
        <p:spPr>
          <a:xfrm>
            <a:off x="5292436" y="1447799"/>
            <a:ext cx="6007877" cy="4572001"/>
          </a:xfrm>
          <a:prstGeom prst="rect">
            <a:avLst/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4B31EAA-7423-46F7-9B90-4AB2B09C35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13D6A2-0C3B-4263-AB7A-A554767DC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342" y="410068"/>
            <a:ext cx="3108626" cy="144475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>
                <a:solidFill>
                  <a:srgbClr val="EBEBEB"/>
                </a:solidFill>
              </a:rPr>
              <a:t>Print 6: Waiting room at the Admiralty</a:t>
            </a:r>
          </a:p>
        </p:txBody>
      </p:sp>
      <p:sp>
        <p:nvSpPr>
          <p:cNvPr id="18" name="Content Placeholder 9">
            <a:extLst>
              <a:ext uri="{FF2B5EF4-FFF2-40B4-BE49-F238E27FC236}">
                <a16:creationId xmlns:a16="http://schemas.microsoft.com/office/drawing/2014/main" id="{73B7CBCD-E3AA-4F10-9760-C60AA4676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55" y="1854821"/>
            <a:ext cx="3756894" cy="4164980"/>
          </a:xfrm>
        </p:spPr>
        <p:txBody>
          <a:bodyPr>
            <a:normAutofit fontScale="92500" lnSpcReduction="10000"/>
          </a:bodyPr>
          <a:lstStyle/>
          <a:p>
            <a:r>
              <a:rPr lang="en-US" sz="1400" dirty="0">
                <a:solidFill>
                  <a:srgbClr val="FFFFFF"/>
                </a:solidFill>
              </a:rPr>
              <a:t>Print 6 shows men waiting in the Admiralty waiting room where they seek to gain an audience with important naval officers and officials. </a:t>
            </a:r>
          </a:p>
          <a:p>
            <a:r>
              <a:rPr lang="en-US" sz="1400" dirty="0">
                <a:solidFill>
                  <a:srgbClr val="FFFF00"/>
                </a:solidFill>
              </a:rPr>
              <a:t>The line at the bottom reads: </a:t>
            </a:r>
            <a:r>
              <a:rPr lang="en-GB" sz="1400" dirty="0" err="1">
                <a:solidFill>
                  <a:srgbClr val="FFFF00"/>
                </a:solidFill>
              </a:rPr>
              <a:t>‘Tis</a:t>
            </a:r>
            <a:r>
              <a:rPr lang="en-GB" sz="1400" dirty="0">
                <a:solidFill>
                  <a:srgbClr val="FFFF00"/>
                </a:solidFill>
              </a:rPr>
              <a:t> the curse of service that preferment goes by favour &amp; affection’- Othello </a:t>
            </a:r>
            <a:r>
              <a:rPr lang="en-GB" sz="1400" dirty="0">
                <a:solidFill>
                  <a:schemeClr val="bg1"/>
                </a:solidFill>
              </a:rPr>
              <a:t>20</a:t>
            </a:r>
            <a:r>
              <a:rPr lang="en-GB" sz="1400" dirty="0">
                <a:solidFill>
                  <a:srgbClr val="FFFF00"/>
                </a:solidFill>
              </a:rPr>
              <a:t> 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 line above refers to the fact that advancement in the navy relied heavily on favours and patronage. 21</a:t>
            </a:r>
          </a:p>
          <a:p>
            <a:r>
              <a:rPr lang="en-GB" sz="1400" dirty="0">
                <a:solidFill>
                  <a:schemeClr val="bg1"/>
                </a:solidFill>
              </a:rPr>
              <a:t>The very old Midshipman in the centre of the pint is the best example of the above concept.  </a:t>
            </a:r>
          </a:p>
          <a:p>
            <a:r>
              <a:rPr lang="en-GB" sz="1400" dirty="0">
                <a:solidFill>
                  <a:schemeClr val="bg1"/>
                </a:solidFill>
              </a:rPr>
              <a:t>This print does not have any evidence for satire in it. However, it is interesting that Cruikshank chose to mention the ideas of patronage and favours in this print. 22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D34A9E-ADFE-4021-BE21-824EC853E676}"/>
              </a:ext>
            </a:extLst>
          </p:cNvPr>
          <p:cNvSpPr txBox="1"/>
          <p:nvPr/>
        </p:nvSpPr>
        <p:spPr>
          <a:xfrm>
            <a:off x="5678905" y="6019800"/>
            <a:ext cx="54447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6 available from: </a:t>
            </a:r>
            <a:r>
              <a:rPr lang="en-GB" dirty="0">
                <a:hlinkClick r:id="rId3"/>
              </a:rPr>
              <a:t>http://collections.rmg.co.uk/collections/objects/108986.html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5386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4AAD3FD-83A5-4B89-9F8F-01B8870865B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6C04EF-6428-472D-B316-74A19385B0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 5">
            <a:extLst>
              <a:ext uri="{FF2B5EF4-FFF2-40B4-BE49-F238E27FC236}">
                <a16:creationId xmlns:a16="http://schemas.microsoft.com/office/drawing/2014/main" id="{AE50896D-AACB-4C0A-855D-ECEFB4A0DA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E13C22D-FF52-4609-9855-2AA342995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1480663"/>
            <a:ext cx="5449889" cy="3896670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2A1116-1C84-41DF-B803-1F7B0883EC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E886D-E04A-4D45-ABB2-89C7928D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solidFill>
                  <a:srgbClr val="EBEBEB"/>
                </a:solidFill>
              </a:rPr>
              <a:t>Print 7: Mr B Promoted to Lieut &amp; first putting on his uniform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DDA06E5-2B1B-416D-A227-6AE3BED9F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Print 7 shows Blockhead putting on his lieutenant’s uniform for the first time. </a:t>
            </a:r>
          </a:p>
          <a:p>
            <a:r>
              <a:rPr lang="en-US" dirty="0">
                <a:solidFill>
                  <a:srgbClr val="EBEBEB"/>
                </a:solidFill>
              </a:rPr>
              <a:t>It shows the end point of a Midshipman's career which ends when he gains his promotion to lieutenant. </a:t>
            </a:r>
          </a:p>
          <a:p>
            <a:r>
              <a:rPr lang="en-US" dirty="0">
                <a:solidFill>
                  <a:schemeClr val="bg1"/>
                </a:solidFill>
              </a:rPr>
              <a:t>The line on the bottom reads</a:t>
            </a:r>
            <a:r>
              <a:rPr lang="en-US" dirty="0">
                <a:solidFill>
                  <a:srgbClr val="FFFF00"/>
                </a:solidFill>
              </a:rPr>
              <a:t>:</a:t>
            </a:r>
            <a:r>
              <a:rPr lang="en-GB" dirty="0">
                <a:solidFill>
                  <a:srgbClr val="FFFF00"/>
                </a:solidFill>
              </a:rPr>
              <a:t>‘Some are born great, some achieve greatness’. </a:t>
            </a:r>
            <a:r>
              <a:rPr lang="en-GB" dirty="0">
                <a:solidFill>
                  <a:schemeClr val="bg1"/>
                </a:solidFill>
              </a:rPr>
              <a:t>The line is from Twelfth Night. 23  </a:t>
            </a:r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A7C1E8-F7C6-4DC7-8B01-55D33E1C40DA}"/>
              </a:ext>
            </a:extLst>
          </p:cNvPr>
          <p:cNvSpPr txBox="1"/>
          <p:nvPr/>
        </p:nvSpPr>
        <p:spPr>
          <a:xfrm>
            <a:off x="6292516" y="5642811"/>
            <a:ext cx="5137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Print 7 available from: </a:t>
            </a:r>
            <a:r>
              <a:rPr lang="en-GB" dirty="0">
                <a:hlinkClick r:id="rId3"/>
              </a:rPr>
              <a:t>http://collections.rmg.co.uk/collections/objects/108987.html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44493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F391-5C9C-465B-A416-11CA1F067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7BB51-1FDD-4B8D-8C3F-D6CAD8BDF7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Cruikshank uses ‘soft satire’ throughout these prints. </a:t>
            </a:r>
          </a:p>
          <a:p>
            <a:r>
              <a:rPr lang="en-GB" dirty="0"/>
              <a:t>The prints do not serve as an outright criticism of the Royal Navy. </a:t>
            </a:r>
          </a:p>
          <a:p>
            <a:r>
              <a:rPr lang="en-GB" dirty="0"/>
              <a:t>Cruikshank is satirising Midshipman as well as providing an accurate portrayal of a Midshipman’s career. </a:t>
            </a:r>
          </a:p>
          <a:p>
            <a:r>
              <a:rPr lang="en-GB" dirty="0"/>
              <a:t>If he is criticising something in these prints. It is probably Mr. Blockhead's ignorance towards the realities f naval service. </a:t>
            </a:r>
          </a:p>
        </p:txBody>
      </p:sp>
    </p:spTree>
    <p:extLst>
      <p:ext uri="{BB962C8B-B14F-4D97-AF65-F5344CB8AC3E}">
        <p14:creationId xmlns:p14="http://schemas.microsoft.com/office/powerpoint/2010/main" val="2867226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88F23-89DF-40A6-BB66-461A434D2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1   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705F5D1-7D2B-4BA4-8E2F-CD899AF18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43790"/>
            <a:ext cx="8946541" cy="4804610"/>
          </a:xfrm>
        </p:spPr>
        <p:txBody>
          <a:bodyPr/>
          <a:lstStyle/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1. Royal Greenwich Museums, 'Midshipman Blockhead, The Progress of a Midshipman exemplified in the career of Master Blockhead in seven plates &amp; frontispiece (caricature)', rmg.co.uk, [online]. Available: 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  <a:hlinkClick r:id="rId2"/>
              </a:rPr>
              <a:t>http://collections.rmg.co.uk/collections/objects/108988.html?_ga=2.41533472.340517242.1525559710-140927342.1525559709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    </a:t>
            </a:r>
          </a:p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2. </a:t>
            </a:r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Ibid., </a:t>
            </a:r>
          </a:p>
          <a:p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3. Ibid., </a:t>
            </a:r>
          </a:p>
          <a:p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4. Ibid., </a:t>
            </a:r>
          </a:p>
          <a:p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5. Ibid., </a:t>
            </a:r>
          </a:p>
          <a:p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6. Ibid.., </a:t>
            </a:r>
          </a:p>
          <a:p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7. Ibid., </a:t>
            </a:r>
          </a:p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8. Royal Greenwich Museums, ‘Midshipman Blockhead, Fitting out </a:t>
            </a:r>
            <a:r>
              <a:rPr lang="en-GB" sz="1200" b="1" dirty="0" err="1">
                <a:solidFill>
                  <a:schemeClr val="tx1">
                    <a:alpha val="60000"/>
                  </a:schemeClr>
                </a:solidFill>
              </a:rPr>
              <a:t>Mastr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 </a:t>
            </a:r>
            <a:r>
              <a:rPr lang="en-GB" sz="1200" b="1" dirty="0" err="1">
                <a:solidFill>
                  <a:schemeClr val="tx1">
                    <a:alpha val="60000"/>
                  </a:schemeClr>
                </a:solidFill>
              </a:rPr>
              <a:t>Willm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 Blockhead HM Ship Hellfire West India Station. (caricature)’, rmg.co.uk, [online].  Available: 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  <a:hlinkClick r:id="rId3"/>
              </a:rPr>
              <a:t>http://collections.rmg.co.uk/collections/objects/108981.html</a:t>
            </a:r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 </a:t>
            </a:r>
          </a:p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9. </a:t>
            </a:r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Ibid., </a:t>
            </a:r>
          </a:p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10. </a:t>
            </a:r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Ibid., </a:t>
            </a:r>
            <a:endParaRPr lang="en-GB" sz="1200" b="1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1200" b="1" dirty="0">
                <a:solidFill>
                  <a:schemeClr val="tx1">
                    <a:alpha val="60000"/>
                  </a:schemeClr>
                </a:solidFill>
              </a:rPr>
              <a:t>11. </a:t>
            </a:r>
            <a:r>
              <a:rPr lang="en-GB" sz="1200" b="1" i="1" dirty="0">
                <a:solidFill>
                  <a:schemeClr val="tx1">
                    <a:alpha val="60000"/>
                  </a:schemeClr>
                </a:solidFill>
              </a:rPr>
              <a:t>Ibid., </a:t>
            </a:r>
            <a:endParaRPr lang="en-GB" sz="1200" b="1" dirty="0">
              <a:solidFill>
                <a:schemeClr val="tx1">
                  <a:alpha val="60000"/>
                </a:schemeClr>
              </a:solidFill>
            </a:endParaRPr>
          </a:p>
          <a:p>
            <a:endParaRPr lang="en-GB" sz="1200" b="1" i="1" dirty="0">
              <a:solidFill>
                <a:schemeClr val="tx1">
                  <a:alpha val="60000"/>
                </a:schemeClr>
              </a:solidFill>
            </a:endParaRPr>
          </a:p>
          <a:p>
            <a:endParaRPr lang="en-GB" sz="1200" b="1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412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E18C-72BB-437D-8802-F54236299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69993"/>
          </a:xfrm>
        </p:spPr>
        <p:txBody>
          <a:bodyPr/>
          <a:lstStyle/>
          <a:p>
            <a:r>
              <a:rPr lang="en-GB" dirty="0"/>
              <a:t>References Part 2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1DE4E-9734-4A79-A4AF-4CF360D70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122711"/>
            <a:ext cx="8946541" cy="5651068"/>
          </a:xfrm>
        </p:spPr>
        <p:txBody>
          <a:bodyPr>
            <a:normAutofit fontScale="62500" lnSpcReduction="20000"/>
          </a:bodyPr>
          <a:lstStyle/>
          <a:p>
            <a:r>
              <a:rPr lang="en-GB" sz="2500" dirty="0"/>
              <a:t>12. Royal Greenwich Museums, ‘Midshipman Blockhead, Master B finding things not exactly what he expected (caricature)’, rmg.co.uk, [online]. Available: </a:t>
            </a:r>
            <a:r>
              <a:rPr lang="en-GB" sz="2500" dirty="0">
                <a:hlinkClick r:id="rId2"/>
              </a:rPr>
              <a:t>http://collections.rmg.co.uk/collections/objects/108982.html</a:t>
            </a:r>
            <a:r>
              <a:rPr lang="en-GB" sz="2500" dirty="0"/>
              <a:t> </a:t>
            </a:r>
          </a:p>
          <a:p>
            <a:r>
              <a:rPr lang="en-GB" sz="2500" dirty="0"/>
              <a:t>13. </a:t>
            </a:r>
            <a:r>
              <a:rPr lang="en-GB" sz="2500" i="1" dirty="0"/>
              <a:t>Ibid., </a:t>
            </a:r>
          </a:p>
          <a:p>
            <a:r>
              <a:rPr lang="en-GB" sz="2500" dirty="0"/>
              <a:t>14. Royal Greenwich Museums, ‘Midshipman Blockhead, Mr B on the Middle Watch, "cold blows the wind &amp; the rains coming on" (caricature)’, rmg.co.uk, [online]. Available: </a:t>
            </a:r>
            <a:r>
              <a:rPr lang="en-GB" sz="2500" dirty="0">
                <a:hlinkClick r:id="rId3"/>
              </a:rPr>
              <a:t>http://collections.rmg.co.uk/collections/objects/108983.html</a:t>
            </a:r>
            <a:r>
              <a:rPr lang="en-GB" sz="2500" dirty="0"/>
              <a:t> </a:t>
            </a:r>
          </a:p>
          <a:p>
            <a:r>
              <a:rPr lang="en-GB" sz="2500" dirty="0"/>
              <a:t>15. </a:t>
            </a:r>
            <a:r>
              <a:rPr lang="en-GB" sz="2500" i="1" dirty="0"/>
              <a:t>Ibid., </a:t>
            </a:r>
          </a:p>
          <a:p>
            <a:r>
              <a:rPr lang="en-GB" sz="2500" dirty="0"/>
              <a:t>16. Royal Greenwich Museums, ‘Midshipman Blockhead, Mr B, </a:t>
            </a:r>
            <a:r>
              <a:rPr lang="en-GB" sz="2500" dirty="0" err="1"/>
              <a:t>mastheaded</a:t>
            </a:r>
            <a:r>
              <a:rPr lang="en-GB" sz="2500" dirty="0"/>
              <a:t> or enjoying the fresh air for the 304th time (caricature)’, rmg.co.uk, [online]. Available: </a:t>
            </a:r>
            <a:r>
              <a:rPr lang="en-GB" sz="2500" dirty="0">
                <a:hlinkClick r:id="rId4"/>
              </a:rPr>
              <a:t>http://collections.rmg.co.uk/collections/objects/108984.html</a:t>
            </a:r>
            <a:r>
              <a:rPr lang="en-GB" sz="2500" dirty="0"/>
              <a:t> </a:t>
            </a:r>
          </a:p>
          <a:p>
            <a:r>
              <a:rPr lang="en-GB" sz="2500" dirty="0"/>
              <a:t>17. G. Freemont-Barnes, </a:t>
            </a:r>
            <a:r>
              <a:rPr lang="en-GB" sz="2500" i="1" dirty="0"/>
              <a:t>Nelson’s Officers and Midshipmen</a:t>
            </a:r>
            <a:r>
              <a:rPr lang="en-GB" sz="2500" dirty="0"/>
              <a:t> (Botley: Osprey Publishing, 2009), ‘Conditions of service’, PP 36-37.  Available at: </a:t>
            </a:r>
            <a:r>
              <a:rPr lang="en-GB" sz="2500" dirty="0">
                <a:hlinkClick r:id="rId5"/>
              </a:rPr>
              <a:t>https://www.kobo.com/gb/en/ebook/nelson-s-officers-and-midshipmen-2</a:t>
            </a:r>
            <a:r>
              <a:rPr lang="en-GB" sz="2500" dirty="0"/>
              <a:t> </a:t>
            </a:r>
          </a:p>
          <a:p>
            <a:r>
              <a:rPr lang="en-GB" sz="2500" dirty="0"/>
              <a:t>18. Royal Greenwich Museums, ‘Midshipman Blockhead, Mr B seeking the Bubble reputation (caricature)’, rmg.co.uk, [online]. Available: </a:t>
            </a:r>
            <a:r>
              <a:rPr lang="en-GB" sz="2500" dirty="0">
                <a:hlinkClick r:id="rId6"/>
              </a:rPr>
              <a:t>http://collections.rmg.co.uk/collections/objects/108985.html</a:t>
            </a:r>
            <a:r>
              <a:rPr lang="en-GB" sz="2500" dirty="0"/>
              <a:t>  </a:t>
            </a:r>
          </a:p>
          <a:p>
            <a:r>
              <a:rPr lang="en-GB" sz="2500" dirty="0"/>
              <a:t>19. </a:t>
            </a:r>
            <a:r>
              <a:rPr lang="en-GB" sz="2500" i="1" dirty="0"/>
              <a:t>Ibid., </a:t>
            </a:r>
          </a:p>
          <a:p>
            <a:r>
              <a:rPr lang="en-GB" sz="2500" dirty="0"/>
              <a:t>20. Royal Greenwich Museums, ‘Midshipman Blockhead, Waiting room at the Admiralty (*no misnomer), (caricature)’, rmg.co.uk, [online]. Available: </a:t>
            </a:r>
            <a:r>
              <a:rPr lang="en-GB" sz="2500" dirty="0">
                <a:hlinkClick r:id="rId7"/>
              </a:rPr>
              <a:t>http://collections.rmg.co.uk/collections/objects/108986.html</a:t>
            </a:r>
            <a:r>
              <a:rPr lang="en-GB" sz="2500" dirty="0"/>
              <a:t> </a:t>
            </a:r>
          </a:p>
          <a:p>
            <a:endParaRPr lang="en-GB" sz="2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603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67376-001E-4CE9-984C-3D41BCD7C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210FD-FBF3-4DA6-A36C-60FF952A0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21. </a:t>
            </a:r>
            <a:r>
              <a:rPr lang="en-GB" i="1" dirty="0"/>
              <a:t>Ibid., </a:t>
            </a:r>
          </a:p>
          <a:p>
            <a:r>
              <a:rPr lang="en-GB" dirty="0"/>
              <a:t>22, </a:t>
            </a:r>
            <a:r>
              <a:rPr lang="en-GB" i="1" dirty="0"/>
              <a:t>Ibid.,</a:t>
            </a:r>
          </a:p>
          <a:p>
            <a:r>
              <a:rPr lang="en-GB" dirty="0"/>
              <a:t>Royal Museums Greenwich, ‘Midshipman Blockhead, Mr B Promoted to </a:t>
            </a:r>
            <a:r>
              <a:rPr lang="en-GB" dirty="0" err="1"/>
              <a:t>Lieut</a:t>
            </a:r>
            <a:r>
              <a:rPr lang="en-GB" dirty="0"/>
              <a:t> &amp; first putting on his uniform (caricature)’, rmg.co.uk, [online]. Available: </a:t>
            </a:r>
            <a:r>
              <a:rPr lang="en-GB" dirty="0">
                <a:hlinkClick r:id="rId2"/>
              </a:rPr>
              <a:t>http://collections.rmg.co.uk/collections/objects/108987.html</a:t>
            </a: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76257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A6A3-A3CB-4F2A-87E3-E43F17369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F6DB-47FF-4A86-AC8A-343557019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47" y="1227221"/>
            <a:ext cx="11526253" cy="5510463"/>
          </a:xfrm>
        </p:spPr>
        <p:txBody>
          <a:bodyPr>
            <a:normAutofit fontScale="85000" lnSpcReduction="10000"/>
          </a:bodyPr>
          <a:lstStyle/>
          <a:p>
            <a:r>
              <a:rPr lang="en-GB" sz="1600" dirty="0"/>
              <a:t>Freemont-Barnes, G., Nelson’s Officers and Midshipmen (Botley: Osprey Publishing, 2009), ‘Conditions of service’, PP 36-37.  Available at: </a:t>
            </a:r>
            <a:r>
              <a:rPr lang="en-GB" sz="1600" dirty="0">
                <a:hlinkClick r:id="rId2"/>
              </a:rPr>
              <a:t>https://www.kobo.com/gb/en/ebook/nelson-s-officers-and-midshipmen-2</a:t>
            </a:r>
            <a:r>
              <a:rPr lang="en-GB" sz="1600" dirty="0"/>
              <a:t>  (Accessed: 08/05/2018)</a:t>
            </a:r>
          </a:p>
          <a:p>
            <a:r>
              <a:rPr lang="en-GB" sz="1600" dirty="0"/>
              <a:t>Royal Greenwich Museums, 'Midshipman Blockhead, The Progress of a Midshipman exemplified in the career of Master Blockhead in seven plates &amp; frontispiece (caricature)', rmg.co.uk, [online]. Available: </a:t>
            </a:r>
            <a:r>
              <a:rPr lang="en-GB" sz="1600" dirty="0">
                <a:hlinkClick r:id="rId3"/>
              </a:rPr>
              <a:t>http://collections.rmg.co.uk/collections/objects/108988.html?_ga=2.41533472.340517242.1525559710-140927342.15255597</a:t>
            </a:r>
            <a:r>
              <a:rPr lang="en-GB" sz="1600" dirty="0">
                <a:hlinkClick r:id="rId4"/>
              </a:rPr>
              <a:t>09</a:t>
            </a:r>
            <a:r>
              <a:rPr lang="en-GB" sz="1600" dirty="0"/>
              <a:t>  (Accessed: 08/05/2018)</a:t>
            </a:r>
          </a:p>
          <a:p>
            <a:r>
              <a:rPr lang="en-GB" sz="1600" dirty="0"/>
              <a:t>Royal Greenwich Museums, ‘Midshipman Blockhead, Fitting out </a:t>
            </a:r>
            <a:r>
              <a:rPr lang="en-GB" sz="1600" dirty="0" err="1"/>
              <a:t>Mastr</a:t>
            </a:r>
            <a:r>
              <a:rPr lang="en-GB" sz="1600" dirty="0"/>
              <a:t> </a:t>
            </a:r>
            <a:r>
              <a:rPr lang="en-GB" sz="1600" dirty="0" err="1"/>
              <a:t>Willm</a:t>
            </a:r>
            <a:r>
              <a:rPr lang="en-GB" sz="1600" dirty="0"/>
              <a:t> Blockhead HM Ship Hellfire West India Station. (caricature)’, rmg.co.uk, [online].  Available: </a:t>
            </a:r>
            <a:r>
              <a:rPr lang="en-GB" sz="1600" dirty="0">
                <a:hlinkClick r:id="rId5"/>
              </a:rPr>
              <a:t>http://collections.rmg.co.uk/collections/objects/108981.html</a:t>
            </a:r>
            <a:r>
              <a:rPr lang="en-GB" sz="1600" dirty="0"/>
              <a:t>  (Accessed: 08/05/2018)</a:t>
            </a:r>
          </a:p>
          <a:p>
            <a:r>
              <a:rPr lang="en-GB" sz="1600" dirty="0"/>
              <a:t>Royal Greenwich Museums, ‘Midshipman Blockhead, Master B finding things not exactly what he expected (caricature)’, rmg.co.uk, [online]. Available: </a:t>
            </a:r>
            <a:r>
              <a:rPr lang="en-GB" sz="1600" dirty="0">
                <a:hlinkClick r:id="rId6"/>
              </a:rPr>
              <a:t>http://collections.rmg.co.uk/collections/objects/108982.html</a:t>
            </a:r>
            <a:r>
              <a:rPr lang="en-GB" sz="1600" dirty="0"/>
              <a:t>  (Accessed: 08/05/2018)</a:t>
            </a:r>
          </a:p>
          <a:p>
            <a:r>
              <a:rPr lang="en-GB" sz="1600" dirty="0"/>
              <a:t>Royal Greenwich Museums, ‘Midshipman Blockhead, Mr B on the Middle Watch, "cold blows the wind &amp; the rains coming on" (caricature)’, rmg.co.uk, [online]. Available: </a:t>
            </a:r>
            <a:r>
              <a:rPr lang="en-GB" sz="1600" dirty="0">
                <a:hlinkClick r:id="rId7"/>
              </a:rPr>
              <a:t>http://collections.rmg.co.uk/collections/objects/108983.html</a:t>
            </a:r>
            <a:r>
              <a:rPr lang="en-GB" sz="1600" dirty="0"/>
              <a:t>  (Accessed: 08/05/2018) </a:t>
            </a:r>
          </a:p>
          <a:p>
            <a:r>
              <a:rPr lang="en-GB" sz="1600" dirty="0"/>
              <a:t>Royal Greenwich Museums, ‘Midshipman Blockhead, Mr B, </a:t>
            </a:r>
            <a:r>
              <a:rPr lang="en-GB" sz="1600" dirty="0" err="1"/>
              <a:t>mastheaded</a:t>
            </a:r>
            <a:r>
              <a:rPr lang="en-GB" sz="1600" dirty="0"/>
              <a:t> or enjoying the fresh air for the 304th time (caricature)’, rmg.co.uk, [online]. Available: </a:t>
            </a:r>
            <a:r>
              <a:rPr lang="en-GB" sz="1600" dirty="0">
                <a:hlinkClick r:id="rId8"/>
              </a:rPr>
              <a:t>http://collections.rmg.co.uk/collections/objects/108984.html</a:t>
            </a:r>
            <a:r>
              <a:rPr lang="en-GB" sz="1600" dirty="0"/>
              <a:t>  (Accessed: 08/05/2018)</a:t>
            </a:r>
          </a:p>
          <a:p>
            <a:r>
              <a:rPr lang="en-GB" sz="1800" dirty="0"/>
              <a:t>Royal Greenwich Museums, ‘Midshipman Blockhead, Mr B seeking the Bubble reputation (caricature)’, rmg.co.uk, [online]. Available: </a:t>
            </a:r>
            <a:r>
              <a:rPr lang="en-GB" sz="1800" dirty="0">
                <a:hlinkClick r:id="rId9"/>
              </a:rPr>
              <a:t>http://collections.rmg.co.uk/collections/objects/108985.html</a:t>
            </a:r>
            <a:r>
              <a:rPr lang="en-GB" sz="1800" dirty="0"/>
              <a:t>   (Accessed: 08/05/2018)</a:t>
            </a:r>
          </a:p>
          <a:p>
            <a:r>
              <a:rPr lang="en-GB" sz="1800" dirty="0"/>
              <a:t>Royal Greenwich Museums, ‘Midshipman Blockhead, Waiting room at the Admiralty (*no misnomer), (caricature)’, rmg.co.uk, [online]. Available: </a:t>
            </a:r>
            <a:r>
              <a:rPr lang="en-GB" sz="1800" dirty="0">
                <a:hlinkClick r:id="rId10"/>
              </a:rPr>
              <a:t>http://collections.rmg.co.uk/collections/objects/108986.html</a:t>
            </a:r>
            <a:r>
              <a:rPr lang="en-GB" sz="1800" dirty="0"/>
              <a:t> (Accessed: 08/05/2018) </a:t>
            </a:r>
          </a:p>
          <a:p>
            <a:r>
              <a:rPr lang="en-GB" sz="1800" dirty="0"/>
              <a:t>Royal Museums Greenwich, ‘Midshipman Blockhead, Mr B Promoted to </a:t>
            </a:r>
            <a:r>
              <a:rPr lang="en-GB" sz="1800" dirty="0" err="1"/>
              <a:t>Lieut</a:t>
            </a:r>
            <a:r>
              <a:rPr lang="en-GB" sz="1800" dirty="0"/>
              <a:t> &amp; first putting on his uniform (caricature)’, rmg.co.uk, [online]. Available: </a:t>
            </a:r>
            <a:r>
              <a:rPr lang="en-GB" sz="1800" dirty="0">
                <a:hlinkClick r:id="rId11"/>
              </a:rPr>
              <a:t>http://collections.rmg.co.uk/collections/objects/108987.html</a:t>
            </a:r>
            <a:r>
              <a:rPr lang="en-GB" sz="1800" dirty="0"/>
              <a:t>  (Accessed: 08/05/2018)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350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813</TotalTime>
  <Words>2326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Wingdings 3</vt:lpstr>
      <vt:lpstr>Ion</vt:lpstr>
      <vt:lpstr>Mr Midshipman Blockhead: George Cruikshank’s satire of a naval officer’s early career </vt:lpstr>
      <vt:lpstr>Introduction </vt:lpstr>
      <vt:lpstr>The Biography of the Prints </vt:lpstr>
      <vt:lpstr>Print 8: Midshipman Blockhead, The Progress of a Midshipman exemplified in the career of Master Blockhead in seven plates &amp; frontispiece</vt:lpstr>
      <vt:lpstr>Print 1: Fitting out Master William Blockhead HM Ship Hellfire West India Station. </vt:lpstr>
      <vt:lpstr>Print 2: Master B finding things not exactly what he expected</vt:lpstr>
      <vt:lpstr>Print 3: Mr B on the Middle Watch, "cold blows the wind &amp; the rains coming on"</vt:lpstr>
      <vt:lpstr>Print 4 : Mr B, mastheaded or enjoying the fresh air for the 304th time </vt:lpstr>
      <vt:lpstr>Print 5: Mr B seeking the Bubble reputation</vt:lpstr>
      <vt:lpstr>Print 6: Waiting room at the Admiralty</vt:lpstr>
      <vt:lpstr>Print 7: Mr B Promoted to Lieut &amp; first putting on his uniform </vt:lpstr>
      <vt:lpstr>Conclusion </vt:lpstr>
      <vt:lpstr>References Part 1   </vt:lpstr>
      <vt:lpstr>References Part 2  </vt:lpstr>
      <vt:lpstr>References part 3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 Midshipman Blockhead: George Cruikshank’s satire of a naval officer’s early career </dc:title>
  <dc:creator>George Gillson-Gant</dc:creator>
  <cp:lastModifiedBy>George Gillson-Gant</cp:lastModifiedBy>
  <cp:revision>7</cp:revision>
  <dcterms:created xsi:type="dcterms:W3CDTF">2018-05-06T13:16:12Z</dcterms:created>
  <dcterms:modified xsi:type="dcterms:W3CDTF">2018-05-08T17:43:44Z</dcterms:modified>
</cp:coreProperties>
</file>