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8" r:id="rId3"/>
    <p:sldId id="259" r:id="rId4"/>
    <p:sldId id="263" r:id="rId5"/>
    <p:sldId id="257" r:id="rId6"/>
    <p:sldId id="262" r:id="rId7"/>
    <p:sldId id="261" r:id="rId8"/>
    <p:sldId id="274" r:id="rId9"/>
    <p:sldId id="264" r:id="rId10"/>
    <p:sldId id="265" r:id="rId11"/>
    <p:sldId id="275" r:id="rId12"/>
    <p:sldId id="266" r:id="rId13"/>
    <p:sldId id="260" r:id="rId14"/>
    <p:sldId id="267" r:id="rId15"/>
    <p:sldId id="273" r:id="rId16"/>
    <p:sldId id="272" r:id="rId17"/>
    <p:sldId id="268" r:id="rId18"/>
    <p:sldId id="270" r:id="rId19"/>
    <p:sldId id="271"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94660"/>
  </p:normalViewPr>
  <p:slideViewPr>
    <p:cSldViewPr snapToGrid="0">
      <p:cViewPr>
        <p:scale>
          <a:sx n="70" d="100"/>
          <a:sy n="70" d="100"/>
        </p:scale>
        <p:origin x="1186" y="5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6998A93A-39ED-452C-840E-10E85FE8CA39}" type="datetimeFigureOut">
              <a:rPr lang="en-GB" smtClean="0"/>
              <a:t>20/01/2018</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D276FF9-7786-4452-9B39-306033D0576D}"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262639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98A93A-39ED-452C-840E-10E85FE8CA39}" type="datetimeFigureOut">
              <a:rPr lang="en-GB" smtClean="0"/>
              <a:t>20/01/2018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35545242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6998A93A-39ED-452C-840E-10E85FE8CA39}" type="datetimeFigureOut">
              <a:rPr lang="en-GB" smtClean="0"/>
              <a:t>20/01/2018</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D276FF9-7786-4452-9B39-306033D0576D}"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4112362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98A93A-39ED-452C-840E-10E85FE8CA39}" type="datetimeFigureOut">
              <a:rPr lang="en-GB" smtClean="0"/>
              <a:t>20/01/2018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12162565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98A93A-39ED-452C-840E-10E85FE8CA39}" type="datetimeFigureOut">
              <a:rPr lang="en-GB" smtClean="0"/>
              <a:t>20/01/2018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15960217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98A93A-39ED-452C-840E-10E85FE8CA39}" type="datetimeFigureOut">
              <a:rPr lang="en-GB" smtClean="0"/>
              <a:t>20/01/2018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2559698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98A93A-39ED-452C-840E-10E85FE8CA39}" type="datetimeFigureOut">
              <a:rPr lang="en-GB" smtClean="0"/>
              <a:t>20/01/2018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5261677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6998A93A-39ED-452C-840E-10E85FE8CA39}" type="datetimeFigureOut">
              <a:rPr lang="en-GB" smtClean="0"/>
              <a:t>20/01/2018</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D276FF9-7786-4452-9B39-306033D0576D}"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701865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6998A93A-39ED-452C-840E-10E85FE8CA39}" type="datetimeFigureOut">
              <a:rPr lang="en-GB" smtClean="0"/>
              <a:t>20/01/2018</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20650873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98A93A-39ED-452C-840E-10E85FE8CA39}" type="datetimeFigureOut">
              <a:rPr lang="en-GB" smtClean="0"/>
              <a:t>20/01/2018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38953509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98A93A-39ED-452C-840E-10E85FE8CA39}" type="datetimeFigureOut">
              <a:rPr lang="en-GB" smtClean="0"/>
              <a:t>20/01/2018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76FF9-7786-4452-9B39-306033D0576D}" type="slidenum">
              <a:rPr lang="en-GB" smtClean="0"/>
              <a:t>‹#›</a:t>
            </a:fld>
            <a:endParaRPr lang="en-GB"/>
          </a:p>
        </p:txBody>
      </p:sp>
    </p:spTree>
    <p:extLst>
      <p:ext uri="{BB962C8B-B14F-4D97-AF65-F5344CB8AC3E}">
        <p14:creationId xmlns:p14="http://schemas.microsoft.com/office/powerpoint/2010/main" val="38774514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6998A93A-39ED-452C-840E-10E85FE8CA39}" type="datetimeFigureOut">
              <a:rPr lang="en-GB" smtClean="0"/>
              <a:t>20/01/2018</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D276FF9-7786-4452-9B39-306033D0576D}"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17050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5.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www.nydailynews.com/entertainment/music-arts/alan-cumming-heads-flashy-bacchae-article-1.351587" TargetMode="External"/><Relationship Id="rId3" Type="http://schemas.openxmlformats.org/officeDocument/2006/relationships/hyperlink" Target="https://commons.wikimedia.org/wiki/File:Tragic_comic_masks_-_roman_mosaic.jpg" TargetMode="External"/><Relationship Id="rId7" Type="http://schemas.openxmlformats.org/officeDocument/2006/relationships/hyperlink" Target="https://www.gettyimages.co.uk/event/lincoln-center-festival-national-theatre-of-scotlands-the-bacch-81798419#actor-cal-macaninch-performs-at-the-2008-lincoln-center-festivals-picture-id107113895" TargetMode="External"/><Relationship Id="rId2" Type="http://schemas.openxmlformats.org/officeDocument/2006/relationships/hyperlink" Target="https://www.google.com/search?q=cache:http://users.sch.gr/spapand/masks.html" TargetMode="External"/><Relationship Id="rId1" Type="http://schemas.openxmlformats.org/officeDocument/2006/relationships/slideLayout" Target="../slideLayouts/slideLayout2.xml"/><Relationship Id="rId6" Type="http://schemas.openxmlformats.org/officeDocument/2006/relationships/hyperlink" Target="http://www.fanpop.com/clubs/alan-cumming/images/3114353/title/dionysus-photo" TargetMode="External"/><Relationship Id="rId5" Type="http://schemas.openxmlformats.org/officeDocument/2006/relationships/hyperlink" Target="http://www.angelfire.com/zine2/DionysianUnderground/bacchae.htm" TargetMode="External"/><Relationship Id="rId4" Type="http://schemas.openxmlformats.org/officeDocument/2006/relationships/hyperlink" Target="http://www.britishmuseum.org/research/collection_online/collection_object_details.aspx?objectId=465001&amp;partId=1&amp;searchText=theatre+mask&amp;from=bc&amp;fromDate=500&amp;to=ad&amp;toDate=200&amp;pag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5453-DA42-41F1-8E85-97D7264DC1A3}"/>
              </a:ext>
            </a:extLst>
          </p:cNvPr>
          <p:cNvSpPr>
            <a:spLocks noGrp="1"/>
          </p:cNvSpPr>
          <p:nvPr>
            <p:ph type="ctrTitle"/>
          </p:nvPr>
        </p:nvSpPr>
        <p:spPr/>
        <p:txBody>
          <a:bodyPr>
            <a:normAutofit/>
          </a:bodyPr>
          <a:lstStyle/>
          <a:p>
            <a:r>
              <a:rPr lang="en-GB" sz="3600" u="sng" dirty="0"/>
              <a:t>The importance of Production in affecting meaning within Greek theatre, with reference to modern stage adaptions</a:t>
            </a:r>
            <a:endParaRPr lang="en-GB" sz="3600" dirty="0"/>
          </a:p>
        </p:txBody>
      </p:sp>
      <p:sp>
        <p:nvSpPr>
          <p:cNvPr id="3" name="Subtitle 2">
            <a:extLst>
              <a:ext uri="{FF2B5EF4-FFF2-40B4-BE49-F238E27FC236}">
                <a16:creationId xmlns:a16="http://schemas.microsoft.com/office/drawing/2014/main" id="{97C83DD7-6283-4AC0-BD6A-9F1A0D2B1D67}"/>
              </a:ext>
            </a:extLst>
          </p:cNvPr>
          <p:cNvSpPr>
            <a:spLocks noGrp="1"/>
          </p:cNvSpPr>
          <p:nvPr>
            <p:ph type="subTitle" idx="1"/>
          </p:nvPr>
        </p:nvSpPr>
        <p:spPr/>
        <p:txBody>
          <a:bodyPr/>
          <a:lstStyle/>
          <a:p>
            <a:r>
              <a:rPr lang="en-GB" dirty="0"/>
              <a:t>Megan Mullins</a:t>
            </a:r>
          </a:p>
        </p:txBody>
      </p:sp>
    </p:spTree>
    <p:extLst>
      <p:ext uri="{BB962C8B-B14F-4D97-AF65-F5344CB8AC3E}">
        <p14:creationId xmlns:p14="http://schemas.microsoft.com/office/powerpoint/2010/main" val="29248203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F2FF5-F85B-4A24-8857-A25893546833}"/>
              </a:ext>
            </a:extLst>
          </p:cNvPr>
          <p:cNvSpPr>
            <a:spLocks noGrp="1"/>
          </p:cNvSpPr>
          <p:nvPr>
            <p:ph type="title"/>
          </p:nvPr>
        </p:nvSpPr>
        <p:spPr/>
        <p:txBody>
          <a:bodyPr/>
          <a:lstStyle/>
          <a:p>
            <a:r>
              <a:rPr lang="en-GB" dirty="0"/>
              <a:t>What do I mean by this?</a:t>
            </a:r>
          </a:p>
        </p:txBody>
      </p:sp>
      <p:sp>
        <p:nvSpPr>
          <p:cNvPr id="3" name="Content Placeholder 2">
            <a:extLst>
              <a:ext uri="{FF2B5EF4-FFF2-40B4-BE49-F238E27FC236}">
                <a16:creationId xmlns:a16="http://schemas.microsoft.com/office/drawing/2014/main" id="{BC351066-6903-4680-9A08-9F2258EBC632}"/>
              </a:ext>
            </a:extLst>
          </p:cNvPr>
          <p:cNvSpPr>
            <a:spLocks noGrp="1"/>
          </p:cNvSpPr>
          <p:nvPr>
            <p:ph idx="1"/>
          </p:nvPr>
        </p:nvSpPr>
        <p:spPr/>
        <p:txBody>
          <a:bodyPr/>
          <a:lstStyle/>
          <a:p>
            <a:r>
              <a:rPr lang="en-GB" dirty="0"/>
              <a:t>A piece of theatre is more than just the script</a:t>
            </a:r>
          </a:p>
          <a:p>
            <a:r>
              <a:rPr lang="en-GB" dirty="0"/>
              <a:t>There is a habit for classicists to study Greek plays as English literature, ignoring the aspects that make them a piece of theatre. [Bosher:2007]</a:t>
            </a:r>
          </a:p>
          <a:p>
            <a:r>
              <a:rPr lang="en-GB" dirty="0"/>
              <a:t>“At a given point in a performance, you receive, </a:t>
            </a:r>
            <a:r>
              <a:rPr lang="en-GB" i="1" dirty="0"/>
              <a:t> at the same moment, </a:t>
            </a:r>
            <a:r>
              <a:rPr lang="en-GB" dirty="0"/>
              <a:t>six or seven pieces of information (from the set, costume, lightning, the position of actors, their gestures, their posture, their speech.)” [Barthes:1964]</a:t>
            </a:r>
          </a:p>
          <a:p>
            <a:r>
              <a:rPr lang="en-GB" dirty="0"/>
              <a:t>How is this translated to Greek Theatre?</a:t>
            </a:r>
          </a:p>
        </p:txBody>
      </p:sp>
    </p:spTree>
    <p:extLst>
      <p:ext uri="{BB962C8B-B14F-4D97-AF65-F5344CB8AC3E}">
        <p14:creationId xmlns:p14="http://schemas.microsoft.com/office/powerpoint/2010/main" val="39454060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B9CCA-C83B-47DE-8AD0-16A57F9074FE}"/>
              </a:ext>
            </a:extLst>
          </p:cNvPr>
          <p:cNvSpPr>
            <a:spLocks noGrp="1"/>
          </p:cNvSpPr>
          <p:nvPr>
            <p:ph type="title"/>
          </p:nvPr>
        </p:nvSpPr>
        <p:spPr/>
        <p:txBody>
          <a:bodyPr/>
          <a:lstStyle/>
          <a:p>
            <a:r>
              <a:rPr lang="en-GB" dirty="0"/>
              <a:t>What do I want to look in to?</a:t>
            </a:r>
          </a:p>
        </p:txBody>
      </p:sp>
      <p:sp>
        <p:nvSpPr>
          <p:cNvPr id="3" name="Content Placeholder 2">
            <a:extLst>
              <a:ext uri="{FF2B5EF4-FFF2-40B4-BE49-F238E27FC236}">
                <a16:creationId xmlns:a16="http://schemas.microsoft.com/office/drawing/2014/main" id="{A1439A90-274E-427E-AC03-A86A0C352A77}"/>
              </a:ext>
            </a:extLst>
          </p:cNvPr>
          <p:cNvSpPr>
            <a:spLocks noGrp="1"/>
          </p:cNvSpPr>
          <p:nvPr>
            <p:ph idx="1"/>
          </p:nvPr>
        </p:nvSpPr>
        <p:spPr/>
        <p:txBody>
          <a:bodyPr/>
          <a:lstStyle/>
          <a:p>
            <a:r>
              <a:rPr lang="en-GB" dirty="0"/>
              <a:t>Establish the production techniques used in Greek theatre </a:t>
            </a:r>
          </a:p>
          <a:p>
            <a:r>
              <a:rPr lang="en-GB" dirty="0"/>
              <a:t>What did these elements communicate to the audience?</a:t>
            </a:r>
          </a:p>
          <a:p>
            <a:r>
              <a:rPr lang="en-GB" dirty="0"/>
              <a:t>How does including these elements of production affect the reading and meaning of the texts?</a:t>
            </a:r>
          </a:p>
          <a:p>
            <a:r>
              <a:rPr lang="en-GB" dirty="0"/>
              <a:t>By using modern examples, explore the way these techniques are replicated and the affect they have on the production meaning.</a:t>
            </a:r>
          </a:p>
          <a:p>
            <a:r>
              <a:rPr lang="en-GB" dirty="0"/>
              <a:t>Is using ‘traditional’ or ‘authentic’ Greek production techniques an accurate way to translate meaning to a modern audience?</a:t>
            </a:r>
          </a:p>
        </p:txBody>
      </p:sp>
    </p:spTree>
    <p:extLst>
      <p:ext uri="{BB962C8B-B14F-4D97-AF65-F5344CB8AC3E}">
        <p14:creationId xmlns:p14="http://schemas.microsoft.com/office/powerpoint/2010/main" val="8201973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ED838-364B-4A1E-81E2-8403DCF7675A}"/>
              </a:ext>
            </a:extLst>
          </p:cNvPr>
          <p:cNvSpPr>
            <a:spLocks noGrp="1"/>
          </p:cNvSpPr>
          <p:nvPr>
            <p:ph type="title"/>
          </p:nvPr>
        </p:nvSpPr>
        <p:spPr/>
        <p:txBody>
          <a:bodyPr/>
          <a:lstStyle/>
          <a:p>
            <a:r>
              <a:rPr lang="en-GB" dirty="0"/>
              <a:t>Masks</a:t>
            </a:r>
            <a:br>
              <a:rPr lang="en-GB" dirty="0"/>
            </a:br>
            <a:endParaRPr lang="en-GB" dirty="0"/>
          </a:p>
        </p:txBody>
      </p:sp>
      <p:sp>
        <p:nvSpPr>
          <p:cNvPr id="3" name="Text Placeholder 2">
            <a:extLst>
              <a:ext uri="{FF2B5EF4-FFF2-40B4-BE49-F238E27FC236}">
                <a16:creationId xmlns:a16="http://schemas.microsoft.com/office/drawing/2014/main" id="{E7429840-B4C4-4B7B-A305-D5F2D439E042}"/>
              </a:ext>
            </a:extLst>
          </p:cNvPr>
          <p:cNvSpPr>
            <a:spLocks noGrp="1"/>
          </p:cNvSpPr>
          <p:nvPr>
            <p:ph type="body" idx="1"/>
          </p:nvPr>
        </p:nvSpPr>
        <p:spPr/>
        <p:txBody>
          <a:bodyPr/>
          <a:lstStyle/>
          <a:p>
            <a:r>
              <a:rPr lang="en-GB" dirty="0"/>
              <a:t>Their place in Greek theatre</a:t>
            </a:r>
          </a:p>
        </p:txBody>
      </p:sp>
    </p:spTree>
    <p:extLst>
      <p:ext uri="{BB962C8B-B14F-4D97-AF65-F5344CB8AC3E}">
        <p14:creationId xmlns:p14="http://schemas.microsoft.com/office/powerpoint/2010/main" val="7066950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3AD2F-6D09-49FB-9FF6-C504EB10AEC3}"/>
              </a:ext>
            </a:extLst>
          </p:cNvPr>
          <p:cNvSpPr>
            <a:spLocks noGrp="1"/>
          </p:cNvSpPr>
          <p:nvPr>
            <p:ph type="title"/>
          </p:nvPr>
        </p:nvSpPr>
        <p:spPr/>
        <p:txBody>
          <a:bodyPr/>
          <a:lstStyle/>
          <a:p>
            <a:r>
              <a:rPr lang="en-GB" u="sng" dirty="0"/>
              <a:t>Purpose of masks</a:t>
            </a:r>
            <a:endParaRPr lang="en-GB" dirty="0"/>
          </a:p>
        </p:txBody>
      </p:sp>
      <p:sp>
        <p:nvSpPr>
          <p:cNvPr id="3" name="Content Placeholder 2">
            <a:extLst>
              <a:ext uri="{FF2B5EF4-FFF2-40B4-BE49-F238E27FC236}">
                <a16:creationId xmlns:a16="http://schemas.microsoft.com/office/drawing/2014/main" id="{36E0CAB3-FFA1-48BE-89E7-84065D11D248}"/>
              </a:ext>
            </a:extLst>
          </p:cNvPr>
          <p:cNvSpPr>
            <a:spLocks noGrp="1"/>
          </p:cNvSpPr>
          <p:nvPr>
            <p:ph idx="1"/>
          </p:nvPr>
        </p:nvSpPr>
        <p:spPr/>
        <p:txBody>
          <a:bodyPr/>
          <a:lstStyle/>
          <a:p>
            <a:r>
              <a:rPr lang="en-GB" dirty="0"/>
              <a:t>In Greece, the mask was essential to identify a character to the audience at a distance</a:t>
            </a:r>
          </a:p>
          <a:p>
            <a:endParaRPr lang="en-GB" dirty="0"/>
          </a:p>
          <a:p>
            <a:r>
              <a:rPr lang="en-GB" dirty="0"/>
              <a:t>Allowed quick character changes, important due to the 3 actor limit</a:t>
            </a:r>
          </a:p>
          <a:p>
            <a:endParaRPr lang="en-GB" dirty="0"/>
          </a:p>
          <a:p>
            <a:r>
              <a:rPr lang="en-GB" dirty="0"/>
              <a:t>Through its features, a mask could identify a character’s gender, status and age</a:t>
            </a:r>
          </a:p>
          <a:p>
            <a:endParaRPr lang="en-GB" dirty="0"/>
          </a:p>
        </p:txBody>
      </p:sp>
    </p:spTree>
    <p:extLst>
      <p:ext uri="{BB962C8B-B14F-4D97-AF65-F5344CB8AC3E}">
        <p14:creationId xmlns:p14="http://schemas.microsoft.com/office/powerpoint/2010/main" val="41247379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832F0-C203-4B6C-808F-DCC6CFC1E107}"/>
              </a:ext>
            </a:extLst>
          </p:cNvPr>
          <p:cNvSpPr>
            <a:spLocks noGrp="1"/>
          </p:cNvSpPr>
          <p:nvPr>
            <p:ph type="title"/>
          </p:nvPr>
        </p:nvSpPr>
        <p:spPr/>
        <p:txBody>
          <a:bodyPr/>
          <a:lstStyle/>
          <a:p>
            <a:r>
              <a:rPr lang="en-GB" dirty="0"/>
              <a:t>Mask Features</a:t>
            </a:r>
          </a:p>
        </p:txBody>
      </p:sp>
      <p:sp>
        <p:nvSpPr>
          <p:cNvPr id="3" name="Content Placeholder 2">
            <a:extLst>
              <a:ext uri="{FF2B5EF4-FFF2-40B4-BE49-F238E27FC236}">
                <a16:creationId xmlns:a16="http://schemas.microsoft.com/office/drawing/2014/main" id="{BB9AE88C-087A-4879-ACEC-43319D286A31}"/>
              </a:ext>
            </a:extLst>
          </p:cNvPr>
          <p:cNvSpPr>
            <a:spLocks noGrp="1"/>
          </p:cNvSpPr>
          <p:nvPr>
            <p:ph idx="1"/>
          </p:nvPr>
        </p:nvSpPr>
        <p:spPr/>
        <p:txBody>
          <a:bodyPr/>
          <a:lstStyle/>
          <a:p>
            <a:r>
              <a:rPr lang="en-GB" dirty="0"/>
              <a:t>Most masks can categorised in to five character archetypes</a:t>
            </a:r>
          </a:p>
          <a:p>
            <a:pPr lvl="1"/>
            <a:r>
              <a:rPr lang="en-GB" dirty="0"/>
              <a:t>Old Men – wrinkles, white hair and beards, yellow skin</a:t>
            </a:r>
          </a:p>
          <a:p>
            <a:pPr lvl="1"/>
            <a:r>
              <a:rPr lang="en-GB" dirty="0"/>
              <a:t>Young Men – smoothed face, dark curled hair, red ‘tanned’ skin</a:t>
            </a:r>
          </a:p>
          <a:p>
            <a:pPr lvl="1"/>
            <a:r>
              <a:rPr lang="en-GB" dirty="0"/>
              <a:t> Women – white skin, long straight dark hair, light blush</a:t>
            </a:r>
          </a:p>
          <a:p>
            <a:pPr lvl="1"/>
            <a:r>
              <a:rPr lang="en-GB" dirty="0"/>
              <a:t>Slaves – twisted face, dark yellow skin, ‘tawny’ hair </a:t>
            </a:r>
          </a:p>
          <a:p>
            <a:endParaRPr lang="en-GB" dirty="0"/>
          </a:p>
          <a:p>
            <a:r>
              <a:rPr lang="en-GB" dirty="0"/>
              <a:t>The combination of these features can be adapted to represent the personality behind the character </a:t>
            </a:r>
            <a:r>
              <a:rPr lang="en-GB" dirty="0" err="1"/>
              <a:t>Eg.</a:t>
            </a:r>
            <a:r>
              <a:rPr lang="en-GB" dirty="0"/>
              <a:t> The more tanned the young man the more ‘boisterous’ their character</a:t>
            </a:r>
          </a:p>
        </p:txBody>
      </p:sp>
    </p:spTree>
    <p:extLst>
      <p:ext uri="{BB962C8B-B14F-4D97-AF65-F5344CB8AC3E}">
        <p14:creationId xmlns:p14="http://schemas.microsoft.com/office/powerpoint/2010/main" val="24516007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0D66F-8C9E-41E9-A2CC-4530655B6F55}"/>
              </a:ext>
            </a:extLst>
          </p:cNvPr>
          <p:cNvSpPr>
            <a:spLocks noGrp="1"/>
          </p:cNvSpPr>
          <p:nvPr>
            <p:ph type="title"/>
          </p:nvPr>
        </p:nvSpPr>
        <p:spPr/>
        <p:txBody>
          <a:bodyPr/>
          <a:lstStyle/>
          <a:p>
            <a:r>
              <a:rPr lang="en-GB" dirty="0"/>
              <a:t>Masks</a:t>
            </a:r>
          </a:p>
        </p:txBody>
      </p:sp>
      <p:sp>
        <p:nvSpPr>
          <p:cNvPr id="3" name="Content Placeholder 2">
            <a:extLst>
              <a:ext uri="{FF2B5EF4-FFF2-40B4-BE49-F238E27FC236}">
                <a16:creationId xmlns:a16="http://schemas.microsoft.com/office/drawing/2014/main" id="{CAABF6DD-1179-48D5-98A0-56856C9B0BC2}"/>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A44D6033-4CC7-4C69-81C2-97B5CCFD65F6}"/>
              </a:ext>
            </a:extLst>
          </p:cNvPr>
          <p:cNvPicPr>
            <a:picLocks noChangeAspect="1"/>
          </p:cNvPicPr>
          <p:nvPr/>
        </p:nvPicPr>
        <p:blipFill rotWithShape="1">
          <a:blip r:embed="rId2">
            <a:extLst>
              <a:ext uri="{28A0092B-C50C-407E-A947-70E740481C1C}">
                <a14:useLocalDpi xmlns:a14="http://schemas.microsoft.com/office/drawing/2010/main" val="0"/>
              </a:ext>
            </a:extLst>
          </a:blip>
          <a:srcRect l="4509" t="5443" r="2046" b="5060"/>
          <a:stretch/>
        </p:blipFill>
        <p:spPr>
          <a:xfrm>
            <a:off x="5164421" y="1243752"/>
            <a:ext cx="2590801" cy="28976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Rectangle 3">
            <a:extLst>
              <a:ext uri="{FF2B5EF4-FFF2-40B4-BE49-F238E27FC236}">
                <a16:creationId xmlns:a16="http://schemas.microsoft.com/office/drawing/2014/main" id="{BF4DD2E0-2BD0-4799-8A21-CDDEDED1602A}"/>
              </a:ext>
            </a:extLst>
          </p:cNvPr>
          <p:cNvSpPr>
            <a:spLocks noChangeArrowheads="1"/>
          </p:cNvSpPr>
          <p:nvPr/>
        </p:nvSpPr>
        <p:spPr bwMode="auto">
          <a:xfrm>
            <a:off x="5085741" y="4075787"/>
            <a:ext cx="2948316" cy="477054"/>
          </a:xfrm>
          <a:prstGeom prst="rect">
            <a:avLst/>
          </a:prstGeom>
          <a:noFill/>
          <a:ln>
            <a:noFill/>
          </a:ln>
          <a:effec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100" dirty="0"/>
              <a:t>Terracotta comic mask of a slave., 1stC BC-1stC</a:t>
            </a:r>
            <a:endParaRPr kumimoji="0" lang="en-US" altLang="en-US" sz="11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rgbClr val="CC0000"/>
              </a:solidFill>
              <a:effectLst/>
              <a:latin typeface="inherit"/>
            </a:endParaRPr>
          </a:p>
        </p:txBody>
      </p:sp>
      <p:pic>
        <p:nvPicPr>
          <p:cNvPr id="10" name="Picture 9">
            <a:extLst>
              <a:ext uri="{FF2B5EF4-FFF2-40B4-BE49-F238E27FC236}">
                <a16:creationId xmlns:a16="http://schemas.microsoft.com/office/drawing/2014/main" id="{4407B31C-1814-4248-B2F7-7B65EAB67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62324" y="4082796"/>
            <a:ext cx="3226254" cy="19873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a:extLst>
              <a:ext uri="{FF2B5EF4-FFF2-40B4-BE49-F238E27FC236}">
                <a16:creationId xmlns:a16="http://schemas.microsoft.com/office/drawing/2014/main" id="{148F00F5-4A84-4822-ABE1-59F3B3F17A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3257" y="3943691"/>
            <a:ext cx="3834063" cy="23473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DE5DBA0B-E597-40F4-97F4-8E5614244CDF}"/>
              </a:ext>
            </a:extLst>
          </p:cNvPr>
          <p:cNvSpPr txBox="1"/>
          <p:nvPr/>
        </p:nvSpPr>
        <p:spPr>
          <a:xfrm>
            <a:off x="914400" y="6312848"/>
            <a:ext cx="3505200" cy="430887"/>
          </a:xfrm>
          <a:prstGeom prst="rect">
            <a:avLst/>
          </a:prstGeom>
          <a:noFill/>
        </p:spPr>
        <p:txBody>
          <a:bodyPr wrap="square" rtlCol="0">
            <a:spAutoFit/>
          </a:bodyPr>
          <a:lstStyle/>
          <a:p>
            <a:r>
              <a:rPr lang="en-GB" sz="1100" dirty="0"/>
              <a:t>Mosaic showing theatrical masks of Tragedy and Comedy. Roman artwork, 2nd century CE.</a:t>
            </a:r>
          </a:p>
        </p:txBody>
      </p:sp>
      <p:sp>
        <p:nvSpPr>
          <p:cNvPr id="17" name="TextBox 16">
            <a:extLst>
              <a:ext uri="{FF2B5EF4-FFF2-40B4-BE49-F238E27FC236}">
                <a16:creationId xmlns:a16="http://schemas.microsoft.com/office/drawing/2014/main" id="{230536C5-F2F5-4364-BEE5-7AB3BC945142}"/>
              </a:ext>
            </a:extLst>
          </p:cNvPr>
          <p:cNvSpPr txBox="1"/>
          <p:nvPr/>
        </p:nvSpPr>
        <p:spPr>
          <a:xfrm>
            <a:off x="8062324" y="6119670"/>
            <a:ext cx="2558143" cy="461665"/>
          </a:xfrm>
          <a:prstGeom prst="rect">
            <a:avLst/>
          </a:prstGeom>
          <a:noFill/>
        </p:spPr>
        <p:txBody>
          <a:bodyPr wrap="square" rtlCol="0">
            <a:spAutoFit/>
          </a:bodyPr>
          <a:lstStyle/>
          <a:p>
            <a:r>
              <a:rPr lang="en-GB" sz="1200" dirty="0"/>
              <a:t>Reconstruction of masks for Greek tragedy by Chris </a:t>
            </a:r>
            <a:r>
              <a:rPr lang="en-GB" sz="1200" dirty="0" err="1"/>
              <a:t>Vervain</a:t>
            </a:r>
            <a:r>
              <a:rPr lang="en-GB" sz="1200" dirty="0"/>
              <a:t>, 2005</a:t>
            </a:r>
          </a:p>
        </p:txBody>
      </p:sp>
    </p:spTree>
    <p:extLst>
      <p:ext uri="{BB962C8B-B14F-4D97-AF65-F5344CB8AC3E}">
        <p14:creationId xmlns:p14="http://schemas.microsoft.com/office/powerpoint/2010/main" val="31961166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C5351-B7E0-43E3-89C5-F72B0CF9D550}"/>
              </a:ext>
            </a:extLst>
          </p:cNvPr>
          <p:cNvSpPr>
            <a:spLocks noGrp="1"/>
          </p:cNvSpPr>
          <p:nvPr>
            <p:ph type="title"/>
          </p:nvPr>
        </p:nvSpPr>
        <p:spPr/>
        <p:txBody>
          <a:bodyPr/>
          <a:lstStyle/>
          <a:p>
            <a:r>
              <a:rPr lang="en-GB" i="1" dirty="0"/>
              <a:t>The Bacchae</a:t>
            </a:r>
          </a:p>
        </p:txBody>
      </p:sp>
      <p:sp>
        <p:nvSpPr>
          <p:cNvPr id="3" name="Text Placeholder 2">
            <a:extLst>
              <a:ext uri="{FF2B5EF4-FFF2-40B4-BE49-F238E27FC236}">
                <a16:creationId xmlns:a16="http://schemas.microsoft.com/office/drawing/2014/main" id="{D7638A6E-A2EE-437D-A4DB-E14E2187826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9211140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40E11-693E-4878-A438-00F43A9065B3}"/>
              </a:ext>
            </a:extLst>
          </p:cNvPr>
          <p:cNvSpPr>
            <a:spLocks noGrp="1"/>
          </p:cNvSpPr>
          <p:nvPr>
            <p:ph type="title"/>
          </p:nvPr>
        </p:nvSpPr>
        <p:spPr/>
        <p:txBody>
          <a:bodyPr/>
          <a:lstStyle/>
          <a:p>
            <a:r>
              <a:rPr lang="en-GB" i="1" dirty="0"/>
              <a:t>The Bacchae - </a:t>
            </a:r>
            <a:r>
              <a:rPr lang="en-GB" dirty="0"/>
              <a:t>Gender</a:t>
            </a:r>
            <a:endParaRPr lang="en-GB" i="1" dirty="0"/>
          </a:p>
        </p:txBody>
      </p:sp>
      <p:sp>
        <p:nvSpPr>
          <p:cNvPr id="3" name="Content Placeholder 2">
            <a:extLst>
              <a:ext uri="{FF2B5EF4-FFF2-40B4-BE49-F238E27FC236}">
                <a16:creationId xmlns:a16="http://schemas.microsoft.com/office/drawing/2014/main" id="{555A8158-012A-4702-A4A2-5EDB644C3B5C}"/>
              </a:ext>
            </a:extLst>
          </p:cNvPr>
          <p:cNvSpPr>
            <a:spLocks noGrp="1"/>
          </p:cNvSpPr>
          <p:nvPr>
            <p:ph idx="1"/>
          </p:nvPr>
        </p:nvSpPr>
        <p:spPr>
          <a:xfrm>
            <a:off x="1251678" y="1874517"/>
            <a:ext cx="10178322" cy="3593591"/>
          </a:xfrm>
        </p:spPr>
        <p:txBody>
          <a:bodyPr/>
          <a:lstStyle/>
          <a:p>
            <a:r>
              <a:rPr lang="en-GB" dirty="0"/>
              <a:t>Dionysus himself ‘blurs the lines’ of masculine and feminine [Whol:2005]</a:t>
            </a:r>
          </a:p>
          <a:p>
            <a:r>
              <a:rPr lang="en-GB" dirty="0"/>
              <a:t>“Your hair is long – no wrestler you – and it comes tumbling down all the way to your cheeks: how full of desire it is! And you deliberately keep your skin white” – Pentheus, </a:t>
            </a:r>
            <a:r>
              <a:rPr lang="en-GB" dirty="0" err="1"/>
              <a:t>Eur</a:t>
            </a:r>
            <a:r>
              <a:rPr lang="en-GB" err="1"/>
              <a:t>.</a:t>
            </a:r>
            <a:r>
              <a:rPr lang="en-GB" i="1"/>
              <a:t>Bacchae</a:t>
            </a:r>
            <a:r>
              <a:rPr lang="en-GB" i="1" dirty="0"/>
              <a:t>.</a:t>
            </a:r>
            <a:r>
              <a:rPr lang="en-GB" i="1"/>
              <a:t>453</a:t>
            </a:r>
            <a:endParaRPr lang="en-GB" i="1" dirty="0"/>
          </a:p>
          <a:p>
            <a:r>
              <a:rPr lang="en-GB" dirty="0"/>
              <a:t>The themes of Gender are pushed further near the end of the play, when Dionysus convinces Pentheus to dress as a woman.</a:t>
            </a:r>
          </a:p>
          <a:p>
            <a:endParaRPr lang="en-GB" dirty="0"/>
          </a:p>
          <a:p>
            <a:r>
              <a:rPr lang="en-GB" dirty="0"/>
              <a:t>These themes of Gender would have been reflected in the uses of masks, with Dionysus taking the paler more feminine guise, and Pentheus the more masculine red feature.</a:t>
            </a:r>
          </a:p>
          <a:p>
            <a:endParaRPr lang="en-GB" dirty="0"/>
          </a:p>
        </p:txBody>
      </p:sp>
    </p:spTree>
    <p:extLst>
      <p:ext uri="{BB962C8B-B14F-4D97-AF65-F5344CB8AC3E}">
        <p14:creationId xmlns:p14="http://schemas.microsoft.com/office/powerpoint/2010/main" val="7784633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8817E-97A5-448A-8DEE-ACCC00F9EBC9}"/>
              </a:ext>
            </a:extLst>
          </p:cNvPr>
          <p:cNvSpPr>
            <a:spLocks noGrp="1"/>
          </p:cNvSpPr>
          <p:nvPr>
            <p:ph type="title"/>
          </p:nvPr>
        </p:nvSpPr>
        <p:spPr/>
        <p:txBody>
          <a:bodyPr/>
          <a:lstStyle/>
          <a:p>
            <a:r>
              <a:rPr lang="en-GB" i="1" dirty="0"/>
              <a:t>The Bacchae - </a:t>
            </a:r>
            <a:r>
              <a:rPr lang="en-GB" dirty="0"/>
              <a:t>Deity</a:t>
            </a:r>
            <a:endParaRPr lang="en-GB" i="1" dirty="0"/>
          </a:p>
        </p:txBody>
      </p:sp>
      <p:sp>
        <p:nvSpPr>
          <p:cNvPr id="3" name="Content Placeholder 2">
            <a:extLst>
              <a:ext uri="{FF2B5EF4-FFF2-40B4-BE49-F238E27FC236}">
                <a16:creationId xmlns:a16="http://schemas.microsoft.com/office/drawing/2014/main" id="{9060046B-4A26-4A6F-B27A-1075880611D2}"/>
              </a:ext>
            </a:extLst>
          </p:cNvPr>
          <p:cNvSpPr>
            <a:spLocks noGrp="1"/>
          </p:cNvSpPr>
          <p:nvPr>
            <p:ph idx="1"/>
          </p:nvPr>
        </p:nvSpPr>
        <p:spPr>
          <a:xfrm>
            <a:off x="1251678" y="1874517"/>
            <a:ext cx="10178322" cy="3593591"/>
          </a:xfrm>
        </p:spPr>
        <p:txBody>
          <a:bodyPr/>
          <a:lstStyle/>
          <a:p>
            <a:r>
              <a:rPr lang="en-GB" dirty="0"/>
              <a:t>Dionysus also blurs the lines of deity and human</a:t>
            </a:r>
          </a:p>
          <a:p>
            <a:r>
              <a:rPr lang="en-GB" dirty="0"/>
              <a:t>But how was he presented towards the audience to show this?</a:t>
            </a:r>
          </a:p>
          <a:p>
            <a:r>
              <a:rPr lang="en-GB" dirty="0" err="1"/>
              <a:t>Chaston</a:t>
            </a:r>
            <a:r>
              <a:rPr lang="en-GB" dirty="0"/>
              <a:t> suggests the use of a ‘smiling mask’ to contrast the likely unsmiling masks of the other tragedy characters. [Chaston:2010]</a:t>
            </a:r>
          </a:p>
          <a:p>
            <a:endParaRPr lang="en-GB" dirty="0"/>
          </a:p>
        </p:txBody>
      </p:sp>
      <p:pic>
        <p:nvPicPr>
          <p:cNvPr id="5" name="Picture 4">
            <a:extLst>
              <a:ext uri="{FF2B5EF4-FFF2-40B4-BE49-F238E27FC236}">
                <a16:creationId xmlns:a16="http://schemas.microsoft.com/office/drawing/2014/main" id="{C54A3F63-84FA-4F73-88A1-BB276B38CA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2600" y="3264409"/>
            <a:ext cx="4659575" cy="3429000"/>
          </a:xfrm>
          <a:prstGeom prst="rect">
            <a:avLst/>
          </a:prstGeom>
        </p:spPr>
      </p:pic>
    </p:spTree>
    <p:extLst>
      <p:ext uri="{BB962C8B-B14F-4D97-AF65-F5344CB8AC3E}">
        <p14:creationId xmlns:p14="http://schemas.microsoft.com/office/powerpoint/2010/main" val="39674202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1D4B1-C1EB-45B9-B5B8-5C89C481B3D8}"/>
              </a:ext>
            </a:extLst>
          </p:cNvPr>
          <p:cNvSpPr>
            <a:spLocks noGrp="1"/>
          </p:cNvSpPr>
          <p:nvPr>
            <p:ph type="title"/>
          </p:nvPr>
        </p:nvSpPr>
        <p:spPr/>
        <p:txBody>
          <a:bodyPr/>
          <a:lstStyle/>
          <a:p>
            <a:r>
              <a:rPr lang="en-GB" dirty="0"/>
              <a:t>The Bull</a:t>
            </a:r>
          </a:p>
        </p:txBody>
      </p:sp>
      <p:sp>
        <p:nvSpPr>
          <p:cNvPr id="3" name="Content Placeholder 2">
            <a:extLst>
              <a:ext uri="{FF2B5EF4-FFF2-40B4-BE49-F238E27FC236}">
                <a16:creationId xmlns:a16="http://schemas.microsoft.com/office/drawing/2014/main" id="{DA4ED413-8CEB-4EAB-B594-370644D73580}"/>
              </a:ext>
            </a:extLst>
          </p:cNvPr>
          <p:cNvSpPr>
            <a:spLocks noGrp="1"/>
          </p:cNvSpPr>
          <p:nvPr>
            <p:ph idx="1"/>
          </p:nvPr>
        </p:nvSpPr>
        <p:spPr/>
        <p:txBody>
          <a:bodyPr/>
          <a:lstStyle/>
          <a:p>
            <a:r>
              <a:rPr lang="en-GB" dirty="0"/>
              <a:t>Near the end of the play, Pentheus describes Dionysus as looking like a bull, was this represented with the use of an animal mask? Or not?</a:t>
            </a:r>
          </a:p>
          <a:p>
            <a:r>
              <a:rPr lang="en-GB" dirty="0" err="1"/>
              <a:t>Chaston</a:t>
            </a:r>
            <a:r>
              <a:rPr lang="en-GB" dirty="0"/>
              <a:t> hypothesises that Dionysus would have continued wearing his ‘smiling’ mask, implying that the audience would then feel that they themselves are being disillusioned while Pentheus is finally seeing the truth behind Dionysus’ wicked actions. [</a:t>
            </a:r>
            <a:r>
              <a:rPr lang="en-GB" dirty="0" err="1"/>
              <a:t>Chaston</a:t>
            </a:r>
            <a:r>
              <a:rPr lang="en-GB" dirty="0"/>
              <a:t>: 2010]</a:t>
            </a:r>
          </a:p>
          <a:p>
            <a:r>
              <a:rPr lang="en-GB" dirty="0"/>
              <a:t>Others like Foley suggest a possible mask change for Dionysus, physically becoming the Bull for all to see. [Foley: 1980]</a:t>
            </a:r>
          </a:p>
          <a:p>
            <a:endParaRPr lang="en-GB" dirty="0"/>
          </a:p>
        </p:txBody>
      </p:sp>
    </p:spTree>
    <p:extLst>
      <p:ext uri="{BB962C8B-B14F-4D97-AF65-F5344CB8AC3E}">
        <p14:creationId xmlns:p14="http://schemas.microsoft.com/office/powerpoint/2010/main" val="10271736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33BD65-4723-4E27-86CB-9A75B4EF0B24}"/>
              </a:ext>
            </a:extLst>
          </p:cNvPr>
          <p:cNvSpPr>
            <a:spLocks noGrp="1"/>
          </p:cNvSpPr>
          <p:nvPr>
            <p:ph type="title"/>
          </p:nvPr>
        </p:nvSpPr>
        <p:spPr/>
        <p:txBody>
          <a:bodyPr/>
          <a:lstStyle/>
          <a:p>
            <a:r>
              <a:rPr lang="en-GB" dirty="0"/>
              <a:t>Modern adaption</a:t>
            </a:r>
          </a:p>
        </p:txBody>
      </p:sp>
      <p:sp>
        <p:nvSpPr>
          <p:cNvPr id="5" name="Text Placeholder 4">
            <a:extLst>
              <a:ext uri="{FF2B5EF4-FFF2-40B4-BE49-F238E27FC236}">
                <a16:creationId xmlns:a16="http://schemas.microsoft.com/office/drawing/2014/main" id="{136DF855-69AB-4D9F-9822-43FEECF9F1E5}"/>
              </a:ext>
            </a:extLst>
          </p:cNvPr>
          <p:cNvSpPr>
            <a:spLocks noGrp="1"/>
          </p:cNvSpPr>
          <p:nvPr>
            <p:ph type="body" idx="1"/>
          </p:nvPr>
        </p:nvSpPr>
        <p:spPr/>
        <p:txBody>
          <a:bodyPr/>
          <a:lstStyle/>
          <a:p>
            <a:r>
              <a:rPr lang="en-GB" dirty="0"/>
              <a:t>Are masks still important?</a:t>
            </a:r>
          </a:p>
        </p:txBody>
      </p:sp>
    </p:spTree>
    <p:extLst>
      <p:ext uri="{BB962C8B-B14F-4D97-AF65-F5344CB8AC3E}">
        <p14:creationId xmlns:p14="http://schemas.microsoft.com/office/powerpoint/2010/main" val="18807360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ABBF7-E4ED-4F77-A8BE-EAFD6F279427}"/>
              </a:ext>
            </a:extLst>
          </p:cNvPr>
          <p:cNvSpPr>
            <a:spLocks noGrp="1"/>
          </p:cNvSpPr>
          <p:nvPr>
            <p:ph type="title"/>
          </p:nvPr>
        </p:nvSpPr>
        <p:spPr/>
        <p:txBody>
          <a:bodyPr/>
          <a:lstStyle/>
          <a:p>
            <a:r>
              <a:rPr lang="en-GB" dirty="0"/>
              <a:t>Langue and Parole </a:t>
            </a:r>
            <a:r>
              <a:rPr lang="en-GB" sz="3200" dirty="0"/>
              <a:t>[Wiles:1991] </a:t>
            </a:r>
            <a:endParaRPr lang="en-GB" dirty="0"/>
          </a:p>
        </p:txBody>
      </p:sp>
      <p:sp>
        <p:nvSpPr>
          <p:cNvPr id="3" name="Content Placeholder 2">
            <a:extLst>
              <a:ext uri="{FF2B5EF4-FFF2-40B4-BE49-F238E27FC236}">
                <a16:creationId xmlns:a16="http://schemas.microsoft.com/office/drawing/2014/main" id="{EBB3ABC2-A3C9-41C3-BF64-0FB0C0B96019}"/>
              </a:ext>
            </a:extLst>
          </p:cNvPr>
          <p:cNvSpPr>
            <a:spLocks noGrp="1"/>
          </p:cNvSpPr>
          <p:nvPr>
            <p:ph idx="1"/>
          </p:nvPr>
        </p:nvSpPr>
        <p:spPr/>
        <p:txBody>
          <a:bodyPr/>
          <a:lstStyle/>
          <a:p>
            <a:r>
              <a:rPr lang="en-GB" i="1" dirty="0"/>
              <a:t>Langue </a:t>
            </a:r>
            <a:r>
              <a:rPr lang="en-GB" dirty="0"/>
              <a:t>can be seen as the theatrical conventions used in theatre to connote meaning</a:t>
            </a:r>
          </a:p>
          <a:p>
            <a:r>
              <a:rPr lang="en-GB" i="1" dirty="0"/>
              <a:t>Parole </a:t>
            </a:r>
            <a:r>
              <a:rPr lang="en-GB" dirty="0"/>
              <a:t>is the uses of the </a:t>
            </a:r>
            <a:r>
              <a:rPr lang="en-GB" i="1" dirty="0"/>
              <a:t>Langue </a:t>
            </a:r>
            <a:r>
              <a:rPr lang="en-GB" dirty="0"/>
              <a:t>within a wider group or context. </a:t>
            </a:r>
          </a:p>
          <a:p>
            <a:endParaRPr lang="en-GB" dirty="0"/>
          </a:p>
          <a:p>
            <a:r>
              <a:rPr lang="en-GB" dirty="0"/>
              <a:t>Simply put, the </a:t>
            </a:r>
            <a:r>
              <a:rPr lang="en-GB" i="1" dirty="0"/>
              <a:t>langue </a:t>
            </a:r>
            <a:r>
              <a:rPr lang="en-GB" dirty="0"/>
              <a:t>is the play text and thematic conventions,  and the </a:t>
            </a:r>
            <a:r>
              <a:rPr lang="en-GB" i="1" dirty="0"/>
              <a:t>Parole </a:t>
            </a:r>
            <a:r>
              <a:rPr lang="en-GB" dirty="0"/>
              <a:t>is a specific performance of the play.</a:t>
            </a:r>
          </a:p>
          <a:p>
            <a:r>
              <a:rPr lang="en-GB" dirty="0"/>
              <a:t>These terms are important to identify that theatrical </a:t>
            </a:r>
            <a:r>
              <a:rPr lang="en-GB" i="1" dirty="0"/>
              <a:t>Langue</a:t>
            </a:r>
            <a:r>
              <a:rPr lang="en-GB" dirty="0"/>
              <a:t> changes with time, but if a </a:t>
            </a:r>
            <a:r>
              <a:rPr lang="en-GB" i="1" dirty="0"/>
              <a:t>parole</a:t>
            </a:r>
            <a:r>
              <a:rPr lang="en-GB" dirty="0"/>
              <a:t> does not reflect the </a:t>
            </a:r>
            <a:r>
              <a:rPr lang="en-GB" i="1" dirty="0"/>
              <a:t>Langue </a:t>
            </a:r>
            <a:r>
              <a:rPr lang="en-GB" dirty="0"/>
              <a:t>it will be misinterpreted.</a:t>
            </a:r>
          </a:p>
        </p:txBody>
      </p:sp>
    </p:spTree>
    <p:extLst>
      <p:ext uri="{BB962C8B-B14F-4D97-AF65-F5344CB8AC3E}">
        <p14:creationId xmlns:p14="http://schemas.microsoft.com/office/powerpoint/2010/main" val="333490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79F6-B0DB-4870-BE59-DDEA8989D2EB}"/>
              </a:ext>
            </a:extLst>
          </p:cNvPr>
          <p:cNvSpPr>
            <a:spLocks noGrp="1"/>
          </p:cNvSpPr>
          <p:nvPr>
            <p:ph type="title"/>
          </p:nvPr>
        </p:nvSpPr>
        <p:spPr/>
        <p:txBody>
          <a:bodyPr/>
          <a:lstStyle/>
          <a:p>
            <a:r>
              <a:rPr lang="en-GB" dirty="0"/>
              <a:t>Peter Hall (2002)</a:t>
            </a:r>
          </a:p>
        </p:txBody>
      </p:sp>
      <p:sp>
        <p:nvSpPr>
          <p:cNvPr id="3" name="Content Placeholder 2">
            <a:extLst>
              <a:ext uri="{FF2B5EF4-FFF2-40B4-BE49-F238E27FC236}">
                <a16:creationId xmlns:a16="http://schemas.microsoft.com/office/drawing/2014/main" id="{9028E252-D5EC-480A-AA01-02463CE7FB5F}"/>
              </a:ext>
            </a:extLst>
          </p:cNvPr>
          <p:cNvSpPr>
            <a:spLocks noGrp="1"/>
          </p:cNvSpPr>
          <p:nvPr>
            <p:ph idx="1"/>
          </p:nvPr>
        </p:nvSpPr>
        <p:spPr>
          <a:xfrm>
            <a:off x="1251678" y="1874517"/>
            <a:ext cx="10178322" cy="4504512"/>
          </a:xfrm>
        </p:spPr>
        <p:txBody>
          <a:bodyPr/>
          <a:lstStyle/>
          <a:p>
            <a:r>
              <a:rPr lang="en-GB" dirty="0"/>
              <a:t>Peter Hall’s depiction of </a:t>
            </a:r>
            <a:r>
              <a:rPr lang="en-GB" i="1" dirty="0"/>
              <a:t>The </a:t>
            </a:r>
            <a:r>
              <a:rPr lang="en-GB" i="1" dirty="0" err="1"/>
              <a:t>Bacche</a:t>
            </a:r>
            <a:r>
              <a:rPr lang="en-GB" dirty="0"/>
              <a:t> chose to maintain a more ‘traditional’ style of production by keeping the masks in an attempt to show a more accurate adaption.</a:t>
            </a:r>
          </a:p>
          <a:p>
            <a:r>
              <a:rPr lang="en-GB" dirty="0"/>
              <a:t>Here Hall’s Dionysus of feminine mask, with wide eyes, pale skin and long blonde hair emphasises the elements of femininity.</a:t>
            </a:r>
          </a:p>
        </p:txBody>
      </p:sp>
      <p:pic>
        <p:nvPicPr>
          <p:cNvPr id="7" name="Picture 6">
            <a:extLst>
              <a:ext uri="{FF2B5EF4-FFF2-40B4-BE49-F238E27FC236}">
                <a16:creationId xmlns:a16="http://schemas.microsoft.com/office/drawing/2014/main" id="{3C3655BE-45F3-49E9-B9FE-2528B4435068}"/>
              </a:ext>
            </a:extLst>
          </p:cNvPr>
          <p:cNvPicPr>
            <a:picLocks noChangeAspect="1"/>
          </p:cNvPicPr>
          <p:nvPr/>
        </p:nvPicPr>
        <p:blipFill rotWithShape="1">
          <a:blip r:embed="rId2">
            <a:extLst>
              <a:ext uri="{28A0092B-C50C-407E-A947-70E740481C1C}">
                <a14:useLocalDpi xmlns:a14="http://schemas.microsoft.com/office/drawing/2010/main" val="0"/>
              </a:ext>
            </a:extLst>
          </a:blip>
          <a:srcRect b="16161"/>
          <a:stretch/>
        </p:blipFill>
        <p:spPr>
          <a:xfrm>
            <a:off x="6096000" y="3284852"/>
            <a:ext cx="4480717" cy="2952662"/>
          </a:xfrm>
          <a:prstGeom prst="rect">
            <a:avLst/>
          </a:prstGeom>
        </p:spPr>
      </p:pic>
    </p:spTree>
    <p:extLst>
      <p:ext uri="{BB962C8B-B14F-4D97-AF65-F5344CB8AC3E}">
        <p14:creationId xmlns:p14="http://schemas.microsoft.com/office/powerpoint/2010/main" val="37124288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430303A8-AE56-4D41-B061-86259199E88E}"/>
              </a:ext>
            </a:extLst>
          </p:cNvPr>
          <p:cNvSpPr>
            <a:spLocks noGrp="1"/>
          </p:cNvSpPr>
          <p:nvPr>
            <p:ph type="title"/>
          </p:nvPr>
        </p:nvSpPr>
        <p:spPr/>
        <p:txBody>
          <a:bodyPr/>
          <a:lstStyle/>
          <a:p>
            <a:r>
              <a:rPr lang="en-GB" dirty="0"/>
              <a:t>To bull or not to bull?</a:t>
            </a:r>
          </a:p>
        </p:txBody>
      </p:sp>
      <p:sp>
        <p:nvSpPr>
          <p:cNvPr id="3" name="Content Placeholder 2">
            <a:extLst>
              <a:ext uri="{FF2B5EF4-FFF2-40B4-BE49-F238E27FC236}">
                <a16:creationId xmlns:a16="http://schemas.microsoft.com/office/drawing/2014/main" id="{C6555883-F3B3-42CF-9BF6-1CC99E85FC0A}"/>
              </a:ext>
            </a:extLst>
          </p:cNvPr>
          <p:cNvSpPr>
            <a:spLocks noGrp="1"/>
          </p:cNvSpPr>
          <p:nvPr>
            <p:ph sz="half" idx="1"/>
          </p:nvPr>
        </p:nvSpPr>
        <p:spPr>
          <a:xfrm>
            <a:off x="1251678" y="1874517"/>
            <a:ext cx="4800600" cy="3619500"/>
          </a:xfrm>
        </p:spPr>
        <p:txBody>
          <a:bodyPr/>
          <a:lstStyle/>
          <a:p>
            <a:r>
              <a:rPr lang="en-GB" dirty="0"/>
              <a:t>Hall also chose to have Dionysus appear as a bull to Pentheus physically, with the use of a mask to show this.</a:t>
            </a:r>
          </a:p>
          <a:p>
            <a:r>
              <a:rPr lang="en-GB" dirty="0"/>
              <a:t>This may be a better decision for a modern audience who do not understand the </a:t>
            </a:r>
            <a:r>
              <a:rPr lang="en-GB" i="1" dirty="0"/>
              <a:t>Langue </a:t>
            </a:r>
            <a:r>
              <a:rPr lang="en-GB" dirty="0"/>
              <a:t>of masks within the Greek context, as a more modern audience would likely find empathy with Pentheus in this choice.</a:t>
            </a:r>
          </a:p>
        </p:txBody>
      </p:sp>
      <p:sp>
        <p:nvSpPr>
          <p:cNvPr id="13" name="Content Placeholder 12">
            <a:extLst>
              <a:ext uri="{FF2B5EF4-FFF2-40B4-BE49-F238E27FC236}">
                <a16:creationId xmlns:a16="http://schemas.microsoft.com/office/drawing/2014/main" id="{79476A0F-0981-4D96-B25E-563CFD24E1EA}"/>
              </a:ext>
            </a:extLst>
          </p:cNvPr>
          <p:cNvSpPr>
            <a:spLocks noGrp="1"/>
          </p:cNvSpPr>
          <p:nvPr>
            <p:ph sz="half" idx="2"/>
          </p:nvPr>
        </p:nvSpPr>
        <p:spPr/>
        <p:txBody>
          <a:bodyPr/>
          <a:lstStyle/>
          <a:p>
            <a:endParaRPr lang="en-GB"/>
          </a:p>
        </p:txBody>
      </p:sp>
      <p:pic>
        <p:nvPicPr>
          <p:cNvPr id="11" name="Picture 10">
            <a:extLst>
              <a:ext uri="{FF2B5EF4-FFF2-40B4-BE49-F238E27FC236}">
                <a16:creationId xmlns:a16="http://schemas.microsoft.com/office/drawing/2014/main" id="{8DDFDC33-8ECB-4FBF-B2B0-DD112DAE2EDC}"/>
              </a:ext>
            </a:extLst>
          </p:cNvPr>
          <p:cNvPicPr>
            <a:picLocks noChangeAspect="1"/>
          </p:cNvPicPr>
          <p:nvPr/>
        </p:nvPicPr>
        <p:blipFill rotWithShape="1">
          <a:blip r:embed="rId2">
            <a:extLst>
              <a:ext uri="{28A0092B-C50C-407E-A947-70E740481C1C}">
                <a14:useLocalDpi xmlns:a14="http://schemas.microsoft.com/office/drawing/2010/main" val="0"/>
              </a:ext>
            </a:extLst>
          </a:blip>
          <a:srcRect b="11049"/>
          <a:stretch/>
        </p:blipFill>
        <p:spPr>
          <a:xfrm>
            <a:off x="7425574" y="1315787"/>
            <a:ext cx="3068255" cy="4589714"/>
          </a:xfrm>
          <a:prstGeom prst="rect">
            <a:avLst/>
          </a:prstGeom>
        </p:spPr>
      </p:pic>
    </p:spTree>
    <p:extLst>
      <p:ext uri="{BB962C8B-B14F-4D97-AF65-F5344CB8AC3E}">
        <p14:creationId xmlns:p14="http://schemas.microsoft.com/office/powerpoint/2010/main" val="11833865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86A17-36E4-44D9-95EC-36B3D11570C8}"/>
              </a:ext>
            </a:extLst>
          </p:cNvPr>
          <p:cNvSpPr>
            <a:spLocks noGrp="1"/>
          </p:cNvSpPr>
          <p:nvPr>
            <p:ph type="title"/>
          </p:nvPr>
        </p:nvSpPr>
        <p:spPr/>
        <p:txBody>
          <a:bodyPr/>
          <a:lstStyle/>
          <a:p>
            <a:r>
              <a:rPr lang="en-GB" dirty="0"/>
              <a:t>David Greig (2007) </a:t>
            </a:r>
          </a:p>
        </p:txBody>
      </p:sp>
      <p:sp>
        <p:nvSpPr>
          <p:cNvPr id="3" name="Content Placeholder 2">
            <a:extLst>
              <a:ext uri="{FF2B5EF4-FFF2-40B4-BE49-F238E27FC236}">
                <a16:creationId xmlns:a16="http://schemas.microsoft.com/office/drawing/2014/main" id="{20AFB8B0-9587-4AF4-8083-A2E493CB45AF}"/>
              </a:ext>
            </a:extLst>
          </p:cNvPr>
          <p:cNvSpPr>
            <a:spLocks noGrp="1"/>
          </p:cNvSpPr>
          <p:nvPr>
            <p:ph idx="1"/>
          </p:nvPr>
        </p:nvSpPr>
        <p:spPr>
          <a:xfrm>
            <a:off x="1164592" y="1785259"/>
            <a:ext cx="10178322" cy="3593591"/>
          </a:xfrm>
        </p:spPr>
        <p:txBody>
          <a:bodyPr/>
          <a:lstStyle/>
          <a:p>
            <a:r>
              <a:rPr lang="en-GB" dirty="0"/>
              <a:t>Greig’s adaption of </a:t>
            </a:r>
            <a:r>
              <a:rPr lang="en-GB" i="1" dirty="0"/>
              <a:t>The Bacchae </a:t>
            </a:r>
            <a:r>
              <a:rPr lang="en-GB" dirty="0"/>
              <a:t>chose to leave the masks behind and show Dionysus’ gender fluidity through Makeup and a golden kilt.</a:t>
            </a:r>
          </a:p>
        </p:txBody>
      </p:sp>
      <p:pic>
        <p:nvPicPr>
          <p:cNvPr id="5" name="Picture 4">
            <a:extLst>
              <a:ext uri="{FF2B5EF4-FFF2-40B4-BE49-F238E27FC236}">
                <a16:creationId xmlns:a16="http://schemas.microsoft.com/office/drawing/2014/main" id="{36A6DED6-ADF0-485A-963E-A3600A8C12DC}"/>
              </a:ext>
            </a:extLst>
          </p:cNvPr>
          <p:cNvPicPr>
            <a:picLocks noChangeAspect="1"/>
          </p:cNvPicPr>
          <p:nvPr/>
        </p:nvPicPr>
        <p:blipFill rotWithShape="1">
          <a:blip r:embed="rId2">
            <a:extLst>
              <a:ext uri="{28A0092B-C50C-407E-A947-70E740481C1C}">
                <a14:useLocalDpi xmlns:a14="http://schemas.microsoft.com/office/drawing/2010/main" val="0"/>
              </a:ext>
            </a:extLst>
          </a:blip>
          <a:srcRect l="4547" r="28927"/>
          <a:stretch/>
        </p:blipFill>
        <p:spPr>
          <a:xfrm>
            <a:off x="7308106" y="2613295"/>
            <a:ext cx="3719302" cy="3862320"/>
          </a:xfrm>
          <a:prstGeom prst="rect">
            <a:avLst/>
          </a:prstGeom>
        </p:spPr>
      </p:pic>
      <p:pic>
        <p:nvPicPr>
          <p:cNvPr id="7" name="Picture 6">
            <a:extLst>
              <a:ext uri="{FF2B5EF4-FFF2-40B4-BE49-F238E27FC236}">
                <a16:creationId xmlns:a16="http://schemas.microsoft.com/office/drawing/2014/main" id="{AFAFC55B-1A68-41DD-9C6D-24FDC5325C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1883" y="3277391"/>
            <a:ext cx="4243488" cy="2517803"/>
          </a:xfrm>
          <a:prstGeom prst="rect">
            <a:avLst/>
          </a:prstGeom>
        </p:spPr>
      </p:pic>
    </p:spTree>
    <p:extLst>
      <p:ext uri="{BB962C8B-B14F-4D97-AF65-F5344CB8AC3E}">
        <p14:creationId xmlns:p14="http://schemas.microsoft.com/office/powerpoint/2010/main" val="12804071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6CBB36-D790-4102-B54B-455FA47B84AE}"/>
              </a:ext>
            </a:extLst>
          </p:cNvPr>
          <p:cNvSpPr>
            <a:spLocks noGrp="1"/>
          </p:cNvSpPr>
          <p:nvPr>
            <p:ph type="title"/>
          </p:nvPr>
        </p:nvSpPr>
        <p:spPr/>
        <p:txBody>
          <a:bodyPr/>
          <a:lstStyle/>
          <a:p>
            <a:r>
              <a:rPr lang="en-GB" dirty="0"/>
              <a:t>How far can we judge accuracy?</a:t>
            </a:r>
          </a:p>
        </p:txBody>
      </p:sp>
      <p:sp>
        <p:nvSpPr>
          <p:cNvPr id="5" name="Text Placeholder 4">
            <a:extLst>
              <a:ext uri="{FF2B5EF4-FFF2-40B4-BE49-F238E27FC236}">
                <a16:creationId xmlns:a16="http://schemas.microsoft.com/office/drawing/2014/main" id="{F63198B9-123F-42F0-AD0F-14CE0ADAF825}"/>
              </a:ext>
            </a:extLst>
          </p:cNvPr>
          <p:cNvSpPr>
            <a:spLocks noGrp="1"/>
          </p:cNvSpPr>
          <p:nvPr>
            <p:ph type="body" idx="1"/>
          </p:nvPr>
        </p:nvSpPr>
        <p:spPr>
          <a:xfrm>
            <a:off x="1252728" y="1874517"/>
            <a:ext cx="4800600" cy="632529"/>
          </a:xfrm>
        </p:spPr>
        <p:txBody>
          <a:bodyPr/>
          <a:lstStyle/>
          <a:p>
            <a:endParaRPr lang="en-GB" dirty="0"/>
          </a:p>
        </p:txBody>
      </p:sp>
      <p:sp>
        <p:nvSpPr>
          <p:cNvPr id="7" name="Text Placeholder 6">
            <a:extLst>
              <a:ext uri="{FF2B5EF4-FFF2-40B4-BE49-F238E27FC236}">
                <a16:creationId xmlns:a16="http://schemas.microsoft.com/office/drawing/2014/main" id="{B1A1CC01-650A-4950-A951-B7F8A05B8E6F}"/>
              </a:ext>
            </a:extLst>
          </p:cNvPr>
          <p:cNvSpPr>
            <a:spLocks noGrp="1"/>
          </p:cNvSpPr>
          <p:nvPr>
            <p:ph type="body" sz="quarter" idx="3"/>
          </p:nvPr>
        </p:nvSpPr>
        <p:spPr>
          <a:xfrm>
            <a:off x="6624828" y="1874516"/>
            <a:ext cx="4800600" cy="632529"/>
          </a:xfrm>
        </p:spPr>
        <p:txBody>
          <a:bodyPr/>
          <a:lstStyle/>
          <a:p>
            <a:endParaRPr lang="en-GB"/>
          </a:p>
        </p:txBody>
      </p:sp>
      <p:pic>
        <p:nvPicPr>
          <p:cNvPr id="12" name="Content Placeholder 11">
            <a:extLst>
              <a:ext uri="{FF2B5EF4-FFF2-40B4-BE49-F238E27FC236}">
                <a16:creationId xmlns:a16="http://schemas.microsoft.com/office/drawing/2014/main" id="{F95FE6A0-4969-43AC-9379-7A70E2B1D080}"/>
              </a:ext>
            </a:extLst>
          </p:cNvPr>
          <p:cNvPicPr>
            <a:picLocks noGrp="1" noChangeAspect="1"/>
          </p:cNvPicPr>
          <p:nvPr>
            <p:ph sz="quarter" idx="4"/>
          </p:nvPr>
        </p:nvPicPr>
        <p:blipFill rotWithShape="1">
          <a:blip r:embed="rId2">
            <a:extLst>
              <a:ext uri="{28A0092B-C50C-407E-A947-70E740481C1C}">
                <a14:useLocalDpi xmlns:a14="http://schemas.microsoft.com/office/drawing/2010/main" val="0"/>
              </a:ext>
            </a:extLst>
          </a:blip>
          <a:srcRect r="47659"/>
          <a:stretch/>
        </p:blipFill>
        <p:spPr>
          <a:xfrm>
            <a:off x="7485644" y="2318657"/>
            <a:ext cx="2582272" cy="3565243"/>
          </a:xfrm>
        </p:spPr>
      </p:pic>
      <p:pic>
        <p:nvPicPr>
          <p:cNvPr id="16" name="Content Placeholder 15">
            <a:extLst>
              <a:ext uri="{FF2B5EF4-FFF2-40B4-BE49-F238E27FC236}">
                <a16:creationId xmlns:a16="http://schemas.microsoft.com/office/drawing/2014/main" id="{C7DA9A32-4C35-4749-BB1C-2DDD134CB7F5}"/>
              </a:ext>
            </a:extLst>
          </p:cNvPr>
          <p:cNvPicPr>
            <a:picLocks noGrp="1" noChangeAspect="1"/>
          </p:cNvPicPr>
          <p:nvPr>
            <p:ph sz="half" idx="2"/>
          </p:nvPr>
        </p:nvPicPr>
        <p:blipFill rotWithShape="1">
          <a:blip r:embed="rId3">
            <a:extLst>
              <a:ext uri="{BEBA8EAE-BF5A-486C-A8C5-ECC9F3942E4B}">
                <a14:imgProps xmlns:a14="http://schemas.microsoft.com/office/drawing/2010/main">
                  <a14:imgLayer r:embed="rId4">
                    <a14:imgEffect>
                      <a14:colorTemperature colorTemp="6793"/>
                    </a14:imgEffect>
                    <a14:imgEffect>
                      <a14:saturation sat="140000"/>
                    </a14:imgEffect>
                  </a14:imgLayer>
                </a14:imgProps>
              </a:ext>
              <a:ext uri="{28A0092B-C50C-407E-A947-70E740481C1C}">
                <a14:useLocalDpi xmlns:a14="http://schemas.microsoft.com/office/drawing/2010/main" val="0"/>
              </a:ext>
            </a:extLst>
          </a:blip>
          <a:srcRect b="11569"/>
          <a:stretch/>
        </p:blipFill>
        <p:spPr>
          <a:xfrm>
            <a:off x="2190860" y="2318657"/>
            <a:ext cx="2478540" cy="3622021"/>
          </a:xfrm>
        </p:spPr>
      </p:pic>
    </p:spTree>
    <p:extLst>
      <p:ext uri="{BB962C8B-B14F-4D97-AF65-F5344CB8AC3E}">
        <p14:creationId xmlns:p14="http://schemas.microsoft.com/office/powerpoint/2010/main" val="2678593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10481-78A8-435C-BDC0-A182B919BDEA}"/>
              </a:ext>
            </a:extLst>
          </p:cNvPr>
          <p:cNvSpPr>
            <a:spLocks noGrp="1"/>
          </p:cNvSpPr>
          <p:nvPr>
            <p:ph type="title"/>
          </p:nvPr>
        </p:nvSpPr>
        <p:spPr/>
        <p:txBody>
          <a:bodyPr/>
          <a:lstStyle/>
          <a:p>
            <a:r>
              <a:rPr lang="en-GB" dirty="0"/>
              <a:t>Going further</a:t>
            </a:r>
          </a:p>
        </p:txBody>
      </p:sp>
      <p:sp>
        <p:nvSpPr>
          <p:cNvPr id="3" name="Content Placeholder 2">
            <a:extLst>
              <a:ext uri="{FF2B5EF4-FFF2-40B4-BE49-F238E27FC236}">
                <a16:creationId xmlns:a16="http://schemas.microsoft.com/office/drawing/2014/main" id="{394A6FFC-53A4-4986-A035-31544FA28BA1}"/>
              </a:ext>
            </a:extLst>
          </p:cNvPr>
          <p:cNvSpPr>
            <a:spLocks noGrp="1"/>
          </p:cNvSpPr>
          <p:nvPr>
            <p:ph idx="1"/>
          </p:nvPr>
        </p:nvSpPr>
        <p:spPr>
          <a:xfrm>
            <a:off x="1251678" y="1874517"/>
            <a:ext cx="10178322" cy="4005075"/>
          </a:xfrm>
        </p:spPr>
        <p:txBody>
          <a:bodyPr/>
          <a:lstStyle/>
          <a:p>
            <a:r>
              <a:rPr lang="en-GB" dirty="0"/>
              <a:t>Exploring this topic further will require a more in depth look in to other Greek productions, focusing on comedies to note the differences between that and tragedy.</a:t>
            </a:r>
          </a:p>
          <a:p>
            <a:r>
              <a:rPr lang="en-GB" dirty="0"/>
              <a:t>Also an analysis of the other aspects of production, namely costume and staging in Greek productions.</a:t>
            </a:r>
          </a:p>
        </p:txBody>
      </p:sp>
    </p:spTree>
    <p:extLst>
      <p:ext uri="{BB962C8B-B14F-4D97-AF65-F5344CB8AC3E}">
        <p14:creationId xmlns:p14="http://schemas.microsoft.com/office/powerpoint/2010/main" val="18872445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55315-FBC4-445D-861F-41FE29DA374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B3A418E-12FE-42BA-9787-8469B1642A58}"/>
              </a:ext>
            </a:extLst>
          </p:cNvPr>
          <p:cNvSpPr>
            <a:spLocks noGrp="1"/>
          </p:cNvSpPr>
          <p:nvPr>
            <p:ph idx="1"/>
          </p:nvPr>
        </p:nvSpPr>
        <p:spPr>
          <a:xfrm>
            <a:off x="1251678" y="1338943"/>
            <a:ext cx="10178322" cy="4540649"/>
          </a:xfrm>
        </p:spPr>
        <p:txBody>
          <a:bodyPr>
            <a:normAutofit fontScale="92500" lnSpcReduction="20000"/>
          </a:bodyPr>
          <a:lstStyle/>
          <a:p>
            <a:r>
              <a:rPr lang="en-GB" dirty="0" err="1"/>
              <a:t>Euripedes</a:t>
            </a:r>
            <a:r>
              <a:rPr lang="en-GB" dirty="0"/>
              <a:t>, </a:t>
            </a:r>
            <a:r>
              <a:rPr lang="en-GB" i="1" dirty="0"/>
              <a:t>The Bacchae, </a:t>
            </a:r>
            <a:r>
              <a:rPr lang="en-GB" dirty="0"/>
              <a:t>D. Kovacs (trans.). 2002. London: Harvard University Press</a:t>
            </a:r>
          </a:p>
          <a:p>
            <a:r>
              <a:rPr lang="en-GB" dirty="0"/>
              <a:t>Arnott, D. 1995.</a:t>
            </a:r>
            <a:r>
              <a:rPr lang="en-GB" i="1" dirty="0"/>
              <a:t>Public Performance In The Greek Theatre.</a:t>
            </a:r>
            <a:r>
              <a:rPr lang="en-GB" dirty="0"/>
              <a:t> London: Routledge </a:t>
            </a:r>
          </a:p>
          <a:p>
            <a:r>
              <a:rPr lang="en-GB" dirty="0"/>
              <a:t>Barthes, R. 1979. ‘Barthes on Theatre’. trans Mathers, P, </a:t>
            </a:r>
            <a:r>
              <a:rPr lang="en-GB" i="1" dirty="0"/>
              <a:t>Theatre Quarterly</a:t>
            </a:r>
            <a:r>
              <a:rPr lang="en-GB" dirty="0"/>
              <a:t>. 9.33. 25-30</a:t>
            </a:r>
          </a:p>
          <a:p>
            <a:r>
              <a:rPr lang="en-GB" dirty="0"/>
              <a:t>Bosher, K ‘Staging Greek Drama:  An Old-Fashioned Exercise at </a:t>
            </a:r>
            <a:r>
              <a:rPr lang="en-GB" dirty="0" err="1"/>
              <a:t>Northwestern</a:t>
            </a:r>
            <a:r>
              <a:rPr lang="en-GB" dirty="0"/>
              <a:t> University.’ </a:t>
            </a:r>
            <a:r>
              <a:rPr lang="en-GB" i="1" dirty="0" err="1"/>
              <a:t>Didaskalia</a:t>
            </a:r>
            <a:r>
              <a:rPr lang="en-GB" dirty="0"/>
              <a:t>. 2007.  11.1.winter</a:t>
            </a:r>
          </a:p>
          <a:p>
            <a:r>
              <a:rPr lang="en-GB" dirty="0" err="1"/>
              <a:t>Chaston</a:t>
            </a:r>
            <a:r>
              <a:rPr lang="en-GB" dirty="0"/>
              <a:t>, C. 2010. </a:t>
            </a:r>
            <a:r>
              <a:rPr lang="en-GB" i="1" dirty="0"/>
              <a:t>Tragic Props and cognitive function. </a:t>
            </a:r>
            <a:r>
              <a:rPr lang="en-GB" dirty="0"/>
              <a:t>Leiden: Brill NV</a:t>
            </a:r>
          </a:p>
          <a:p>
            <a:r>
              <a:rPr lang="en-GB" dirty="0" err="1"/>
              <a:t>Croall</a:t>
            </a:r>
            <a:r>
              <a:rPr lang="en-GB" dirty="0"/>
              <a:t>, J. 2002. </a:t>
            </a:r>
            <a:r>
              <a:rPr lang="en-GB" i="1" dirty="0"/>
              <a:t>Peter Hall’s </a:t>
            </a:r>
            <a:r>
              <a:rPr lang="en-GB" i="1" dirty="0" err="1"/>
              <a:t>Bacchai</a:t>
            </a:r>
            <a:r>
              <a:rPr lang="en-GB" i="1" dirty="0"/>
              <a:t>: The National Theatre at Work. </a:t>
            </a:r>
            <a:r>
              <a:rPr lang="en-GB" dirty="0"/>
              <a:t>London: NT Publications</a:t>
            </a:r>
          </a:p>
          <a:p>
            <a:r>
              <a:rPr lang="en-GB" dirty="0"/>
              <a:t>Foley, H.</a:t>
            </a:r>
            <a:r>
              <a:rPr lang="en-GB" i="1" dirty="0"/>
              <a:t> 1974</a:t>
            </a:r>
            <a:r>
              <a:rPr lang="en-GB" dirty="0"/>
              <a:t> "The Masque of Dionysus." </a:t>
            </a:r>
            <a:r>
              <a:rPr lang="en-GB" i="1" dirty="0"/>
              <a:t>Transactions of the American Philological Association. </a:t>
            </a:r>
            <a:r>
              <a:rPr lang="en-GB" dirty="0"/>
              <a:t>110. 107-33</a:t>
            </a:r>
          </a:p>
          <a:p>
            <a:r>
              <a:rPr lang="en-GB" dirty="0"/>
              <a:t>Webster, T. 1956. </a:t>
            </a:r>
            <a:r>
              <a:rPr lang="en-GB" i="1" dirty="0"/>
              <a:t>Greek Theatre Production. </a:t>
            </a:r>
            <a:r>
              <a:rPr lang="en-GB" dirty="0"/>
              <a:t>London: Methuen</a:t>
            </a:r>
          </a:p>
          <a:p>
            <a:r>
              <a:rPr lang="en-GB" dirty="0"/>
              <a:t>Wiles, D. 1991. </a:t>
            </a:r>
            <a:r>
              <a:rPr lang="en-GB" i="1" dirty="0"/>
              <a:t>The Masks of Menander. </a:t>
            </a:r>
            <a:r>
              <a:rPr lang="en-GB" dirty="0"/>
              <a:t>Cambridge: Cambridge University Press</a:t>
            </a:r>
          </a:p>
          <a:p>
            <a:r>
              <a:rPr lang="en-GB" dirty="0"/>
              <a:t>Wohl, V. 2005. ‘Beyond Sexual Differences: Becoming- Woman in Euripides’ Bacchae’. </a:t>
            </a:r>
            <a:r>
              <a:rPr lang="en-GB" i="1" dirty="0"/>
              <a:t>The Soul of Tragedy: Essays on Athenian Drama. </a:t>
            </a:r>
            <a:r>
              <a:rPr lang="en-GB" dirty="0"/>
              <a:t>London: University of Chicago Press</a:t>
            </a:r>
          </a:p>
        </p:txBody>
      </p:sp>
    </p:spTree>
    <p:extLst>
      <p:ext uri="{BB962C8B-B14F-4D97-AF65-F5344CB8AC3E}">
        <p14:creationId xmlns:p14="http://schemas.microsoft.com/office/powerpoint/2010/main" val="41168884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4ECF4-611F-4F53-A3DA-6ECD070DA491}"/>
              </a:ext>
            </a:extLst>
          </p:cNvPr>
          <p:cNvSpPr>
            <a:spLocks noGrp="1"/>
          </p:cNvSpPr>
          <p:nvPr>
            <p:ph type="title"/>
          </p:nvPr>
        </p:nvSpPr>
        <p:spPr/>
        <p:txBody>
          <a:bodyPr/>
          <a:lstStyle/>
          <a:p>
            <a:r>
              <a:rPr lang="en-GB" dirty="0"/>
              <a:t>Images</a:t>
            </a:r>
          </a:p>
        </p:txBody>
      </p:sp>
      <p:sp>
        <p:nvSpPr>
          <p:cNvPr id="3" name="Content Placeholder 2">
            <a:extLst>
              <a:ext uri="{FF2B5EF4-FFF2-40B4-BE49-F238E27FC236}">
                <a16:creationId xmlns:a16="http://schemas.microsoft.com/office/drawing/2014/main" id="{E29FF58A-4785-4A11-83DE-5D76D1974BDF}"/>
              </a:ext>
            </a:extLst>
          </p:cNvPr>
          <p:cNvSpPr>
            <a:spLocks noGrp="1"/>
          </p:cNvSpPr>
          <p:nvPr>
            <p:ph idx="1"/>
          </p:nvPr>
        </p:nvSpPr>
        <p:spPr/>
        <p:txBody>
          <a:bodyPr>
            <a:normAutofit fontScale="70000" lnSpcReduction="20000"/>
          </a:bodyPr>
          <a:lstStyle/>
          <a:p>
            <a:r>
              <a:rPr lang="en-GB" dirty="0"/>
              <a:t>ANCIENT THEATER AND DRAMA - GREEK AND ROMAN. Reconstruction of masks for Greek tragedy by Chris </a:t>
            </a:r>
            <a:r>
              <a:rPr lang="en-GB" dirty="0" err="1"/>
              <a:t>Vervain</a:t>
            </a:r>
            <a:r>
              <a:rPr lang="en-GB" dirty="0"/>
              <a:t>, 2005. </a:t>
            </a:r>
            <a:r>
              <a:rPr lang="en-GB" dirty="0">
                <a:hlinkClick r:id="rId2"/>
              </a:rPr>
              <a:t>https://www.google.com/search?q=cache:http://users.sch.gr/spapand/masks.html</a:t>
            </a:r>
            <a:r>
              <a:rPr lang="en-GB" dirty="0"/>
              <a:t>. [Accessed 21/01/2018</a:t>
            </a:r>
          </a:p>
          <a:p>
            <a:r>
              <a:rPr lang="en-GB" dirty="0" err="1"/>
              <a:t>Wikipediea</a:t>
            </a:r>
            <a:r>
              <a:rPr lang="en-GB" dirty="0"/>
              <a:t> Commons. Mosaic showing theatrical masks of Tragedy and Comedy. Roman artwork, 2nd century CE. </a:t>
            </a:r>
            <a:r>
              <a:rPr lang="en-GB" dirty="0">
                <a:hlinkClick r:id="rId3"/>
              </a:rPr>
              <a:t>https://commons.wikimedia.org/wiki/File:Tragic_comic_masks_-_roman_mosaic.jpg</a:t>
            </a:r>
            <a:r>
              <a:rPr lang="en-GB" dirty="0"/>
              <a:t> [Accessed: 21/01/2018]</a:t>
            </a:r>
          </a:p>
          <a:p>
            <a:r>
              <a:rPr lang="en-GB" dirty="0"/>
              <a:t>The British </a:t>
            </a:r>
            <a:r>
              <a:rPr lang="en-GB" dirty="0" err="1"/>
              <a:t>Mueseum</a:t>
            </a:r>
            <a:r>
              <a:rPr lang="en-GB" dirty="0"/>
              <a:t>. </a:t>
            </a:r>
            <a:r>
              <a:rPr lang="en-US" altLang="en-US" dirty="0"/>
              <a:t>Terracotta comic mask of a slave., 1stC BC-1stC</a:t>
            </a:r>
            <a:r>
              <a:rPr lang="en-GB" altLang="en-US" dirty="0"/>
              <a:t> . </a:t>
            </a:r>
            <a:r>
              <a:rPr lang="en-GB" dirty="0">
                <a:hlinkClick r:id="rId4"/>
              </a:rPr>
              <a:t>http://www.britishmuseum.org/research/collection_online/collection_object_details.aspx?objectId=465001&amp;partId=1&amp;searchText=theatre+mask&amp;from=bc&amp;fromDate=500&amp;to=ad&amp;toDate=200&amp;page=1</a:t>
            </a:r>
            <a:r>
              <a:rPr lang="en-GB" dirty="0"/>
              <a:t> [Accessed 21/01/2018]</a:t>
            </a:r>
          </a:p>
          <a:p>
            <a:r>
              <a:rPr lang="en-GB" dirty="0"/>
              <a:t>NOTES ON THE BACCHAE (OF EURIPIDES) PICS FROM CURRENT PRODUCTION AT NATIONAL THEATRE (2002) </a:t>
            </a:r>
            <a:r>
              <a:rPr lang="en-GB" dirty="0">
                <a:hlinkClick r:id="rId5"/>
              </a:rPr>
              <a:t>http://www.angelfire.com/zine2/DionysianUnderground/bacchae.htm</a:t>
            </a:r>
            <a:r>
              <a:rPr lang="en-GB" dirty="0"/>
              <a:t>. [Accessed 21/01/2018]</a:t>
            </a:r>
          </a:p>
          <a:p>
            <a:r>
              <a:rPr lang="en-GB" dirty="0"/>
              <a:t>Dionysus. </a:t>
            </a:r>
            <a:r>
              <a:rPr lang="en-GB" dirty="0">
                <a:hlinkClick r:id="rId6"/>
              </a:rPr>
              <a:t>http://www.fanpop.com/clubs/alan-cumming/images/3114353/title/dionysus-photo</a:t>
            </a:r>
            <a:r>
              <a:rPr lang="en-GB" dirty="0"/>
              <a:t> . [Accessed 21/01/2018]</a:t>
            </a:r>
          </a:p>
          <a:p>
            <a:r>
              <a:rPr lang="en-GB" dirty="0"/>
              <a:t>Lincoln </a:t>
            </a:r>
            <a:r>
              <a:rPr lang="en-GB" dirty="0" err="1"/>
              <a:t>Center</a:t>
            </a:r>
            <a:r>
              <a:rPr lang="en-GB" dirty="0"/>
              <a:t> Festival's National Theatre of Scotland's 'The Bacchae' photo call at Lincoln </a:t>
            </a:r>
            <a:r>
              <a:rPr lang="en-GB" dirty="0" err="1"/>
              <a:t>Center</a:t>
            </a:r>
            <a:r>
              <a:rPr lang="en-GB" dirty="0"/>
              <a:t> on July 2, 2008 in New York City. </a:t>
            </a:r>
            <a:r>
              <a:rPr lang="en-GB" dirty="0">
                <a:hlinkClick r:id="rId7"/>
              </a:rPr>
              <a:t>https://www.gettyimages.co.uk/event/lincoln-center-festival-national-theatre-of-scotlands-the-bacch-81798419#actor-cal-macaninch-performs-at-the-2008-lincoln-center-festivals-picture-id107113895</a:t>
            </a:r>
            <a:r>
              <a:rPr lang="en-GB" dirty="0"/>
              <a:t>. [Accessed 21/01/2018]</a:t>
            </a:r>
          </a:p>
          <a:p>
            <a:r>
              <a:rPr lang="en-GB" dirty="0"/>
              <a:t>Alan Cumming in 'The Bacchae.’. </a:t>
            </a:r>
            <a:r>
              <a:rPr lang="en-GB" dirty="0">
                <a:hlinkClick r:id="rId8"/>
              </a:rPr>
              <a:t>http://www.nydailynews.com/entertainment/music-arts/alan-cumming-heads-flashy-bacchae-article-1.351587</a:t>
            </a:r>
            <a:r>
              <a:rPr lang="en-GB" dirty="0"/>
              <a:t>. [Accessed 21/01/2018]</a:t>
            </a:r>
          </a:p>
        </p:txBody>
      </p:sp>
    </p:spTree>
    <p:extLst>
      <p:ext uri="{BB962C8B-B14F-4D97-AF65-F5344CB8AC3E}">
        <p14:creationId xmlns:p14="http://schemas.microsoft.com/office/powerpoint/2010/main" val="31824235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docProps/app.xml><?xml version="1.0" encoding="utf-8"?>
<Properties xmlns="http://schemas.openxmlformats.org/officeDocument/2006/extended-properties" xmlns:vt="http://schemas.openxmlformats.org/officeDocument/2006/docPropsVTypes">
  <Template>Badge</Template>
  <TotalTime>9311</TotalTime>
  <Words>1411</Words>
  <Application>Microsoft Office PowerPoint</Application>
  <PresentationFormat>Widescreen</PresentationFormat>
  <Paragraphs>88</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Gill Sans MT</vt:lpstr>
      <vt:lpstr>Impact</vt:lpstr>
      <vt:lpstr>inherit</vt:lpstr>
      <vt:lpstr>Badge</vt:lpstr>
      <vt:lpstr>The importance of Production in affecting meaning within Greek theatre, with reference to modern stage adaptions</vt:lpstr>
      <vt:lpstr>What do I mean by this?</vt:lpstr>
      <vt:lpstr>What do I want to look in to?</vt:lpstr>
      <vt:lpstr>Masks </vt:lpstr>
      <vt:lpstr>Purpose of masks</vt:lpstr>
      <vt:lpstr>Mask Features</vt:lpstr>
      <vt:lpstr>Masks</vt:lpstr>
      <vt:lpstr>The Bacchae</vt:lpstr>
      <vt:lpstr>The Bacchae - Gender</vt:lpstr>
      <vt:lpstr>The Bacchae - Deity</vt:lpstr>
      <vt:lpstr>The Bull</vt:lpstr>
      <vt:lpstr>Modern adaption</vt:lpstr>
      <vt:lpstr>Langue and Parole [Wiles:1991] </vt:lpstr>
      <vt:lpstr>Peter Hall (2002)</vt:lpstr>
      <vt:lpstr>To bull or not to bull?</vt:lpstr>
      <vt:lpstr>David Greig (2007) </vt:lpstr>
      <vt:lpstr>How far can we judge accuracy?</vt:lpstr>
      <vt:lpstr>Going further</vt:lpstr>
      <vt:lpstr>Bibliography</vt:lpstr>
      <vt:lpstr>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Megan Mullins</dc:creator>
  <cp:lastModifiedBy>Megan Mullins</cp:lastModifiedBy>
  <cp:revision>94</cp:revision>
  <dcterms:created xsi:type="dcterms:W3CDTF">2018-01-14T15:05:20Z</dcterms:created>
  <dcterms:modified xsi:type="dcterms:W3CDTF">2018-01-22T23:24:18Z</dcterms:modified>
</cp:coreProperties>
</file>