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8"/>
  </p:notesMasterIdLst>
  <p:sldIdLst>
    <p:sldId id="260" r:id="rId5"/>
    <p:sldId id="267" r:id="rId6"/>
    <p:sldId id="266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E3CCE8-F19D-4E34-8BE4-E2308742B9F3}" v="3" dt="2026-02-04T18:18:49.9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86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39" y="3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906671-8A5A-4AA4-A1B1-FA8AA744EA4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63E9C3-C30C-4155-BC12-A82D554C2B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4961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9A7CCC-6A93-4C01-8DFA-6A536C771D9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0037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F258D-143C-0C0C-7BF5-F95894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848654-5AE9-9897-B9A6-9317F8E077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4CFFB2-C162-4349-CB1C-5F579DE91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0FE48A-F3B7-6BFC-E736-9F6D4AEFF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2B954-D5F7-CF36-F8B9-10662674A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3122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AEB37-712B-51D0-7029-652B2FCC5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CC60E-7E2C-7C73-4CC0-532013378D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D0B346-351C-E5D9-00D2-1DFA5875F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543CC8-799D-40F8-D94F-B555F0B3C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B625E3-7CDF-ED2D-65DD-2B738FF49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2010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9747A-7145-1127-FA40-85A54D085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B12609-D8DD-D934-73D7-8D8E7EAF5A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AD74A7-D0A9-AA58-64AE-009C0D84C3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182CDE-0F32-40E8-6E2B-5B7290E6B1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0CDB48-33A5-94C6-CBA6-507FFE217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250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615E4-8B16-2A59-19DD-522B1F665A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9A25E-475A-4F0A-0BE3-FB3CA00266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84ACAE-256C-193D-766C-B2ACC5FD62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C6BD68-18F6-B379-0882-F2A1D2CE8C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FA2D8-A36F-37DF-812B-28910BD70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1DEDC8-3044-649B-AD06-DFE4BBD8C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629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555D5-B22F-79F1-8522-0CA9D64AB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5F5444-5DD4-80E0-1140-D81B93C128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ABD4D6-60A7-1CF5-6889-A89C3D9AD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268F41-6363-ACF7-EEBE-DF16F7D922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E49D47-50E4-B3D7-B52F-A57830498E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CE01451-E2E2-2BD6-59F3-0D32D131F3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E6234D-F2A8-3833-74A1-4FA14DC7A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4009A1-B3A5-E174-3EA0-59760235F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481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4E87F-3BFB-3013-08A0-113628B14D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FEAAD2-078B-5C53-617F-0CA962A0B1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8A8F53-CA01-F978-DB0D-D05AF04953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8F60CB-BC29-E3B2-1437-498D800CD9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922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144DC2-4F43-2DCF-87AB-B9B350BB4F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7DECD7-9994-6F6C-9F30-6563B803F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D25F6A-A0EC-F64D-63B3-3FEDCFF49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886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82827-8039-0863-A21D-AEEA07B51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3E06B3-91D9-AD01-FA5A-90AFDA49A5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E08CB1-174D-1A6B-A716-693E7A1337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A1CE18-BCB7-A2DA-8C98-9C5A7D8707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0C915D-8556-9397-7AD5-C917BB5CF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E2B6D1-FD18-94A9-206A-4157F8589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554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6EB86-3CC4-972F-6B8A-F199284C7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F301AA-987D-BC27-608B-6516EA2A4B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416BB1-DB5A-49B7-E3B1-C37D70CBE6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452168-055B-2DCC-E6C1-A451169913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265819-A9C7-4647-AB62-278B3DCEBB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F06759-2553-E90F-3351-AA60B4FD5F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650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59165-8AE5-23D6-DD1B-3DE794DB9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21308D-0685-C0C4-DA4A-F55F7708AD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DDFB45-E603-841F-55CB-972942907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9A83B9-D32E-2D83-BE91-EC56B84A6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F6A20-E8E5-4813-F769-9E39707DE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262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CD952C-2387-1B4D-A1A4-8BF3139AC0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9AAE59-0EC9-C707-3C10-F216B61C2D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AEA50-BA0D-93CD-0E97-D95D2656E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542EE9-6914-E784-4BD0-5867BA584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CEC7EE-2834-0476-D86E-C42C919D2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4535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aph with different colored bars&#10;&#10;Description automatically generated with medium confidence">
            <a:extLst>
              <a:ext uri="{FF2B5EF4-FFF2-40B4-BE49-F238E27FC236}">
                <a16:creationId xmlns:a16="http://schemas.microsoft.com/office/drawing/2014/main" id="{0C2C2821-DE01-C699-529B-674A32D6BB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860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1B9FB6-9FA1-B1B4-C63C-BB75E4F70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1EAA15-5BFB-83D1-610B-358EC1575E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04BCB-20DF-2FE6-E320-86F323AD1B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CBB794-4A0C-E5FF-6C4C-C87A2DFE24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B95396-852D-29C3-5287-9D0C7A30EC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467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AD43B03-A1CD-00AC-E4D4-E5671D2BB3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0"/>
            <a:ext cx="12191998" cy="685799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1DFB8C7-29C7-180D-0102-51DFC79AD00D}"/>
              </a:ext>
            </a:extLst>
          </p:cNvPr>
          <p:cNvSpPr/>
          <p:nvPr/>
        </p:nvSpPr>
        <p:spPr>
          <a:xfrm>
            <a:off x="1027857" y="1665732"/>
            <a:ext cx="5068143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D1E94A5-A5AC-F35D-7D9D-024F97116C87}"/>
              </a:ext>
            </a:extLst>
          </p:cNvPr>
          <p:cNvSpPr txBox="1"/>
          <p:nvPr/>
        </p:nvSpPr>
        <p:spPr>
          <a:xfrm>
            <a:off x="920728" y="523533"/>
            <a:ext cx="5352176" cy="110799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6600" b="1" dirty="0">
                <a:solidFill>
                  <a:schemeClr val="bg1"/>
                </a:solidFill>
              </a:rPr>
              <a:t>Survey Season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C0E953-146B-5672-4DF4-62E29083FEF7}"/>
              </a:ext>
            </a:extLst>
          </p:cNvPr>
          <p:cNvSpPr txBox="1"/>
          <p:nvPr/>
        </p:nvSpPr>
        <p:spPr>
          <a:xfrm>
            <a:off x="1027856" y="1638466"/>
            <a:ext cx="53521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Academic Experience Survey Engagement Survey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BF4B11-7485-FBBF-6110-1680E1319B61}"/>
              </a:ext>
            </a:extLst>
          </p:cNvPr>
          <p:cNvSpPr txBox="1"/>
          <p:nvPr/>
        </p:nvSpPr>
        <p:spPr>
          <a:xfrm>
            <a:off x="920728" y="5662121"/>
            <a:ext cx="6051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Login:		</a:t>
            </a:r>
            <a:r>
              <a:rPr lang="en-GB" sz="2400" dirty="0">
                <a:solidFill>
                  <a:schemeClr val="bg1"/>
                </a:solidFill>
              </a:rPr>
              <a:t>Student ID number </a:t>
            </a:r>
            <a:r>
              <a:rPr lang="en-GB" sz="2400" i="1" dirty="0">
                <a:solidFill>
                  <a:schemeClr val="bg1"/>
                </a:solidFill>
              </a:rPr>
              <a:t>e.g. 123456</a:t>
            </a:r>
          </a:p>
          <a:p>
            <a:r>
              <a:rPr lang="en-GB" sz="2400" b="1" dirty="0">
                <a:solidFill>
                  <a:schemeClr val="bg1"/>
                </a:solidFill>
              </a:rPr>
              <a:t>Password: 	</a:t>
            </a:r>
            <a:r>
              <a:rPr lang="en-GB" sz="2400" dirty="0">
                <a:solidFill>
                  <a:schemeClr val="bg1"/>
                </a:solidFill>
              </a:rPr>
              <a:t>2026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098C4BC-AA11-0C7B-4916-A0FE4EC542DC}"/>
              </a:ext>
            </a:extLst>
          </p:cNvPr>
          <p:cNvSpPr/>
          <p:nvPr/>
        </p:nvSpPr>
        <p:spPr>
          <a:xfrm>
            <a:off x="1027857" y="2250507"/>
            <a:ext cx="5068143" cy="830997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3689BF2-8F0D-C059-8E98-37D9DFDEDE97}"/>
              </a:ext>
            </a:extLst>
          </p:cNvPr>
          <p:cNvSpPr txBox="1"/>
          <p:nvPr/>
        </p:nvSpPr>
        <p:spPr>
          <a:xfrm>
            <a:off x="1148040" y="2272383"/>
            <a:ext cx="48277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B5B0"/>
                </a:solidFill>
              </a:rPr>
              <a:t>Undergraduates: 1</a:t>
            </a:r>
            <a:r>
              <a:rPr lang="en-GB" sz="2000" b="1" baseline="30000" dirty="0">
                <a:solidFill>
                  <a:srgbClr val="00B5B0"/>
                </a:solidFill>
              </a:rPr>
              <a:t>st</a:t>
            </a:r>
            <a:r>
              <a:rPr lang="en-GB" sz="2000" b="1" dirty="0">
                <a:solidFill>
                  <a:srgbClr val="00B5B0"/>
                </a:solidFill>
              </a:rPr>
              <a:t> and 2</a:t>
            </a:r>
            <a:r>
              <a:rPr lang="en-GB" sz="2000" b="1" baseline="30000" dirty="0">
                <a:solidFill>
                  <a:srgbClr val="00B5B0"/>
                </a:solidFill>
              </a:rPr>
              <a:t>nd</a:t>
            </a:r>
            <a:r>
              <a:rPr lang="en-GB" sz="2000" b="1" dirty="0">
                <a:solidFill>
                  <a:srgbClr val="00B5B0"/>
                </a:solidFill>
              </a:rPr>
              <a:t> year students</a:t>
            </a:r>
          </a:p>
          <a:p>
            <a:r>
              <a:rPr lang="en-GB" sz="14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ptos" panose="020B0004020202020204" pitchFamily="34" charset="0"/>
              </a:rPr>
              <a:t>(Excluding new starters and final year HND students)</a:t>
            </a:r>
            <a:r>
              <a:rPr lang="en-GB" sz="2000" b="1" baseline="30000" dirty="0">
                <a:solidFill>
                  <a:srgbClr val="00B5B0"/>
                </a:solidFill>
              </a:rPr>
              <a:t>    </a:t>
            </a:r>
            <a:endParaRPr lang="en-GB" sz="2000" b="1" dirty="0">
              <a:solidFill>
                <a:srgbClr val="00B5B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158BADB-22EE-46D1-075D-FC5523150352}"/>
              </a:ext>
            </a:extLst>
          </p:cNvPr>
          <p:cNvSpPr/>
          <p:nvPr/>
        </p:nvSpPr>
        <p:spPr>
          <a:xfrm>
            <a:off x="0" y="0"/>
            <a:ext cx="12192000" cy="44386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IICL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5D4A381-1B38-802C-0B64-0699A1AB63B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0775" y="3300459"/>
            <a:ext cx="2185988" cy="2185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9071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E73712DC-4146-1336-F6AD-E0F7A28EAB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4A2EDEF-81CD-911D-9125-8AFE1E9C8CEF}"/>
              </a:ext>
            </a:extLst>
          </p:cNvPr>
          <p:cNvSpPr txBox="1"/>
          <p:nvPr/>
        </p:nvSpPr>
        <p:spPr>
          <a:xfrm>
            <a:off x="3175490" y="566556"/>
            <a:ext cx="6052775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ea typeface="+mn-ea"/>
                <a:cs typeface="+mn-cs"/>
              </a:rPr>
              <a:t>What does the survey ask?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A24AE81-3A64-2D3B-7783-40EA651207E0}"/>
              </a:ext>
            </a:extLst>
          </p:cNvPr>
          <p:cNvSpPr/>
          <p:nvPr/>
        </p:nvSpPr>
        <p:spPr>
          <a:xfrm>
            <a:off x="712207" y="1536054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42782-9098-8BA2-4D38-A76A7E12B6BE}"/>
              </a:ext>
            </a:extLst>
          </p:cNvPr>
          <p:cNvSpPr txBox="1"/>
          <p:nvPr/>
        </p:nvSpPr>
        <p:spPr>
          <a:xfrm>
            <a:off x="896501" y="1536053"/>
            <a:ext cx="48309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Sense of belonging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92635E8-EF83-8A72-B254-E254D8FFABA6}"/>
              </a:ext>
            </a:extLst>
          </p:cNvPr>
          <p:cNvSpPr/>
          <p:nvPr/>
        </p:nvSpPr>
        <p:spPr>
          <a:xfrm>
            <a:off x="712207" y="2358666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4286B7-D8C8-7EB2-EA3A-6B4528A5624B}"/>
              </a:ext>
            </a:extLst>
          </p:cNvPr>
          <p:cNvSpPr txBox="1"/>
          <p:nvPr/>
        </p:nvSpPr>
        <p:spPr>
          <a:xfrm>
            <a:off x="896501" y="2358665"/>
            <a:ext cx="4765211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Academic staff engagement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8C57A1-C4C1-87BC-2079-FFC424C1CDAC}"/>
              </a:ext>
            </a:extLst>
          </p:cNvPr>
          <p:cNvSpPr/>
          <p:nvPr/>
        </p:nvSpPr>
        <p:spPr>
          <a:xfrm>
            <a:off x="712207" y="3181278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5B0C352-AE78-44F4-ED07-440472D8B6BA}"/>
              </a:ext>
            </a:extLst>
          </p:cNvPr>
          <p:cNvSpPr txBox="1"/>
          <p:nvPr/>
        </p:nvSpPr>
        <p:spPr>
          <a:xfrm>
            <a:off x="896501" y="3181277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Learning Experience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981C387-BCA3-47D8-3B0B-D4E671CE4EF4}"/>
              </a:ext>
            </a:extLst>
          </p:cNvPr>
          <p:cNvSpPr/>
          <p:nvPr/>
        </p:nvSpPr>
        <p:spPr>
          <a:xfrm>
            <a:off x="712207" y="4003890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8606D6-7096-D1D3-DD58-21EF3C064584}"/>
              </a:ext>
            </a:extLst>
          </p:cNvPr>
          <p:cNvSpPr txBox="1"/>
          <p:nvPr/>
        </p:nvSpPr>
        <p:spPr>
          <a:xfrm>
            <a:off x="896501" y="4003889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Organisation and Management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91D8FE7-A603-87DB-0A82-AE8E2A413CE1}"/>
              </a:ext>
            </a:extLst>
          </p:cNvPr>
          <p:cNvSpPr/>
          <p:nvPr/>
        </p:nvSpPr>
        <p:spPr>
          <a:xfrm>
            <a:off x="712207" y="4826502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9244BF1-4C39-EEC8-852E-46594D13D771}"/>
              </a:ext>
            </a:extLst>
          </p:cNvPr>
          <p:cNvSpPr txBox="1"/>
          <p:nvPr/>
        </p:nvSpPr>
        <p:spPr>
          <a:xfrm>
            <a:off x="896501" y="4826501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Learning Resources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A21F121-F06C-A4CF-52AC-3DC97F6CC117}"/>
              </a:ext>
            </a:extLst>
          </p:cNvPr>
          <p:cNvSpPr/>
          <p:nvPr/>
        </p:nvSpPr>
        <p:spPr>
          <a:xfrm>
            <a:off x="712207" y="5649115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4FD29D3-DB3F-292A-EF0A-82FF115B7980}"/>
              </a:ext>
            </a:extLst>
          </p:cNvPr>
          <p:cNvSpPr txBox="1"/>
          <p:nvPr/>
        </p:nvSpPr>
        <p:spPr>
          <a:xfrm>
            <a:off x="896501" y="5649114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Feedback and Assessment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9714BDF-93AA-D279-D6CF-F624AFBA28FD}"/>
              </a:ext>
            </a:extLst>
          </p:cNvPr>
          <p:cNvSpPr/>
          <p:nvPr/>
        </p:nvSpPr>
        <p:spPr>
          <a:xfrm>
            <a:off x="6017584" y="1536054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AA58D51-3A32-CEBC-BD01-FD5A5F487E3C}"/>
              </a:ext>
            </a:extLst>
          </p:cNvPr>
          <p:cNvSpPr txBox="1"/>
          <p:nvPr/>
        </p:nvSpPr>
        <p:spPr>
          <a:xfrm>
            <a:off x="6201878" y="1536053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Student Voice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4B10788-42DF-8730-8832-02CC3A62B0D0}"/>
              </a:ext>
            </a:extLst>
          </p:cNvPr>
          <p:cNvSpPr/>
          <p:nvPr/>
        </p:nvSpPr>
        <p:spPr>
          <a:xfrm>
            <a:off x="6020792" y="2363954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D6E5AE1-ABFE-7777-45A0-80378232C25B}"/>
              </a:ext>
            </a:extLst>
          </p:cNvPr>
          <p:cNvSpPr txBox="1"/>
          <p:nvPr/>
        </p:nvSpPr>
        <p:spPr>
          <a:xfrm>
            <a:off x="6205086" y="2363953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Work while studying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1E9FCEA-6D0D-4860-90D4-8C922B958662}"/>
              </a:ext>
            </a:extLst>
          </p:cNvPr>
          <p:cNvSpPr/>
          <p:nvPr/>
        </p:nvSpPr>
        <p:spPr>
          <a:xfrm>
            <a:off x="0" y="0"/>
            <a:ext cx="12192000" cy="44386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IICL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670C678-F937-3026-DC98-317F410F8E15}"/>
              </a:ext>
            </a:extLst>
          </p:cNvPr>
          <p:cNvSpPr/>
          <p:nvPr/>
        </p:nvSpPr>
        <p:spPr>
          <a:xfrm>
            <a:off x="6013936" y="3181278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96A3DE6-AA55-7A7D-1C69-41E4A510F9F8}"/>
              </a:ext>
            </a:extLst>
          </p:cNvPr>
          <p:cNvSpPr txBox="1"/>
          <p:nvPr/>
        </p:nvSpPr>
        <p:spPr>
          <a:xfrm>
            <a:off x="6201877" y="3191854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Employability &amp; Skills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D2220B7-6F37-7AC1-017C-314960023983}"/>
              </a:ext>
            </a:extLst>
          </p:cNvPr>
          <p:cNvSpPr/>
          <p:nvPr/>
        </p:nvSpPr>
        <p:spPr>
          <a:xfrm>
            <a:off x="6013935" y="4009178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DE3183C-27B5-CF8C-10F2-F1F2BDCE3105}"/>
              </a:ext>
            </a:extLst>
          </p:cNvPr>
          <p:cNvSpPr txBox="1"/>
          <p:nvPr/>
        </p:nvSpPr>
        <p:spPr>
          <a:xfrm>
            <a:off x="6198229" y="4013612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>
                <a:solidFill>
                  <a:srgbClr val="003E5B"/>
                </a:solidFill>
              </a:rPr>
              <a:t>Meeting Expectations</a:t>
            </a:r>
            <a:endParaRPr lang="en-GB" sz="2800" b="1" dirty="0">
              <a:solidFill>
                <a:srgbClr val="003E5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0747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6FF86E3-A8AE-4BFA-5DD8-062A81C061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A046B62-A513-19E2-18D6-5952C95738B7}"/>
              </a:ext>
            </a:extLst>
          </p:cNvPr>
          <p:cNvSpPr txBox="1"/>
          <p:nvPr/>
        </p:nvSpPr>
        <p:spPr>
          <a:xfrm>
            <a:off x="2815390" y="698167"/>
            <a:ext cx="64200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Incentives for Survey Season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48F8177-B05F-CBB2-C029-C9791CC9CD80}"/>
              </a:ext>
            </a:extLst>
          </p:cNvPr>
          <p:cNvSpPr/>
          <p:nvPr/>
        </p:nvSpPr>
        <p:spPr>
          <a:xfrm>
            <a:off x="0" y="0"/>
            <a:ext cx="12192000" cy="44386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IICL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DE2169-1690-D76A-DC0A-675F156F2360}"/>
              </a:ext>
            </a:extLst>
          </p:cNvPr>
          <p:cNvSpPr txBox="1"/>
          <p:nvPr/>
        </p:nvSpPr>
        <p:spPr>
          <a:xfrm>
            <a:off x="1078231" y="4008060"/>
            <a:ext cx="7579994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As a thank you for your time, you will be automatically entered into a prize draw* for a </a:t>
            </a:r>
            <a:r>
              <a:rPr lang="en-GB" sz="2000" b="1" dirty="0">
                <a:solidFill>
                  <a:srgbClr val="00B5B0"/>
                </a:solidFill>
              </a:rPr>
              <a:t>Samsung Galaxy Tab A9 Tablet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Prizes will be split as follows:</a:t>
            </a:r>
            <a:endParaRPr lang="en-GB" sz="2000" b="1" dirty="0">
              <a:solidFill>
                <a:srgbClr val="00B5B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B5B0"/>
                </a:solidFill>
              </a:rPr>
              <a:t>4 x Birmingham Campus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B5B0"/>
                </a:solidFill>
              </a:rPr>
              <a:t>4 x London Campus</a:t>
            </a:r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1400" i="1" dirty="0">
                <a:solidFill>
                  <a:schemeClr val="bg1"/>
                </a:solidFill>
              </a:rPr>
              <a:t>*Prize draws will be announced via email in May 2026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5948F0-0E17-2A44-7187-3A39E6E1F4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8583" y="1660357"/>
            <a:ext cx="2562433" cy="1975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8919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4243a2f-f39c-4e43-9810-58f2f548e0d4">
      <Terms xmlns="http://schemas.microsoft.com/office/infopath/2007/PartnerControls"/>
    </lcf76f155ced4ddcb4097134ff3c332f>
    <TaxCatchAll xmlns="32cf4773-4f40-40c5-b712-949156571374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B20D8D9EE02948A6C40859CF0F1CF5" ma:contentTypeVersion="17" ma:contentTypeDescription="Create a new document." ma:contentTypeScope="" ma:versionID="5e06feb51005258e623667dfd08bd7ea">
  <xsd:schema xmlns:xsd="http://www.w3.org/2001/XMLSchema" xmlns:xs="http://www.w3.org/2001/XMLSchema" xmlns:p="http://schemas.microsoft.com/office/2006/metadata/properties" xmlns:ns2="74243a2f-f39c-4e43-9810-58f2f548e0d4" xmlns:ns3="32cf4773-4f40-40c5-b712-949156571374" targetNamespace="http://schemas.microsoft.com/office/2006/metadata/properties" ma:root="true" ma:fieldsID="92226051afdc561535931099b406fe2a" ns2:_="" ns3:_="">
    <xsd:import namespace="74243a2f-f39c-4e43-9810-58f2f548e0d4"/>
    <xsd:import namespace="32cf4773-4f40-40c5-b712-94915657137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243a2f-f39c-4e43-9810-58f2f548e0d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cf4773-4f40-40c5-b712-949156571374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8" nillable="true" ma:displayName="Taxonomy Catch All Column" ma:hidden="true" ma:list="{c382ddc2-37cf-477f-bd98-92fd66650630}" ma:internalName="TaxCatchAll" ma:showField="CatchAllData" ma:web="32cf4773-4f40-40c5-b712-94915657137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0D8F53A-DA0A-4C2A-AB91-319CDBD038E1}">
  <ds:schemaRefs>
    <ds:schemaRef ds:uri="http://schemas.microsoft.com/office/2006/metadata/properties"/>
    <ds:schemaRef ds:uri="http://schemas.microsoft.com/office/infopath/2007/PartnerControls"/>
    <ds:schemaRef ds:uri="74243a2f-f39c-4e43-9810-58f2f548e0d4"/>
    <ds:schemaRef ds:uri="32cf4773-4f40-40c5-b712-949156571374"/>
  </ds:schemaRefs>
</ds:datastoreItem>
</file>

<file path=customXml/itemProps2.xml><?xml version="1.0" encoding="utf-8"?>
<ds:datastoreItem xmlns:ds="http://schemas.openxmlformats.org/officeDocument/2006/customXml" ds:itemID="{5952DF45-B632-4E4A-B340-2EB474A3CA6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E199D70-E1D7-40FE-80F7-A5455A5EF04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4243a2f-f39c-4e43-9810-58f2f548e0d4"/>
    <ds:schemaRef ds:uri="32cf4773-4f40-40c5-b712-94915657137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340</TotalTime>
  <Words>131</Words>
  <Application>Microsoft Office PowerPoint</Application>
  <PresentationFormat>Widescreen</PresentationFormat>
  <Paragraphs>29</Paragraphs>
  <Slides>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Antonia Cardew</dc:creator>
  <cp:lastModifiedBy>Antonia Cardew</cp:lastModifiedBy>
  <cp:revision>2</cp:revision>
  <dcterms:created xsi:type="dcterms:W3CDTF">2024-02-02T13:40:40Z</dcterms:created>
  <dcterms:modified xsi:type="dcterms:W3CDTF">2026-02-16T11:32:35Z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0x01010048B20D8D9EE02948A6C40859CF0F1CF5</vt:lpwstr>
  </property>
  <property fmtid="{D5CDD505-2E9C-101B-9397-08002B2CF9AE}" pid="3" name="MediaServiceImageTags">
    <vt:lpwstr/>
  </property>
</Properties>
</file>