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4286" r:id="rId1"/>
  </p:sldMasterIdLst>
  <p:sldIdLst>
    <p:sldId id="256" r:id="rId2"/>
    <p:sldId id="297" r:id="rId3"/>
    <p:sldId id="259" r:id="rId4"/>
    <p:sldId id="276" r:id="rId5"/>
    <p:sldId id="285" r:id="rId6"/>
    <p:sldId id="287" r:id="rId7"/>
    <p:sldId id="288" r:id="rId8"/>
    <p:sldId id="286" r:id="rId9"/>
    <p:sldId id="261" r:id="rId10"/>
    <p:sldId id="270" r:id="rId11"/>
    <p:sldId id="269" r:id="rId12"/>
    <p:sldId id="289" r:id="rId13"/>
    <p:sldId id="271" r:id="rId14"/>
    <p:sldId id="290" r:id="rId15"/>
    <p:sldId id="272" r:id="rId16"/>
    <p:sldId id="273" r:id="rId17"/>
    <p:sldId id="291" r:id="rId18"/>
    <p:sldId id="260" r:id="rId19"/>
    <p:sldId id="292" r:id="rId20"/>
    <p:sldId id="293" r:id="rId21"/>
    <p:sldId id="267" r:id="rId22"/>
    <p:sldId id="265" r:id="rId23"/>
    <p:sldId id="268" r:id="rId24"/>
    <p:sldId id="274" r:id="rId25"/>
    <p:sldId id="275" r:id="rId26"/>
    <p:sldId id="295" r:id="rId27"/>
    <p:sldId id="294" r:id="rId28"/>
    <p:sldId id="296" r:id="rId29"/>
  </p:sldIdLst>
  <p:sldSz cx="9144000" cy="6858000" type="screen4x3"/>
  <p:notesSz cx="6858000" cy="9144000"/>
  <p:embeddedFontLst>
    <p:embeddedFont>
      <p:font typeface="Calibri" panose="020F0502020204030204" pitchFamily="34" charset="0"/>
      <p:regular r:id="rId30"/>
      <p:bold r:id="rId31"/>
      <p:italic r:id="rId32"/>
      <p:boldItalic r:id="rId33"/>
    </p:embeddedFont>
    <p:embeddedFont>
      <p:font typeface="Calibri Light" panose="020F0302020204030204" pitchFamily="34" charset="0"/>
      <p:regular r:id="rId34"/>
      <p:italic r:id="rId35"/>
    </p:embeddedFont>
    <p:embeddedFont>
      <p:font typeface="Century Gothic" panose="020B0502020202020204" pitchFamily="34" charset="0"/>
      <p:regular r:id="rId36"/>
      <p:bold r:id="rId37"/>
      <p:italic r:id="rId38"/>
      <p:boldItalic r:id="rId39"/>
    </p:embeddedFont>
    <p:embeddedFont>
      <p:font typeface="Wingdings 3" pitchFamily="2" charset="2"/>
      <p:regular r:id="rId4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40"/>
  </p:normalViewPr>
  <p:slideViewPr>
    <p:cSldViewPr snapToGrid="0" snapToObjects="1">
      <p:cViewPr varScale="1">
        <p:scale>
          <a:sx n="107" d="100"/>
          <a:sy n="107" d="100"/>
        </p:scale>
        <p:origin x="560" y="1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0.fntdata"/><Relationship Id="rId21" Type="http://schemas.openxmlformats.org/officeDocument/2006/relationships/slide" Target="slides/slide20.xml"/><Relationship Id="rId34" Type="http://schemas.openxmlformats.org/officeDocument/2006/relationships/font" Target="fonts/font5.fntdata"/><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37" Type="http://schemas.openxmlformats.org/officeDocument/2006/relationships/font" Target="fonts/font8.fntdata"/><Relationship Id="rId40" Type="http://schemas.openxmlformats.org/officeDocument/2006/relationships/font" Target="fonts/font11.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font" Target="fonts/font6.fntdata"/><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4.fntdata"/><Relationship Id="rId38" Type="http://schemas.openxmlformats.org/officeDocument/2006/relationships/font" Target="fonts/font9.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AE7DB-1A4A-88BF-BC0B-64D421B6B0CA}"/>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0F48C451-6406-97C8-1244-911974756AF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F7EADCF-6665-9DE1-1E10-66AA189012DB}"/>
              </a:ext>
            </a:extLst>
          </p:cNvPr>
          <p:cNvSpPr>
            <a:spLocks noGrp="1"/>
          </p:cNvSpPr>
          <p:nvPr>
            <p:ph type="dt" sz="half" idx="10"/>
          </p:nvPr>
        </p:nvSpPr>
        <p:spPr/>
        <p:txBody>
          <a:bodyPr/>
          <a:lstStyle/>
          <a:p>
            <a:pPr>
              <a:defRPr/>
            </a:pPr>
            <a:fld id="{1F723F48-ACD2-A643-A6B7-14D15623F9EE}" type="datetimeFigureOut">
              <a:rPr lang="en-US" altLang="en-US" smtClean="0"/>
              <a:pPr>
                <a:defRPr/>
              </a:pPr>
              <a:t>10/29/23</a:t>
            </a:fld>
            <a:endParaRPr lang="en-US" altLang="en-US"/>
          </a:p>
        </p:txBody>
      </p:sp>
      <p:sp>
        <p:nvSpPr>
          <p:cNvPr id="5" name="Footer Placeholder 4">
            <a:extLst>
              <a:ext uri="{FF2B5EF4-FFF2-40B4-BE49-F238E27FC236}">
                <a16:creationId xmlns:a16="http://schemas.microsoft.com/office/drawing/2014/main" id="{6CCF2383-908D-B419-1D9D-B4D672730BAA}"/>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F78B1432-E7B2-1B65-EF5C-870ACCDB567C}"/>
              </a:ext>
            </a:extLst>
          </p:cNvPr>
          <p:cNvSpPr>
            <a:spLocks noGrp="1"/>
          </p:cNvSpPr>
          <p:nvPr>
            <p:ph type="sldNum" sz="quarter" idx="12"/>
          </p:nvPr>
        </p:nvSpPr>
        <p:spPr/>
        <p:txBody>
          <a:bodyPr/>
          <a:lstStyle/>
          <a:p>
            <a:fld id="{650DCC10-6F11-7340-8B33-B82C349D89BD}" type="slidenum">
              <a:rPr lang="en-US" altLang="en-US" smtClean="0"/>
              <a:pPr/>
              <a:t>‹#›</a:t>
            </a:fld>
            <a:endParaRPr lang="en-US" altLang="en-US">
              <a:solidFill>
                <a:srgbClr val="54492B"/>
              </a:solidFill>
            </a:endParaRPr>
          </a:p>
        </p:txBody>
      </p:sp>
    </p:spTree>
    <p:extLst>
      <p:ext uri="{BB962C8B-B14F-4D97-AF65-F5344CB8AC3E}">
        <p14:creationId xmlns:p14="http://schemas.microsoft.com/office/powerpoint/2010/main" val="3266300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C64A9-EA37-AF9D-BAA5-5C175CAF4A3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D25FE1-F5C2-1F45-9203-8EDA88FC8B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648050-8B3E-B852-6B94-DB0749AA40A2}"/>
              </a:ext>
            </a:extLst>
          </p:cNvPr>
          <p:cNvSpPr>
            <a:spLocks noGrp="1"/>
          </p:cNvSpPr>
          <p:nvPr>
            <p:ph type="dt" sz="half" idx="10"/>
          </p:nvPr>
        </p:nvSpPr>
        <p:spPr/>
        <p:txBody>
          <a:bodyPr/>
          <a:lstStyle/>
          <a:p>
            <a:pPr>
              <a:defRPr/>
            </a:pPr>
            <a:fld id="{C6F28EF3-048B-5346-94B6-144A5FDE2F2E}" type="datetimeFigureOut">
              <a:rPr lang="en-US" altLang="en-US" smtClean="0"/>
              <a:pPr>
                <a:defRPr/>
              </a:pPr>
              <a:t>10/29/23</a:t>
            </a:fld>
            <a:endParaRPr lang="en-US" altLang="en-US"/>
          </a:p>
        </p:txBody>
      </p:sp>
      <p:sp>
        <p:nvSpPr>
          <p:cNvPr id="5" name="Footer Placeholder 4">
            <a:extLst>
              <a:ext uri="{FF2B5EF4-FFF2-40B4-BE49-F238E27FC236}">
                <a16:creationId xmlns:a16="http://schemas.microsoft.com/office/drawing/2014/main" id="{FAB37CD2-2197-657A-9746-2FE7495644FF}"/>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36AE28CE-1757-74AB-B34E-80DCC09CF5F6}"/>
              </a:ext>
            </a:extLst>
          </p:cNvPr>
          <p:cNvSpPr>
            <a:spLocks noGrp="1"/>
          </p:cNvSpPr>
          <p:nvPr>
            <p:ph type="sldNum" sz="quarter" idx="12"/>
          </p:nvPr>
        </p:nvSpPr>
        <p:spPr/>
        <p:txBody>
          <a:bodyPr/>
          <a:lstStyle/>
          <a:p>
            <a:fld id="{042DB6FE-8542-584D-8D85-2AF28DB31611}" type="slidenum">
              <a:rPr lang="en-US" altLang="en-US" smtClean="0"/>
              <a:pPr/>
              <a:t>‹#›</a:t>
            </a:fld>
            <a:endParaRPr lang="en-US" altLang="en-US"/>
          </a:p>
        </p:txBody>
      </p:sp>
    </p:spTree>
    <p:extLst>
      <p:ext uri="{BB962C8B-B14F-4D97-AF65-F5344CB8AC3E}">
        <p14:creationId xmlns:p14="http://schemas.microsoft.com/office/powerpoint/2010/main" val="45349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5AC5F-CCB8-D196-DCC4-FDB0752F0DA6}"/>
              </a:ext>
            </a:extLst>
          </p:cNvPr>
          <p:cNvSpPr>
            <a:spLocks noGrp="1"/>
          </p:cNvSpPr>
          <p:nvPr>
            <p:ph type="title"/>
          </p:nvPr>
        </p:nvSpPr>
        <p:spPr>
          <a:xfrm>
            <a:off x="623888" y="1709739"/>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38625DE-B1AD-24FB-93DC-1793DEE3DA3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8EF6509-BA08-A43B-A18C-DEADF4F0ACEE}"/>
              </a:ext>
            </a:extLst>
          </p:cNvPr>
          <p:cNvSpPr>
            <a:spLocks noGrp="1"/>
          </p:cNvSpPr>
          <p:nvPr>
            <p:ph type="dt" sz="half" idx="10"/>
          </p:nvPr>
        </p:nvSpPr>
        <p:spPr/>
        <p:txBody>
          <a:bodyPr/>
          <a:lstStyle/>
          <a:p>
            <a:pPr>
              <a:defRPr/>
            </a:pPr>
            <a:fld id="{9FC8B462-90B5-5F43-BB02-640082E481CD}" type="datetimeFigureOut">
              <a:rPr lang="en-US" altLang="en-US" smtClean="0"/>
              <a:pPr>
                <a:defRPr/>
              </a:pPr>
              <a:t>10/29/23</a:t>
            </a:fld>
            <a:endParaRPr lang="en-US" altLang="en-US"/>
          </a:p>
        </p:txBody>
      </p:sp>
      <p:sp>
        <p:nvSpPr>
          <p:cNvPr id="5" name="Footer Placeholder 4">
            <a:extLst>
              <a:ext uri="{FF2B5EF4-FFF2-40B4-BE49-F238E27FC236}">
                <a16:creationId xmlns:a16="http://schemas.microsoft.com/office/drawing/2014/main" id="{DD14D140-095C-FDFD-56F4-EDE05CD87F8B}"/>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054AC1CD-D2A6-8694-8BF9-0B3D60B2FBE0}"/>
              </a:ext>
            </a:extLst>
          </p:cNvPr>
          <p:cNvSpPr>
            <a:spLocks noGrp="1"/>
          </p:cNvSpPr>
          <p:nvPr>
            <p:ph type="sldNum" sz="quarter" idx="12"/>
          </p:nvPr>
        </p:nvSpPr>
        <p:spPr/>
        <p:txBody>
          <a:bodyPr/>
          <a:lstStyle/>
          <a:p>
            <a:fld id="{D9975004-05D7-F341-8926-2D31356CE03F}" type="slidenum">
              <a:rPr lang="en-US" altLang="en-US" smtClean="0"/>
              <a:pPr/>
              <a:t>‹#›</a:t>
            </a:fld>
            <a:endParaRPr lang="en-US" altLang="en-US"/>
          </a:p>
        </p:txBody>
      </p:sp>
    </p:spTree>
    <p:extLst>
      <p:ext uri="{BB962C8B-B14F-4D97-AF65-F5344CB8AC3E}">
        <p14:creationId xmlns:p14="http://schemas.microsoft.com/office/powerpoint/2010/main" val="1412807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28832-0B7C-DF75-A0BB-A5519A38FD2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FF520FF-63E0-59EC-9DD9-E5BC9363F929}"/>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4BEE343-3EA2-9C93-577A-AA3B5825F000}"/>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F46F320-A7A3-168A-5AC8-94D667831A4E}"/>
              </a:ext>
            </a:extLst>
          </p:cNvPr>
          <p:cNvSpPr>
            <a:spLocks noGrp="1"/>
          </p:cNvSpPr>
          <p:nvPr>
            <p:ph type="dt" sz="half" idx="10"/>
          </p:nvPr>
        </p:nvSpPr>
        <p:spPr/>
        <p:txBody>
          <a:bodyPr/>
          <a:lstStyle/>
          <a:p>
            <a:pPr>
              <a:defRPr/>
            </a:pPr>
            <a:fld id="{DC8920AD-B5E8-B749-B2E1-16A49EB6152B}" type="datetimeFigureOut">
              <a:rPr lang="en-US" altLang="en-US" smtClean="0"/>
              <a:pPr>
                <a:defRPr/>
              </a:pPr>
              <a:t>10/29/23</a:t>
            </a:fld>
            <a:endParaRPr lang="en-US" altLang="en-US"/>
          </a:p>
        </p:txBody>
      </p:sp>
      <p:sp>
        <p:nvSpPr>
          <p:cNvPr id="6" name="Footer Placeholder 5">
            <a:extLst>
              <a:ext uri="{FF2B5EF4-FFF2-40B4-BE49-F238E27FC236}">
                <a16:creationId xmlns:a16="http://schemas.microsoft.com/office/drawing/2014/main" id="{CA0411F1-424B-F492-1B8D-EC2FADB06D3D}"/>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7C406D15-6D3F-4CE6-C1D3-A260FD11E037}"/>
              </a:ext>
            </a:extLst>
          </p:cNvPr>
          <p:cNvSpPr>
            <a:spLocks noGrp="1"/>
          </p:cNvSpPr>
          <p:nvPr>
            <p:ph type="sldNum" sz="quarter" idx="12"/>
          </p:nvPr>
        </p:nvSpPr>
        <p:spPr/>
        <p:txBody>
          <a:bodyPr/>
          <a:lstStyle/>
          <a:p>
            <a:fld id="{58D63F23-03F5-FE44-A8C5-A8449F097B3D}" type="slidenum">
              <a:rPr lang="en-US" altLang="en-US" smtClean="0"/>
              <a:pPr/>
              <a:t>‹#›</a:t>
            </a:fld>
            <a:endParaRPr lang="en-US" altLang="en-US"/>
          </a:p>
        </p:txBody>
      </p:sp>
    </p:spTree>
    <p:extLst>
      <p:ext uri="{BB962C8B-B14F-4D97-AF65-F5344CB8AC3E}">
        <p14:creationId xmlns:p14="http://schemas.microsoft.com/office/powerpoint/2010/main" val="2620555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9ED8A-5C31-A782-54CF-5FFAFA660506}"/>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F53F416-3A35-A9C9-FCCE-41E7CC7F0236}"/>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6E8E4EEE-2967-9A49-6E64-CECCA436DA0C}"/>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64AB44A-E221-7547-B907-32AD97848327}"/>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8F89B338-AE2E-F5F4-C5B3-061FA0E5C806}"/>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1626457-0DC0-CDFA-F560-B248D193427E}"/>
              </a:ext>
            </a:extLst>
          </p:cNvPr>
          <p:cNvSpPr>
            <a:spLocks noGrp="1"/>
          </p:cNvSpPr>
          <p:nvPr>
            <p:ph type="dt" sz="half" idx="10"/>
          </p:nvPr>
        </p:nvSpPr>
        <p:spPr/>
        <p:txBody>
          <a:bodyPr/>
          <a:lstStyle/>
          <a:p>
            <a:pPr>
              <a:defRPr/>
            </a:pPr>
            <a:fld id="{B7292EE8-610C-A64D-95C0-4795546F40C9}" type="datetimeFigureOut">
              <a:rPr lang="en-US" altLang="en-US" smtClean="0"/>
              <a:pPr>
                <a:defRPr/>
              </a:pPr>
              <a:t>10/29/23</a:t>
            </a:fld>
            <a:endParaRPr lang="en-US" altLang="en-US"/>
          </a:p>
        </p:txBody>
      </p:sp>
      <p:sp>
        <p:nvSpPr>
          <p:cNvPr id="8" name="Footer Placeholder 7">
            <a:extLst>
              <a:ext uri="{FF2B5EF4-FFF2-40B4-BE49-F238E27FC236}">
                <a16:creationId xmlns:a16="http://schemas.microsoft.com/office/drawing/2014/main" id="{EEDA4B17-AB2E-B744-D60E-7F10564E69D2}"/>
              </a:ext>
            </a:extLst>
          </p:cNvPr>
          <p:cNvSpPr>
            <a:spLocks noGrp="1"/>
          </p:cNvSpPr>
          <p:nvPr>
            <p:ph type="ftr" sz="quarter" idx="11"/>
          </p:nvPr>
        </p:nvSpPr>
        <p:spPr/>
        <p:txBody>
          <a:bodyPr/>
          <a:lstStyle/>
          <a:p>
            <a:pPr>
              <a:defRPr/>
            </a:pPr>
            <a:endParaRPr lang="en-US"/>
          </a:p>
        </p:txBody>
      </p:sp>
      <p:sp>
        <p:nvSpPr>
          <p:cNvPr id="9" name="Slide Number Placeholder 8">
            <a:extLst>
              <a:ext uri="{FF2B5EF4-FFF2-40B4-BE49-F238E27FC236}">
                <a16:creationId xmlns:a16="http://schemas.microsoft.com/office/drawing/2014/main" id="{C324A674-9448-534C-B3F2-17D1248A6247}"/>
              </a:ext>
            </a:extLst>
          </p:cNvPr>
          <p:cNvSpPr>
            <a:spLocks noGrp="1"/>
          </p:cNvSpPr>
          <p:nvPr>
            <p:ph type="sldNum" sz="quarter" idx="12"/>
          </p:nvPr>
        </p:nvSpPr>
        <p:spPr/>
        <p:txBody>
          <a:bodyPr/>
          <a:lstStyle/>
          <a:p>
            <a:fld id="{A8C4ED18-AF8C-BD47-88C5-23F231991F33}" type="slidenum">
              <a:rPr lang="en-US" altLang="en-US" smtClean="0"/>
              <a:pPr/>
              <a:t>‹#›</a:t>
            </a:fld>
            <a:endParaRPr lang="en-US" altLang="en-US"/>
          </a:p>
        </p:txBody>
      </p:sp>
    </p:spTree>
    <p:extLst>
      <p:ext uri="{BB962C8B-B14F-4D97-AF65-F5344CB8AC3E}">
        <p14:creationId xmlns:p14="http://schemas.microsoft.com/office/powerpoint/2010/main" val="2002013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B6489-D3CD-9627-7D57-706D6B21DA1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472034B-8CD7-4265-B23A-BD6AFCC182FB}"/>
              </a:ext>
            </a:extLst>
          </p:cNvPr>
          <p:cNvSpPr>
            <a:spLocks noGrp="1"/>
          </p:cNvSpPr>
          <p:nvPr>
            <p:ph type="dt" sz="half" idx="10"/>
          </p:nvPr>
        </p:nvSpPr>
        <p:spPr/>
        <p:txBody>
          <a:bodyPr/>
          <a:lstStyle/>
          <a:p>
            <a:pPr>
              <a:defRPr/>
            </a:pPr>
            <a:fld id="{C8E6BC1C-CDA1-B648-A782-C67BA8B1274D}" type="datetimeFigureOut">
              <a:rPr lang="en-US" altLang="en-US" smtClean="0"/>
              <a:pPr>
                <a:defRPr/>
              </a:pPr>
              <a:t>10/29/23</a:t>
            </a:fld>
            <a:endParaRPr lang="en-US" altLang="en-US"/>
          </a:p>
        </p:txBody>
      </p:sp>
      <p:sp>
        <p:nvSpPr>
          <p:cNvPr id="4" name="Footer Placeholder 3">
            <a:extLst>
              <a:ext uri="{FF2B5EF4-FFF2-40B4-BE49-F238E27FC236}">
                <a16:creationId xmlns:a16="http://schemas.microsoft.com/office/drawing/2014/main" id="{79D8EF23-99C7-2B8D-BC64-6945E841D22C}"/>
              </a:ext>
            </a:extLst>
          </p:cNvPr>
          <p:cNvSpPr>
            <a:spLocks noGrp="1"/>
          </p:cNvSpPr>
          <p:nvPr>
            <p:ph type="ftr" sz="quarter" idx="11"/>
          </p:nvPr>
        </p:nvSpPr>
        <p:spPr/>
        <p:txBody>
          <a:bodyPr/>
          <a:lstStyle/>
          <a:p>
            <a:pPr>
              <a:defRPr/>
            </a:pPr>
            <a:endParaRPr lang="en-US"/>
          </a:p>
        </p:txBody>
      </p:sp>
      <p:sp>
        <p:nvSpPr>
          <p:cNvPr id="5" name="Slide Number Placeholder 4">
            <a:extLst>
              <a:ext uri="{FF2B5EF4-FFF2-40B4-BE49-F238E27FC236}">
                <a16:creationId xmlns:a16="http://schemas.microsoft.com/office/drawing/2014/main" id="{BD05C60C-7C2B-A49C-9D0C-DA254C0EACE7}"/>
              </a:ext>
            </a:extLst>
          </p:cNvPr>
          <p:cNvSpPr>
            <a:spLocks noGrp="1"/>
          </p:cNvSpPr>
          <p:nvPr>
            <p:ph type="sldNum" sz="quarter" idx="12"/>
          </p:nvPr>
        </p:nvSpPr>
        <p:spPr/>
        <p:txBody>
          <a:bodyPr/>
          <a:lstStyle/>
          <a:p>
            <a:fld id="{71EC7050-4425-E047-BB48-C51BC3EAB7C9}" type="slidenum">
              <a:rPr lang="en-US" altLang="en-US" smtClean="0"/>
              <a:pPr/>
              <a:t>‹#›</a:t>
            </a:fld>
            <a:endParaRPr lang="en-US" altLang="en-US"/>
          </a:p>
        </p:txBody>
      </p:sp>
    </p:spTree>
    <p:extLst>
      <p:ext uri="{BB962C8B-B14F-4D97-AF65-F5344CB8AC3E}">
        <p14:creationId xmlns:p14="http://schemas.microsoft.com/office/powerpoint/2010/main" val="35972473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1F9F3B-59A1-BEC2-A7E3-A85DAFEBED7B}"/>
              </a:ext>
            </a:extLst>
          </p:cNvPr>
          <p:cNvSpPr>
            <a:spLocks noGrp="1"/>
          </p:cNvSpPr>
          <p:nvPr>
            <p:ph type="dt" sz="half" idx="10"/>
          </p:nvPr>
        </p:nvSpPr>
        <p:spPr/>
        <p:txBody>
          <a:bodyPr/>
          <a:lstStyle/>
          <a:p>
            <a:pPr>
              <a:defRPr/>
            </a:pPr>
            <a:fld id="{5818038E-1E87-AC41-9580-2DB5156DD0D8}" type="datetimeFigureOut">
              <a:rPr lang="en-US" altLang="en-US" smtClean="0"/>
              <a:pPr>
                <a:defRPr/>
              </a:pPr>
              <a:t>10/29/23</a:t>
            </a:fld>
            <a:endParaRPr lang="en-US" altLang="en-US"/>
          </a:p>
        </p:txBody>
      </p:sp>
      <p:sp>
        <p:nvSpPr>
          <p:cNvPr id="3" name="Footer Placeholder 2">
            <a:extLst>
              <a:ext uri="{FF2B5EF4-FFF2-40B4-BE49-F238E27FC236}">
                <a16:creationId xmlns:a16="http://schemas.microsoft.com/office/drawing/2014/main" id="{92407D82-2986-E913-C2C6-E98C9C0F1F7C}"/>
              </a:ext>
            </a:extLst>
          </p:cNvPr>
          <p:cNvSpPr>
            <a:spLocks noGrp="1"/>
          </p:cNvSpPr>
          <p:nvPr>
            <p:ph type="ftr" sz="quarter" idx="11"/>
          </p:nvPr>
        </p:nvSpPr>
        <p:spPr/>
        <p:txBody>
          <a:bodyPr/>
          <a:lstStyle/>
          <a:p>
            <a:pPr>
              <a:defRPr/>
            </a:pPr>
            <a:endParaRPr lang="en-US"/>
          </a:p>
        </p:txBody>
      </p:sp>
      <p:sp>
        <p:nvSpPr>
          <p:cNvPr id="4" name="Slide Number Placeholder 3">
            <a:extLst>
              <a:ext uri="{FF2B5EF4-FFF2-40B4-BE49-F238E27FC236}">
                <a16:creationId xmlns:a16="http://schemas.microsoft.com/office/drawing/2014/main" id="{3B0218F3-12B4-7E00-F9FD-C212615E8A8E}"/>
              </a:ext>
            </a:extLst>
          </p:cNvPr>
          <p:cNvSpPr>
            <a:spLocks noGrp="1"/>
          </p:cNvSpPr>
          <p:nvPr>
            <p:ph type="sldNum" sz="quarter" idx="12"/>
          </p:nvPr>
        </p:nvSpPr>
        <p:spPr/>
        <p:txBody>
          <a:bodyPr/>
          <a:lstStyle/>
          <a:p>
            <a:fld id="{47A6B3FF-2851-EE4D-885D-BF95270002C1}" type="slidenum">
              <a:rPr lang="en-US" altLang="en-US" smtClean="0"/>
              <a:pPr/>
              <a:t>‹#›</a:t>
            </a:fld>
            <a:endParaRPr lang="en-US" altLang="en-US"/>
          </a:p>
        </p:txBody>
      </p:sp>
    </p:spTree>
    <p:extLst>
      <p:ext uri="{BB962C8B-B14F-4D97-AF65-F5344CB8AC3E}">
        <p14:creationId xmlns:p14="http://schemas.microsoft.com/office/powerpoint/2010/main" val="508062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D0752-5771-18AE-95D5-5480B4875813}"/>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F0AE5AE-6F13-A4CB-3F1A-F595BADE9F2A}"/>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6EAF7-83E4-1A27-B78D-EB33259A716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2AFA3CF3-5665-EDDD-721B-29F7FFB39436}"/>
              </a:ext>
            </a:extLst>
          </p:cNvPr>
          <p:cNvSpPr>
            <a:spLocks noGrp="1"/>
          </p:cNvSpPr>
          <p:nvPr>
            <p:ph type="dt" sz="half" idx="10"/>
          </p:nvPr>
        </p:nvSpPr>
        <p:spPr/>
        <p:txBody>
          <a:bodyPr/>
          <a:lstStyle/>
          <a:p>
            <a:pPr>
              <a:defRPr/>
            </a:pPr>
            <a:fld id="{7BC86448-FAEC-2646-B288-66B348D8F56F}" type="datetimeFigureOut">
              <a:rPr lang="en-US" altLang="en-US" smtClean="0"/>
              <a:pPr>
                <a:defRPr/>
              </a:pPr>
              <a:t>10/29/23</a:t>
            </a:fld>
            <a:endParaRPr lang="en-US" altLang="en-US"/>
          </a:p>
        </p:txBody>
      </p:sp>
      <p:sp>
        <p:nvSpPr>
          <p:cNvPr id="6" name="Footer Placeholder 5">
            <a:extLst>
              <a:ext uri="{FF2B5EF4-FFF2-40B4-BE49-F238E27FC236}">
                <a16:creationId xmlns:a16="http://schemas.microsoft.com/office/drawing/2014/main" id="{04CA93A7-A6E3-BC55-9126-F320F523102A}"/>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35B76FD2-F2E4-7664-65BA-DD6B59EC6255}"/>
              </a:ext>
            </a:extLst>
          </p:cNvPr>
          <p:cNvSpPr>
            <a:spLocks noGrp="1"/>
          </p:cNvSpPr>
          <p:nvPr>
            <p:ph type="sldNum" sz="quarter" idx="12"/>
          </p:nvPr>
        </p:nvSpPr>
        <p:spPr/>
        <p:txBody>
          <a:bodyPr/>
          <a:lstStyle/>
          <a:p>
            <a:fld id="{B321A11C-3FF1-0241-9B79-0EE50F69A19E}" type="slidenum">
              <a:rPr lang="en-US" altLang="en-US" smtClean="0"/>
              <a:pPr/>
              <a:t>‹#›</a:t>
            </a:fld>
            <a:endParaRPr lang="en-US" altLang="en-US"/>
          </a:p>
        </p:txBody>
      </p:sp>
    </p:spTree>
    <p:extLst>
      <p:ext uri="{BB962C8B-B14F-4D97-AF65-F5344CB8AC3E}">
        <p14:creationId xmlns:p14="http://schemas.microsoft.com/office/powerpoint/2010/main" val="1536442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18178-81FC-F85F-AEDC-48E343334A69}"/>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8284A47-5EEF-20FB-EA06-78A9F051CF41}"/>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7F632C4E-E4C3-5D7E-CAD8-3527147A24B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EAC6BB8-6318-6DCC-610D-091E881DF37A}"/>
              </a:ext>
            </a:extLst>
          </p:cNvPr>
          <p:cNvSpPr>
            <a:spLocks noGrp="1"/>
          </p:cNvSpPr>
          <p:nvPr>
            <p:ph type="dt" sz="half" idx="10"/>
          </p:nvPr>
        </p:nvSpPr>
        <p:spPr/>
        <p:txBody>
          <a:bodyPr/>
          <a:lstStyle/>
          <a:p>
            <a:pPr>
              <a:defRPr/>
            </a:pPr>
            <a:fld id="{C9E83887-B1B4-0941-AF4C-D27917D09016}" type="datetimeFigureOut">
              <a:rPr lang="en-US" altLang="en-US" smtClean="0"/>
              <a:pPr>
                <a:defRPr/>
              </a:pPr>
              <a:t>10/29/23</a:t>
            </a:fld>
            <a:endParaRPr lang="en-US" altLang="en-US"/>
          </a:p>
        </p:txBody>
      </p:sp>
      <p:sp>
        <p:nvSpPr>
          <p:cNvPr id="6" name="Footer Placeholder 5">
            <a:extLst>
              <a:ext uri="{FF2B5EF4-FFF2-40B4-BE49-F238E27FC236}">
                <a16:creationId xmlns:a16="http://schemas.microsoft.com/office/drawing/2014/main" id="{D02C5BB5-642E-7B5D-CE34-086F686879AC}"/>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65808857-8206-2A0E-4B80-7F4972F89FC0}"/>
              </a:ext>
            </a:extLst>
          </p:cNvPr>
          <p:cNvSpPr>
            <a:spLocks noGrp="1"/>
          </p:cNvSpPr>
          <p:nvPr>
            <p:ph type="sldNum" sz="quarter" idx="12"/>
          </p:nvPr>
        </p:nvSpPr>
        <p:spPr/>
        <p:txBody>
          <a:bodyPr/>
          <a:lstStyle/>
          <a:p>
            <a:fld id="{C3DB2F57-FACD-7D41-9A66-A0E664DF82A3}" type="slidenum">
              <a:rPr lang="en-US" altLang="en-US" smtClean="0"/>
              <a:pPr/>
              <a:t>‹#›</a:t>
            </a:fld>
            <a:endParaRPr lang="en-US" altLang="en-US"/>
          </a:p>
        </p:txBody>
      </p:sp>
    </p:spTree>
    <p:extLst>
      <p:ext uri="{BB962C8B-B14F-4D97-AF65-F5344CB8AC3E}">
        <p14:creationId xmlns:p14="http://schemas.microsoft.com/office/powerpoint/2010/main" val="3295189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9D74B-3B27-0A4E-EAC4-BFC8A1940C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866902B-6D27-C4E1-BE36-6C5BFC22B0B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0CE3FAB-0DC7-5AC5-741A-DBC8F3127BCC}"/>
              </a:ext>
            </a:extLst>
          </p:cNvPr>
          <p:cNvSpPr>
            <a:spLocks noGrp="1"/>
          </p:cNvSpPr>
          <p:nvPr>
            <p:ph type="dt" sz="half" idx="10"/>
          </p:nvPr>
        </p:nvSpPr>
        <p:spPr/>
        <p:txBody>
          <a:bodyPr/>
          <a:lstStyle/>
          <a:p>
            <a:pPr>
              <a:defRPr/>
            </a:pPr>
            <a:fld id="{5DEF143B-A3BD-794F-A3ED-E3775E739D89}" type="datetimeFigureOut">
              <a:rPr lang="en-US" altLang="en-US" smtClean="0"/>
              <a:pPr>
                <a:defRPr/>
              </a:pPr>
              <a:t>10/29/23</a:t>
            </a:fld>
            <a:endParaRPr lang="en-US" altLang="en-US"/>
          </a:p>
        </p:txBody>
      </p:sp>
      <p:sp>
        <p:nvSpPr>
          <p:cNvPr id="5" name="Footer Placeholder 4">
            <a:extLst>
              <a:ext uri="{FF2B5EF4-FFF2-40B4-BE49-F238E27FC236}">
                <a16:creationId xmlns:a16="http://schemas.microsoft.com/office/drawing/2014/main" id="{35D570B7-8581-E736-F0D0-8A6DAABCC3CC}"/>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D0FA2627-0AAF-3248-A3AA-47DBD7B5251F}"/>
              </a:ext>
            </a:extLst>
          </p:cNvPr>
          <p:cNvSpPr>
            <a:spLocks noGrp="1"/>
          </p:cNvSpPr>
          <p:nvPr>
            <p:ph type="sldNum" sz="quarter" idx="12"/>
          </p:nvPr>
        </p:nvSpPr>
        <p:spPr/>
        <p:txBody>
          <a:bodyPr/>
          <a:lstStyle/>
          <a:p>
            <a:fld id="{391B7B46-A51F-324E-93DF-3DA004EA01A0}" type="slidenum">
              <a:rPr lang="en-US" altLang="en-US" smtClean="0"/>
              <a:pPr/>
              <a:t>‹#›</a:t>
            </a:fld>
            <a:endParaRPr lang="en-US" altLang="en-US"/>
          </a:p>
        </p:txBody>
      </p:sp>
    </p:spTree>
    <p:extLst>
      <p:ext uri="{BB962C8B-B14F-4D97-AF65-F5344CB8AC3E}">
        <p14:creationId xmlns:p14="http://schemas.microsoft.com/office/powerpoint/2010/main" val="2952816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4C6ECF-F961-CFD0-7945-B2A3C9B9D18C}"/>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FB2386F-B138-99DC-E67F-BF0F379D7F31}"/>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DCD94A4-4426-73F0-3D1E-D23DE8E18DC5}"/>
              </a:ext>
            </a:extLst>
          </p:cNvPr>
          <p:cNvSpPr>
            <a:spLocks noGrp="1"/>
          </p:cNvSpPr>
          <p:nvPr>
            <p:ph type="dt" sz="half" idx="10"/>
          </p:nvPr>
        </p:nvSpPr>
        <p:spPr/>
        <p:txBody>
          <a:bodyPr/>
          <a:lstStyle/>
          <a:p>
            <a:pPr>
              <a:defRPr/>
            </a:pPr>
            <a:fld id="{C343FC87-53DB-3242-85FE-31D71FF9857B}" type="datetimeFigureOut">
              <a:rPr lang="en-US" altLang="en-US" smtClean="0"/>
              <a:pPr>
                <a:defRPr/>
              </a:pPr>
              <a:t>10/29/23</a:t>
            </a:fld>
            <a:endParaRPr lang="en-US" altLang="en-US"/>
          </a:p>
        </p:txBody>
      </p:sp>
      <p:sp>
        <p:nvSpPr>
          <p:cNvPr id="5" name="Footer Placeholder 4">
            <a:extLst>
              <a:ext uri="{FF2B5EF4-FFF2-40B4-BE49-F238E27FC236}">
                <a16:creationId xmlns:a16="http://schemas.microsoft.com/office/drawing/2014/main" id="{2730F4C9-4B16-0461-4B5E-8F8D9BE0980A}"/>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18D3962C-DFF0-68C1-B08C-BC5E2F636282}"/>
              </a:ext>
            </a:extLst>
          </p:cNvPr>
          <p:cNvSpPr>
            <a:spLocks noGrp="1"/>
          </p:cNvSpPr>
          <p:nvPr>
            <p:ph type="sldNum" sz="quarter" idx="12"/>
          </p:nvPr>
        </p:nvSpPr>
        <p:spPr/>
        <p:txBody>
          <a:bodyPr/>
          <a:lstStyle/>
          <a:p>
            <a:fld id="{87DAF1EC-F410-A149-9B97-EBC76CB25ADC}" type="slidenum">
              <a:rPr lang="en-US" altLang="en-US" smtClean="0"/>
              <a:pPr/>
              <a:t>‹#›</a:t>
            </a:fld>
            <a:endParaRPr lang="en-US" altLang="en-US"/>
          </a:p>
        </p:txBody>
      </p:sp>
    </p:spTree>
    <p:extLst>
      <p:ext uri="{BB962C8B-B14F-4D97-AF65-F5344CB8AC3E}">
        <p14:creationId xmlns:p14="http://schemas.microsoft.com/office/powerpoint/2010/main" val="2853063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977855-296C-4E6F-CC55-690ABBB147F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459FD8-230A-DC53-B034-29548AAEDCF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C789BA-D9C8-A866-5915-079903E48622}"/>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2115A1AC-21A3-F443-9199-AC9F321A91AE}" type="datetimeFigureOut">
              <a:rPr lang="en-US" altLang="en-US" smtClean="0"/>
              <a:pPr>
                <a:defRPr/>
              </a:pPr>
              <a:t>10/29/23</a:t>
            </a:fld>
            <a:endParaRPr lang="en-US" altLang="en-US"/>
          </a:p>
        </p:txBody>
      </p:sp>
      <p:sp>
        <p:nvSpPr>
          <p:cNvPr id="5" name="Footer Placeholder 4">
            <a:extLst>
              <a:ext uri="{FF2B5EF4-FFF2-40B4-BE49-F238E27FC236}">
                <a16:creationId xmlns:a16="http://schemas.microsoft.com/office/drawing/2014/main" id="{02671D3D-EF56-CD03-FFF6-D3FB93B72121}"/>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713437FB-2CF1-718B-E752-7F84B3E7CDBD}"/>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BD34E4B-DE79-434A-B776-363734E8DF48}" type="slidenum">
              <a:rPr lang="en-US" altLang="en-US" smtClean="0"/>
              <a:pPr/>
              <a:t>‹#›</a:t>
            </a:fld>
            <a:endParaRPr lang="en-US" altLang="en-US"/>
          </a:p>
        </p:txBody>
      </p:sp>
    </p:spTree>
    <p:extLst>
      <p:ext uri="{BB962C8B-B14F-4D97-AF65-F5344CB8AC3E}">
        <p14:creationId xmlns:p14="http://schemas.microsoft.com/office/powerpoint/2010/main" val="3810866094"/>
      </p:ext>
    </p:extLst>
  </p:cSld>
  <p:clrMap bg1="lt1" tx1="dk1" bg2="lt2" tx2="dk2" accent1="accent1" accent2="accent2" accent3="accent3" accent4="accent4" accent5="accent5" accent6="accent6" hlink="hlink" folHlink="folHlink"/>
  <p:sldLayoutIdLst>
    <p:sldLayoutId id="2147484287" r:id="rId1"/>
    <p:sldLayoutId id="2147484288" r:id="rId2"/>
    <p:sldLayoutId id="2147484289" r:id="rId3"/>
    <p:sldLayoutId id="2147484290" r:id="rId4"/>
    <p:sldLayoutId id="2147484291" r:id="rId5"/>
    <p:sldLayoutId id="2147484292" r:id="rId6"/>
    <p:sldLayoutId id="2147484293" r:id="rId7"/>
    <p:sldLayoutId id="2147484294" r:id="rId8"/>
    <p:sldLayoutId id="2147484295" r:id="rId9"/>
    <p:sldLayoutId id="2147484296" r:id="rId10"/>
    <p:sldLayoutId id="214748429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uwtsd.ac.uk/media/uwtsd-website/content-assets/documents/academic-office/misc-forms/REICoP-17-20-v3-Final.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emea01.safelinks.protection.outlook.com/?url=http%3A%2F%2Fuwtsd.ac.uk%2Flibrary%2Fresearch-data-management%2F&amp;data=02%7C01%7CC.Lohmann-hancock%40uwtsd.ac.uk%7C6c7fd2aa09ff4afeb4c008d6b1c88f0e%7C4e0f11f9046e45059cb8db2152311e21%7C0%7C0%7C636891874087776472&amp;sdata=BhFV1PTaJ7u%2FgPz20s0VNnkSy%2B1ZZW1GJv1k2YdOE0E%3D&amp;reserved=0"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532" name="Picture 22531" descr="Magnifying glass showing decling performance">
            <a:extLst>
              <a:ext uri="{FF2B5EF4-FFF2-40B4-BE49-F238E27FC236}">
                <a16:creationId xmlns:a16="http://schemas.microsoft.com/office/drawing/2014/main" id="{6DB37A0D-430A-CD03-2278-E8809EE20C43}"/>
              </a:ext>
            </a:extLst>
          </p:cNvPr>
          <p:cNvPicPr>
            <a:picLocks noChangeAspect="1"/>
          </p:cNvPicPr>
          <p:nvPr/>
        </p:nvPicPr>
        <p:blipFill rotWithShape="1">
          <a:blip r:embed="rId2">
            <a:alphaModFix amt="40000"/>
          </a:blip>
          <a:srcRect r="10999" b="-1"/>
          <a:stretch/>
        </p:blipFill>
        <p:spPr>
          <a:xfrm>
            <a:off x="20" y="10"/>
            <a:ext cx="9143980" cy="6857990"/>
          </a:xfrm>
          <a:prstGeom prst="rect">
            <a:avLst/>
          </a:prstGeom>
        </p:spPr>
      </p:pic>
      <p:sp>
        <p:nvSpPr>
          <p:cNvPr id="22529" name="Title 1">
            <a:extLst>
              <a:ext uri="{FF2B5EF4-FFF2-40B4-BE49-F238E27FC236}">
                <a16:creationId xmlns:a16="http://schemas.microsoft.com/office/drawing/2014/main" id="{21E4E198-E69C-6BEB-EE47-8782FCCA11D2}"/>
              </a:ext>
            </a:extLst>
          </p:cNvPr>
          <p:cNvSpPr>
            <a:spLocks noGrp="1"/>
          </p:cNvSpPr>
          <p:nvPr>
            <p:ph type="ctrTitle"/>
          </p:nvPr>
        </p:nvSpPr>
        <p:spPr>
          <a:xfrm>
            <a:off x="1941909" y="2514600"/>
            <a:ext cx="6686550" cy="2262781"/>
          </a:xfrm>
        </p:spPr>
        <p:txBody>
          <a:bodyPr rtlCol="0">
            <a:normAutofit/>
          </a:bodyPr>
          <a:lstStyle/>
          <a:p>
            <a:pPr eaLnBrk="1" fontAlgn="auto" hangingPunct="1">
              <a:lnSpc>
                <a:spcPct val="90000"/>
              </a:lnSpc>
              <a:spcAft>
                <a:spcPts val="0"/>
              </a:spcAft>
              <a:defRPr/>
            </a:pPr>
            <a:r>
              <a:rPr lang="en-US" sz="5000">
                <a:solidFill>
                  <a:schemeClr val="tx1"/>
                </a:solidFill>
                <a:ea typeface="ＭＳ Ｐゴシック" pitchFamily="6" charset="-128"/>
              </a:rPr>
              <a:t>Gaining Ethical Approval For Your Research</a:t>
            </a:r>
          </a:p>
        </p:txBody>
      </p:sp>
      <p:sp>
        <p:nvSpPr>
          <p:cNvPr id="22530" name="Subtitle 2">
            <a:extLst>
              <a:ext uri="{FF2B5EF4-FFF2-40B4-BE49-F238E27FC236}">
                <a16:creationId xmlns:a16="http://schemas.microsoft.com/office/drawing/2014/main" id="{BE4DA8F2-9008-1D52-D175-D5FE0E9E79FD}"/>
              </a:ext>
            </a:extLst>
          </p:cNvPr>
          <p:cNvSpPr>
            <a:spLocks noGrp="1"/>
          </p:cNvSpPr>
          <p:nvPr>
            <p:ph type="subTitle" idx="1"/>
          </p:nvPr>
        </p:nvSpPr>
        <p:spPr>
          <a:xfrm>
            <a:off x="1941909" y="4777379"/>
            <a:ext cx="6686550" cy="1126283"/>
          </a:xfrm>
        </p:spPr>
        <p:txBody>
          <a:bodyPr rtlCol="0">
            <a:normAutofit/>
          </a:bodyPr>
          <a:lstStyle/>
          <a:p>
            <a:pPr eaLnBrk="1" fontAlgn="auto" hangingPunct="1">
              <a:spcBef>
                <a:spcPct val="0"/>
              </a:spcBef>
              <a:spcAft>
                <a:spcPts val="600"/>
              </a:spcAft>
              <a:buFont typeface="Wingdings 3" charset="2"/>
              <a:buNone/>
              <a:defRPr/>
            </a:pPr>
            <a:r>
              <a:rPr lang="en-US" altLang="en-US" dirty="0">
                <a:ea typeface="MS PGothic" panose="020B0600070205080204" pitchFamily="34" charset="-128"/>
              </a:rPr>
              <a:t>Week 5</a:t>
            </a:r>
            <a:endParaRPr lang="en-US" altLang="en-US">
              <a:ea typeface="MS PGothic" panose="020B0600070205080204" pitchFamily="34" charset="-128"/>
            </a:endParaRPr>
          </a:p>
          <a:p>
            <a:pPr eaLnBrk="1" fontAlgn="auto" hangingPunct="1">
              <a:spcBef>
                <a:spcPct val="0"/>
              </a:spcBef>
              <a:spcAft>
                <a:spcPts val="600"/>
              </a:spcAft>
              <a:buFont typeface="Wingdings 3" charset="2"/>
              <a:buNone/>
              <a:defRPr/>
            </a:pPr>
            <a:r>
              <a:rPr lang="en-US" altLang="en-US" dirty="0">
                <a:ea typeface="MS PGothic" panose="020B0600070205080204" pitchFamily="34" charset="-128"/>
              </a:rPr>
              <a:t>Alison Connaughton</a:t>
            </a:r>
            <a:endParaRPr lang="en-US" altLang="en-US">
              <a:ea typeface="MS PGothic" panose="020B0600070205080204" pitchFamily="34" charset="-128"/>
            </a:endParaRPr>
          </a:p>
        </p:txBody>
      </p:sp>
    </p:spTree>
  </p:cSld>
  <p:clrMapOvr>
    <a:overrideClrMapping bg1="dk1" tx1="lt1" bg2="dk2" tx2="lt2" accent1="accent1" accent2="accent2" accent3="accent3" accent4="accent4" accent5="accent5" accent6="accent6" hlink="hlink" folHlink="folHlink"/>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2529"/>
                                        </p:tgtEl>
                                        <p:attrNameLst>
                                          <p:attrName>style.visibility</p:attrName>
                                        </p:attrNameLst>
                                      </p:cBhvr>
                                      <p:to>
                                        <p:strVal val="visible"/>
                                      </p:to>
                                    </p:set>
                                    <p:animEffect transition="in" filter="fade">
                                      <p:cBhvr>
                                        <p:cTn id="7" dur="700"/>
                                        <p:tgtEl>
                                          <p:spTgt spid="22529"/>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22530">
                                            <p:txEl>
                                              <p:pRg st="0" end="0"/>
                                            </p:txEl>
                                          </p:spTgt>
                                        </p:tgtEl>
                                        <p:attrNameLst>
                                          <p:attrName>style.visibility</p:attrName>
                                        </p:attrNameLst>
                                      </p:cBhvr>
                                      <p:to>
                                        <p:strVal val="visible"/>
                                      </p:to>
                                    </p:set>
                                    <p:animEffect transition="in" filter="fade">
                                      <p:cBhvr>
                                        <p:cTn id="10" dur="700"/>
                                        <p:tgtEl>
                                          <p:spTgt spid="22530">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22530">
                                            <p:txEl>
                                              <p:pRg st="1" end="1"/>
                                            </p:txEl>
                                          </p:spTgt>
                                        </p:tgtEl>
                                        <p:attrNameLst>
                                          <p:attrName>style.visibility</p:attrName>
                                        </p:attrNameLst>
                                      </p:cBhvr>
                                      <p:to>
                                        <p:strVal val="visible"/>
                                      </p:to>
                                    </p:set>
                                    <p:animEffect transition="in" filter="fade">
                                      <p:cBhvr>
                                        <p:cTn id="15" dur="700"/>
                                        <p:tgtEl>
                                          <p:spTgt spid="2253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29" grpId="0"/>
      <p:bldP spid="22530"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ECF0FB54-D230-C15B-3922-9C7A48F94D48}"/>
              </a:ext>
            </a:extLst>
          </p:cNvPr>
          <p:cNvSpPr>
            <a:spLocks noGrp="1"/>
          </p:cNvSpPr>
          <p:nvPr>
            <p:ph type="title"/>
          </p:nvPr>
        </p:nvSpPr>
        <p:spPr>
          <a:xfrm>
            <a:off x="4779195" y="0"/>
            <a:ext cx="3766137" cy="1280890"/>
          </a:xfrm>
        </p:spPr>
        <p:txBody>
          <a:bodyPr>
            <a:normAutofit/>
          </a:bodyPr>
          <a:lstStyle/>
          <a:p>
            <a:r>
              <a:rPr lang="en-GB" altLang="en-US" dirty="0"/>
              <a:t>See week 5 on Moodle </a:t>
            </a:r>
          </a:p>
        </p:txBody>
      </p:sp>
      <p:sp>
        <p:nvSpPr>
          <p:cNvPr id="19459" name="Content Placeholder 2">
            <a:extLst>
              <a:ext uri="{FF2B5EF4-FFF2-40B4-BE49-F238E27FC236}">
                <a16:creationId xmlns:a16="http://schemas.microsoft.com/office/drawing/2014/main" id="{81C226DD-5523-BE6D-8F83-0CF4C4C8B44B}"/>
              </a:ext>
            </a:extLst>
          </p:cNvPr>
          <p:cNvSpPr>
            <a:spLocks noGrp="1"/>
          </p:cNvSpPr>
          <p:nvPr>
            <p:ph idx="1"/>
          </p:nvPr>
        </p:nvSpPr>
        <p:spPr>
          <a:xfrm>
            <a:off x="3907604" y="1280890"/>
            <a:ext cx="4637728" cy="4719653"/>
          </a:xfrm>
        </p:spPr>
        <p:txBody>
          <a:bodyPr>
            <a:noAutofit/>
          </a:bodyPr>
          <a:lstStyle/>
          <a:p>
            <a:pPr>
              <a:lnSpc>
                <a:spcPct val="90000"/>
              </a:lnSpc>
            </a:pPr>
            <a:r>
              <a:rPr lang="en-GB" altLang="en-US" sz="1600" dirty="0"/>
              <a:t>Read through the UWTSD research ethics integrity code of practice</a:t>
            </a:r>
          </a:p>
          <a:p>
            <a:pPr>
              <a:lnSpc>
                <a:spcPct val="90000"/>
              </a:lnSpc>
            </a:pPr>
            <a:r>
              <a:rPr lang="en-GB" altLang="en-US" sz="1600" dirty="0"/>
              <a:t>Also read the ethical guidelines that are closest to your own subject area…</a:t>
            </a:r>
          </a:p>
          <a:p>
            <a:pPr lvl="1">
              <a:lnSpc>
                <a:spcPct val="90000"/>
              </a:lnSpc>
            </a:pPr>
            <a:r>
              <a:rPr lang="en-GB" altLang="en-US" sz="1600" dirty="0"/>
              <a:t>British Educational Research Association (BERA)</a:t>
            </a:r>
          </a:p>
          <a:p>
            <a:pPr lvl="2">
              <a:lnSpc>
                <a:spcPct val="90000"/>
              </a:lnSpc>
            </a:pPr>
            <a:r>
              <a:rPr lang="en-GB" altLang="en-US" sz="1600" dirty="0"/>
              <a:t>The intended audience for these guidelines is anyone undertaking educational research – be they people whose job description includes research, or others who, for a variety of reasons (including studying for a qualification or with the intention of improving practice), conduct research within the field. </a:t>
            </a:r>
            <a:r>
              <a:rPr lang="en-GB" altLang="en-US" sz="1600" b="1" dirty="0"/>
              <a:t>This includes both independent researchers and those based in educational institutions of any kind (including but not limited to early years settings, schools, colleges and universities).</a:t>
            </a:r>
          </a:p>
          <a:p>
            <a:pPr lvl="1">
              <a:lnSpc>
                <a:spcPct val="90000"/>
              </a:lnSpc>
            </a:pPr>
            <a:r>
              <a:rPr lang="en-GB" altLang="en-US" sz="1600" dirty="0" err="1"/>
              <a:t>AfN</a:t>
            </a:r>
            <a:r>
              <a:rPr lang="en-GB" altLang="en-US" sz="1600" dirty="0"/>
              <a:t> (p.16 in particular)</a:t>
            </a:r>
          </a:p>
          <a:p>
            <a:pPr lvl="1">
              <a:lnSpc>
                <a:spcPct val="90000"/>
              </a:lnSpc>
            </a:pPr>
            <a:r>
              <a:rPr lang="en-GB" altLang="en-US" sz="1600" dirty="0"/>
              <a:t>BASES</a:t>
            </a:r>
          </a:p>
          <a:p>
            <a:pPr lvl="1">
              <a:lnSpc>
                <a:spcPct val="90000"/>
              </a:lnSpc>
            </a:pPr>
            <a:r>
              <a:rPr lang="en-GB" altLang="en-US" sz="1600" dirty="0"/>
              <a:t>SET – The Society of Sports Therapists. </a:t>
            </a:r>
          </a:p>
        </p:txBody>
      </p:sp>
      <p:pic>
        <p:nvPicPr>
          <p:cNvPr id="19461" name="Picture 19460" descr="Abstract blurred public library with bookshelves">
            <a:extLst>
              <a:ext uri="{FF2B5EF4-FFF2-40B4-BE49-F238E27FC236}">
                <a16:creationId xmlns:a16="http://schemas.microsoft.com/office/drawing/2014/main" id="{2C44E96C-7442-463B-A62A-EF9DCB63CCE6}"/>
              </a:ext>
            </a:extLst>
          </p:cNvPr>
          <p:cNvPicPr>
            <a:picLocks noChangeAspect="1"/>
          </p:cNvPicPr>
          <p:nvPr/>
        </p:nvPicPr>
        <p:blipFill rotWithShape="1">
          <a:blip r:embed="rId2"/>
          <a:srcRect l="21781" r="44120" b="-2"/>
          <a:stretch/>
        </p:blipFill>
        <p:spPr>
          <a:xfrm>
            <a:off x="-1166" y="1731"/>
            <a:ext cx="3503318"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90" name="Rectangle 2048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a:extLst>
              <a:ext uri="{FF2B5EF4-FFF2-40B4-BE49-F238E27FC236}">
                <a16:creationId xmlns:a16="http://schemas.microsoft.com/office/drawing/2014/main" id="{954B532A-6482-6460-8815-7D89CE21D6C8}"/>
              </a:ext>
            </a:extLst>
          </p:cNvPr>
          <p:cNvSpPr>
            <a:spLocks noGrp="1"/>
          </p:cNvSpPr>
          <p:nvPr>
            <p:ph type="title"/>
          </p:nvPr>
        </p:nvSpPr>
        <p:spPr>
          <a:xfrm>
            <a:off x="4885341" y="365125"/>
            <a:ext cx="3630007" cy="1807305"/>
          </a:xfrm>
        </p:spPr>
        <p:txBody>
          <a:bodyPr>
            <a:normAutofit/>
          </a:bodyPr>
          <a:lstStyle/>
          <a:p>
            <a:pPr eaLnBrk="1" hangingPunct="1"/>
            <a:r>
              <a:rPr lang="en-US" altLang="en-US"/>
              <a:t>Ethics Form</a:t>
            </a:r>
          </a:p>
        </p:txBody>
      </p:sp>
      <p:pic>
        <p:nvPicPr>
          <p:cNvPr id="20485" name="Picture 20484" descr="Pen placed on top of a signature line">
            <a:extLst>
              <a:ext uri="{FF2B5EF4-FFF2-40B4-BE49-F238E27FC236}">
                <a16:creationId xmlns:a16="http://schemas.microsoft.com/office/drawing/2014/main" id="{BC4EA729-D95A-8F1E-6E7C-C6BF0EC6A0C8}"/>
              </a:ext>
            </a:extLst>
          </p:cNvPr>
          <p:cNvPicPr>
            <a:picLocks noChangeAspect="1"/>
          </p:cNvPicPr>
          <p:nvPr/>
        </p:nvPicPr>
        <p:blipFill rotWithShape="1">
          <a:blip r:embed="rId2"/>
          <a:srcRect l="52618" r="2731" b="-1"/>
          <a:stretch/>
        </p:blipFill>
        <p:spPr>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0483" name="Content Placeholder 2">
            <a:extLst>
              <a:ext uri="{FF2B5EF4-FFF2-40B4-BE49-F238E27FC236}">
                <a16:creationId xmlns:a16="http://schemas.microsoft.com/office/drawing/2014/main" id="{C1EECA19-76FE-5BB9-7DBD-F35A8D724015}"/>
              </a:ext>
            </a:extLst>
          </p:cNvPr>
          <p:cNvSpPr>
            <a:spLocks noGrp="1"/>
          </p:cNvSpPr>
          <p:nvPr>
            <p:ph idx="1"/>
          </p:nvPr>
        </p:nvSpPr>
        <p:spPr>
          <a:xfrm>
            <a:off x="4363420" y="2002208"/>
            <a:ext cx="5002301" cy="4490667"/>
          </a:xfrm>
        </p:spPr>
        <p:txBody>
          <a:bodyPr>
            <a:normAutofit/>
          </a:bodyPr>
          <a:lstStyle/>
          <a:p>
            <a:pPr eaLnBrk="1" hangingPunct="1"/>
            <a:endParaRPr lang="en-US" altLang="en-US" sz="1600" dirty="0"/>
          </a:p>
          <a:p>
            <a:pPr eaLnBrk="1" hangingPunct="1"/>
            <a:r>
              <a:rPr lang="en-US" altLang="en-US" sz="1600" dirty="0"/>
              <a:t>You will be completing the ethics forms imminently</a:t>
            </a:r>
          </a:p>
          <a:p>
            <a:pPr eaLnBrk="1" hangingPunct="1"/>
            <a:r>
              <a:rPr lang="en-US" altLang="en-US" sz="1600" dirty="0"/>
              <a:t>Several pages of information to complete</a:t>
            </a:r>
          </a:p>
          <a:p>
            <a:pPr lvl="1" eaLnBrk="1" hangingPunct="1"/>
            <a:r>
              <a:rPr lang="en-US" altLang="en-US" sz="1600" dirty="0"/>
              <a:t>Latest version of form – some changes</a:t>
            </a:r>
          </a:p>
          <a:p>
            <a:pPr eaLnBrk="1" hangingPunct="1"/>
            <a:r>
              <a:rPr lang="en-US" altLang="en-US" sz="1600" dirty="0"/>
              <a:t>Why bother?! Compulsory </a:t>
            </a:r>
          </a:p>
          <a:p>
            <a:pPr lvl="1" eaLnBrk="1" hangingPunct="1"/>
            <a:r>
              <a:rPr lang="en-US" altLang="en-US" sz="1600" dirty="0"/>
              <a:t>Also…</a:t>
            </a:r>
          </a:p>
          <a:p>
            <a:pPr eaLnBrk="1" hangingPunct="1"/>
            <a:r>
              <a:rPr lang="en-US" altLang="en-US" sz="1600" dirty="0"/>
              <a:t>Anything you consider now will help to </a:t>
            </a:r>
            <a:r>
              <a:rPr lang="en-US" altLang="en-US" sz="1600" dirty="0" err="1"/>
              <a:t>finalise</a:t>
            </a:r>
            <a:r>
              <a:rPr lang="en-US" altLang="en-US" sz="1600" dirty="0"/>
              <a:t> methodology, rationale, data </a:t>
            </a:r>
            <a:r>
              <a:rPr lang="en-US" altLang="en-US" sz="1600" dirty="0" err="1"/>
              <a:t>anlaysis</a:t>
            </a:r>
            <a:r>
              <a:rPr lang="en-US" altLang="en-US" sz="1600" dirty="0"/>
              <a:t>, participant information amongst other things.</a:t>
            </a:r>
          </a:p>
          <a:p>
            <a:pPr eaLnBrk="1" hangingPunct="1"/>
            <a:r>
              <a:rPr lang="en-US" altLang="en-US" sz="1600" dirty="0"/>
              <a:t>Justification for everything!</a:t>
            </a:r>
          </a:p>
          <a:p>
            <a:pPr eaLnBrk="1" hangingPunct="1"/>
            <a:endParaRPr lang="en-US" altLang="en-US" sz="1600" dirty="0"/>
          </a:p>
        </p:txBody>
      </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3" name="Rectangle 21512">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a:extLst>
              <a:ext uri="{FF2B5EF4-FFF2-40B4-BE49-F238E27FC236}">
                <a16:creationId xmlns:a16="http://schemas.microsoft.com/office/drawing/2014/main" id="{C3689237-68E0-F3AB-6BE9-4A44E14AAC55}"/>
              </a:ext>
            </a:extLst>
          </p:cNvPr>
          <p:cNvSpPr>
            <a:spLocks noGrp="1"/>
          </p:cNvSpPr>
          <p:nvPr>
            <p:ph type="title"/>
          </p:nvPr>
        </p:nvSpPr>
        <p:spPr>
          <a:xfrm>
            <a:off x="4885341" y="365125"/>
            <a:ext cx="3630007" cy="1807305"/>
          </a:xfrm>
        </p:spPr>
        <p:txBody>
          <a:bodyPr>
            <a:normAutofit/>
          </a:bodyPr>
          <a:lstStyle/>
          <a:p>
            <a:pPr eaLnBrk="1" hangingPunct="1"/>
            <a:r>
              <a:rPr lang="en-US" altLang="en-US"/>
              <a:t>In terms of your project, think about the following…</a:t>
            </a:r>
          </a:p>
        </p:txBody>
      </p:sp>
      <p:pic>
        <p:nvPicPr>
          <p:cNvPr id="21509" name="Picture 21508" descr="Light bulb on yellow background with sketched light beams and cord">
            <a:extLst>
              <a:ext uri="{FF2B5EF4-FFF2-40B4-BE49-F238E27FC236}">
                <a16:creationId xmlns:a16="http://schemas.microsoft.com/office/drawing/2014/main" id="{D69C6CDF-3800-9108-375C-6AA28A2CA62B}"/>
              </a:ext>
            </a:extLst>
          </p:cNvPr>
          <p:cNvPicPr>
            <a:picLocks noChangeAspect="1"/>
          </p:cNvPicPr>
          <p:nvPr/>
        </p:nvPicPr>
        <p:blipFill rotWithShape="1">
          <a:blip r:embed="rId2"/>
          <a:srcRect l="51560" r="7302"/>
          <a:stretch/>
        </p:blipFill>
        <p:spPr>
          <a:xfrm>
            <a:off x="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1507" name="Content Placeholder 2">
            <a:extLst>
              <a:ext uri="{FF2B5EF4-FFF2-40B4-BE49-F238E27FC236}">
                <a16:creationId xmlns:a16="http://schemas.microsoft.com/office/drawing/2014/main" id="{47863A3C-13B8-BED6-63B3-D7EFCE65675F}"/>
              </a:ext>
            </a:extLst>
          </p:cNvPr>
          <p:cNvSpPr>
            <a:spLocks noGrp="1"/>
          </p:cNvSpPr>
          <p:nvPr>
            <p:ph idx="1"/>
          </p:nvPr>
        </p:nvSpPr>
        <p:spPr>
          <a:xfrm>
            <a:off x="4476997" y="2333296"/>
            <a:ext cx="4381995" cy="4524703"/>
          </a:xfrm>
        </p:spPr>
        <p:txBody>
          <a:bodyPr>
            <a:normAutofit/>
          </a:bodyPr>
          <a:lstStyle/>
          <a:p>
            <a:pPr eaLnBrk="1" hangingPunct="1"/>
            <a:r>
              <a:rPr lang="en-US" altLang="en-US" sz="1800" dirty="0"/>
              <a:t>What do they mean? </a:t>
            </a:r>
          </a:p>
          <a:p>
            <a:pPr lvl="1" eaLnBrk="1" hangingPunct="1"/>
            <a:r>
              <a:rPr lang="en-US" altLang="en-US" dirty="0"/>
              <a:t>Confidentiality – clients data  - interviews - Anonymous not Confidential</a:t>
            </a:r>
          </a:p>
          <a:p>
            <a:pPr lvl="1" eaLnBrk="1" hangingPunct="1"/>
            <a:r>
              <a:rPr lang="en-US" altLang="en-US" dirty="0"/>
              <a:t>Anonymity – identity not revealed (except extreme situations)</a:t>
            </a:r>
          </a:p>
          <a:p>
            <a:pPr lvl="1" eaLnBrk="1" hangingPunct="1"/>
            <a:r>
              <a:rPr lang="en-US" altLang="en-US" dirty="0"/>
              <a:t>Informed consent / assent</a:t>
            </a:r>
          </a:p>
          <a:p>
            <a:pPr lvl="1" eaLnBrk="1" hangingPunct="1"/>
            <a:r>
              <a:rPr lang="en-US" altLang="en-US" dirty="0"/>
              <a:t>Deception</a:t>
            </a:r>
          </a:p>
          <a:p>
            <a:pPr lvl="1" eaLnBrk="1" hangingPunct="1"/>
            <a:r>
              <a:rPr lang="en-US" altLang="en-US" dirty="0"/>
              <a:t>Debriefing – informing participants and returning them to their pre-test state.</a:t>
            </a:r>
          </a:p>
          <a:p>
            <a:pPr lvl="1" eaLnBrk="1" hangingPunct="1"/>
            <a:r>
              <a:rPr lang="en-US" altLang="en-US" dirty="0"/>
              <a:t>Participants right to withdraw from the study</a:t>
            </a:r>
          </a:p>
          <a:p>
            <a:pPr lvl="1" eaLnBrk="1" hangingPunct="1"/>
            <a:r>
              <a:rPr lang="en-US" altLang="en-US" dirty="0"/>
              <a:t>Power of the investigator – teacher / lecturer / employer </a:t>
            </a:r>
          </a:p>
          <a:p>
            <a:pPr eaLnBrk="1" hangingPunct="1"/>
            <a:r>
              <a:rPr lang="en-US" altLang="en-US" sz="1800" dirty="0"/>
              <a:t>Which are relevant to your study?</a:t>
            </a:r>
          </a:p>
          <a:p>
            <a:pPr lvl="1" eaLnBrk="1" hangingPunct="1"/>
            <a:endParaRPr lang="en-US" altLang="en-US" sz="1400" dirty="0"/>
          </a:p>
          <a:p>
            <a:pPr lvl="1" eaLnBrk="1" hangingPunct="1"/>
            <a:endParaRPr lang="en-US" alt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F47C7378-36FB-0355-0BA7-1862B37C0994}"/>
              </a:ext>
            </a:extLst>
          </p:cNvPr>
          <p:cNvSpPr>
            <a:spLocks noGrp="1"/>
          </p:cNvSpPr>
          <p:nvPr>
            <p:ph type="title"/>
          </p:nvPr>
        </p:nvSpPr>
        <p:spPr>
          <a:xfrm>
            <a:off x="766763" y="188913"/>
            <a:ext cx="8609012" cy="868362"/>
          </a:xfrm>
        </p:spPr>
        <p:txBody>
          <a:bodyPr rtlCol="0">
            <a:normAutofit fontScale="90000"/>
          </a:bodyPr>
          <a:lstStyle/>
          <a:p>
            <a:pPr eaLnBrk="1" fontAlgn="auto" hangingPunct="1">
              <a:spcAft>
                <a:spcPts val="0"/>
              </a:spcAft>
              <a:defRPr/>
            </a:pPr>
            <a:r>
              <a:rPr lang="en-GB" altLang="en-US" b="1" i="1" dirty="0">
                <a:solidFill>
                  <a:schemeClr val="tx1">
                    <a:lumMod val="85000"/>
                    <a:lumOff val="15000"/>
                  </a:schemeClr>
                </a:solidFill>
              </a:rPr>
              <a:t>Section A:</a:t>
            </a:r>
            <a:r>
              <a:rPr lang="en-GB" altLang="en-US" dirty="0">
                <a:solidFill>
                  <a:schemeClr val="tx1">
                    <a:lumMod val="85000"/>
                    <a:lumOff val="15000"/>
                  </a:schemeClr>
                </a:solidFill>
              </a:rPr>
              <a:t> student and topic details.</a:t>
            </a:r>
            <a:br>
              <a:rPr lang="en-GB" altLang="en-US" dirty="0">
                <a:solidFill>
                  <a:schemeClr val="tx1">
                    <a:lumMod val="85000"/>
                    <a:lumOff val="15000"/>
                  </a:schemeClr>
                </a:solidFill>
              </a:rPr>
            </a:br>
            <a:endParaRPr lang="en-GB" altLang="en-US" dirty="0">
              <a:solidFill>
                <a:schemeClr val="tx1">
                  <a:lumMod val="85000"/>
                  <a:lumOff val="15000"/>
                </a:schemeClr>
              </a:solidFill>
            </a:endParaRPr>
          </a:p>
        </p:txBody>
      </p:sp>
      <p:pic>
        <p:nvPicPr>
          <p:cNvPr id="22531" name="Content Placeholder 3">
            <a:extLst>
              <a:ext uri="{FF2B5EF4-FFF2-40B4-BE49-F238E27FC236}">
                <a16:creationId xmlns:a16="http://schemas.microsoft.com/office/drawing/2014/main" id="{C7C3CC70-0B2C-B30A-F043-5F6FB0732BF0}"/>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035050" y="1057275"/>
            <a:ext cx="7526338" cy="5334000"/>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F9428B28-8333-81CF-D372-3DCB13BB0A22}"/>
              </a:ext>
            </a:extLst>
          </p:cNvPr>
          <p:cNvSpPr>
            <a:spLocks noGrp="1"/>
          </p:cNvSpPr>
          <p:nvPr>
            <p:ph type="title"/>
          </p:nvPr>
        </p:nvSpPr>
        <p:spPr>
          <a:xfrm>
            <a:off x="1041812" y="1292431"/>
            <a:ext cx="7313613" cy="866775"/>
          </a:xfrm>
        </p:spPr>
        <p:txBody>
          <a:bodyPr rtlCol="0">
            <a:normAutofit fontScale="90000"/>
          </a:bodyPr>
          <a:lstStyle/>
          <a:p>
            <a:pPr eaLnBrk="1" fontAlgn="auto" hangingPunct="1">
              <a:spcAft>
                <a:spcPts val="0"/>
              </a:spcAft>
              <a:defRPr/>
            </a:pPr>
            <a:r>
              <a:rPr lang="en-GB" altLang="en-US" dirty="0">
                <a:solidFill>
                  <a:schemeClr val="tx1">
                    <a:lumMod val="85000"/>
                    <a:lumOff val="15000"/>
                  </a:schemeClr>
                </a:solidFill>
              </a:rPr>
              <a:t>Section B: Other – Name of supervisor. </a:t>
            </a:r>
            <a:br>
              <a:rPr lang="en-GB" altLang="en-US" dirty="0">
                <a:solidFill>
                  <a:schemeClr val="tx1">
                    <a:lumMod val="85000"/>
                    <a:lumOff val="15000"/>
                  </a:schemeClr>
                </a:solidFill>
              </a:rPr>
            </a:br>
            <a:r>
              <a:rPr lang="en-GB" altLang="en-US" dirty="0">
                <a:solidFill>
                  <a:schemeClr val="tx1">
                    <a:lumMod val="85000"/>
                    <a:lumOff val="15000"/>
                  </a:schemeClr>
                </a:solidFill>
              </a:rPr>
              <a:t>Section C: Refer to 1 – On Moodle (plus link below).</a:t>
            </a:r>
            <a:br>
              <a:rPr lang="en-GB" altLang="en-US" sz="2800" dirty="0">
                <a:solidFill>
                  <a:schemeClr val="tx1">
                    <a:lumMod val="85000"/>
                    <a:lumOff val="15000"/>
                  </a:schemeClr>
                </a:solidFill>
              </a:rPr>
            </a:br>
            <a:r>
              <a:rPr lang="en-GB" altLang="en-US" sz="1800" dirty="0">
                <a:solidFill>
                  <a:schemeClr val="tx1">
                    <a:lumMod val="85000"/>
                    <a:lumOff val="15000"/>
                  </a:schemeClr>
                </a:solidFill>
                <a:hlinkClick r:id="rId2"/>
              </a:rPr>
              <a:t>https://www.uwtsd.ac.uk/media/uwtsd-website/content-assets/documents/academic-office/misc-forms/REICoP-17-20-v3-Final.pdf</a:t>
            </a:r>
            <a:br>
              <a:rPr lang="en-GB" altLang="en-US" sz="1800" dirty="0">
                <a:solidFill>
                  <a:schemeClr val="tx1">
                    <a:lumMod val="85000"/>
                    <a:lumOff val="15000"/>
                  </a:schemeClr>
                </a:solidFill>
              </a:rPr>
            </a:br>
            <a:r>
              <a:rPr lang="en-GB" altLang="en-US" sz="2800" dirty="0">
                <a:solidFill>
                  <a:schemeClr val="tx1">
                    <a:lumMod val="85000"/>
                    <a:lumOff val="15000"/>
                  </a:schemeClr>
                </a:solidFill>
              </a:rPr>
              <a:t> </a:t>
            </a:r>
          </a:p>
        </p:txBody>
      </p:sp>
      <p:pic>
        <p:nvPicPr>
          <p:cNvPr id="23555" name="Content Placeholder 3">
            <a:extLst>
              <a:ext uri="{FF2B5EF4-FFF2-40B4-BE49-F238E27FC236}">
                <a16:creationId xmlns:a16="http://schemas.microsoft.com/office/drawing/2014/main" id="{89443BFF-7D77-F1AF-0E6D-CFD44C1620DA}"/>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785813" y="3001963"/>
            <a:ext cx="8097837" cy="377825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1E8AB0FE-F944-3FDC-CBB3-37C6456E52D1}"/>
              </a:ext>
            </a:extLst>
          </p:cNvPr>
          <p:cNvSpPr>
            <a:spLocks noGrp="1"/>
          </p:cNvSpPr>
          <p:nvPr>
            <p:ph type="title"/>
          </p:nvPr>
        </p:nvSpPr>
        <p:spPr>
          <a:xfrm>
            <a:off x="868363" y="731796"/>
            <a:ext cx="7943850" cy="1281112"/>
          </a:xfrm>
        </p:spPr>
        <p:txBody>
          <a:bodyPr/>
          <a:lstStyle/>
          <a:p>
            <a:pPr eaLnBrk="1" hangingPunct="1"/>
            <a:r>
              <a:rPr lang="en-GB" altLang="en-US" dirty="0"/>
              <a:t>Section D: Usually ‘no’ for undergraduate studies.</a:t>
            </a:r>
          </a:p>
        </p:txBody>
      </p:sp>
      <p:pic>
        <p:nvPicPr>
          <p:cNvPr id="24579" name="Content Placeholder 3">
            <a:extLst>
              <a:ext uri="{FF2B5EF4-FFF2-40B4-BE49-F238E27FC236}">
                <a16:creationId xmlns:a16="http://schemas.microsoft.com/office/drawing/2014/main" id="{043A18D4-0390-ED3A-BAEB-7CF5CD11F89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868363" y="2133600"/>
            <a:ext cx="7878762" cy="4608513"/>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39F1273A-03E2-C3A7-FFE1-6DAD21170DB6}"/>
              </a:ext>
            </a:extLst>
          </p:cNvPr>
          <p:cNvSpPr>
            <a:spLocks noGrp="1"/>
          </p:cNvSpPr>
          <p:nvPr>
            <p:ph type="title"/>
          </p:nvPr>
        </p:nvSpPr>
        <p:spPr>
          <a:xfrm>
            <a:off x="1064429" y="863456"/>
            <a:ext cx="7731125" cy="868362"/>
          </a:xfrm>
        </p:spPr>
        <p:txBody>
          <a:bodyPr rtlCol="0">
            <a:normAutofit fontScale="90000"/>
          </a:bodyPr>
          <a:lstStyle/>
          <a:p>
            <a:pPr eaLnBrk="1" fontAlgn="auto" hangingPunct="1">
              <a:spcAft>
                <a:spcPts val="0"/>
              </a:spcAft>
              <a:defRPr/>
            </a:pPr>
            <a:r>
              <a:rPr lang="en-GB" altLang="en-US" sz="3200" dirty="0">
                <a:solidFill>
                  <a:schemeClr val="tx1">
                    <a:lumMod val="85000"/>
                    <a:lumOff val="15000"/>
                  </a:schemeClr>
                </a:solidFill>
              </a:rPr>
              <a:t>Section E: From marked and revised proposal </a:t>
            </a:r>
            <a:br>
              <a:rPr lang="en-GB" altLang="en-US" sz="3200" dirty="0">
                <a:solidFill>
                  <a:schemeClr val="tx1">
                    <a:lumMod val="85000"/>
                    <a:lumOff val="15000"/>
                  </a:schemeClr>
                </a:solidFill>
              </a:rPr>
            </a:br>
            <a:r>
              <a:rPr lang="en-GB" altLang="en-US" sz="3200" dirty="0">
                <a:solidFill>
                  <a:schemeClr val="tx1">
                    <a:lumMod val="85000"/>
                    <a:lumOff val="15000"/>
                  </a:schemeClr>
                </a:solidFill>
              </a:rPr>
              <a:t>Consult your supervisor regarding this section. </a:t>
            </a:r>
          </a:p>
        </p:txBody>
      </p:sp>
      <p:pic>
        <p:nvPicPr>
          <p:cNvPr id="25603" name="Content Placeholder 3">
            <a:extLst>
              <a:ext uri="{FF2B5EF4-FFF2-40B4-BE49-F238E27FC236}">
                <a16:creationId xmlns:a16="http://schemas.microsoft.com/office/drawing/2014/main" id="{0DF63EFC-3869-D610-C1DF-985BDACD8783}"/>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692150" y="2147888"/>
            <a:ext cx="8239125" cy="440055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6635" name="Rectangle 2663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a:extLst>
              <a:ext uri="{FF2B5EF4-FFF2-40B4-BE49-F238E27FC236}">
                <a16:creationId xmlns:a16="http://schemas.microsoft.com/office/drawing/2014/main" id="{0CF1EED3-8373-716B-76EA-3684C9ECC6A1}"/>
              </a:ext>
            </a:extLst>
          </p:cNvPr>
          <p:cNvSpPr>
            <a:spLocks noGrp="1"/>
          </p:cNvSpPr>
          <p:nvPr>
            <p:ph type="title"/>
          </p:nvPr>
        </p:nvSpPr>
        <p:spPr>
          <a:xfrm>
            <a:off x="571352" y="362071"/>
            <a:ext cx="5021926" cy="1624520"/>
          </a:xfrm>
        </p:spPr>
        <p:txBody>
          <a:bodyPr rtlCol="0" anchor="ctr">
            <a:normAutofit/>
          </a:bodyPr>
          <a:lstStyle/>
          <a:p>
            <a:pPr eaLnBrk="1" fontAlgn="auto" hangingPunct="1">
              <a:spcAft>
                <a:spcPts val="0"/>
              </a:spcAft>
              <a:defRPr/>
            </a:pPr>
            <a:r>
              <a:rPr lang="en-GB" altLang="en-US" sz="1800" b="1" dirty="0"/>
              <a:t>Aims and Justification for the Project - proposal</a:t>
            </a:r>
            <a:r>
              <a:rPr lang="en-GB" altLang="en-US" sz="1800" dirty="0"/>
              <a:t>: </a:t>
            </a:r>
            <a:r>
              <a:rPr lang="en-GB" altLang="en-US" sz="1800" i="1" dirty="0"/>
              <a:t>State</a:t>
            </a:r>
            <a:br>
              <a:rPr lang="en-GB" altLang="en-US" sz="1800" i="1" dirty="0"/>
            </a:br>
            <a:r>
              <a:rPr lang="en-GB" altLang="en-US" sz="1800" i="1" dirty="0"/>
              <a:t> the aims of the project and rationalise why it should take place, clearly indicating the potential benefits to the community.</a:t>
            </a:r>
            <a:br>
              <a:rPr lang="en-GB" altLang="en-US" sz="1800" dirty="0"/>
            </a:br>
            <a:endParaRPr lang="en-US" altLang="en-US" sz="1800" dirty="0"/>
          </a:p>
        </p:txBody>
      </p:sp>
      <p:sp>
        <p:nvSpPr>
          <p:cNvPr id="26627" name="Content Placeholder 2">
            <a:extLst>
              <a:ext uri="{FF2B5EF4-FFF2-40B4-BE49-F238E27FC236}">
                <a16:creationId xmlns:a16="http://schemas.microsoft.com/office/drawing/2014/main" id="{C7119361-10E2-B857-DAAB-60E4E83FA518}"/>
              </a:ext>
            </a:extLst>
          </p:cNvPr>
          <p:cNvSpPr>
            <a:spLocks noGrp="1"/>
          </p:cNvSpPr>
          <p:nvPr>
            <p:ph idx="1"/>
          </p:nvPr>
        </p:nvSpPr>
        <p:spPr>
          <a:xfrm>
            <a:off x="571351" y="2743200"/>
            <a:ext cx="5271309" cy="3613149"/>
          </a:xfrm>
        </p:spPr>
        <p:txBody>
          <a:bodyPr anchor="ctr">
            <a:normAutofit/>
          </a:bodyPr>
          <a:lstStyle/>
          <a:p>
            <a:pPr eaLnBrk="1" hangingPunct="1"/>
            <a:r>
              <a:rPr lang="en-US" altLang="en-US" sz="1700" dirty="0"/>
              <a:t>Why is it important – justify why it is worth taking up your participants time.</a:t>
            </a:r>
          </a:p>
          <a:p>
            <a:pPr eaLnBrk="1" hangingPunct="1"/>
            <a:r>
              <a:rPr lang="en-US" altLang="en-US" sz="1700" dirty="0"/>
              <a:t>Patients / school teachers / athletes / etc.</a:t>
            </a:r>
          </a:p>
          <a:p>
            <a:pPr eaLnBrk="1" hangingPunct="1"/>
            <a:r>
              <a:rPr lang="en-US" altLang="en-US" sz="1700" dirty="0"/>
              <a:t>What new information will this bring?</a:t>
            </a:r>
          </a:p>
          <a:p>
            <a:pPr eaLnBrk="1" hangingPunct="1"/>
            <a:r>
              <a:rPr lang="en-US" altLang="en-US" sz="1700" dirty="0"/>
              <a:t>The costs have to be outweighed by the gains</a:t>
            </a:r>
          </a:p>
          <a:p>
            <a:pPr eaLnBrk="1" hangingPunct="1"/>
            <a:r>
              <a:rPr lang="en-US" altLang="en-US" sz="1700" dirty="0"/>
              <a:t>Risks within medical research – e.g. vaccine development </a:t>
            </a:r>
          </a:p>
        </p:txBody>
      </p:sp>
      <p:pic>
        <p:nvPicPr>
          <p:cNvPr id="26629" name="Picture 26628" descr="Graph on document with pen">
            <a:extLst>
              <a:ext uri="{FF2B5EF4-FFF2-40B4-BE49-F238E27FC236}">
                <a16:creationId xmlns:a16="http://schemas.microsoft.com/office/drawing/2014/main" id="{16A8E4AC-4DCA-4B47-A464-6F36B875B5D0}"/>
              </a:ext>
            </a:extLst>
          </p:cNvPr>
          <p:cNvPicPr>
            <a:picLocks noChangeAspect="1"/>
          </p:cNvPicPr>
          <p:nvPr/>
        </p:nvPicPr>
        <p:blipFill rotWithShape="1">
          <a:blip r:embed="rId2"/>
          <a:srcRect l="34586" r="20863" b="-2"/>
          <a:stretch/>
        </p:blipFill>
        <p:spPr>
          <a:xfrm>
            <a:off x="6305796" y="1"/>
            <a:ext cx="2843321" cy="6858000"/>
          </a:xfrm>
          <a:prstGeom prst="rect">
            <a:avLst/>
          </a:prstGeom>
        </p:spPr>
      </p:pic>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98F7271-6D4A-4AF5-90CE-37ACB714C9E0}"/>
              </a:ext>
            </a:extLst>
          </p:cNvPr>
          <p:cNvSpPr>
            <a:spLocks noGrp="1"/>
          </p:cNvSpPr>
          <p:nvPr>
            <p:ph type="title"/>
          </p:nvPr>
        </p:nvSpPr>
        <p:spPr/>
        <p:txBody>
          <a:bodyPr/>
          <a:lstStyle/>
          <a:p>
            <a:pPr eaLnBrk="1" hangingPunct="1"/>
            <a:endParaRPr lang="en-GB" altLang="en-US"/>
          </a:p>
        </p:txBody>
      </p:sp>
      <p:sp>
        <p:nvSpPr>
          <p:cNvPr id="2" name="Content Placeholder 2">
            <a:extLst>
              <a:ext uri="{FF2B5EF4-FFF2-40B4-BE49-F238E27FC236}">
                <a16:creationId xmlns:a16="http://schemas.microsoft.com/office/drawing/2014/main" id="{98D3F778-F059-DF94-C4D6-C31E394E2C2B}"/>
              </a:ext>
            </a:extLst>
          </p:cNvPr>
          <p:cNvSpPr>
            <a:spLocks noGrp="1"/>
          </p:cNvSpPr>
          <p:nvPr>
            <p:ph idx="1"/>
          </p:nvPr>
        </p:nvSpPr>
        <p:spPr>
          <a:xfrm>
            <a:off x="1331913" y="0"/>
            <a:ext cx="7313612" cy="2870200"/>
          </a:xfrm>
        </p:spPr>
        <p:txBody>
          <a:bodyPr rtlCol="0">
            <a:normAutofit/>
          </a:bodyPr>
          <a:lstStyle/>
          <a:p>
            <a:pPr eaLnBrk="1" fontAlgn="auto" hangingPunct="1">
              <a:spcAft>
                <a:spcPts val="0"/>
              </a:spcAft>
              <a:buFont typeface="Wingdings 3" charset="2"/>
              <a:buChar char=""/>
              <a:defRPr/>
            </a:pPr>
            <a:r>
              <a:rPr lang="en-GB" altLang="en-US" b="1" i="1" dirty="0">
                <a:solidFill>
                  <a:schemeClr val="tx1">
                    <a:lumMod val="75000"/>
                    <a:lumOff val="25000"/>
                  </a:schemeClr>
                </a:solidFill>
              </a:rPr>
              <a:t>Section F:</a:t>
            </a:r>
            <a:r>
              <a:rPr lang="en-GB" altLang="en-US" dirty="0">
                <a:solidFill>
                  <a:schemeClr val="tx1">
                    <a:lumMod val="75000"/>
                    <a:lumOff val="25000"/>
                  </a:schemeClr>
                </a:solidFill>
              </a:rPr>
              <a:t>  </a:t>
            </a:r>
          </a:p>
          <a:p>
            <a:pPr marL="0" indent="0" eaLnBrk="1" fontAlgn="auto" hangingPunct="1">
              <a:spcAft>
                <a:spcPts val="0"/>
              </a:spcAft>
              <a:buFontTx/>
              <a:buNone/>
              <a:defRPr/>
            </a:pPr>
            <a:r>
              <a:rPr lang="en-GB" altLang="en-US" dirty="0">
                <a:solidFill>
                  <a:schemeClr val="tx1">
                    <a:lumMod val="75000"/>
                    <a:lumOff val="25000"/>
                  </a:schemeClr>
                </a:solidFill>
              </a:rPr>
              <a:t>Students must think carefully about all options in F and answer yes or no to every question.   Remember that it would be good practice to audio record all interviews and focus groups.  If a student answers YES to any of the questions, approval needs to be sought prior to data collection.  </a:t>
            </a:r>
          </a:p>
          <a:p>
            <a:pPr eaLnBrk="1" fontAlgn="auto" hangingPunct="1">
              <a:spcAft>
                <a:spcPts val="0"/>
              </a:spcAft>
              <a:buFont typeface="Wingdings 3" charset="2"/>
              <a:buChar char=""/>
              <a:defRPr/>
            </a:pPr>
            <a:endParaRPr lang="en-US" altLang="en-US" dirty="0">
              <a:solidFill>
                <a:schemeClr val="tx1">
                  <a:lumMod val="75000"/>
                  <a:lumOff val="25000"/>
                </a:schemeClr>
              </a:solidFill>
            </a:endParaRPr>
          </a:p>
        </p:txBody>
      </p:sp>
      <p:pic>
        <p:nvPicPr>
          <p:cNvPr id="27652" name="Picture 1">
            <a:extLst>
              <a:ext uri="{FF2B5EF4-FFF2-40B4-BE49-F238E27FC236}">
                <a16:creationId xmlns:a16="http://schemas.microsoft.com/office/drawing/2014/main" id="{61710A7D-CD65-F675-BCE2-2AF041A1A7F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4213" y="2005013"/>
            <a:ext cx="7961312" cy="475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C1B18C8-BF3D-5A13-B6BB-21D724300119}"/>
              </a:ext>
            </a:extLst>
          </p:cNvPr>
          <p:cNvSpPr>
            <a:spLocks noGrp="1"/>
          </p:cNvSpPr>
          <p:nvPr>
            <p:ph type="title"/>
          </p:nvPr>
        </p:nvSpPr>
        <p:spPr/>
        <p:txBody>
          <a:bodyPr/>
          <a:lstStyle/>
          <a:p>
            <a:pPr eaLnBrk="1" hangingPunct="1"/>
            <a:endParaRPr lang="en-GB" altLang="en-US"/>
          </a:p>
        </p:txBody>
      </p:sp>
      <p:sp>
        <p:nvSpPr>
          <p:cNvPr id="28675" name="Content Placeholder 2">
            <a:extLst>
              <a:ext uri="{FF2B5EF4-FFF2-40B4-BE49-F238E27FC236}">
                <a16:creationId xmlns:a16="http://schemas.microsoft.com/office/drawing/2014/main" id="{A95695AB-53E9-95D9-208C-39871984F7F0}"/>
              </a:ext>
            </a:extLst>
          </p:cNvPr>
          <p:cNvSpPr>
            <a:spLocks noGrp="1"/>
          </p:cNvSpPr>
          <p:nvPr>
            <p:ph idx="1"/>
          </p:nvPr>
        </p:nvSpPr>
        <p:spPr>
          <a:xfrm>
            <a:off x="914400" y="268288"/>
            <a:ext cx="7313613" cy="6589712"/>
          </a:xfrm>
        </p:spPr>
        <p:txBody>
          <a:bodyPr/>
          <a:lstStyle/>
          <a:p>
            <a:pPr eaLnBrk="1" hangingPunct="1"/>
            <a:r>
              <a:rPr lang="en-GB" altLang="en-US" sz="2400" b="1" i="1" dirty="0"/>
              <a:t>Section G:</a:t>
            </a:r>
            <a:r>
              <a:rPr lang="en-GB" altLang="en-US" sz="2400" dirty="0"/>
              <a:t>  Intended Participants: Is there is a good reason that data collection should involve individuals under the age of 18? Parental / school consent for any questionnaires to be complete. </a:t>
            </a:r>
          </a:p>
          <a:p>
            <a:pPr marL="0" indent="0" eaLnBrk="1" hangingPunct="1">
              <a:buNone/>
            </a:pPr>
            <a:endParaRPr lang="en-GB" altLang="en-US" sz="2400" dirty="0"/>
          </a:p>
          <a:p>
            <a:pPr eaLnBrk="1" hangingPunct="1"/>
            <a:r>
              <a:rPr lang="en-GB" altLang="en-US" sz="2400" dirty="0"/>
              <a:t>Any issues – referred to via the module coordinator to the IMH Ethics Working Group.   </a:t>
            </a:r>
          </a:p>
          <a:p>
            <a:pPr marL="0" indent="0" eaLnBrk="1" hangingPunct="1">
              <a:buNone/>
            </a:pPr>
            <a:endParaRPr lang="en-GB" altLang="en-US" sz="2400" dirty="0"/>
          </a:p>
          <a:p>
            <a:pPr eaLnBrk="1" hangingPunct="1"/>
            <a:r>
              <a:rPr lang="en-GB" altLang="en-US" sz="2400" dirty="0"/>
              <a:t>Similarly, there is an expectation that research will not need to involve patients/clients of professionals, individuals in custodial care, individuals where others would need to provide consent.  </a:t>
            </a:r>
          </a:p>
          <a:p>
            <a:pPr marL="0" indent="0" eaLnBrk="1" hangingPunct="1">
              <a:buNone/>
            </a:pPr>
            <a:endParaRPr lang="en-GB" altLang="en-US" sz="2400" dirty="0"/>
          </a:p>
          <a:p>
            <a:pPr eaLnBrk="1" hangingPunct="1"/>
            <a:r>
              <a:rPr lang="en-GB" altLang="en-US" sz="2400" dirty="0"/>
              <a:t>Where the supervisor feels this can be justified then again the decision needs to be referred to the IMH Ethics Working Group.</a:t>
            </a:r>
          </a:p>
          <a:p>
            <a:pPr eaLnBrk="1" hangingPunct="1"/>
            <a:endParaRPr lang="en-US" alt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15220281-18E0-459C-262F-CCCE80A74761}"/>
              </a:ext>
            </a:extLst>
          </p:cNvPr>
          <p:cNvSpPr>
            <a:spLocks noGrp="1"/>
          </p:cNvSpPr>
          <p:nvPr>
            <p:ph type="title"/>
          </p:nvPr>
        </p:nvSpPr>
        <p:spPr/>
        <p:txBody>
          <a:bodyPr/>
          <a:lstStyle/>
          <a:p>
            <a:pPr eaLnBrk="1" hangingPunct="1"/>
            <a:endParaRPr lang="en-GB" altLang="en-US"/>
          </a:p>
        </p:txBody>
      </p:sp>
      <p:pic>
        <p:nvPicPr>
          <p:cNvPr id="29699" name="Content Placeholder 3">
            <a:extLst>
              <a:ext uri="{FF2B5EF4-FFF2-40B4-BE49-F238E27FC236}">
                <a16:creationId xmlns:a16="http://schemas.microsoft.com/office/drawing/2014/main" id="{99384AB5-251E-919C-496F-139E715C025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711200" y="360363"/>
            <a:ext cx="8108950" cy="6115050"/>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2">
            <a:extLst>
              <a:ext uri="{FF2B5EF4-FFF2-40B4-BE49-F238E27FC236}">
                <a16:creationId xmlns:a16="http://schemas.microsoft.com/office/drawing/2014/main" id="{E2C307FD-498C-AAAF-A5E3-F3D1B87B0072}"/>
              </a:ext>
            </a:extLst>
          </p:cNvPr>
          <p:cNvSpPr>
            <a:spLocks noGrp="1"/>
          </p:cNvSpPr>
          <p:nvPr>
            <p:ph idx="1"/>
          </p:nvPr>
        </p:nvSpPr>
        <p:spPr>
          <a:xfrm>
            <a:off x="629393" y="239713"/>
            <a:ext cx="8101858" cy="7223125"/>
          </a:xfrm>
        </p:spPr>
        <p:txBody>
          <a:bodyPr rtlCol="0">
            <a:normAutofit/>
          </a:bodyPr>
          <a:lstStyle/>
          <a:p>
            <a:pPr eaLnBrk="1" fontAlgn="auto" hangingPunct="1">
              <a:spcAft>
                <a:spcPts val="0"/>
              </a:spcAft>
              <a:buFont typeface="Wingdings 3" charset="2"/>
              <a:buChar char=""/>
              <a:defRPr/>
            </a:pPr>
            <a:r>
              <a:rPr lang="en-GB" altLang="en-US" sz="2400" b="1" dirty="0">
                <a:solidFill>
                  <a:schemeClr val="tx1">
                    <a:lumMod val="75000"/>
                    <a:lumOff val="25000"/>
                  </a:schemeClr>
                </a:solidFill>
              </a:rPr>
              <a:t>Section H</a:t>
            </a:r>
            <a:r>
              <a:rPr lang="en-GB" altLang="en-US" sz="2400" dirty="0">
                <a:solidFill>
                  <a:schemeClr val="tx1">
                    <a:lumMod val="75000"/>
                    <a:lumOff val="25000"/>
                  </a:schemeClr>
                </a:solidFill>
              </a:rPr>
              <a:t> is about </a:t>
            </a:r>
            <a:r>
              <a:rPr lang="en-GB" altLang="en-US" sz="2400" b="1" i="1" dirty="0">
                <a:solidFill>
                  <a:schemeClr val="tx1">
                    <a:lumMod val="75000"/>
                    <a:lumOff val="25000"/>
                  </a:schemeClr>
                </a:solidFill>
              </a:rPr>
              <a:t>Anticipated Risks</a:t>
            </a:r>
            <a:r>
              <a:rPr lang="en-GB" altLang="en-US" sz="2400" dirty="0">
                <a:solidFill>
                  <a:schemeClr val="tx1">
                    <a:lumMod val="75000"/>
                    <a:lumOff val="25000"/>
                  </a:schemeClr>
                </a:solidFill>
              </a:rPr>
              <a:t>.  Students need to be reminded that all research (primary data collection) carries some sort of risk.  It is not acceptable to just answer no to each of the questions.   Students must show evidence that they understand the risks and will actively seek to minimise these.   </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We are expecting researchers to think about and recognise the potential impact of their work on participants…</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For example, if a questionnaire or interview asks respondents about reward systems in the work place. </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The respondent may (before the event) be very happy with their workplace, but after such data collection might start to be less happy and more aware of all the rewards that are not open to them in their workplace.</a:t>
            </a:r>
          </a:p>
          <a:p>
            <a:pPr marL="0" indent="0" eaLnBrk="1" fontAlgn="auto" hangingPunct="1">
              <a:spcAft>
                <a:spcPts val="0"/>
              </a:spcAft>
              <a:buFontTx/>
              <a:buNone/>
              <a:defRPr/>
            </a:pPr>
            <a:endParaRPr lang="en-US" altLang="en-US" sz="2000" dirty="0">
              <a:solidFill>
                <a:schemeClr val="tx1">
                  <a:lumMod val="75000"/>
                  <a:lumOff val="25000"/>
                </a:schemeClr>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95738C1B-147E-1B2D-7BC2-75F9BE43315F}"/>
              </a:ext>
            </a:extLst>
          </p:cNvPr>
          <p:cNvSpPr>
            <a:spLocks noGrp="1"/>
          </p:cNvSpPr>
          <p:nvPr>
            <p:ph type="title"/>
          </p:nvPr>
        </p:nvSpPr>
        <p:spPr/>
        <p:txBody>
          <a:bodyPr/>
          <a:lstStyle/>
          <a:p>
            <a:pPr eaLnBrk="1" hangingPunct="1"/>
            <a:endParaRPr lang="en-GB" altLang="en-US"/>
          </a:p>
        </p:txBody>
      </p:sp>
      <p:pic>
        <p:nvPicPr>
          <p:cNvPr id="31747" name="Content Placeholder 3">
            <a:extLst>
              <a:ext uri="{FF2B5EF4-FFF2-40B4-BE49-F238E27FC236}">
                <a16:creationId xmlns:a16="http://schemas.microsoft.com/office/drawing/2014/main" id="{92983C07-6A25-0C6C-1953-142C36F0A5E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062038" y="623888"/>
            <a:ext cx="7620000" cy="5851525"/>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EE2E9EF3-4398-8268-6014-A462C7D69B4E}"/>
              </a:ext>
            </a:extLst>
          </p:cNvPr>
          <p:cNvSpPr>
            <a:spLocks noGrp="1"/>
          </p:cNvSpPr>
          <p:nvPr>
            <p:ph type="title"/>
          </p:nvPr>
        </p:nvSpPr>
        <p:spPr/>
        <p:txBody>
          <a:bodyPr/>
          <a:lstStyle/>
          <a:p>
            <a:pPr eaLnBrk="1" hangingPunct="1"/>
            <a:endParaRPr lang="en-GB" altLang="en-US"/>
          </a:p>
        </p:txBody>
      </p:sp>
      <p:sp>
        <p:nvSpPr>
          <p:cNvPr id="32771" name="Content Placeholder 2">
            <a:extLst>
              <a:ext uri="{FF2B5EF4-FFF2-40B4-BE49-F238E27FC236}">
                <a16:creationId xmlns:a16="http://schemas.microsoft.com/office/drawing/2014/main" id="{3017CB29-3FC9-33FB-B6CA-C0C1FDADF5EB}"/>
              </a:ext>
            </a:extLst>
          </p:cNvPr>
          <p:cNvSpPr>
            <a:spLocks noGrp="1"/>
          </p:cNvSpPr>
          <p:nvPr>
            <p:ph idx="1"/>
          </p:nvPr>
        </p:nvSpPr>
        <p:spPr>
          <a:xfrm>
            <a:off x="855024" y="503238"/>
            <a:ext cx="7372990" cy="6276975"/>
          </a:xfrm>
        </p:spPr>
        <p:txBody>
          <a:bodyPr/>
          <a:lstStyle/>
          <a:p>
            <a:pPr eaLnBrk="1" hangingPunct="1"/>
            <a:r>
              <a:rPr lang="en-GB" altLang="en-US" sz="2400" dirty="0"/>
              <a:t>In terms of </a:t>
            </a:r>
            <a:r>
              <a:rPr lang="en-GB" altLang="en-GB" sz="2400" dirty="0"/>
              <a:t>‘</a:t>
            </a:r>
            <a:r>
              <a:rPr lang="en-GB" altLang="en-US" sz="2400" dirty="0"/>
              <a:t>risk</a:t>
            </a:r>
            <a:r>
              <a:rPr lang="en-GB" altLang="en-GB" sz="2400" dirty="0"/>
              <a:t>’</a:t>
            </a:r>
            <a:r>
              <a:rPr lang="en-GB" altLang="en-US" sz="2400" dirty="0"/>
              <a:t> to the University it is important that students recognise their obligation to behave professionally at all times, to ensure that all paperwork and contacts are to the highest possible standard and that they do nothing that might influence the name of the University.</a:t>
            </a:r>
          </a:p>
          <a:p>
            <a:pPr eaLnBrk="1" hangingPunct="1"/>
            <a:r>
              <a:rPr lang="en-GB" altLang="en-US" sz="2400" dirty="0"/>
              <a:t>	In terms of risk to themselves, students need to consider if there is any physical risk in relation to locations or respondents and explain how that will minimise this. </a:t>
            </a:r>
          </a:p>
          <a:p>
            <a:pPr lvl="1" eaLnBrk="1" hangingPunct="1"/>
            <a:r>
              <a:rPr lang="en-GB" altLang="en-US" sz="2400" dirty="0"/>
              <a:t>what would happen if potential respondents did not respond, is there a </a:t>
            </a:r>
            <a:r>
              <a:rPr lang="en-GB" altLang="en-GB" sz="2400" dirty="0"/>
              <a:t>‘</a:t>
            </a:r>
            <a:r>
              <a:rPr lang="en-GB" altLang="en-US" sz="2400" dirty="0"/>
              <a:t>plan B</a:t>
            </a:r>
            <a:r>
              <a:rPr lang="en-GB" altLang="en-GB" sz="2400" dirty="0"/>
              <a:t>’</a:t>
            </a:r>
            <a:r>
              <a:rPr lang="en-GB" altLang="en-US" sz="2400" dirty="0"/>
              <a:t>;  </a:t>
            </a:r>
          </a:p>
          <a:p>
            <a:pPr lvl="1" eaLnBrk="1" hangingPunct="1"/>
            <a:r>
              <a:rPr lang="en-GB" altLang="en-US" sz="2400" dirty="0"/>
              <a:t>how will they keep data safe and secure and ensure anonymity etc.</a:t>
            </a:r>
          </a:p>
          <a:p>
            <a:pPr eaLnBrk="1" hangingPunct="1"/>
            <a:r>
              <a:rPr lang="en-GB" altLang="en-US" sz="2400" dirty="0"/>
              <a:t>All students within the School are expected to have completed the DBS process</a:t>
            </a:r>
          </a:p>
          <a:p>
            <a:pPr eaLnBrk="1" hangingPunct="1"/>
            <a:endParaRPr lang="en-US" altLang="en-US" sz="2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2C6B0B7A-D18D-6259-3C24-A0EE3B04DEFA}"/>
              </a:ext>
            </a:extLst>
          </p:cNvPr>
          <p:cNvSpPr>
            <a:spLocks noGrp="1"/>
          </p:cNvSpPr>
          <p:nvPr>
            <p:ph type="title"/>
          </p:nvPr>
        </p:nvSpPr>
        <p:spPr/>
        <p:txBody>
          <a:bodyPr/>
          <a:lstStyle/>
          <a:p>
            <a:pPr eaLnBrk="1" hangingPunct="1"/>
            <a:endParaRPr lang="en-GB" altLang="en-US"/>
          </a:p>
        </p:txBody>
      </p:sp>
      <p:sp>
        <p:nvSpPr>
          <p:cNvPr id="28675" name="Content Placeholder 2">
            <a:extLst>
              <a:ext uri="{FF2B5EF4-FFF2-40B4-BE49-F238E27FC236}">
                <a16:creationId xmlns:a16="http://schemas.microsoft.com/office/drawing/2014/main" id="{C4A946C1-A993-874B-18F5-BCEF18A6BE7F}"/>
              </a:ext>
            </a:extLst>
          </p:cNvPr>
          <p:cNvSpPr>
            <a:spLocks noGrp="1"/>
          </p:cNvSpPr>
          <p:nvPr>
            <p:ph idx="1"/>
          </p:nvPr>
        </p:nvSpPr>
        <p:spPr>
          <a:xfrm>
            <a:off x="701675" y="1347788"/>
            <a:ext cx="8239125" cy="5118100"/>
          </a:xfrm>
        </p:spPr>
        <p:txBody>
          <a:bodyPr rtlCol="0">
            <a:normAutofit/>
          </a:bodyPr>
          <a:lstStyle/>
          <a:p>
            <a:pPr eaLnBrk="1" fontAlgn="auto" hangingPunct="1">
              <a:spcAft>
                <a:spcPts val="0"/>
              </a:spcAft>
              <a:buFont typeface="Wingdings 3" charset="2"/>
              <a:buChar char=""/>
              <a:defRPr/>
            </a:pPr>
            <a:r>
              <a:rPr lang="en-GB" altLang="en-US" sz="2400" b="1" dirty="0">
                <a:solidFill>
                  <a:schemeClr val="tx1">
                    <a:lumMod val="75000"/>
                    <a:lumOff val="25000"/>
                  </a:schemeClr>
                </a:solidFill>
              </a:rPr>
              <a:t>Section I:</a:t>
            </a:r>
            <a:r>
              <a:rPr lang="en-GB" altLang="en-US" sz="2400" dirty="0">
                <a:solidFill>
                  <a:schemeClr val="tx1">
                    <a:lumMod val="75000"/>
                    <a:lumOff val="25000"/>
                  </a:schemeClr>
                </a:solidFill>
              </a:rPr>
              <a:t>  some form of written consent is essential.  </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For an online questionnaire this can be a carefully worded statement within the questionnaire which states that when the respondent returns the questionnaire they are agreeing to that information being utilised in the way specified (and stored in the way specified).   </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A sample information sheet should also be provided – this is essential for interviews, and something similar must inform questionnaire respondents of what the research is about, how data will be stored and how the data will be used </a:t>
            </a:r>
            <a:r>
              <a:rPr lang="en-GB" altLang="en-US" sz="2400" dirty="0" err="1">
                <a:solidFill>
                  <a:schemeClr val="tx1">
                    <a:lumMod val="75000"/>
                    <a:lumOff val="25000"/>
                  </a:schemeClr>
                </a:solidFill>
              </a:rPr>
              <a:t>etc</a:t>
            </a:r>
            <a:r>
              <a:rPr lang="en-GB" altLang="en-US" sz="2400" dirty="0">
                <a:solidFill>
                  <a:schemeClr val="tx1">
                    <a:lumMod val="75000"/>
                    <a:lumOff val="25000"/>
                  </a:schemeClr>
                </a:solidFill>
              </a:rPr>
              <a:t>,  </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(this should be at the top of a questionnaire </a:t>
            </a:r>
            <a:r>
              <a:rPr lang="en-GB" altLang="en-US" sz="2400" dirty="0" err="1">
                <a:solidFill>
                  <a:schemeClr val="tx1">
                    <a:lumMod val="75000"/>
                    <a:lumOff val="25000"/>
                  </a:schemeClr>
                </a:solidFill>
              </a:rPr>
              <a:t>proforma</a:t>
            </a:r>
            <a:r>
              <a:rPr lang="en-GB" altLang="en-US" sz="2400" dirty="0">
                <a:solidFill>
                  <a:schemeClr val="tx1">
                    <a:lumMod val="75000"/>
                    <a:lumOff val="25000"/>
                  </a:schemeClr>
                </a:solidFill>
              </a:rPr>
              <a:t>, paper or electronic or on-line) as well as being embedded in any invitation letter or e-mail.</a:t>
            </a:r>
          </a:p>
          <a:p>
            <a:pPr eaLnBrk="1" fontAlgn="auto" hangingPunct="1">
              <a:spcAft>
                <a:spcPts val="0"/>
              </a:spcAft>
              <a:buFont typeface="Wingdings 3" charset="2"/>
              <a:buChar char=""/>
              <a:defRPr/>
            </a:pPr>
            <a:endParaRPr lang="en-US" altLang="en-US" dirty="0">
              <a:solidFill>
                <a:schemeClr val="tx1">
                  <a:lumMod val="75000"/>
                  <a:lumOff val="25000"/>
                </a:schemeClr>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8599AD8-A9E1-D2BB-E486-455AF47049AA}"/>
              </a:ext>
            </a:extLst>
          </p:cNvPr>
          <p:cNvSpPr>
            <a:spLocks noGrp="1"/>
          </p:cNvSpPr>
          <p:nvPr>
            <p:ph type="title"/>
          </p:nvPr>
        </p:nvSpPr>
        <p:spPr/>
        <p:txBody>
          <a:bodyPr/>
          <a:lstStyle/>
          <a:p>
            <a:pPr eaLnBrk="1" hangingPunct="1"/>
            <a:endParaRPr lang="en-GB" altLang="en-US"/>
          </a:p>
        </p:txBody>
      </p:sp>
      <p:pic>
        <p:nvPicPr>
          <p:cNvPr id="34819" name="Content Placeholder 3">
            <a:extLst>
              <a:ext uri="{FF2B5EF4-FFF2-40B4-BE49-F238E27FC236}">
                <a16:creationId xmlns:a16="http://schemas.microsoft.com/office/drawing/2014/main" id="{D443733E-458B-7CFF-45C3-5F6FD2ADF4B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646113" y="461963"/>
            <a:ext cx="8072437" cy="6003925"/>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BA905183-B177-967E-3BCE-41F089742AEF}"/>
              </a:ext>
            </a:extLst>
          </p:cNvPr>
          <p:cNvSpPr>
            <a:spLocks noGrp="1"/>
          </p:cNvSpPr>
          <p:nvPr>
            <p:ph type="title"/>
          </p:nvPr>
        </p:nvSpPr>
        <p:spPr>
          <a:xfrm>
            <a:off x="4401417" y="1138036"/>
            <a:ext cx="4083287" cy="1402470"/>
          </a:xfrm>
        </p:spPr>
        <p:txBody>
          <a:bodyPr anchor="t">
            <a:normAutofit/>
          </a:bodyPr>
          <a:lstStyle/>
          <a:p>
            <a:pPr eaLnBrk="1" hangingPunct="1"/>
            <a:r>
              <a:rPr lang="en-US" altLang="en-US" sz="2800"/>
              <a:t>How is this different from a proposal?</a:t>
            </a:r>
          </a:p>
        </p:txBody>
      </p:sp>
      <p:pic>
        <p:nvPicPr>
          <p:cNvPr id="35845" name="Picture 35844" descr="Many question marks on black background">
            <a:extLst>
              <a:ext uri="{FF2B5EF4-FFF2-40B4-BE49-F238E27FC236}">
                <a16:creationId xmlns:a16="http://schemas.microsoft.com/office/drawing/2014/main" id="{06DB27F8-FB92-48AE-5B8F-E66E0ADAB320}"/>
              </a:ext>
            </a:extLst>
          </p:cNvPr>
          <p:cNvPicPr>
            <a:picLocks noChangeAspect="1"/>
          </p:cNvPicPr>
          <p:nvPr/>
        </p:nvPicPr>
        <p:blipFill rotWithShape="1">
          <a:blip r:embed="rId2"/>
          <a:srcRect l="63985" r="1652" b="2"/>
          <a:stretch/>
        </p:blipFill>
        <p:spPr>
          <a:xfrm>
            <a:off x="20" y="10"/>
            <a:ext cx="3863363" cy="6857990"/>
          </a:xfrm>
          <a:prstGeom prst="rect">
            <a:avLst/>
          </a:prstGeom>
        </p:spPr>
      </p:pic>
      <p:cxnSp>
        <p:nvCxnSpPr>
          <p:cNvPr id="35849" name="Straight Connector 3584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5843" name="Content Placeholder 2">
            <a:extLst>
              <a:ext uri="{FF2B5EF4-FFF2-40B4-BE49-F238E27FC236}">
                <a16:creationId xmlns:a16="http://schemas.microsoft.com/office/drawing/2014/main" id="{AFF94600-0CAB-FD01-2FDC-DDB1AE15D04E}"/>
              </a:ext>
            </a:extLst>
          </p:cNvPr>
          <p:cNvSpPr>
            <a:spLocks noGrp="1"/>
          </p:cNvSpPr>
          <p:nvPr>
            <p:ph idx="1"/>
          </p:nvPr>
        </p:nvSpPr>
        <p:spPr>
          <a:xfrm>
            <a:off x="4401417" y="2078182"/>
            <a:ext cx="4083287" cy="4191989"/>
          </a:xfrm>
        </p:spPr>
        <p:txBody>
          <a:bodyPr>
            <a:normAutofit/>
          </a:bodyPr>
          <a:lstStyle/>
          <a:p>
            <a:pPr eaLnBrk="1" hangingPunct="1"/>
            <a:r>
              <a:rPr lang="en-US" altLang="en-US" sz="2000" dirty="0"/>
              <a:t>Language – simple terms </a:t>
            </a:r>
          </a:p>
          <a:p>
            <a:pPr eaLnBrk="1" hangingPunct="1"/>
            <a:r>
              <a:rPr lang="en-US" altLang="en-US" sz="2000" dirty="0"/>
              <a:t>Non – specialist should be able to understand</a:t>
            </a:r>
          </a:p>
          <a:p>
            <a:pPr eaLnBrk="1" hangingPunct="1">
              <a:buFontTx/>
              <a:buNone/>
            </a:pPr>
            <a:r>
              <a:rPr lang="en-GB" altLang="en-US" sz="2000" dirty="0"/>
              <a:t>Lay Description:</a:t>
            </a:r>
          </a:p>
          <a:p>
            <a:pPr eaLnBrk="1" hangingPunct="1"/>
            <a:r>
              <a:rPr lang="en-GB" altLang="en-US" sz="2000" i="1" dirty="0"/>
              <a:t>Provide a brief outline, free from jargon of the project including what participants will be required to do. Explain any technical terms or discipline specific terminology. </a:t>
            </a:r>
          </a:p>
          <a:p>
            <a:pPr eaLnBrk="1" hangingPunct="1"/>
            <a:r>
              <a:rPr lang="en-US" altLang="en-US" sz="2000" i="1" dirty="0"/>
              <a:t>E</a:t>
            </a:r>
            <a:r>
              <a:rPr lang="en-GB" altLang="en-US" sz="2000" i="1" dirty="0"/>
              <a:t>.g. contextual interference / anaerobic threshold </a:t>
            </a:r>
          </a:p>
          <a:p>
            <a:pPr eaLnBrk="1" hangingPunct="1"/>
            <a:r>
              <a:rPr lang="en-GB" altLang="en-US" sz="2000" dirty="0"/>
              <a:t>NHS </a:t>
            </a:r>
            <a:r>
              <a:rPr lang="en-US" altLang="en-US" sz="2000" dirty="0"/>
              <a:t>–</a:t>
            </a:r>
            <a:r>
              <a:rPr lang="en-GB" altLang="en-US" sz="2000" i="1" dirty="0"/>
              <a:t> </a:t>
            </a:r>
            <a:r>
              <a:rPr lang="en-GB" altLang="en-US" sz="2000" dirty="0"/>
              <a:t>Ethics board</a:t>
            </a:r>
            <a:endParaRPr lang="en-US" altLang="en-US" sz="2000" dirty="0"/>
          </a:p>
        </p:txBody>
      </p:sp>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71405B77-D4F1-2E7E-56C6-7BC15E023547}"/>
              </a:ext>
            </a:extLst>
          </p:cNvPr>
          <p:cNvSpPr>
            <a:spLocks noGrp="1"/>
          </p:cNvSpPr>
          <p:nvPr>
            <p:ph type="title"/>
          </p:nvPr>
        </p:nvSpPr>
        <p:spPr>
          <a:xfrm>
            <a:off x="249238" y="109538"/>
            <a:ext cx="9023350" cy="1555750"/>
          </a:xfrm>
        </p:spPr>
        <p:txBody>
          <a:bodyPr/>
          <a:lstStyle/>
          <a:p>
            <a:pPr eaLnBrk="1" hangingPunct="1"/>
            <a:r>
              <a:rPr lang="en-GB" altLang="en-US" b="1"/>
              <a:t>SECTION J: Data Protection and Storage</a:t>
            </a:r>
            <a:br>
              <a:rPr lang="en-GB" altLang="en-US"/>
            </a:br>
            <a:endParaRPr lang="en-GB" altLang="en-US"/>
          </a:p>
        </p:txBody>
      </p:sp>
      <p:sp>
        <p:nvSpPr>
          <p:cNvPr id="36867" name="Content Placeholder 2">
            <a:extLst>
              <a:ext uri="{FF2B5EF4-FFF2-40B4-BE49-F238E27FC236}">
                <a16:creationId xmlns:a16="http://schemas.microsoft.com/office/drawing/2014/main" id="{E61F798C-5EDC-8CD5-BF2B-38875DF1C394}"/>
              </a:ext>
            </a:extLst>
          </p:cNvPr>
          <p:cNvSpPr>
            <a:spLocks noGrp="1"/>
          </p:cNvSpPr>
          <p:nvPr>
            <p:ph idx="1"/>
          </p:nvPr>
        </p:nvSpPr>
        <p:spPr>
          <a:xfrm>
            <a:off x="748145" y="1643063"/>
            <a:ext cx="8319655" cy="4056062"/>
          </a:xfrm>
        </p:spPr>
        <p:txBody>
          <a:bodyPr/>
          <a:lstStyle/>
          <a:p>
            <a:pPr eaLnBrk="1" hangingPunct="1"/>
            <a:r>
              <a:rPr lang="en-GB" altLang="en-US" dirty="0"/>
              <a:t>In completing this section refer to the University’s Research Data Management Policy and the extensive resources on the University’s Research Data Management web pages (</a:t>
            </a:r>
            <a:r>
              <a:rPr lang="en-GB" altLang="en-US" u="sng" dirty="0">
                <a:hlinkClick r:id="rId2"/>
              </a:rPr>
              <a:t>http://uwtsd.ac.uk/library/research-data-management/</a:t>
            </a:r>
            <a:r>
              <a:rPr lang="en-GB" altLang="en-US" dirty="0"/>
              <a:t>).</a:t>
            </a:r>
          </a:p>
          <a:p>
            <a:pPr eaLnBrk="1" hangingPunct="1"/>
            <a:endParaRPr lang="en-GB"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D5FF5C58-7F7E-508A-C863-06530444E367}"/>
              </a:ext>
            </a:extLst>
          </p:cNvPr>
          <p:cNvSpPr>
            <a:spLocks noGrp="1"/>
          </p:cNvSpPr>
          <p:nvPr>
            <p:ph type="title"/>
          </p:nvPr>
        </p:nvSpPr>
        <p:spPr/>
        <p:txBody>
          <a:bodyPr/>
          <a:lstStyle/>
          <a:p>
            <a:pPr eaLnBrk="1" hangingPunct="1"/>
            <a:endParaRPr lang="en-GB" altLang="en-US"/>
          </a:p>
        </p:txBody>
      </p:sp>
      <p:pic>
        <p:nvPicPr>
          <p:cNvPr id="37891" name="Content Placeholder 3">
            <a:extLst>
              <a:ext uri="{FF2B5EF4-FFF2-40B4-BE49-F238E27FC236}">
                <a16:creationId xmlns:a16="http://schemas.microsoft.com/office/drawing/2014/main" id="{24B89938-BEF8-01DF-685F-726FBD685CA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839788" y="623888"/>
            <a:ext cx="7916862" cy="5905500"/>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D9F6D26D-60F2-A943-8B1C-63A100F5C792}"/>
              </a:ext>
            </a:extLst>
          </p:cNvPr>
          <p:cNvSpPr>
            <a:spLocks noGrp="1"/>
          </p:cNvSpPr>
          <p:nvPr>
            <p:ph type="title"/>
          </p:nvPr>
        </p:nvSpPr>
        <p:spPr>
          <a:xfrm>
            <a:off x="4401416" y="892902"/>
            <a:ext cx="4083287" cy="1402470"/>
          </a:xfrm>
        </p:spPr>
        <p:txBody>
          <a:bodyPr rtlCol="0" anchor="t">
            <a:normAutofit/>
          </a:bodyPr>
          <a:lstStyle/>
          <a:p>
            <a:pPr eaLnBrk="1" fontAlgn="auto" hangingPunct="1">
              <a:spcAft>
                <a:spcPts val="0"/>
              </a:spcAft>
              <a:defRPr/>
            </a:pPr>
            <a:r>
              <a:rPr lang="en-GB" altLang="en-US" sz="2800" u="sng"/>
              <a:t>Risk and Risk Management</a:t>
            </a:r>
            <a:br>
              <a:rPr lang="en-GB" altLang="en-US" sz="2800"/>
            </a:br>
            <a:r>
              <a:rPr lang="en-GB" altLang="en-US" sz="2800"/>
              <a:t>Does the project include:</a:t>
            </a:r>
            <a:br>
              <a:rPr lang="en-GB" altLang="en-US" sz="2800"/>
            </a:br>
            <a:endParaRPr lang="en-US" altLang="en-US" sz="2800"/>
          </a:p>
        </p:txBody>
      </p:sp>
      <p:pic>
        <p:nvPicPr>
          <p:cNvPr id="38917" name="Picture 38916" descr="Graph on document with pen">
            <a:extLst>
              <a:ext uri="{FF2B5EF4-FFF2-40B4-BE49-F238E27FC236}">
                <a16:creationId xmlns:a16="http://schemas.microsoft.com/office/drawing/2014/main" id="{11E5CE6F-EF9E-E8C3-5A93-B89B5BA92C47}"/>
              </a:ext>
            </a:extLst>
          </p:cNvPr>
          <p:cNvPicPr>
            <a:picLocks noChangeAspect="1"/>
          </p:cNvPicPr>
          <p:nvPr/>
        </p:nvPicPr>
        <p:blipFill rotWithShape="1">
          <a:blip r:embed="rId2"/>
          <a:srcRect l="38060" r="24337" b="-1"/>
          <a:stretch/>
        </p:blipFill>
        <p:spPr>
          <a:xfrm>
            <a:off x="20" y="10"/>
            <a:ext cx="3863363" cy="6857990"/>
          </a:xfrm>
          <a:prstGeom prst="rect">
            <a:avLst/>
          </a:prstGeom>
        </p:spPr>
      </p:pic>
      <p:cxnSp>
        <p:nvCxnSpPr>
          <p:cNvPr id="38921" name="Straight Connector 3892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8915" name="Content Placeholder 2">
            <a:extLst>
              <a:ext uri="{FF2B5EF4-FFF2-40B4-BE49-F238E27FC236}">
                <a16:creationId xmlns:a16="http://schemas.microsoft.com/office/drawing/2014/main" id="{DD9397D7-2D27-4313-0180-82A2E9C9E4CF}"/>
              </a:ext>
            </a:extLst>
          </p:cNvPr>
          <p:cNvSpPr>
            <a:spLocks noGrp="1"/>
          </p:cNvSpPr>
          <p:nvPr>
            <p:ph idx="1"/>
          </p:nvPr>
        </p:nvSpPr>
        <p:spPr>
          <a:xfrm>
            <a:off x="4401417" y="1983179"/>
            <a:ext cx="4621319" cy="4690753"/>
          </a:xfrm>
        </p:spPr>
        <p:txBody>
          <a:bodyPr>
            <a:normAutofit/>
          </a:bodyPr>
          <a:lstStyle/>
          <a:p>
            <a:pPr eaLnBrk="1" hangingPunct="1"/>
            <a:r>
              <a:rPr lang="en-US" altLang="en-US" sz="2000" dirty="0"/>
              <a:t>Questionnaire / Interview / Diary / Observation (covert or overt).</a:t>
            </a:r>
          </a:p>
          <a:p>
            <a:pPr eaLnBrk="1" hangingPunct="1"/>
            <a:r>
              <a:rPr lang="en-US" altLang="en-US" sz="2000" dirty="0"/>
              <a:t>Recording of information – video / audio – interview.</a:t>
            </a:r>
          </a:p>
          <a:p>
            <a:pPr eaLnBrk="1" hangingPunct="1"/>
            <a:r>
              <a:rPr lang="en-US" altLang="en-US" sz="2000" dirty="0"/>
              <a:t>Access to information about participant – GP referral records.</a:t>
            </a:r>
          </a:p>
          <a:p>
            <a:pPr eaLnBrk="1" hangingPunct="1"/>
            <a:r>
              <a:rPr lang="en-US" altLang="en-US" sz="2000" dirty="0"/>
              <a:t>Testing that may be harmful – maximal </a:t>
            </a:r>
            <a:r>
              <a:rPr lang="en-US" altLang="en-US" sz="2000" dirty="0" err="1"/>
              <a:t>phys</a:t>
            </a:r>
            <a:r>
              <a:rPr lang="en-US" altLang="en-US" sz="2000" dirty="0"/>
              <a:t> test.</a:t>
            </a:r>
          </a:p>
          <a:p>
            <a:pPr eaLnBrk="1" hangingPunct="1"/>
            <a:r>
              <a:rPr lang="en-US" altLang="en-US" sz="2000" dirty="0"/>
              <a:t>Illegal activities – investigation into steroid use</a:t>
            </a:r>
          </a:p>
          <a:p>
            <a:pPr eaLnBrk="1" hangingPunct="1"/>
            <a:r>
              <a:rPr lang="en-US" altLang="en-US" sz="2000" dirty="0"/>
              <a:t>Administration of a substance – sports drink etc.</a:t>
            </a:r>
          </a:p>
          <a:p>
            <a:pPr eaLnBrk="1" hangingPunct="1"/>
            <a:r>
              <a:rPr lang="en-US" altLang="en-US" sz="2000" dirty="0"/>
              <a:t>Anything involving deception.</a:t>
            </a:r>
          </a:p>
          <a:p>
            <a:pPr eaLnBrk="1" hangingPunct="1">
              <a:buFontTx/>
              <a:buNone/>
            </a:pPr>
            <a:r>
              <a:rPr lang="en-US" altLang="en-US" sz="2000" dirty="0"/>
              <a:t>+ others within this section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1A5E5816-FCB5-D7CF-0F11-14188E7B5772}"/>
              </a:ext>
            </a:extLst>
          </p:cNvPr>
          <p:cNvSpPr>
            <a:spLocks noGrp="1"/>
          </p:cNvSpPr>
          <p:nvPr>
            <p:ph type="title"/>
          </p:nvPr>
        </p:nvSpPr>
        <p:spPr>
          <a:xfrm>
            <a:off x="840699" y="687480"/>
            <a:ext cx="5605629" cy="994172"/>
          </a:xfrm>
        </p:spPr>
        <p:txBody>
          <a:bodyPr>
            <a:normAutofit/>
          </a:bodyPr>
          <a:lstStyle/>
          <a:p>
            <a:pPr eaLnBrk="1" hangingPunct="1"/>
            <a:r>
              <a:rPr lang="en-GB" altLang="en-US" sz="3000" b="1"/>
              <a:t>Task: Potential Risk to Participants / Audience</a:t>
            </a:r>
            <a:endParaRPr lang="en-US" altLang="en-US" sz="3000"/>
          </a:p>
        </p:txBody>
      </p:sp>
      <p:sp>
        <p:nvSpPr>
          <p:cNvPr id="39939" name="Content Placeholder 2">
            <a:extLst>
              <a:ext uri="{FF2B5EF4-FFF2-40B4-BE49-F238E27FC236}">
                <a16:creationId xmlns:a16="http://schemas.microsoft.com/office/drawing/2014/main" id="{F892D021-0316-E138-5B04-D3AAB16121BC}"/>
              </a:ext>
            </a:extLst>
          </p:cNvPr>
          <p:cNvSpPr>
            <a:spLocks noGrp="1"/>
          </p:cNvSpPr>
          <p:nvPr>
            <p:ph idx="1"/>
          </p:nvPr>
        </p:nvSpPr>
        <p:spPr>
          <a:xfrm>
            <a:off x="852321" y="2227943"/>
            <a:ext cx="5033221" cy="3788227"/>
          </a:xfrm>
        </p:spPr>
        <p:txBody>
          <a:bodyPr anchor="ctr">
            <a:normAutofit/>
          </a:bodyPr>
          <a:lstStyle/>
          <a:p>
            <a:pPr eaLnBrk="1" hangingPunct="1"/>
            <a:r>
              <a:rPr lang="en-GB" altLang="en-US" i="1"/>
              <a:t>Identify, as far as possible any potential risks to participants (physical, psychological, legal, social or economic) associated with the project. Include an analysis of the likelihood and potential severity of any risk.</a:t>
            </a:r>
            <a:endParaRPr lang="en-GB" altLang="en-US"/>
          </a:p>
          <a:p>
            <a:pPr eaLnBrk="1" hangingPunct="1"/>
            <a:r>
              <a:rPr lang="en-US" altLang="en-US" b="1"/>
              <a:t>Risks to the researcher…</a:t>
            </a:r>
          </a:p>
          <a:p>
            <a:pPr eaLnBrk="1" hangingPunct="1"/>
            <a:r>
              <a:rPr lang="en-US" altLang="en-US" b="1"/>
              <a:t>Management of any risk</a:t>
            </a:r>
          </a:p>
        </p:txBody>
      </p:sp>
      <p:sp>
        <p:nvSpPr>
          <p:cNvPr id="39946" name="Rectangle 39945">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9948" name="Oval 39947">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9943" name="Graphic 39942" descr="Lightning">
            <a:extLst>
              <a:ext uri="{FF2B5EF4-FFF2-40B4-BE49-F238E27FC236}">
                <a16:creationId xmlns:a16="http://schemas.microsoft.com/office/drawing/2014/main" id="{B76AED9E-4D7E-5753-6175-A1F17C089F7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4A254FDE-28B6-662C-22CA-21AE940873C0}"/>
              </a:ext>
            </a:extLst>
          </p:cNvPr>
          <p:cNvSpPr>
            <a:spLocks noGrp="1"/>
          </p:cNvSpPr>
          <p:nvPr>
            <p:ph type="title"/>
          </p:nvPr>
        </p:nvSpPr>
        <p:spPr>
          <a:xfrm>
            <a:off x="4401417" y="1138036"/>
            <a:ext cx="4083287" cy="1402470"/>
          </a:xfrm>
        </p:spPr>
        <p:txBody>
          <a:bodyPr rtlCol="0" anchor="t">
            <a:normAutofit/>
          </a:bodyPr>
          <a:lstStyle/>
          <a:p>
            <a:pPr eaLnBrk="1" fontAlgn="auto" hangingPunct="1">
              <a:spcAft>
                <a:spcPts val="0"/>
              </a:spcAft>
              <a:defRPr/>
            </a:pPr>
            <a:r>
              <a:rPr lang="en-US" altLang="en-US" sz="2600"/>
              <a:t>Complete the Ethics form following your dissertation proposal feedback - changes</a:t>
            </a:r>
          </a:p>
        </p:txBody>
      </p:sp>
      <p:pic>
        <p:nvPicPr>
          <p:cNvPr id="40965" name="Picture 40964" descr="Pen placed on top of a signature line">
            <a:extLst>
              <a:ext uri="{FF2B5EF4-FFF2-40B4-BE49-F238E27FC236}">
                <a16:creationId xmlns:a16="http://schemas.microsoft.com/office/drawing/2014/main" id="{87C83EA9-A00E-295F-3150-A08FD3EB3888}"/>
              </a:ext>
            </a:extLst>
          </p:cNvPr>
          <p:cNvPicPr>
            <a:picLocks noChangeAspect="1"/>
          </p:cNvPicPr>
          <p:nvPr/>
        </p:nvPicPr>
        <p:blipFill rotWithShape="1">
          <a:blip r:embed="rId2"/>
          <a:srcRect l="56146" r="6251" b="-1"/>
          <a:stretch/>
        </p:blipFill>
        <p:spPr>
          <a:xfrm>
            <a:off x="20" y="10"/>
            <a:ext cx="3863363" cy="6857990"/>
          </a:xfrm>
          <a:prstGeom prst="rect">
            <a:avLst/>
          </a:prstGeom>
        </p:spPr>
      </p:pic>
      <p:cxnSp>
        <p:nvCxnSpPr>
          <p:cNvPr id="40969" name="Straight Connector 4096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0963" name="Content Placeholder 2">
            <a:extLst>
              <a:ext uri="{FF2B5EF4-FFF2-40B4-BE49-F238E27FC236}">
                <a16:creationId xmlns:a16="http://schemas.microsoft.com/office/drawing/2014/main" id="{AE71EB91-38EE-7B4E-ECB6-69E10EC4ECAE}"/>
              </a:ext>
            </a:extLst>
          </p:cNvPr>
          <p:cNvSpPr>
            <a:spLocks noGrp="1"/>
          </p:cNvSpPr>
          <p:nvPr>
            <p:ph idx="1"/>
          </p:nvPr>
        </p:nvSpPr>
        <p:spPr>
          <a:xfrm>
            <a:off x="4401417" y="2551176"/>
            <a:ext cx="4083287" cy="3591207"/>
          </a:xfrm>
        </p:spPr>
        <p:txBody>
          <a:bodyPr>
            <a:normAutofit/>
          </a:bodyPr>
          <a:lstStyle/>
          <a:p>
            <a:pPr eaLnBrk="1" hangingPunct="1"/>
            <a:r>
              <a:rPr lang="en-US" altLang="en-US" sz="1700"/>
              <a:t>This needs to be completed BEFORE any data is gathered.</a:t>
            </a:r>
          </a:p>
          <a:p>
            <a:pPr eaLnBrk="1" hangingPunct="1"/>
            <a:r>
              <a:rPr lang="en-US" altLang="en-US" sz="1700"/>
              <a:t>Ethics forms are on the Independent Study Moodle page</a:t>
            </a:r>
          </a:p>
          <a:p>
            <a:pPr eaLnBrk="1" hangingPunct="1"/>
            <a:endParaRPr lang="en-US" altLang="en-US" sz="1700"/>
          </a:p>
          <a:p>
            <a:pPr eaLnBrk="1" hangingPunct="1"/>
            <a:r>
              <a:rPr lang="en-US" altLang="en-US" sz="1700"/>
              <a:t>If your supervisor has agreed your project in principle then you can make a start on this (check with them first).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992" name="Rectangle 4199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94" name="Freeform: Shape 4199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Title 1">
            <a:extLst>
              <a:ext uri="{FF2B5EF4-FFF2-40B4-BE49-F238E27FC236}">
                <a16:creationId xmlns:a16="http://schemas.microsoft.com/office/drawing/2014/main" id="{10BA35FE-AD71-D2C8-6AAD-068B564EDA0B}"/>
              </a:ext>
            </a:extLst>
          </p:cNvPr>
          <p:cNvSpPr>
            <a:spLocks noGrp="1"/>
          </p:cNvSpPr>
          <p:nvPr>
            <p:ph type="title"/>
          </p:nvPr>
        </p:nvSpPr>
        <p:spPr>
          <a:xfrm>
            <a:off x="515125" y="1153572"/>
            <a:ext cx="2400300" cy="4461163"/>
          </a:xfrm>
        </p:spPr>
        <p:txBody>
          <a:bodyPr>
            <a:normAutofit/>
          </a:bodyPr>
          <a:lstStyle/>
          <a:p>
            <a:pPr eaLnBrk="1" hangingPunct="1"/>
            <a:r>
              <a:rPr lang="en-US" altLang="en-US">
                <a:solidFill>
                  <a:srgbClr val="FFFFFF"/>
                </a:solidFill>
              </a:rPr>
              <a:t>Process for this…</a:t>
            </a:r>
          </a:p>
        </p:txBody>
      </p:sp>
      <p:sp>
        <p:nvSpPr>
          <p:cNvPr id="41996" name="Arc 4199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1987" name="Content Placeholder 2">
            <a:extLst>
              <a:ext uri="{FF2B5EF4-FFF2-40B4-BE49-F238E27FC236}">
                <a16:creationId xmlns:a16="http://schemas.microsoft.com/office/drawing/2014/main" id="{FA6703C3-0381-1B39-4550-E4B420ABC933}"/>
              </a:ext>
            </a:extLst>
          </p:cNvPr>
          <p:cNvSpPr>
            <a:spLocks noGrp="1"/>
          </p:cNvSpPr>
          <p:nvPr>
            <p:ph idx="1"/>
          </p:nvPr>
        </p:nvSpPr>
        <p:spPr>
          <a:xfrm>
            <a:off x="3335481" y="591344"/>
            <a:ext cx="5179868" cy="5585619"/>
          </a:xfrm>
        </p:spPr>
        <p:txBody>
          <a:bodyPr anchor="ctr">
            <a:normAutofit/>
          </a:bodyPr>
          <a:lstStyle/>
          <a:p>
            <a:pPr lvl="1" eaLnBrk="1" hangingPunct="1"/>
            <a:r>
              <a:rPr lang="en-GB" altLang="en-US" dirty="0"/>
              <a:t>Students should complete </a:t>
            </a:r>
            <a:r>
              <a:rPr lang="en-GB" altLang="en-US" b="1" dirty="0"/>
              <a:t>form PG2 Simplified (on Moodle)</a:t>
            </a:r>
            <a:r>
              <a:rPr lang="en-GB" altLang="en-US" dirty="0"/>
              <a:t>. </a:t>
            </a:r>
          </a:p>
          <a:p>
            <a:pPr lvl="1" eaLnBrk="1" hangingPunct="1"/>
            <a:r>
              <a:rPr lang="en-GB" altLang="en-US" dirty="0"/>
              <a:t>Student discusses with supervisor and amends if necessary. </a:t>
            </a:r>
          </a:p>
          <a:p>
            <a:pPr lvl="1" eaLnBrk="1" hangingPunct="1"/>
            <a:r>
              <a:rPr lang="en-GB" altLang="en-US" dirty="0"/>
              <a:t>When supervisor is happy, both student and supervisor should sign the form. </a:t>
            </a:r>
          </a:p>
          <a:p>
            <a:pPr lvl="1" eaLnBrk="1" hangingPunct="1"/>
            <a:r>
              <a:rPr lang="en-GB" altLang="en-US" dirty="0"/>
              <a:t>A pdf of that signed form should then be submitted via </a:t>
            </a:r>
            <a:r>
              <a:rPr lang="en-GB" altLang="en-US" dirty="0" err="1"/>
              <a:t>turnitin</a:t>
            </a:r>
            <a:r>
              <a:rPr lang="en-GB" altLang="en-US" dirty="0"/>
              <a:t> and e-mailed to the dissertation tutor.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438B8F53-5BB5-E061-64D0-D616BB3EE361}"/>
              </a:ext>
            </a:extLst>
          </p:cNvPr>
          <p:cNvSpPr>
            <a:spLocks noGrp="1"/>
          </p:cNvSpPr>
          <p:nvPr>
            <p:ph type="title"/>
          </p:nvPr>
        </p:nvSpPr>
        <p:spPr/>
        <p:txBody>
          <a:bodyPr/>
          <a:lstStyle/>
          <a:p>
            <a:pPr eaLnBrk="1" hangingPunct="1"/>
            <a:endParaRPr lang="en-GB" altLang="en-US"/>
          </a:p>
        </p:txBody>
      </p:sp>
      <p:sp>
        <p:nvSpPr>
          <p:cNvPr id="43011" name="Content Placeholder 2">
            <a:extLst>
              <a:ext uri="{FF2B5EF4-FFF2-40B4-BE49-F238E27FC236}">
                <a16:creationId xmlns:a16="http://schemas.microsoft.com/office/drawing/2014/main" id="{24972209-E26E-8105-8191-7312249C8BBD}"/>
              </a:ext>
            </a:extLst>
          </p:cNvPr>
          <p:cNvSpPr>
            <a:spLocks noGrp="1"/>
          </p:cNvSpPr>
          <p:nvPr>
            <p:ph idx="1"/>
          </p:nvPr>
        </p:nvSpPr>
        <p:spPr>
          <a:xfrm>
            <a:off x="628650" y="2127951"/>
            <a:ext cx="7875587" cy="4114800"/>
          </a:xfrm>
        </p:spPr>
        <p:txBody>
          <a:bodyPr/>
          <a:lstStyle/>
          <a:p>
            <a:pPr lvl="1" eaLnBrk="1" hangingPunct="1"/>
            <a:r>
              <a:rPr lang="en-GB" altLang="en-US" sz="2400" dirty="0"/>
              <a:t>Where the ethics form cannot be signed off by the supervisor, the supervisor should then notify the module coordinator who will then review (and in some cases refer on to the IMH Ethics Working Group)</a:t>
            </a:r>
            <a:endParaRPr lang="en-GB" altLang="en-US" sz="2800" dirty="0"/>
          </a:p>
          <a:p>
            <a:pPr eaLnBrk="1" hangingPunct="1"/>
            <a:endParaRPr lang="en-US"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7B40D11D-AA69-0FE4-C974-2551C2B16E7F}"/>
              </a:ext>
            </a:extLst>
          </p:cNvPr>
          <p:cNvSpPr>
            <a:spLocks noGrp="1"/>
          </p:cNvSpPr>
          <p:nvPr>
            <p:ph type="title"/>
          </p:nvPr>
        </p:nvSpPr>
        <p:spPr/>
        <p:txBody>
          <a:bodyPr/>
          <a:lstStyle/>
          <a:p>
            <a:pPr eaLnBrk="1" hangingPunct="1"/>
            <a:r>
              <a:rPr lang="en-GB" altLang="en-US"/>
              <a:t>Now start to work through …</a:t>
            </a:r>
          </a:p>
        </p:txBody>
      </p:sp>
      <p:pic>
        <p:nvPicPr>
          <p:cNvPr id="44035" name="Content Placeholder 3">
            <a:extLst>
              <a:ext uri="{FF2B5EF4-FFF2-40B4-BE49-F238E27FC236}">
                <a16:creationId xmlns:a16="http://schemas.microsoft.com/office/drawing/2014/main" id="{ED2E60C7-52BF-286A-C61D-7FBCE11405A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468438" y="1570038"/>
            <a:ext cx="7065962" cy="5043487"/>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CA40D58C-4021-3388-4222-C84A42A397D2}"/>
              </a:ext>
            </a:extLst>
          </p:cNvPr>
          <p:cNvSpPr>
            <a:spLocks noGrp="1"/>
          </p:cNvSpPr>
          <p:nvPr>
            <p:ph type="title"/>
          </p:nvPr>
        </p:nvSpPr>
        <p:spPr/>
        <p:txBody>
          <a:bodyPr/>
          <a:lstStyle/>
          <a:p>
            <a:pPr eaLnBrk="1" hangingPunct="1"/>
            <a:endParaRPr lang="en-GB" altLang="en-US"/>
          </a:p>
        </p:txBody>
      </p:sp>
      <p:pic>
        <p:nvPicPr>
          <p:cNvPr id="45059" name="Content Placeholder 3">
            <a:extLst>
              <a:ext uri="{FF2B5EF4-FFF2-40B4-BE49-F238E27FC236}">
                <a16:creationId xmlns:a16="http://schemas.microsoft.com/office/drawing/2014/main" id="{EFD0CBA1-3555-C6EA-6651-2B635A2CC48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090613" y="623888"/>
            <a:ext cx="7915275" cy="5827712"/>
          </a:xfr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088" name="Rectangle 4608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90" name="Freeform: Shape 4608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Title 1">
            <a:extLst>
              <a:ext uri="{FF2B5EF4-FFF2-40B4-BE49-F238E27FC236}">
                <a16:creationId xmlns:a16="http://schemas.microsoft.com/office/drawing/2014/main" id="{7FD7C1FE-B422-D923-2BB1-10DF5B0D6CB4}"/>
              </a:ext>
            </a:extLst>
          </p:cNvPr>
          <p:cNvSpPr>
            <a:spLocks noGrp="1"/>
          </p:cNvSpPr>
          <p:nvPr>
            <p:ph type="title"/>
          </p:nvPr>
        </p:nvSpPr>
        <p:spPr>
          <a:xfrm>
            <a:off x="515125" y="1153572"/>
            <a:ext cx="2400300" cy="4461163"/>
          </a:xfrm>
        </p:spPr>
        <p:txBody>
          <a:bodyPr>
            <a:normAutofit/>
          </a:bodyPr>
          <a:lstStyle/>
          <a:p>
            <a:pPr eaLnBrk="1" hangingPunct="1"/>
            <a:r>
              <a:rPr lang="en-GB" altLang="en-US">
                <a:solidFill>
                  <a:srgbClr val="FFFFFF"/>
                </a:solidFill>
              </a:rPr>
              <a:t>Any Questions? </a:t>
            </a:r>
            <a:br>
              <a:rPr lang="en-GB" altLang="en-US">
                <a:solidFill>
                  <a:srgbClr val="FFFFFF"/>
                </a:solidFill>
              </a:rPr>
            </a:br>
            <a:endParaRPr lang="en-GB" altLang="en-US">
              <a:solidFill>
                <a:srgbClr val="FFFFFF"/>
              </a:solidFill>
            </a:endParaRPr>
          </a:p>
        </p:txBody>
      </p:sp>
      <p:sp>
        <p:nvSpPr>
          <p:cNvPr id="46092" name="Arc 4609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6083" name="Content Placeholder 2">
            <a:extLst>
              <a:ext uri="{FF2B5EF4-FFF2-40B4-BE49-F238E27FC236}">
                <a16:creationId xmlns:a16="http://schemas.microsoft.com/office/drawing/2014/main" id="{B87A46FE-E380-270A-FCD4-8C8F84C578C2}"/>
              </a:ext>
            </a:extLst>
          </p:cNvPr>
          <p:cNvSpPr>
            <a:spLocks noGrp="1"/>
          </p:cNvSpPr>
          <p:nvPr>
            <p:ph idx="1"/>
          </p:nvPr>
        </p:nvSpPr>
        <p:spPr>
          <a:xfrm>
            <a:off x="3335481" y="591344"/>
            <a:ext cx="5179868" cy="5585619"/>
          </a:xfrm>
        </p:spPr>
        <p:txBody>
          <a:bodyPr anchor="ctr">
            <a:normAutofit/>
          </a:bodyPr>
          <a:lstStyle/>
          <a:p>
            <a:pPr eaLnBrk="1" hangingPunct="1"/>
            <a:r>
              <a:rPr lang="en-GB" altLang="en-US"/>
              <a:t>Use MS Teams or e-mail to ask any general questions that you may have (following this session). </a:t>
            </a:r>
          </a:p>
          <a:p>
            <a:pPr eaLnBrk="1" hangingPunct="1"/>
            <a:r>
              <a:rPr lang="en-GB" altLang="en-US"/>
              <a:t>Specific ethical questions should be directed to your supervisor.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2227</TotalTime>
  <Words>1435</Words>
  <Application>Microsoft Macintosh PowerPoint</Application>
  <PresentationFormat>On-screen Show (4:3)</PresentationFormat>
  <Paragraphs>99</Paragraphs>
  <Slides>28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Wingdings 3</vt:lpstr>
      <vt:lpstr>Calibri Light</vt:lpstr>
      <vt:lpstr>Century Gothic</vt:lpstr>
      <vt:lpstr>Office Theme</vt:lpstr>
      <vt:lpstr>Gaining Ethical Approval For Your Research</vt:lpstr>
      <vt:lpstr>See week 5 on Moodle </vt:lpstr>
      <vt:lpstr>Ethics Form</vt:lpstr>
      <vt:lpstr>In terms of your project, think about the following…</vt:lpstr>
      <vt:lpstr>Section A: student and topic details. </vt:lpstr>
      <vt:lpstr>Section B: Other – Name of supervisor.  Section C: Refer to 1 – On Moodle (plus link below). https://www.uwtsd.ac.uk/media/uwtsd-website/content-assets/documents/academic-office/misc-forms/REICoP-17-20-v3-Final.pdf  </vt:lpstr>
      <vt:lpstr>Section D: Usually ‘no’ for undergraduate studies.</vt:lpstr>
      <vt:lpstr>Section E: From marked and revised proposal  Consult your supervisor regarding this section. </vt:lpstr>
      <vt:lpstr>Aims and Justification for the Project - proposal: State  the aims of the project and rationalise why it should take place, clearly indicating the potential benefits to the community.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is this different from a proposal?</vt:lpstr>
      <vt:lpstr>SECTION J: Data Protection and Storage </vt:lpstr>
      <vt:lpstr>PowerPoint Presentation</vt:lpstr>
      <vt:lpstr>Risk and Risk Management Does the project include: </vt:lpstr>
      <vt:lpstr>Task: Potential Risk to Participants / Audience</vt:lpstr>
      <vt:lpstr>Complete the Ethics form following your dissertation proposal feedback - changes</vt:lpstr>
      <vt:lpstr>Process for this…</vt:lpstr>
      <vt:lpstr>PowerPoint Presentation</vt:lpstr>
      <vt:lpstr>Now start to work through …</vt:lpstr>
      <vt:lpstr>PowerPoint Presentation</vt:lpstr>
      <vt:lpstr>Any Questions?  </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dc:title>
  <dc:creator>SHOE4</dc:creator>
  <cp:lastModifiedBy>Alison Connaughton</cp:lastModifiedBy>
  <cp:revision>51</cp:revision>
  <dcterms:created xsi:type="dcterms:W3CDTF">2012-10-31T13:16:10Z</dcterms:created>
  <dcterms:modified xsi:type="dcterms:W3CDTF">2023-10-30T11:37:52Z</dcterms:modified>
</cp:coreProperties>
</file>