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000" autoAdjust="0"/>
    <p:restoredTop sz="94660"/>
  </p:normalViewPr>
  <p:slideViewPr>
    <p:cSldViewPr snapToGrid="0">
      <p:cViewPr varScale="1">
        <p:scale>
          <a:sx n="65" d="100"/>
          <a:sy n="65" d="100"/>
        </p:scale>
        <p:origin x="93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9CE032-4D96-4438-AC3F-83D8B2C2DD35}" type="datetimeFigureOut">
              <a:rPr lang="en-GB" smtClean="0"/>
              <a:t>06/10/2024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F376A4-1E9C-4342-9EC7-726753B90C8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989577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7DC48A-3F00-BCFD-C2E6-5CD5A652C9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1DA12F-DE78-DE68-A8C1-5D911E06DE7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765C03-3ADD-E24E-87F0-B516C47B48B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79BA3-F440-4EE4-8969-90C541108BCA}" type="datetimeFigureOut">
              <a:rPr lang="en-GB" smtClean="0"/>
              <a:t>06/10/2024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B8AAD0-EF6F-2483-14EA-A75E03E1ED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69E0E08-CF85-9F1E-608A-1F6E1AA11F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EB0217-79A4-46BA-BD34-6F06904DAD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82913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140C0F-B8CC-36A5-552B-4AFC85DAFD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32D4FC-EDE1-33F4-658D-5EFA4ECDE93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CA45BC6-8CE1-713D-5EAB-9B66E435F8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79BA3-F440-4EE4-8969-90C541108BCA}" type="datetimeFigureOut">
              <a:rPr lang="en-GB" smtClean="0"/>
              <a:t>06/10/2024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EFD9A40-794B-983A-A930-53DDA9EC12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143F36B-7FBC-2D57-D07E-4FA76C38FB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EB0217-79A4-46BA-BD34-6F06904DAD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28351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DDBFBE-0187-80C8-7CA9-78128BEA5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F36A06-A627-12CC-24D0-10097F1BBA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314D661-5397-1606-165A-68A4C8F922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79BA3-F440-4EE4-8969-90C541108BCA}" type="datetimeFigureOut">
              <a:rPr lang="en-GB" smtClean="0"/>
              <a:t>06/10/2024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4209D4-A79D-1BAC-BA8D-F7813BB572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C832E9-D885-ADE5-11F3-5B313F3D34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EB0217-79A4-46BA-BD34-6F06904DAD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95860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E20F6A-9C3D-DB79-6456-BCE48219AC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DA448C7-A32C-59A2-0F77-64568122AE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06A474A-3099-5C5D-045A-E827E2E695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7987344-86DB-8A80-CB94-6B9C081303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79BA3-F440-4EE4-8969-90C541108BCA}" type="datetimeFigureOut">
              <a:rPr lang="en-GB" smtClean="0"/>
              <a:t>06/10/2024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88A2386-87AD-E461-DEB4-25D5CE8B6F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E3C13FC-FA96-C0C3-419B-FBFB73F858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EB0217-79A4-46BA-BD34-6F06904DAD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17817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C103FE0-90C8-9C79-6EC3-07316A5BFA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E05AC2D-F0EA-3DF2-7319-7D610CC4E92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7DC7987-D0C2-568D-8402-7BFE6984FEC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E8F482D-4044-B56E-53B2-A94A8FF0348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610C14E-0107-1388-26C8-1D79D714CA93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2A7A30E-32BB-D211-B475-0B97592106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79BA3-F440-4EE4-8969-90C541108BCA}" type="datetimeFigureOut">
              <a:rPr lang="en-GB" smtClean="0"/>
              <a:t>06/10/2024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2889F45-1729-94D3-89A3-9CE2FE2029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104EE8F-7B60-C163-E891-C0BC389437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EB0217-79A4-46BA-BD34-6F06904DAD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4534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21CFDA2-0A21-1FE7-6E88-AC93001A1F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B8F4F65-0794-505D-9345-7F5D76A15CE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79BA3-F440-4EE4-8969-90C541108BCA}" type="datetimeFigureOut">
              <a:rPr lang="en-GB" smtClean="0"/>
              <a:t>06/10/2024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A36604-FEF3-64C5-71FC-955D071398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9C2F27C-7FF9-D007-9674-0DFF949404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EB0217-79A4-46BA-BD34-6F06904DAD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123384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A4F8ADE-670D-3483-DD79-6E2D760015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79BA3-F440-4EE4-8969-90C541108BCA}" type="datetimeFigureOut">
              <a:rPr lang="en-GB" smtClean="0"/>
              <a:t>06/10/2024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6408D72-82D4-24D1-C810-01860A6DAA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6AE7513-94C8-7575-B5AB-BFC6E8E91D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EB0217-79A4-46BA-BD34-6F06904DAD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85732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E12027-FE5D-B016-9115-32A44282847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13FD94-C2DE-30A1-F30F-0EDC95D773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6B98F8-BD21-F459-2A1B-067A456A58C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9263372-A0F4-1320-F1B6-B6AFC53726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79BA3-F440-4EE4-8969-90C541108BCA}" type="datetimeFigureOut">
              <a:rPr lang="en-GB" smtClean="0"/>
              <a:t>06/10/2024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D67E40-7C7E-1542-FF20-3F0A467B1F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3CCD6E-78AF-DD21-19D6-FCE2FC8578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EB0217-79A4-46BA-BD34-6F06904DAD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67007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551F66-7382-67E3-2BC9-A12359CDA4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D6E2C5D6-95F8-5764-A5D9-0440D4095E3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512C096-329D-D187-D03A-1645EECC39E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83784D3-D36E-4E95-073A-31C01240F3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79BA3-F440-4EE4-8969-90C541108BCA}" type="datetimeFigureOut">
              <a:rPr lang="en-GB" smtClean="0"/>
              <a:t>06/10/2024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BB01699-FA6D-A8BA-D37B-BC0E9145FEB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8AA8BE0-6116-75D8-40F6-239205FB49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EB0217-79A4-46BA-BD34-6F06904DAD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81048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F92B973-F869-22C0-77B6-F03FF001899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078BE3B-A0F3-57C5-BCD4-1D821F189B6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B8774F-1307-0B16-8FBF-B10F08773F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79BA3-F440-4EE4-8969-90C541108BCA}" type="datetimeFigureOut">
              <a:rPr lang="en-GB" smtClean="0"/>
              <a:t>06/10/2024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AF1A670-9687-396A-A453-503C84921C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F74FAB-F62C-994D-E21B-A43E553C30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EB0217-79A4-46BA-BD34-6F06904DAD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489986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9B21F6A9-C115-B13C-35CD-854A54B8423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AE3D730-A547-A02E-92EB-34766FDEEA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1EFD10E-4FC6-0AED-AF81-238C089B009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879BA3-F440-4EE4-8969-90C541108BCA}" type="datetimeFigureOut">
              <a:rPr lang="en-GB" smtClean="0"/>
              <a:t>06/10/2024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BDBED0E-ABE4-68C5-25FB-C2949ABDE65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7258E8D-C0F5-3787-93BB-8CD0934582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3EB0217-79A4-46BA-BD34-6F06904DAD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618536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207A7B1-2329-B428-3E43-EC1CDBFD5AE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923D6A-21DD-3FFB-E98D-B96F03436CB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7F2FF8-D2E8-7B91-B653-D67D7CB64A5F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E6879BA3-F440-4EE4-8969-90C541108BCA}" type="datetimeFigureOut">
              <a:rPr lang="en-GB" smtClean="0"/>
              <a:t>06/10/2024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905AE-05A6-9F7E-1641-5C4BDE7B3FD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B8C798-F387-6DD4-2C8A-1A62A6921D1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3EB0217-79A4-46BA-BD34-6F06904DAD0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85313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575B84E-8E10-F761-5678-271F544B4218}"/>
              </a:ext>
            </a:extLst>
          </p:cNvPr>
          <p:cNvSpPr txBox="1"/>
          <p:nvPr/>
        </p:nvSpPr>
        <p:spPr>
          <a:xfrm>
            <a:off x="4911213" y="2875935"/>
            <a:ext cx="146009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Boundaries</a:t>
            </a:r>
            <a:endParaRPr lang="en-GB" dirty="0"/>
          </a:p>
        </p:txBody>
      </p:sp>
      <p:cxnSp>
        <p:nvCxnSpPr>
          <p:cNvPr id="5" name="Straight Connector 4">
            <a:extLst>
              <a:ext uri="{FF2B5EF4-FFF2-40B4-BE49-F238E27FC236}">
                <a16:creationId xmlns:a16="http://schemas.microsoft.com/office/drawing/2014/main" id="{B2ECBE54-BC42-FF48-8C0D-EF2AE528D3BC}"/>
              </a:ext>
            </a:extLst>
          </p:cNvPr>
          <p:cNvCxnSpPr>
            <a:cxnSpLocks/>
          </p:cNvCxnSpPr>
          <p:nvPr/>
        </p:nvCxnSpPr>
        <p:spPr>
          <a:xfrm flipV="1">
            <a:off x="6096000" y="1670101"/>
            <a:ext cx="1060654" cy="1205834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" name="TextBox 5">
            <a:extLst>
              <a:ext uri="{FF2B5EF4-FFF2-40B4-BE49-F238E27FC236}">
                <a16:creationId xmlns:a16="http://schemas.microsoft.com/office/drawing/2014/main" id="{E1DAC09D-839A-7EFB-DC80-A00768E1CE62}"/>
              </a:ext>
            </a:extLst>
          </p:cNvPr>
          <p:cNvSpPr txBox="1"/>
          <p:nvPr/>
        </p:nvSpPr>
        <p:spPr>
          <a:xfrm>
            <a:off x="6784258" y="1371600"/>
            <a:ext cx="12241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Historical</a:t>
            </a:r>
            <a:endParaRPr lang="en-GB" dirty="0"/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611AB152-9D3C-1063-E26C-7D3DB119DA9E}"/>
              </a:ext>
            </a:extLst>
          </p:cNvPr>
          <p:cNvCxnSpPr>
            <a:cxnSpLocks/>
          </p:cNvCxnSpPr>
          <p:nvPr/>
        </p:nvCxnSpPr>
        <p:spPr>
          <a:xfrm>
            <a:off x="6096000" y="3141406"/>
            <a:ext cx="1705897" cy="112087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1E1D5B8-FC78-B964-A7A0-68F6DC6A2E2B}"/>
              </a:ext>
            </a:extLst>
          </p:cNvPr>
          <p:cNvCxnSpPr>
            <a:cxnSpLocks/>
          </p:cNvCxnSpPr>
          <p:nvPr/>
        </p:nvCxnSpPr>
        <p:spPr>
          <a:xfrm>
            <a:off x="5855110" y="3245267"/>
            <a:ext cx="324465" cy="1710191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014DDD97-AE8F-1DBE-0841-A883B47D2845}"/>
              </a:ext>
            </a:extLst>
          </p:cNvPr>
          <p:cNvCxnSpPr/>
          <p:nvPr/>
        </p:nvCxnSpPr>
        <p:spPr>
          <a:xfrm flipH="1" flipV="1">
            <a:off x="3746090" y="1209368"/>
            <a:ext cx="1268362" cy="1666567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5454EA9E-D979-4CD5-9279-FA99CD65612B}"/>
              </a:ext>
            </a:extLst>
          </p:cNvPr>
          <p:cNvCxnSpPr>
            <a:cxnSpLocks/>
            <a:stCxn id="2" idx="1"/>
          </p:cNvCxnSpPr>
          <p:nvPr/>
        </p:nvCxnSpPr>
        <p:spPr>
          <a:xfrm flipH="1" flipV="1">
            <a:off x="1493276" y="2836466"/>
            <a:ext cx="3417937" cy="224135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>
            <a:extLst>
              <a:ext uri="{FF2B5EF4-FFF2-40B4-BE49-F238E27FC236}">
                <a16:creationId xmlns:a16="http://schemas.microsoft.com/office/drawing/2014/main" id="{EAC41A48-1194-C02F-D68B-BE61992E7B13}"/>
              </a:ext>
            </a:extLst>
          </p:cNvPr>
          <p:cNvCxnSpPr>
            <a:cxnSpLocks/>
          </p:cNvCxnSpPr>
          <p:nvPr/>
        </p:nvCxnSpPr>
        <p:spPr>
          <a:xfrm flipH="1">
            <a:off x="3441291" y="3138914"/>
            <a:ext cx="1570704" cy="149134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1" name="TextBox 20">
            <a:extLst>
              <a:ext uri="{FF2B5EF4-FFF2-40B4-BE49-F238E27FC236}">
                <a16:creationId xmlns:a16="http://schemas.microsoft.com/office/drawing/2014/main" id="{E9685805-6B43-4FA9-5749-7DB8EDB9FB00}"/>
              </a:ext>
            </a:extLst>
          </p:cNvPr>
          <p:cNvSpPr txBox="1"/>
          <p:nvPr/>
        </p:nvSpPr>
        <p:spPr>
          <a:xfrm>
            <a:off x="7801897" y="4262284"/>
            <a:ext cx="170589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Geographical</a:t>
            </a:r>
            <a:endParaRPr lang="en-GB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3CFE266-BE73-5D09-8E3D-280370AF0DD5}"/>
              </a:ext>
            </a:extLst>
          </p:cNvPr>
          <p:cNvSpPr txBox="1"/>
          <p:nvPr/>
        </p:nvSpPr>
        <p:spPr>
          <a:xfrm>
            <a:off x="6096000" y="4955458"/>
            <a:ext cx="15731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University</a:t>
            </a:r>
            <a:endParaRPr lang="en-GB" dirty="0"/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76A33858-B124-9102-9E50-41DD9B4DEDBE}"/>
              </a:ext>
            </a:extLst>
          </p:cNvPr>
          <p:cNvSpPr txBox="1"/>
          <p:nvPr/>
        </p:nvSpPr>
        <p:spPr>
          <a:xfrm>
            <a:off x="2502310" y="4535438"/>
            <a:ext cx="14305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Personal</a:t>
            </a:r>
            <a:endParaRPr lang="en-GB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0CA61AE9-82C9-D07E-5DFB-8339E6E3EB9B}"/>
              </a:ext>
            </a:extLst>
          </p:cNvPr>
          <p:cNvSpPr txBox="1"/>
          <p:nvPr/>
        </p:nvSpPr>
        <p:spPr>
          <a:xfrm>
            <a:off x="619432" y="2691269"/>
            <a:ext cx="126836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Political</a:t>
            </a:r>
            <a:endParaRPr lang="en-GB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F6C66A70-F988-4513-0352-3110B21CD5AF}"/>
              </a:ext>
            </a:extLst>
          </p:cNvPr>
          <p:cNvSpPr txBox="1"/>
          <p:nvPr/>
        </p:nvSpPr>
        <p:spPr>
          <a:xfrm>
            <a:off x="2787446" y="976616"/>
            <a:ext cx="106188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Cultural</a:t>
            </a:r>
            <a:endParaRPr lang="en-GB" dirty="0"/>
          </a:p>
        </p:txBody>
      </p:sp>
      <p:cxnSp>
        <p:nvCxnSpPr>
          <p:cNvPr id="27" name="Straight Connector 26">
            <a:extLst>
              <a:ext uri="{FF2B5EF4-FFF2-40B4-BE49-F238E27FC236}">
                <a16:creationId xmlns:a16="http://schemas.microsoft.com/office/drawing/2014/main" id="{87DDBACB-62A2-D897-F252-69509371564B}"/>
              </a:ext>
            </a:extLst>
          </p:cNvPr>
          <p:cNvCxnSpPr/>
          <p:nvPr/>
        </p:nvCxnSpPr>
        <p:spPr>
          <a:xfrm>
            <a:off x="7093974" y="5221551"/>
            <a:ext cx="575187" cy="264849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8" name="TextBox 27">
            <a:extLst>
              <a:ext uri="{FF2B5EF4-FFF2-40B4-BE49-F238E27FC236}">
                <a16:creationId xmlns:a16="http://schemas.microsoft.com/office/drawing/2014/main" id="{DF267D6C-346E-DC95-99B7-9C61B427C87E}"/>
              </a:ext>
            </a:extLst>
          </p:cNvPr>
          <p:cNvSpPr txBox="1"/>
          <p:nvPr/>
        </p:nvSpPr>
        <p:spPr>
          <a:xfrm>
            <a:off x="7619999" y="5472274"/>
            <a:ext cx="157316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Deadlines- A boundary of when work can be submitted. </a:t>
            </a:r>
            <a:endParaRPr lang="en-GB" sz="1200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CE2E7202-331C-9D72-E79D-7ABFCE8B4B76}"/>
              </a:ext>
            </a:extLst>
          </p:cNvPr>
          <p:cNvSpPr txBox="1"/>
          <p:nvPr/>
        </p:nvSpPr>
        <p:spPr>
          <a:xfrm>
            <a:off x="5567516" y="5994231"/>
            <a:ext cx="17255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Boundary between work and free time</a:t>
            </a:r>
            <a:endParaRPr lang="en-GB" sz="1200" dirty="0"/>
          </a:p>
        </p:txBody>
      </p:sp>
      <p:cxnSp>
        <p:nvCxnSpPr>
          <p:cNvPr id="32" name="Straight Connector 31">
            <a:extLst>
              <a:ext uri="{FF2B5EF4-FFF2-40B4-BE49-F238E27FC236}">
                <a16:creationId xmlns:a16="http://schemas.microsoft.com/office/drawing/2014/main" id="{B75B4FD0-30BC-7FEA-9C70-FB1B90B8CD53}"/>
              </a:ext>
            </a:extLst>
          </p:cNvPr>
          <p:cNvCxnSpPr/>
          <p:nvPr/>
        </p:nvCxnSpPr>
        <p:spPr>
          <a:xfrm flipH="1">
            <a:off x="6096000" y="5324790"/>
            <a:ext cx="83575" cy="761774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34" name="Straight Connector 33">
            <a:extLst>
              <a:ext uri="{FF2B5EF4-FFF2-40B4-BE49-F238E27FC236}">
                <a16:creationId xmlns:a16="http://schemas.microsoft.com/office/drawing/2014/main" id="{79B55AD8-E0CA-C533-B710-B7C7E21D1D05}"/>
              </a:ext>
            </a:extLst>
          </p:cNvPr>
          <p:cNvCxnSpPr/>
          <p:nvPr/>
        </p:nvCxnSpPr>
        <p:spPr>
          <a:xfrm flipV="1">
            <a:off x="6948948" y="766916"/>
            <a:ext cx="145026" cy="57903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5" name="TextBox 34">
            <a:extLst>
              <a:ext uri="{FF2B5EF4-FFF2-40B4-BE49-F238E27FC236}">
                <a16:creationId xmlns:a16="http://schemas.microsoft.com/office/drawing/2014/main" id="{89EF4361-6388-ED63-93E9-8DCD17877255}"/>
              </a:ext>
            </a:extLst>
          </p:cNvPr>
          <p:cNvSpPr txBox="1"/>
          <p:nvPr/>
        </p:nvSpPr>
        <p:spPr>
          <a:xfrm>
            <a:off x="7021461" y="516194"/>
            <a:ext cx="200700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Boundaries between periods in time: </a:t>
            </a:r>
          </a:p>
          <a:p>
            <a:r>
              <a:rPr lang="en-US" sz="1200" dirty="0"/>
              <a:t>- Stone, Bronze and Iron Ages</a:t>
            </a:r>
            <a:endParaRPr lang="en-GB" sz="1200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BAA98140-E398-9000-18DF-4B99B00011B2}"/>
              </a:ext>
            </a:extLst>
          </p:cNvPr>
          <p:cNvSpPr txBox="1"/>
          <p:nvPr/>
        </p:nvSpPr>
        <p:spPr>
          <a:xfrm>
            <a:off x="6948948" y="2944279"/>
            <a:ext cx="12364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Rivers- </a:t>
            </a:r>
            <a:r>
              <a:rPr lang="en-US" sz="1200" dirty="0" err="1"/>
              <a:t>eg</a:t>
            </a:r>
            <a:r>
              <a:rPr lang="en-US" sz="1200" dirty="0"/>
              <a:t>, Thames, Danube, Nile </a:t>
            </a:r>
            <a:endParaRPr lang="en-GB" sz="1200" dirty="0"/>
          </a:p>
        </p:txBody>
      </p:sp>
      <p:cxnSp>
        <p:nvCxnSpPr>
          <p:cNvPr id="38" name="Straight Connector 37">
            <a:extLst>
              <a:ext uri="{FF2B5EF4-FFF2-40B4-BE49-F238E27FC236}">
                <a16:creationId xmlns:a16="http://schemas.microsoft.com/office/drawing/2014/main" id="{1B4D6CE2-DE0C-E26B-3841-B812012020B2}"/>
              </a:ext>
            </a:extLst>
          </p:cNvPr>
          <p:cNvCxnSpPr>
            <a:cxnSpLocks/>
          </p:cNvCxnSpPr>
          <p:nvPr/>
        </p:nvCxnSpPr>
        <p:spPr>
          <a:xfrm flipH="1" flipV="1">
            <a:off x="7875639" y="3548963"/>
            <a:ext cx="309716" cy="810484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40" name="Straight Connector 39">
            <a:extLst>
              <a:ext uri="{FF2B5EF4-FFF2-40B4-BE49-F238E27FC236}">
                <a16:creationId xmlns:a16="http://schemas.microsoft.com/office/drawing/2014/main" id="{5971B292-3576-76EE-5531-EA2A595EEBA5}"/>
              </a:ext>
            </a:extLst>
          </p:cNvPr>
          <p:cNvCxnSpPr>
            <a:cxnSpLocks/>
          </p:cNvCxnSpPr>
          <p:nvPr/>
        </p:nvCxnSpPr>
        <p:spPr>
          <a:xfrm flipV="1">
            <a:off x="8436077" y="3688395"/>
            <a:ext cx="12293" cy="573889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62702F03-84BE-E6D5-F7C9-B26EABBCC4AA}"/>
              </a:ext>
            </a:extLst>
          </p:cNvPr>
          <p:cNvSpPr txBox="1"/>
          <p:nvPr/>
        </p:nvSpPr>
        <p:spPr>
          <a:xfrm>
            <a:off x="8000384" y="2893538"/>
            <a:ext cx="1236407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Sea/Ocean- Mediterranean sea, Pacific Ocean.</a:t>
            </a:r>
            <a:endParaRPr lang="en-GB" sz="1200" dirty="0"/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AB66E673-6EA8-9FF6-56CB-46592978F422}"/>
              </a:ext>
            </a:extLst>
          </p:cNvPr>
          <p:cNvCxnSpPr>
            <a:cxnSpLocks/>
          </p:cNvCxnSpPr>
          <p:nvPr/>
        </p:nvCxnSpPr>
        <p:spPr>
          <a:xfrm>
            <a:off x="3379839" y="4852219"/>
            <a:ext cx="553065" cy="36933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576908AD-2CCB-F4DF-C101-D748B9877A2B}"/>
              </a:ext>
            </a:extLst>
          </p:cNvPr>
          <p:cNvSpPr txBox="1"/>
          <p:nvPr/>
        </p:nvSpPr>
        <p:spPr>
          <a:xfrm>
            <a:off x="3932903" y="5117690"/>
            <a:ext cx="1573161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Restraint- Self Barriers: </a:t>
            </a:r>
          </a:p>
          <a:p>
            <a:r>
              <a:rPr lang="en-US" sz="1200" dirty="0"/>
              <a:t>-Not drinking too much alcohol. </a:t>
            </a:r>
          </a:p>
          <a:p>
            <a:r>
              <a:rPr lang="en-US" sz="1200" dirty="0"/>
              <a:t>-Restraint from procrastination</a:t>
            </a:r>
          </a:p>
          <a:p>
            <a:r>
              <a:rPr lang="en-US" sz="1200" dirty="0"/>
              <a:t>-Restraint from spending too much money.</a:t>
            </a:r>
            <a:endParaRPr lang="en-GB" sz="1200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F20E475B-B475-81D7-35B9-086B722AC461}"/>
              </a:ext>
            </a:extLst>
          </p:cNvPr>
          <p:cNvCxnSpPr>
            <a:cxnSpLocks/>
          </p:cNvCxnSpPr>
          <p:nvPr/>
        </p:nvCxnSpPr>
        <p:spPr>
          <a:xfrm flipH="1">
            <a:off x="619432" y="3060601"/>
            <a:ext cx="280220" cy="48836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TextBox 11">
            <a:extLst>
              <a:ext uri="{FF2B5EF4-FFF2-40B4-BE49-F238E27FC236}">
                <a16:creationId xmlns:a16="http://schemas.microsoft.com/office/drawing/2014/main" id="{A54A9EF5-D8A4-83DA-0F14-82AFD3952FBA}"/>
              </a:ext>
            </a:extLst>
          </p:cNvPr>
          <p:cNvSpPr txBox="1"/>
          <p:nvPr/>
        </p:nvSpPr>
        <p:spPr>
          <a:xfrm>
            <a:off x="250723" y="3522266"/>
            <a:ext cx="1750142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Power- Gives the ability to create or remove boundaries for others. </a:t>
            </a:r>
          </a:p>
          <a:p>
            <a:r>
              <a:rPr lang="en-US" sz="1200" dirty="0"/>
              <a:t>-Removes boundaries for those with power.</a:t>
            </a:r>
          </a:p>
          <a:p>
            <a:r>
              <a:rPr lang="en-US" sz="1200" dirty="0"/>
              <a:t>-Support- power brings support which can remove boundaries.</a:t>
            </a:r>
          </a:p>
          <a:p>
            <a:r>
              <a:rPr lang="en-GB" sz="1200" dirty="0"/>
              <a:t>-Democracy, shares power between people.</a:t>
            </a:r>
          </a:p>
          <a:p>
            <a:r>
              <a:rPr lang="en-GB" sz="1200" dirty="0"/>
              <a:t>-Dictatorship, power is given to one person.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EB549BE8-A7C1-C6D9-30A1-E2299E18E289}"/>
              </a:ext>
            </a:extLst>
          </p:cNvPr>
          <p:cNvCxnSpPr>
            <a:cxnSpLocks/>
          </p:cNvCxnSpPr>
          <p:nvPr/>
        </p:nvCxnSpPr>
        <p:spPr>
          <a:xfrm flipH="1" flipV="1">
            <a:off x="290052" y="1576780"/>
            <a:ext cx="609600" cy="93044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DD2A6421-EE6C-875E-54B2-89433BBF8140}"/>
              </a:ext>
            </a:extLst>
          </p:cNvPr>
          <p:cNvSpPr txBox="1"/>
          <p:nvPr/>
        </p:nvSpPr>
        <p:spPr>
          <a:xfrm>
            <a:off x="-109999" y="1000092"/>
            <a:ext cx="173908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Laws- Boundaries that apply to everyone.  Laws vary by country. </a:t>
            </a:r>
            <a:endParaRPr lang="en-GB" sz="1200" dirty="0"/>
          </a:p>
        </p:txBody>
      </p:sp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9688BD0D-3F66-80CB-BCED-1DF7CDC34D80}"/>
              </a:ext>
            </a:extLst>
          </p:cNvPr>
          <p:cNvCxnSpPr/>
          <p:nvPr/>
        </p:nvCxnSpPr>
        <p:spPr>
          <a:xfrm>
            <a:off x="1474839" y="2875935"/>
            <a:ext cx="648929" cy="36933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6" name="TextBox 25">
            <a:extLst>
              <a:ext uri="{FF2B5EF4-FFF2-40B4-BE49-F238E27FC236}">
                <a16:creationId xmlns:a16="http://schemas.microsoft.com/office/drawing/2014/main" id="{3C1391F7-BE25-2B1D-9331-EC53944F4511}"/>
              </a:ext>
            </a:extLst>
          </p:cNvPr>
          <p:cNvSpPr txBox="1"/>
          <p:nvPr/>
        </p:nvSpPr>
        <p:spPr>
          <a:xfrm>
            <a:off x="2123768" y="3072130"/>
            <a:ext cx="210902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Democracy- Creates boundaries in what you can do in legislation(Voting for legislation). </a:t>
            </a:r>
          </a:p>
          <a:p>
            <a:r>
              <a:rPr lang="en-US" sz="1200" dirty="0"/>
              <a:t>Dictatorship- No or little boundaries in legislative power.</a:t>
            </a:r>
            <a:endParaRPr lang="en-GB" sz="1100" dirty="0"/>
          </a:p>
        </p:txBody>
      </p:sp>
      <p:cxnSp>
        <p:nvCxnSpPr>
          <p:cNvPr id="37" name="Straight Connector 36">
            <a:extLst>
              <a:ext uri="{FF2B5EF4-FFF2-40B4-BE49-F238E27FC236}">
                <a16:creationId xmlns:a16="http://schemas.microsoft.com/office/drawing/2014/main" id="{A0052F66-8B01-9D4E-555E-EF4E05FC3F13}"/>
              </a:ext>
            </a:extLst>
          </p:cNvPr>
          <p:cNvCxnSpPr>
            <a:cxnSpLocks/>
          </p:cNvCxnSpPr>
          <p:nvPr/>
        </p:nvCxnSpPr>
        <p:spPr>
          <a:xfrm>
            <a:off x="3612126" y="1096339"/>
            <a:ext cx="825910" cy="7981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9" name="TextBox 38">
            <a:extLst>
              <a:ext uri="{FF2B5EF4-FFF2-40B4-BE49-F238E27FC236}">
                <a16:creationId xmlns:a16="http://schemas.microsoft.com/office/drawing/2014/main" id="{25F9AEE2-358B-7D47-6FEF-439C88D5E8D6}"/>
              </a:ext>
            </a:extLst>
          </p:cNvPr>
          <p:cNvSpPr txBox="1"/>
          <p:nvPr/>
        </p:nvSpPr>
        <p:spPr>
          <a:xfrm>
            <a:off x="4380271" y="989806"/>
            <a:ext cx="131506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Age- Boundaries in what you can do: </a:t>
            </a:r>
          </a:p>
          <a:p>
            <a:pPr marL="171450" indent="-171450">
              <a:buFontTx/>
              <a:buChar char="-"/>
            </a:pPr>
            <a:r>
              <a:rPr lang="en-US" sz="1200" dirty="0"/>
              <a:t>Age ratings on films</a:t>
            </a:r>
            <a:r>
              <a:rPr lang="en-GB" sz="1200" dirty="0"/>
              <a:t> and games. </a:t>
            </a:r>
            <a:endParaRPr lang="en-US" sz="1200" dirty="0"/>
          </a:p>
        </p:txBody>
      </p:sp>
      <p:cxnSp>
        <p:nvCxnSpPr>
          <p:cNvPr id="43" name="Straight Connector 42">
            <a:extLst>
              <a:ext uri="{FF2B5EF4-FFF2-40B4-BE49-F238E27FC236}">
                <a16:creationId xmlns:a16="http://schemas.microsoft.com/office/drawing/2014/main" id="{E6062DDD-7E3B-C98A-3715-A03F022ED4F8}"/>
              </a:ext>
            </a:extLst>
          </p:cNvPr>
          <p:cNvCxnSpPr>
            <a:cxnSpLocks/>
          </p:cNvCxnSpPr>
          <p:nvPr/>
        </p:nvCxnSpPr>
        <p:spPr>
          <a:xfrm flipV="1">
            <a:off x="2979174" y="627231"/>
            <a:ext cx="575187" cy="372861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4" name="TextBox 43">
            <a:extLst>
              <a:ext uri="{FF2B5EF4-FFF2-40B4-BE49-F238E27FC236}">
                <a16:creationId xmlns:a16="http://schemas.microsoft.com/office/drawing/2014/main" id="{D8EF2F46-5070-F4ED-571D-A9D94F97D395}"/>
              </a:ext>
            </a:extLst>
          </p:cNvPr>
          <p:cNvSpPr txBox="1"/>
          <p:nvPr/>
        </p:nvSpPr>
        <p:spPr>
          <a:xfrm>
            <a:off x="2802194" y="59414"/>
            <a:ext cx="174031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Height: </a:t>
            </a:r>
          </a:p>
          <a:p>
            <a:r>
              <a:rPr lang="en-US" sz="1200" dirty="0"/>
              <a:t>- Height restrictions on rides and rollercoasters</a:t>
            </a:r>
            <a:endParaRPr lang="en-GB" sz="1200" dirty="0"/>
          </a:p>
        </p:txBody>
      </p:sp>
      <p:cxnSp>
        <p:nvCxnSpPr>
          <p:cNvPr id="46" name="Straight Connector 45">
            <a:extLst>
              <a:ext uri="{FF2B5EF4-FFF2-40B4-BE49-F238E27FC236}">
                <a16:creationId xmlns:a16="http://schemas.microsoft.com/office/drawing/2014/main" id="{68091F5D-5BA2-0064-857E-C23EE4D8E9F1}"/>
              </a:ext>
            </a:extLst>
          </p:cNvPr>
          <p:cNvCxnSpPr>
            <a:cxnSpLocks/>
          </p:cNvCxnSpPr>
          <p:nvPr/>
        </p:nvCxnSpPr>
        <p:spPr>
          <a:xfrm>
            <a:off x="2993922" y="1234715"/>
            <a:ext cx="324465" cy="43538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47" name="TextBox 46">
            <a:extLst>
              <a:ext uri="{FF2B5EF4-FFF2-40B4-BE49-F238E27FC236}">
                <a16:creationId xmlns:a16="http://schemas.microsoft.com/office/drawing/2014/main" id="{100C0029-8063-27CB-8479-433ACD4CDE61}"/>
              </a:ext>
            </a:extLst>
          </p:cNvPr>
          <p:cNvSpPr txBox="1"/>
          <p:nvPr/>
        </p:nvSpPr>
        <p:spPr>
          <a:xfrm>
            <a:off x="2802194" y="1635204"/>
            <a:ext cx="1709581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Disability: </a:t>
            </a:r>
          </a:p>
          <a:p>
            <a:r>
              <a:rPr lang="en-US" sz="1200" dirty="0"/>
              <a:t>-Restriction in movement, cognitive ability, sight etc.</a:t>
            </a:r>
          </a:p>
          <a:p>
            <a:r>
              <a:rPr lang="en-GB" sz="1200" dirty="0"/>
              <a:t>-Support for disabilities removes boundaries</a:t>
            </a:r>
          </a:p>
        </p:txBody>
      </p:sp>
      <p:cxnSp>
        <p:nvCxnSpPr>
          <p:cNvPr id="50" name="Straight Connector 49">
            <a:extLst>
              <a:ext uri="{FF2B5EF4-FFF2-40B4-BE49-F238E27FC236}">
                <a16:creationId xmlns:a16="http://schemas.microsoft.com/office/drawing/2014/main" id="{CBF442CB-B765-8300-C97C-6D3990479179}"/>
              </a:ext>
            </a:extLst>
          </p:cNvPr>
          <p:cNvCxnSpPr>
            <a:endCxn id="29" idx="1"/>
          </p:cNvCxnSpPr>
          <p:nvPr/>
        </p:nvCxnSpPr>
        <p:spPr>
          <a:xfrm>
            <a:off x="5014452" y="5994231"/>
            <a:ext cx="553064" cy="230833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52" name="Straight Connector 51">
            <a:extLst>
              <a:ext uri="{FF2B5EF4-FFF2-40B4-BE49-F238E27FC236}">
                <a16:creationId xmlns:a16="http://schemas.microsoft.com/office/drawing/2014/main" id="{A44E902E-0D4F-451F-83AC-7C9C6545F278}"/>
              </a:ext>
            </a:extLst>
          </p:cNvPr>
          <p:cNvCxnSpPr>
            <a:cxnSpLocks/>
          </p:cNvCxnSpPr>
          <p:nvPr/>
        </p:nvCxnSpPr>
        <p:spPr>
          <a:xfrm flipV="1">
            <a:off x="9193160" y="3590610"/>
            <a:ext cx="424016" cy="671674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53" name="TextBox 52">
            <a:extLst>
              <a:ext uri="{FF2B5EF4-FFF2-40B4-BE49-F238E27FC236}">
                <a16:creationId xmlns:a16="http://schemas.microsoft.com/office/drawing/2014/main" id="{B939E5C1-DB2A-EEBB-4B52-FB0D7DCD2CAD}"/>
              </a:ext>
            </a:extLst>
          </p:cNvPr>
          <p:cNvSpPr txBox="1"/>
          <p:nvPr/>
        </p:nvSpPr>
        <p:spPr>
          <a:xfrm>
            <a:off x="9588908" y="3072130"/>
            <a:ext cx="123640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Mountains- Himalayas, Andes.</a:t>
            </a:r>
            <a:endParaRPr lang="en-GB" sz="1200" dirty="0"/>
          </a:p>
        </p:txBody>
      </p:sp>
      <p:cxnSp>
        <p:nvCxnSpPr>
          <p:cNvPr id="55" name="Straight Connector 54">
            <a:extLst>
              <a:ext uri="{FF2B5EF4-FFF2-40B4-BE49-F238E27FC236}">
                <a16:creationId xmlns:a16="http://schemas.microsoft.com/office/drawing/2014/main" id="{28BF4A1B-31CE-525C-F1E9-BEAEA809B97C}"/>
              </a:ext>
            </a:extLst>
          </p:cNvPr>
          <p:cNvCxnSpPr/>
          <p:nvPr/>
        </p:nvCxnSpPr>
        <p:spPr>
          <a:xfrm flipV="1">
            <a:off x="9028470" y="2176945"/>
            <a:ext cx="362564" cy="2182502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56" name="TextBox 55">
            <a:extLst>
              <a:ext uri="{FF2B5EF4-FFF2-40B4-BE49-F238E27FC236}">
                <a16:creationId xmlns:a16="http://schemas.microsoft.com/office/drawing/2014/main" id="{01254D69-4AB6-EE8E-1EF2-9F3E204B6C0E}"/>
              </a:ext>
            </a:extLst>
          </p:cNvPr>
          <p:cNvSpPr txBox="1"/>
          <p:nvPr/>
        </p:nvSpPr>
        <p:spPr>
          <a:xfrm>
            <a:off x="9028470" y="1952862"/>
            <a:ext cx="95618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Borders</a:t>
            </a:r>
            <a:endParaRPr lang="en-GB" sz="1200" dirty="0"/>
          </a:p>
        </p:txBody>
      </p:sp>
      <p:cxnSp>
        <p:nvCxnSpPr>
          <p:cNvPr id="58" name="Straight Connector 57">
            <a:extLst>
              <a:ext uri="{FF2B5EF4-FFF2-40B4-BE49-F238E27FC236}">
                <a16:creationId xmlns:a16="http://schemas.microsoft.com/office/drawing/2014/main" id="{BDC222B6-E9F0-43B7-E6F9-EEB02D50D83E}"/>
              </a:ext>
            </a:extLst>
          </p:cNvPr>
          <p:cNvCxnSpPr/>
          <p:nvPr/>
        </p:nvCxnSpPr>
        <p:spPr>
          <a:xfrm>
            <a:off x="7875639" y="1576780"/>
            <a:ext cx="1317521" cy="465871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60" name="Straight Connector 59">
            <a:extLst>
              <a:ext uri="{FF2B5EF4-FFF2-40B4-BE49-F238E27FC236}">
                <a16:creationId xmlns:a16="http://schemas.microsoft.com/office/drawing/2014/main" id="{210B2D8F-DD28-8D62-A9E5-1A6DD988DC04}"/>
              </a:ext>
            </a:extLst>
          </p:cNvPr>
          <p:cNvCxnSpPr/>
          <p:nvPr/>
        </p:nvCxnSpPr>
        <p:spPr>
          <a:xfrm flipV="1">
            <a:off x="9236791" y="1415590"/>
            <a:ext cx="154243" cy="53727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1" name="TextBox 60">
            <a:extLst>
              <a:ext uri="{FF2B5EF4-FFF2-40B4-BE49-F238E27FC236}">
                <a16:creationId xmlns:a16="http://schemas.microsoft.com/office/drawing/2014/main" id="{BDE527B7-F5EE-0912-6EAB-32901378308C}"/>
              </a:ext>
            </a:extLst>
          </p:cNvPr>
          <p:cNvSpPr txBox="1"/>
          <p:nvPr/>
        </p:nvSpPr>
        <p:spPr>
          <a:xfrm>
            <a:off x="9028470" y="347395"/>
            <a:ext cx="2244212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Country Borders: </a:t>
            </a:r>
          </a:p>
          <a:p>
            <a:r>
              <a:rPr lang="en-US" sz="1200" dirty="0"/>
              <a:t>- Border between England and Wales.</a:t>
            </a:r>
          </a:p>
          <a:p>
            <a:r>
              <a:rPr lang="en-US" sz="1200" dirty="0"/>
              <a:t>-Lack of boundaries with borders- EU Schengen Zone</a:t>
            </a:r>
            <a:endParaRPr lang="en-GB" sz="1200" dirty="0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C92CBEB9-AF17-5549-3BED-7A3BBC6063A3}"/>
              </a:ext>
            </a:extLst>
          </p:cNvPr>
          <p:cNvCxnSpPr>
            <a:cxnSpLocks/>
          </p:cNvCxnSpPr>
          <p:nvPr/>
        </p:nvCxnSpPr>
        <p:spPr>
          <a:xfrm flipH="1" flipV="1">
            <a:off x="2611693" y="717840"/>
            <a:ext cx="308488" cy="25877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3" name="TextBox 12">
            <a:extLst>
              <a:ext uri="{FF2B5EF4-FFF2-40B4-BE49-F238E27FC236}">
                <a16:creationId xmlns:a16="http://schemas.microsoft.com/office/drawing/2014/main" id="{D7A794A9-DE48-32B8-DB18-584600648AE1}"/>
              </a:ext>
            </a:extLst>
          </p:cNvPr>
          <p:cNvSpPr txBox="1"/>
          <p:nvPr/>
        </p:nvSpPr>
        <p:spPr>
          <a:xfrm>
            <a:off x="1371600" y="198647"/>
            <a:ext cx="1489587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Religious rules/ laws/boundaries: </a:t>
            </a:r>
          </a:p>
          <a:p>
            <a:r>
              <a:rPr lang="en-US" sz="1200" dirty="0"/>
              <a:t>-10 commandments(Christianity)</a:t>
            </a:r>
          </a:p>
          <a:p>
            <a:r>
              <a:rPr lang="en-US" sz="1200" dirty="0"/>
              <a:t>-5 pillars(Islam)</a:t>
            </a:r>
          </a:p>
          <a:p>
            <a:r>
              <a:rPr lang="en-US" sz="1200" dirty="0"/>
              <a:t>-Lent- giving up something for 40 days. </a:t>
            </a:r>
          </a:p>
          <a:p>
            <a:r>
              <a:rPr lang="en-US" sz="1200" dirty="0"/>
              <a:t>-Islam-Halal meat only.</a:t>
            </a:r>
            <a:endParaRPr lang="en-GB" sz="1200" dirty="0"/>
          </a:p>
        </p:txBody>
      </p:sp>
      <p:cxnSp>
        <p:nvCxnSpPr>
          <p:cNvPr id="31" name="Straight Connector 30">
            <a:extLst>
              <a:ext uri="{FF2B5EF4-FFF2-40B4-BE49-F238E27FC236}">
                <a16:creationId xmlns:a16="http://schemas.microsoft.com/office/drawing/2014/main" id="{E0ABA1AC-FF82-55B8-299A-367091126D96}"/>
              </a:ext>
            </a:extLst>
          </p:cNvPr>
          <p:cNvCxnSpPr>
            <a:stCxn id="56" idx="1"/>
          </p:cNvCxnSpPr>
          <p:nvPr/>
        </p:nvCxnSpPr>
        <p:spPr>
          <a:xfrm flipH="1">
            <a:off x="8434846" y="2091362"/>
            <a:ext cx="593624" cy="129880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sp>
        <p:nvSpPr>
          <p:cNvPr id="33" name="TextBox 32">
            <a:extLst>
              <a:ext uri="{FF2B5EF4-FFF2-40B4-BE49-F238E27FC236}">
                <a16:creationId xmlns:a16="http://schemas.microsoft.com/office/drawing/2014/main" id="{AB0527B9-0631-CC55-1E41-65591A2C9095}"/>
              </a:ext>
            </a:extLst>
          </p:cNvPr>
          <p:cNvSpPr txBox="1"/>
          <p:nvPr/>
        </p:nvSpPr>
        <p:spPr>
          <a:xfrm>
            <a:off x="7293077" y="2221242"/>
            <a:ext cx="123640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Natural borders</a:t>
            </a:r>
            <a:endParaRPr lang="en-GB" sz="1200" dirty="0"/>
          </a:p>
        </p:txBody>
      </p:sp>
      <p:cxnSp>
        <p:nvCxnSpPr>
          <p:cNvPr id="45" name="Straight Connector 44">
            <a:extLst>
              <a:ext uri="{FF2B5EF4-FFF2-40B4-BE49-F238E27FC236}">
                <a16:creationId xmlns:a16="http://schemas.microsoft.com/office/drawing/2014/main" id="{6EC1E873-83C0-4930-CD29-D5EEB9BA763D}"/>
              </a:ext>
            </a:extLst>
          </p:cNvPr>
          <p:cNvCxnSpPr/>
          <p:nvPr/>
        </p:nvCxnSpPr>
        <p:spPr>
          <a:xfrm flipH="1">
            <a:off x="7293077" y="2498241"/>
            <a:ext cx="326922" cy="562360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49" name="Straight Connector 48">
            <a:extLst>
              <a:ext uri="{FF2B5EF4-FFF2-40B4-BE49-F238E27FC236}">
                <a16:creationId xmlns:a16="http://schemas.microsoft.com/office/drawing/2014/main" id="{B61577D8-08E4-FBC0-62B8-10283EA75E0F}"/>
              </a:ext>
            </a:extLst>
          </p:cNvPr>
          <p:cNvCxnSpPr/>
          <p:nvPr/>
        </p:nvCxnSpPr>
        <p:spPr>
          <a:xfrm>
            <a:off x="8185355" y="2498241"/>
            <a:ext cx="249491" cy="446038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54" name="Straight Connector 53">
            <a:extLst>
              <a:ext uri="{FF2B5EF4-FFF2-40B4-BE49-F238E27FC236}">
                <a16:creationId xmlns:a16="http://schemas.microsoft.com/office/drawing/2014/main" id="{707331CC-978E-6FEC-5F22-EBAB93E928BF}"/>
              </a:ext>
            </a:extLst>
          </p:cNvPr>
          <p:cNvCxnSpPr/>
          <p:nvPr/>
        </p:nvCxnSpPr>
        <p:spPr>
          <a:xfrm>
            <a:off x="8434846" y="2498241"/>
            <a:ext cx="1313838" cy="573889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64" name="Straight Connector 63">
            <a:extLst>
              <a:ext uri="{FF2B5EF4-FFF2-40B4-BE49-F238E27FC236}">
                <a16:creationId xmlns:a16="http://schemas.microsoft.com/office/drawing/2014/main" id="{933789A4-32A3-A360-D189-01C5112BDF8D}"/>
              </a:ext>
            </a:extLst>
          </p:cNvPr>
          <p:cNvCxnSpPr>
            <a:cxnSpLocks/>
          </p:cNvCxnSpPr>
          <p:nvPr/>
        </p:nvCxnSpPr>
        <p:spPr>
          <a:xfrm flipH="1">
            <a:off x="2123768" y="4761131"/>
            <a:ext cx="481780" cy="94454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5" name="TextBox 64">
            <a:extLst>
              <a:ext uri="{FF2B5EF4-FFF2-40B4-BE49-F238E27FC236}">
                <a16:creationId xmlns:a16="http://schemas.microsoft.com/office/drawing/2014/main" id="{15085C50-7317-F2F9-82F8-EA82DB59F92E}"/>
              </a:ext>
            </a:extLst>
          </p:cNvPr>
          <p:cNvSpPr txBox="1"/>
          <p:nvPr/>
        </p:nvSpPr>
        <p:spPr>
          <a:xfrm>
            <a:off x="1887794" y="5705677"/>
            <a:ext cx="113071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Relationships:</a:t>
            </a:r>
          </a:p>
          <a:p>
            <a:r>
              <a:rPr lang="en-US" sz="1200" dirty="0"/>
              <a:t>-Consent, positive boundary.</a:t>
            </a:r>
            <a:endParaRPr lang="en-GB" sz="1200" dirty="0"/>
          </a:p>
        </p:txBody>
      </p:sp>
      <p:cxnSp>
        <p:nvCxnSpPr>
          <p:cNvPr id="67" name="Straight Connector 66">
            <a:extLst>
              <a:ext uri="{FF2B5EF4-FFF2-40B4-BE49-F238E27FC236}">
                <a16:creationId xmlns:a16="http://schemas.microsoft.com/office/drawing/2014/main" id="{76FCC6AF-896E-5918-2BC8-FBE7A244A4E5}"/>
              </a:ext>
            </a:extLst>
          </p:cNvPr>
          <p:cNvCxnSpPr/>
          <p:nvPr/>
        </p:nvCxnSpPr>
        <p:spPr>
          <a:xfrm flipV="1">
            <a:off x="9588908" y="1740932"/>
            <a:ext cx="897195" cy="301719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68" name="TextBox 67">
            <a:extLst>
              <a:ext uri="{FF2B5EF4-FFF2-40B4-BE49-F238E27FC236}">
                <a16:creationId xmlns:a16="http://schemas.microsoft.com/office/drawing/2014/main" id="{3566F42B-852E-7561-5026-A5779E99E2E4}"/>
              </a:ext>
            </a:extLst>
          </p:cNvPr>
          <p:cNvSpPr txBox="1"/>
          <p:nvPr/>
        </p:nvSpPr>
        <p:spPr>
          <a:xfrm>
            <a:off x="10545096" y="1576780"/>
            <a:ext cx="123640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Physical borders: </a:t>
            </a:r>
          </a:p>
          <a:p>
            <a:r>
              <a:rPr lang="en-US" sz="1200" dirty="0"/>
              <a:t>-Walls, US southern border.</a:t>
            </a:r>
          </a:p>
        </p:txBody>
      </p:sp>
      <p:cxnSp>
        <p:nvCxnSpPr>
          <p:cNvPr id="70" name="Straight Connector 69">
            <a:extLst>
              <a:ext uri="{FF2B5EF4-FFF2-40B4-BE49-F238E27FC236}">
                <a16:creationId xmlns:a16="http://schemas.microsoft.com/office/drawing/2014/main" id="{8C35F0D1-41A1-7BFB-0DF1-E9B64410B8D7}"/>
              </a:ext>
            </a:extLst>
          </p:cNvPr>
          <p:cNvCxnSpPr>
            <a:cxnSpLocks/>
          </p:cNvCxnSpPr>
          <p:nvPr/>
        </p:nvCxnSpPr>
        <p:spPr>
          <a:xfrm flipV="1">
            <a:off x="9236791" y="4114800"/>
            <a:ext cx="997358" cy="324465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1" name="TextBox 70">
            <a:extLst>
              <a:ext uri="{FF2B5EF4-FFF2-40B4-BE49-F238E27FC236}">
                <a16:creationId xmlns:a16="http://schemas.microsoft.com/office/drawing/2014/main" id="{AA0C92B5-B3BE-0AC5-9A69-4ACE638594E4}"/>
              </a:ext>
            </a:extLst>
          </p:cNvPr>
          <p:cNvSpPr txBox="1"/>
          <p:nvPr/>
        </p:nvSpPr>
        <p:spPr>
          <a:xfrm>
            <a:off x="10235381" y="3996813"/>
            <a:ext cx="143489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Boundaries between biomes. </a:t>
            </a:r>
            <a:r>
              <a:rPr lang="en-US" sz="1200" dirty="0" err="1"/>
              <a:t>Eg</a:t>
            </a:r>
            <a:r>
              <a:rPr lang="en-US" sz="1200" dirty="0"/>
              <a:t>, Boundary between Savannah Grassland and Tropical Rainforest</a:t>
            </a:r>
            <a:endParaRPr lang="en-GB" sz="1200" dirty="0"/>
          </a:p>
        </p:txBody>
      </p:sp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BB828B1B-A054-5527-E5E3-C8E7D0322955}"/>
              </a:ext>
            </a:extLst>
          </p:cNvPr>
          <p:cNvCxnSpPr/>
          <p:nvPr/>
        </p:nvCxnSpPr>
        <p:spPr>
          <a:xfrm flipH="1">
            <a:off x="1740310" y="4439265"/>
            <a:ext cx="383458" cy="678425"/>
          </a:xfrm>
          <a:prstGeom prst="line">
            <a:avLst/>
          </a:prstGeom>
        </p:spPr>
        <p:style>
          <a:lnRef idx="1">
            <a:schemeClr val="accent6"/>
          </a:lnRef>
          <a:fillRef idx="0">
            <a:schemeClr val="accent6"/>
          </a:fillRef>
          <a:effectRef idx="0">
            <a:schemeClr val="accent6"/>
          </a:effectRef>
          <a:fontRef idx="minor">
            <a:schemeClr val="tx1"/>
          </a:fontRef>
        </p:style>
      </p:cxnSp>
      <p:cxnSp>
        <p:nvCxnSpPr>
          <p:cNvPr id="75" name="Straight Connector 74">
            <a:extLst>
              <a:ext uri="{FF2B5EF4-FFF2-40B4-BE49-F238E27FC236}">
                <a16:creationId xmlns:a16="http://schemas.microsoft.com/office/drawing/2014/main" id="{0673CABA-B2D0-1B1C-371A-165D61CEAC82}"/>
              </a:ext>
            </a:extLst>
          </p:cNvPr>
          <p:cNvCxnSpPr>
            <a:cxnSpLocks/>
          </p:cNvCxnSpPr>
          <p:nvPr/>
        </p:nvCxnSpPr>
        <p:spPr>
          <a:xfrm flipV="1">
            <a:off x="3465871" y="462395"/>
            <a:ext cx="2095499" cy="514221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6" name="TextBox 75">
            <a:extLst>
              <a:ext uri="{FF2B5EF4-FFF2-40B4-BE49-F238E27FC236}">
                <a16:creationId xmlns:a16="http://schemas.microsoft.com/office/drawing/2014/main" id="{7CA3D5C9-80C3-039E-3653-9AEFFDA2948E}"/>
              </a:ext>
            </a:extLst>
          </p:cNvPr>
          <p:cNvSpPr txBox="1"/>
          <p:nvPr/>
        </p:nvSpPr>
        <p:spPr>
          <a:xfrm>
            <a:off x="5520812" y="280382"/>
            <a:ext cx="1311377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Gender:</a:t>
            </a:r>
          </a:p>
          <a:p>
            <a:r>
              <a:rPr lang="en-US" sz="1200" dirty="0"/>
              <a:t>-Male dominated society</a:t>
            </a:r>
          </a:p>
          <a:p>
            <a:r>
              <a:rPr lang="en-US" sz="1200" dirty="0"/>
              <a:t>-Gender pay gap </a:t>
            </a:r>
          </a:p>
          <a:p>
            <a:r>
              <a:rPr lang="en-US" sz="1200" dirty="0"/>
              <a:t>-Women's voting rights</a:t>
            </a:r>
            <a:endParaRPr lang="en-GB" sz="1200" dirty="0"/>
          </a:p>
        </p:txBody>
      </p:sp>
      <p:cxnSp>
        <p:nvCxnSpPr>
          <p:cNvPr id="79" name="Straight Connector 78">
            <a:extLst>
              <a:ext uri="{FF2B5EF4-FFF2-40B4-BE49-F238E27FC236}">
                <a16:creationId xmlns:a16="http://schemas.microsoft.com/office/drawing/2014/main" id="{61BF0C42-6C0E-5FFF-1574-BE0EB6C4E511}"/>
              </a:ext>
            </a:extLst>
          </p:cNvPr>
          <p:cNvCxnSpPr>
            <a:cxnSpLocks/>
          </p:cNvCxnSpPr>
          <p:nvPr/>
        </p:nvCxnSpPr>
        <p:spPr>
          <a:xfrm flipH="1">
            <a:off x="6091083" y="1576780"/>
            <a:ext cx="693175" cy="37608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0" name="TextBox 79">
            <a:extLst>
              <a:ext uri="{FF2B5EF4-FFF2-40B4-BE49-F238E27FC236}">
                <a16:creationId xmlns:a16="http://schemas.microsoft.com/office/drawing/2014/main" id="{3E8F34B9-0F4C-2521-DBB3-017A82FB210B}"/>
              </a:ext>
            </a:extLst>
          </p:cNvPr>
          <p:cNvSpPr txBox="1"/>
          <p:nvPr/>
        </p:nvSpPr>
        <p:spPr>
          <a:xfrm>
            <a:off x="5314336" y="1820803"/>
            <a:ext cx="1081548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Civil rights- struggle for equal rights for African Americans</a:t>
            </a:r>
            <a:endParaRPr lang="en-GB" sz="1200" dirty="0"/>
          </a:p>
        </p:txBody>
      </p:sp>
      <p:cxnSp>
        <p:nvCxnSpPr>
          <p:cNvPr id="82" name="Straight Connector 81">
            <a:extLst>
              <a:ext uri="{FF2B5EF4-FFF2-40B4-BE49-F238E27FC236}">
                <a16:creationId xmlns:a16="http://schemas.microsoft.com/office/drawing/2014/main" id="{8C80BDEB-10A5-49E3-84EF-95EF18A4FD36}"/>
              </a:ext>
            </a:extLst>
          </p:cNvPr>
          <p:cNvCxnSpPr>
            <a:stCxn id="21" idx="2"/>
          </p:cNvCxnSpPr>
          <p:nvPr/>
        </p:nvCxnSpPr>
        <p:spPr>
          <a:xfrm>
            <a:off x="8654846" y="4631616"/>
            <a:ext cx="538314" cy="722359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3" name="TextBox 82">
            <a:extLst>
              <a:ext uri="{FF2B5EF4-FFF2-40B4-BE49-F238E27FC236}">
                <a16:creationId xmlns:a16="http://schemas.microsoft.com/office/drawing/2014/main" id="{FA3FB291-2F5B-991B-1FDA-58DFCB4C2070}"/>
              </a:ext>
            </a:extLst>
          </p:cNvPr>
          <p:cNvSpPr txBox="1"/>
          <p:nvPr/>
        </p:nvSpPr>
        <p:spPr>
          <a:xfrm>
            <a:off x="9209752" y="5353975"/>
            <a:ext cx="170589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Boundary between the layers of the Earth:</a:t>
            </a:r>
          </a:p>
          <a:p>
            <a:r>
              <a:rPr lang="en-US" sz="1200" dirty="0"/>
              <a:t>-Crust</a:t>
            </a:r>
          </a:p>
          <a:p>
            <a:r>
              <a:rPr lang="en-US" sz="1200" dirty="0"/>
              <a:t>-Mantle</a:t>
            </a:r>
          </a:p>
          <a:p>
            <a:r>
              <a:rPr lang="en-US" sz="1200" dirty="0"/>
              <a:t>-Outer core </a:t>
            </a:r>
          </a:p>
          <a:p>
            <a:r>
              <a:rPr lang="en-US" sz="1200" dirty="0"/>
              <a:t>-Inner core</a:t>
            </a:r>
            <a:endParaRPr lang="en-GB" sz="1200" dirty="0"/>
          </a:p>
        </p:txBody>
      </p:sp>
      <p:cxnSp>
        <p:nvCxnSpPr>
          <p:cNvPr id="85" name="Straight Connector 84">
            <a:extLst>
              <a:ext uri="{FF2B5EF4-FFF2-40B4-BE49-F238E27FC236}">
                <a16:creationId xmlns:a16="http://schemas.microsoft.com/office/drawing/2014/main" id="{3A7F42B0-A2C2-9444-8A90-F8E7E8C79F3D}"/>
              </a:ext>
            </a:extLst>
          </p:cNvPr>
          <p:cNvCxnSpPr/>
          <p:nvPr/>
        </p:nvCxnSpPr>
        <p:spPr>
          <a:xfrm flipV="1">
            <a:off x="6395884" y="4359447"/>
            <a:ext cx="388374" cy="545323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86" name="TextBox 85">
            <a:extLst>
              <a:ext uri="{FF2B5EF4-FFF2-40B4-BE49-F238E27FC236}">
                <a16:creationId xmlns:a16="http://schemas.microsoft.com/office/drawing/2014/main" id="{7736F9D0-1176-904D-694B-9931CC597BC5}"/>
              </a:ext>
            </a:extLst>
          </p:cNvPr>
          <p:cNvSpPr txBox="1"/>
          <p:nvPr/>
        </p:nvSpPr>
        <p:spPr>
          <a:xfrm>
            <a:off x="6784258" y="4114800"/>
            <a:ext cx="117249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Entry requirements for University</a:t>
            </a:r>
            <a:endParaRPr lang="en-GB" sz="1200" dirty="0"/>
          </a:p>
        </p:txBody>
      </p:sp>
      <p:cxnSp>
        <p:nvCxnSpPr>
          <p:cNvPr id="99" name="Straight Connector 98">
            <a:extLst>
              <a:ext uri="{FF2B5EF4-FFF2-40B4-BE49-F238E27FC236}">
                <a16:creationId xmlns:a16="http://schemas.microsoft.com/office/drawing/2014/main" id="{A8B26773-8669-CA67-1EA2-E01766DBDCA6}"/>
              </a:ext>
            </a:extLst>
          </p:cNvPr>
          <p:cNvCxnSpPr>
            <a:stCxn id="56" idx="2"/>
          </p:cNvCxnSpPr>
          <p:nvPr/>
        </p:nvCxnSpPr>
        <p:spPr>
          <a:xfrm>
            <a:off x="9506564" y="2229861"/>
            <a:ext cx="1539978" cy="461408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00" name="TextBox 99">
            <a:extLst>
              <a:ext uri="{FF2B5EF4-FFF2-40B4-BE49-F238E27FC236}">
                <a16:creationId xmlns:a16="http://schemas.microsoft.com/office/drawing/2014/main" id="{57628BF2-AB71-9F92-B1F1-041DFFDC478E}"/>
              </a:ext>
            </a:extLst>
          </p:cNvPr>
          <p:cNvSpPr txBox="1"/>
          <p:nvPr/>
        </p:nvSpPr>
        <p:spPr>
          <a:xfrm>
            <a:off x="10486103" y="2836466"/>
            <a:ext cx="1705897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200" dirty="0"/>
              <a:t>Historical Borders:</a:t>
            </a:r>
          </a:p>
          <a:p>
            <a:r>
              <a:rPr lang="en-US" sz="1200" dirty="0"/>
              <a:t>-Border of the USSR</a:t>
            </a:r>
          </a:p>
          <a:p>
            <a:r>
              <a:rPr lang="en-US" sz="1200" dirty="0"/>
              <a:t>- Borders of Ancient England- Mercia, Sussex, Kent.</a:t>
            </a:r>
            <a:endParaRPr lang="en-GB" sz="1200" dirty="0"/>
          </a:p>
        </p:txBody>
      </p:sp>
    </p:spTree>
    <p:extLst>
      <p:ext uri="{BB962C8B-B14F-4D97-AF65-F5344CB8AC3E}">
        <p14:creationId xmlns:p14="http://schemas.microsoft.com/office/powerpoint/2010/main" val="37600710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190</TotalTime>
  <Words>358</Words>
  <Application>Microsoft Office PowerPoint</Application>
  <PresentationFormat>Widescreen</PresentationFormat>
  <Paragraphs>62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Aptos</vt:lpstr>
      <vt:lpstr>Aptos Display</vt:lpstr>
      <vt:lpstr>Arial</vt:lpstr>
      <vt:lpstr>Office Theme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Adam Cottrell</dc:creator>
  <cp:lastModifiedBy>Adam Cottrell</cp:lastModifiedBy>
  <cp:revision>7</cp:revision>
  <dcterms:created xsi:type="dcterms:W3CDTF">2024-10-03T14:47:43Z</dcterms:created>
  <dcterms:modified xsi:type="dcterms:W3CDTF">2024-10-06T10:28:04Z</dcterms:modified>
</cp:coreProperties>
</file>